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138"/>
  </p:notesMasterIdLst>
  <p:handoutMasterIdLst>
    <p:handoutMasterId r:id="rId139"/>
  </p:handoutMasterIdLst>
  <p:sldIdLst>
    <p:sldId id="488" r:id="rId5"/>
    <p:sldId id="502" r:id="rId6"/>
    <p:sldId id="413" r:id="rId7"/>
    <p:sldId id="387" r:id="rId8"/>
    <p:sldId id="390" r:id="rId9"/>
    <p:sldId id="394" r:id="rId10"/>
    <p:sldId id="392" r:id="rId11"/>
    <p:sldId id="388" r:id="rId12"/>
    <p:sldId id="395" r:id="rId13"/>
    <p:sldId id="512" r:id="rId14"/>
    <p:sldId id="397" r:id="rId15"/>
    <p:sldId id="412" r:id="rId16"/>
    <p:sldId id="513" r:id="rId17"/>
    <p:sldId id="398" r:id="rId18"/>
    <p:sldId id="504" r:id="rId19"/>
    <p:sldId id="503" r:id="rId20"/>
    <p:sldId id="435" r:id="rId21"/>
    <p:sldId id="436" r:id="rId22"/>
    <p:sldId id="399" r:id="rId23"/>
    <p:sldId id="533" r:id="rId24"/>
    <p:sldId id="534" r:id="rId25"/>
    <p:sldId id="535" r:id="rId26"/>
    <p:sldId id="536" r:id="rId27"/>
    <p:sldId id="537" r:id="rId28"/>
    <p:sldId id="538" r:id="rId29"/>
    <p:sldId id="389" r:id="rId30"/>
    <p:sldId id="480" r:id="rId31"/>
    <p:sldId id="481" r:id="rId32"/>
    <p:sldId id="509" r:id="rId33"/>
    <p:sldId id="482" r:id="rId34"/>
    <p:sldId id="518" r:id="rId35"/>
    <p:sldId id="528" r:id="rId36"/>
    <p:sldId id="529" r:id="rId37"/>
    <p:sldId id="530" r:id="rId38"/>
    <p:sldId id="531" r:id="rId39"/>
    <p:sldId id="532" r:id="rId40"/>
    <p:sldId id="426" r:id="rId41"/>
    <p:sldId id="427" r:id="rId42"/>
    <p:sldId id="428" r:id="rId43"/>
    <p:sldId id="429" r:id="rId44"/>
    <p:sldId id="507" r:id="rId45"/>
    <p:sldId id="430" r:id="rId46"/>
    <p:sldId id="431" r:id="rId47"/>
    <p:sldId id="432" r:id="rId48"/>
    <p:sldId id="433" r:id="rId49"/>
    <p:sldId id="526" r:id="rId50"/>
    <p:sldId id="434" r:id="rId51"/>
    <p:sldId id="437" r:id="rId52"/>
    <p:sldId id="438" r:id="rId53"/>
    <p:sldId id="539" r:id="rId54"/>
    <p:sldId id="450" r:id="rId55"/>
    <p:sldId id="451" r:id="rId56"/>
    <p:sldId id="452" r:id="rId57"/>
    <p:sldId id="453" r:id="rId58"/>
    <p:sldId id="455" r:id="rId59"/>
    <p:sldId id="456" r:id="rId60"/>
    <p:sldId id="454" r:id="rId61"/>
    <p:sldId id="457" r:id="rId62"/>
    <p:sldId id="404" r:id="rId63"/>
    <p:sldId id="405" r:id="rId64"/>
    <p:sldId id="527" r:id="rId65"/>
    <p:sldId id="406" r:id="rId66"/>
    <p:sldId id="407" r:id="rId67"/>
    <p:sldId id="465" r:id="rId68"/>
    <p:sldId id="466" r:id="rId69"/>
    <p:sldId id="467" r:id="rId70"/>
    <p:sldId id="468" r:id="rId71"/>
    <p:sldId id="469" r:id="rId72"/>
    <p:sldId id="470" r:id="rId73"/>
    <p:sldId id="471" r:id="rId74"/>
    <p:sldId id="440" r:id="rId75"/>
    <p:sldId id="441" r:id="rId76"/>
    <p:sldId id="442" r:id="rId77"/>
    <p:sldId id="508" r:id="rId78"/>
    <p:sldId id="443" r:id="rId79"/>
    <p:sldId id="444" r:id="rId80"/>
    <p:sldId id="445" r:id="rId81"/>
    <p:sldId id="446" r:id="rId82"/>
    <p:sldId id="447" r:id="rId83"/>
    <p:sldId id="408" r:id="rId84"/>
    <p:sldId id="409" r:id="rId85"/>
    <p:sldId id="410" r:id="rId86"/>
    <p:sldId id="411" r:id="rId87"/>
    <p:sldId id="448" r:id="rId88"/>
    <p:sldId id="449" r:id="rId89"/>
    <p:sldId id="483" r:id="rId90"/>
    <p:sldId id="521" r:id="rId91"/>
    <p:sldId id="484" r:id="rId92"/>
    <p:sldId id="485" r:id="rId93"/>
    <p:sldId id="486" r:id="rId94"/>
    <p:sldId id="472" r:id="rId95"/>
    <p:sldId id="473" r:id="rId96"/>
    <p:sldId id="474" r:id="rId97"/>
    <p:sldId id="475" r:id="rId98"/>
    <p:sldId id="476" r:id="rId99"/>
    <p:sldId id="487" r:id="rId100"/>
    <p:sldId id="524" r:id="rId101"/>
    <p:sldId id="525" r:id="rId102"/>
    <p:sldId id="400" r:id="rId103"/>
    <p:sldId id="519" r:id="rId104"/>
    <p:sldId id="401" r:id="rId105"/>
    <p:sldId id="520" r:id="rId106"/>
    <p:sldId id="403" r:id="rId107"/>
    <p:sldId id="402" r:id="rId108"/>
    <p:sldId id="463" r:id="rId109"/>
    <p:sldId id="464" r:id="rId110"/>
    <p:sldId id="420" r:id="rId111"/>
    <p:sldId id="421" r:id="rId112"/>
    <p:sldId id="422" r:id="rId113"/>
    <p:sldId id="423" r:id="rId114"/>
    <p:sldId id="424" r:id="rId115"/>
    <p:sldId id="425" r:id="rId116"/>
    <p:sldId id="458" r:id="rId117"/>
    <p:sldId id="459" r:id="rId118"/>
    <p:sldId id="460" r:id="rId119"/>
    <p:sldId id="461" r:id="rId120"/>
    <p:sldId id="506" r:id="rId121"/>
    <p:sldId id="462" r:id="rId122"/>
    <p:sldId id="514" r:id="rId123"/>
    <p:sldId id="515" r:id="rId124"/>
    <p:sldId id="517" r:id="rId125"/>
    <p:sldId id="516" r:id="rId126"/>
    <p:sldId id="417" r:id="rId127"/>
    <p:sldId id="505" r:id="rId128"/>
    <p:sldId id="418" r:id="rId129"/>
    <p:sldId id="419" r:id="rId130"/>
    <p:sldId id="522" r:id="rId131"/>
    <p:sldId id="523" r:id="rId132"/>
    <p:sldId id="499" r:id="rId133"/>
    <p:sldId id="478" r:id="rId134"/>
    <p:sldId id="479" r:id="rId135"/>
    <p:sldId id="490" r:id="rId136"/>
    <p:sldId id="386" r:id="rId137"/>
  </p:sldIdLst>
  <p:sldSz cx="10693400" cy="7561263"/>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
          <p15:clr>
            <a:srgbClr val="A4A3A4"/>
          </p15:clr>
        </p15:guide>
        <p15:guide id="2" orient="horz" pos="4530">
          <p15:clr>
            <a:srgbClr val="A4A3A4"/>
          </p15:clr>
        </p15:guide>
        <p15:guide id="3" orient="horz" pos="607">
          <p15:clr>
            <a:srgbClr val="A4A3A4"/>
          </p15:clr>
        </p15:guide>
        <p15:guide id="5" orient="horz" pos="4191" userDrawn="1">
          <p15:clr>
            <a:srgbClr val="A4A3A4"/>
          </p15:clr>
        </p15:guide>
        <p15:guide id="6" orient="horz" pos="4105" userDrawn="1">
          <p15:clr>
            <a:srgbClr val="A4A3A4"/>
          </p15:clr>
        </p15:guide>
        <p15:guide id="7" orient="horz" pos="2654" userDrawn="1">
          <p15:clr>
            <a:srgbClr val="A4A3A4"/>
          </p15:clr>
        </p15:guide>
        <p15:guide id="8" orient="horz" pos="2790" userDrawn="1">
          <p15:clr>
            <a:srgbClr val="A4A3A4"/>
          </p15:clr>
        </p15:guide>
        <p15:guide id="13" pos="3419">
          <p15:clr>
            <a:srgbClr val="A4A3A4"/>
          </p15:clr>
        </p15:guide>
        <p15:guide id="14" pos="3323" userDrawn="1">
          <p15:clr>
            <a:srgbClr val="A4A3A4"/>
          </p15:clr>
        </p15:guide>
        <p15:guide id="15" pos="4197" userDrawn="1">
          <p15:clr>
            <a:srgbClr val="A4A3A4"/>
          </p15:clr>
        </p15:guide>
        <p15:guide id="17" pos="102" userDrawn="1">
          <p15:clr>
            <a:srgbClr val="A4A3A4"/>
          </p15:clr>
        </p15:guide>
        <p15:guide id="18" pos="2092" userDrawn="1">
          <p15:clr>
            <a:srgbClr val="A4A3A4"/>
          </p15:clr>
        </p15:guide>
        <p15:guide id="20" pos="57" userDrawn="1">
          <p15:clr>
            <a:srgbClr val="A4A3A4"/>
          </p15:clr>
        </p15:guide>
        <p15:guide id="21" pos="6245" userDrawn="1">
          <p15:clr>
            <a:srgbClr val="A4A3A4"/>
          </p15:clr>
        </p15:guide>
        <p15:guide id="22" pos="53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dya Naidu" initials="VN [2]" lastIdx="1" clrIdx="0"/>
  <p:cmAuthor id="2" name="Vidya Naidu" initials="VN [21]" lastIdx="1" clrIdx="1"/>
  <p:cmAuthor id="3" name="Vidya Naidu" initials="VN [4]" lastIdx="1" clrIdx="2"/>
  <p:cmAuthor id="4" name="Vidya Naidu" initials="VN [5]" lastIdx="1" clrIdx="3"/>
  <p:cmAuthor id="5" name="Vidya Naidu" initials="VN [6]" lastIdx="1" clrIdx="4"/>
  <p:cmAuthor id="6" name="Vidya Naidu" initials="VN [7]" lastIdx="1" clrIdx="5"/>
  <p:cmAuthor id="7" name="Vidya Naidu" initials="VN [8]" lastIdx="1" clrIdx="6"/>
  <p:cmAuthor id="8" name="Vidya Naidu" initials="VN [9]" lastIdx="1" clrIdx="7"/>
  <p:cmAuthor id="9" name="Vidya Naidu" initials="VN [10]" lastIdx="1" clrIdx="8"/>
  <p:cmAuthor id="10" name="Vidya Naidu" initials="VN [11]" lastIdx="1" clrIdx="9"/>
  <p:cmAuthor id="11" name="Vidya Naidu" initials="VN [12]" lastIdx="1" clrIdx="10"/>
  <p:cmAuthor id="12" name="Vidya Naidu" initials="VN [14]" lastIdx="1" clrIdx="11"/>
  <p:cmAuthor id="13" name="Vidya Naidu" initials="VN [15]" lastIdx="1" clrIdx="12"/>
  <p:cmAuthor id="14" name="Sohasini Sudtharalingam" initials="SS" lastIdx="29" clrIdx="13"/>
  <p:cmAuthor id="15" name="Stephen Nash" initials="SN" lastIdx="14" clrIdx="14"/>
  <p:cmAuthor id="16" name="Saba Sosebashvili" initials="SS" lastIdx="3"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BE8"/>
    <a:srgbClr val="00843C"/>
    <a:srgbClr val="000000"/>
    <a:srgbClr val="00B050"/>
    <a:srgbClr val="A89A8C"/>
    <a:srgbClr val="2A3880"/>
    <a:srgbClr val="74C098"/>
    <a:srgbClr val="EB8C00"/>
    <a:srgbClr val="F8D6A6"/>
    <a:srgbClr val="FFB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95134" autoAdjust="0"/>
  </p:normalViewPr>
  <p:slideViewPr>
    <p:cSldViewPr snapToObjects="1">
      <p:cViewPr>
        <p:scale>
          <a:sx n="90" d="100"/>
          <a:sy n="90" d="100"/>
        </p:scale>
        <p:origin x="2074" y="461"/>
      </p:cViewPr>
      <p:guideLst>
        <p:guide orient="horz" pos="420"/>
        <p:guide orient="horz" pos="4530"/>
        <p:guide orient="horz" pos="607"/>
        <p:guide orient="horz" pos="4191"/>
        <p:guide orient="horz" pos="4105"/>
        <p:guide orient="horz" pos="2654"/>
        <p:guide orient="horz" pos="2790"/>
        <p:guide pos="3419"/>
        <p:guide pos="3323"/>
        <p:guide pos="4197"/>
        <p:guide pos="102"/>
        <p:guide pos="2092"/>
        <p:guide pos="57"/>
        <p:guide pos="6245"/>
        <p:guide pos="53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36438"/>
    </p:cViewPr>
  </p:sorterViewPr>
  <p:notesViewPr>
    <p:cSldViewPr snapToObjects="1">
      <p:cViewPr varScale="1">
        <p:scale>
          <a:sx n="89" d="100"/>
          <a:sy n="89" d="100"/>
        </p:scale>
        <p:origin x="3802" y="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commentAuthors" Target="commentAuthors.xml"/><Relationship Id="rId14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Towers" userId="5e94b57c-3b47-4556-b5ec-9b7ffd8e2bce" providerId="ADAL" clId="{F126A7F6-B477-47F9-B50D-8298A235B41B}"/>
    <pc:docChg chg="undo custSel delSld modSld sldOrd modMainMaster">
      <pc:chgData name="Robert Towers" userId="5e94b57c-3b47-4556-b5ec-9b7ffd8e2bce" providerId="ADAL" clId="{F126A7F6-B477-47F9-B50D-8298A235B41B}" dt="2019-07-30T09:39:41.282" v="560" actId="2165"/>
      <pc:docMkLst>
        <pc:docMk/>
      </pc:docMkLst>
      <pc:sldChg chg="modSp">
        <pc:chgData name="Robert Towers" userId="5e94b57c-3b47-4556-b5ec-9b7ffd8e2bce" providerId="ADAL" clId="{F126A7F6-B477-47F9-B50D-8298A235B41B}" dt="2019-07-26T09:58:18.942" v="37" actId="20577"/>
        <pc:sldMkLst>
          <pc:docMk/>
          <pc:sldMk cId="3044072394" sldId="390"/>
        </pc:sldMkLst>
        <pc:spChg chg="mod">
          <ac:chgData name="Robert Towers" userId="5e94b57c-3b47-4556-b5ec-9b7ffd8e2bce" providerId="ADAL" clId="{F126A7F6-B477-47F9-B50D-8298A235B41B}" dt="2019-07-26T09:58:18.942" v="37" actId="20577"/>
          <ac:spMkLst>
            <pc:docMk/>
            <pc:sldMk cId="3044072394" sldId="390"/>
            <ac:spMk id="2" creationId="{D9597E44-D953-4F4E-8B25-203538CAF8A9}"/>
          </ac:spMkLst>
        </pc:spChg>
      </pc:sldChg>
      <pc:sldChg chg="modSp">
        <pc:chgData name="Robert Towers" userId="5e94b57c-3b47-4556-b5ec-9b7ffd8e2bce" providerId="ADAL" clId="{F126A7F6-B477-47F9-B50D-8298A235B41B}" dt="2019-07-26T09:55:19.674" v="2" actId="20577"/>
        <pc:sldMkLst>
          <pc:docMk/>
          <pc:sldMk cId="795885848" sldId="392"/>
        </pc:sldMkLst>
        <pc:spChg chg="mod">
          <ac:chgData name="Robert Towers" userId="5e94b57c-3b47-4556-b5ec-9b7ffd8e2bce" providerId="ADAL" clId="{F126A7F6-B477-47F9-B50D-8298A235B41B}" dt="2019-07-26T09:55:19.674" v="2" actId="20577"/>
          <ac:spMkLst>
            <pc:docMk/>
            <pc:sldMk cId="795885848" sldId="392"/>
            <ac:spMk id="9" creationId="{2334EAF2-6149-7649-96F6-8AA82F9204BD}"/>
          </ac:spMkLst>
        </pc:spChg>
      </pc:sldChg>
      <pc:sldChg chg="modSp">
        <pc:chgData name="Robert Towers" userId="5e94b57c-3b47-4556-b5ec-9b7ffd8e2bce" providerId="ADAL" clId="{F126A7F6-B477-47F9-B50D-8298A235B41B}" dt="2019-07-30T09:33:55.411" v="287" actId="20577"/>
        <pc:sldMkLst>
          <pc:docMk/>
          <pc:sldMk cId="2274288907" sldId="401"/>
        </pc:sldMkLst>
        <pc:graphicFrameChg chg="modGraphic">
          <ac:chgData name="Robert Towers" userId="5e94b57c-3b47-4556-b5ec-9b7ffd8e2bce" providerId="ADAL" clId="{F126A7F6-B477-47F9-B50D-8298A235B41B}" dt="2019-07-30T09:33:55.411" v="287" actId="20577"/>
          <ac:graphicFrameMkLst>
            <pc:docMk/>
            <pc:sldMk cId="2274288907" sldId="401"/>
            <ac:graphicFrameMk id="4" creationId="{19B5A0C3-E87F-8944-ACDA-80F02DB16E29}"/>
          </ac:graphicFrameMkLst>
        </pc:graphicFrameChg>
      </pc:sldChg>
      <pc:sldChg chg="modSp">
        <pc:chgData name="Robert Towers" userId="5e94b57c-3b47-4556-b5ec-9b7ffd8e2bce" providerId="ADAL" clId="{F126A7F6-B477-47F9-B50D-8298A235B41B}" dt="2019-07-30T09:35:01.249" v="288" actId="20577"/>
        <pc:sldMkLst>
          <pc:docMk/>
          <pc:sldMk cId="3780199609" sldId="402"/>
        </pc:sldMkLst>
        <pc:graphicFrameChg chg="modGraphic">
          <ac:chgData name="Robert Towers" userId="5e94b57c-3b47-4556-b5ec-9b7ffd8e2bce" providerId="ADAL" clId="{F126A7F6-B477-47F9-B50D-8298A235B41B}" dt="2019-07-30T09:35:01.249" v="288" actId="20577"/>
          <ac:graphicFrameMkLst>
            <pc:docMk/>
            <pc:sldMk cId="3780199609" sldId="402"/>
            <ac:graphicFrameMk id="4" creationId="{19B5A0C3-E87F-8944-ACDA-80F02DB16E29}"/>
          </ac:graphicFrameMkLst>
        </pc:graphicFrameChg>
      </pc:sldChg>
      <pc:sldChg chg="modSp">
        <pc:chgData name="Robert Towers" userId="5e94b57c-3b47-4556-b5ec-9b7ffd8e2bce" providerId="ADAL" clId="{F126A7F6-B477-47F9-B50D-8298A235B41B}" dt="2019-07-26T10:04:18.154" v="39" actId="20577"/>
        <pc:sldMkLst>
          <pc:docMk/>
          <pc:sldMk cId="2113274014" sldId="421"/>
        </pc:sldMkLst>
        <pc:graphicFrameChg chg="modGraphic">
          <ac:chgData name="Robert Towers" userId="5e94b57c-3b47-4556-b5ec-9b7ffd8e2bce" providerId="ADAL" clId="{F126A7F6-B477-47F9-B50D-8298A235B41B}" dt="2019-07-26T10:04:18.154" v="39" actId="20577"/>
          <ac:graphicFrameMkLst>
            <pc:docMk/>
            <pc:sldMk cId="2113274014" sldId="421"/>
            <ac:graphicFrameMk id="4" creationId="{19B5A0C3-E87F-8944-ACDA-80F02DB16E29}"/>
          </ac:graphicFrameMkLst>
        </pc:graphicFrameChg>
      </pc:sldChg>
      <pc:sldChg chg="modSp">
        <pc:chgData name="Robert Towers" userId="5e94b57c-3b47-4556-b5ec-9b7ffd8e2bce" providerId="ADAL" clId="{F126A7F6-B477-47F9-B50D-8298A235B41B}" dt="2019-07-30T09:31:16.785" v="239" actId="20577"/>
        <pc:sldMkLst>
          <pc:docMk/>
          <pc:sldMk cId="4030874175" sldId="438"/>
        </pc:sldMkLst>
        <pc:graphicFrameChg chg="modGraphic">
          <ac:chgData name="Robert Towers" userId="5e94b57c-3b47-4556-b5ec-9b7ffd8e2bce" providerId="ADAL" clId="{F126A7F6-B477-47F9-B50D-8298A235B41B}" dt="2019-07-30T09:31:16.785" v="239" actId="20577"/>
          <ac:graphicFrameMkLst>
            <pc:docMk/>
            <pc:sldMk cId="4030874175" sldId="438"/>
            <ac:graphicFrameMk id="4" creationId="{19B5A0C3-E87F-8944-ACDA-80F02DB16E29}"/>
          </ac:graphicFrameMkLst>
        </pc:graphicFrameChg>
      </pc:sldChg>
      <pc:sldChg chg="modSp">
        <pc:chgData name="Robert Towers" userId="5e94b57c-3b47-4556-b5ec-9b7ffd8e2bce" providerId="ADAL" clId="{F126A7F6-B477-47F9-B50D-8298A235B41B}" dt="2019-07-30T09:32:16.143" v="267" actId="20577"/>
        <pc:sldMkLst>
          <pc:docMk/>
          <pc:sldMk cId="1504805669" sldId="448"/>
        </pc:sldMkLst>
        <pc:graphicFrameChg chg="modGraphic">
          <ac:chgData name="Robert Towers" userId="5e94b57c-3b47-4556-b5ec-9b7ffd8e2bce" providerId="ADAL" clId="{F126A7F6-B477-47F9-B50D-8298A235B41B}" dt="2019-07-30T09:32:16.143" v="267" actId="20577"/>
          <ac:graphicFrameMkLst>
            <pc:docMk/>
            <pc:sldMk cId="1504805669" sldId="448"/>
            <ac:graphicFrameMk id="4" creationId="{19B5A0C3-E87F-8944-ACDA-80F02DB16E29}"/>
          </ac:graphicFrameMkLst>
        </pc:graphicFrameChg>
      </pc:sldChg>
      <pc:sldChg chg="modSp">
        <pc:chgData name="Robert Towers" userId="5e94b57c-3b47-4556-b5ec-9b7ffd8e2bce" providerId="ADAL" clId="{F126A7F6-B477-47F9-B50D-8298A235B41B}" dt="2019-07-30T09:32:52.166" v="281" actId="20577"/>
        <pc:sldMkLst>
          <pc:docMk/>
          <pc:sldMk cId="614053142" sldId="474"/>
        </pc:sldMkLst>
        <pc:graphicFrameChg chg="modGraphic">
          <ac:chgData name="Robert Towers" userId="5e94b57c-3b47-4556-b5ec-9b7ffd8e2bce" providerId="ADAL" clId="{F126A7F6-B477-47F9-B50D-8298A235B41B}" dt="2019-07-30T09:32:52.166" v="281" actId="20577"/>
          <ac:graphicFrameMkLst>
            <pc:docMk/>
            <pc:sldMk cId="614053142" sldId="474"/>
            <ac:graphicFrameMk id="4" creationId="{19B5A0C3-E87F-8944-ACDA-80F02DB16E29}"/>
          </ac:graphicFrameMkLst>
        </pc:graphicFrameChg>
      </pc:sldChg>
      <pc:sldChg chg="modSp ord">
        <pc:chgData name="Robert Towers" userId="5e94b57c-3b47-4556-b5ec-9b7ffd8e2bce" providerId="ADAL" clId="{F126A7F6-B477-47F9-B50D-8298A235B41B}" dt="2019-07-30T09:39:41.282" v="560" actId="2165"/>
        <pc:sldMkLst>
          <pc:docMk/>
          <pc:sldMk cId="4140001791" sldId="478"/>
        </pc:sldMkLst>
        <pc:spChg chg="mod">
          <ac:chgData name="Robert Towers" userId="5e94b57c-3b47-4556-b5ec-9b7ffd8e2bce" providerId="ADAL" clId="{F126A7F6-B477-47F9-B50D-8298A235B41B}" dt="2019-07-26T10:19:09.163" v="188" actId="20577"/>
          <ac:spMkLst>
            <pc:docMk/>
            <pc:sldMk cId="4140001791" sldId="478"/>
            <ac:spMk id="3" creationId="{00000000-0000-0000-0000-000000000000}"/>
          </ac:spMkLst>
        </pc:spChg>
        <pc:graphicFrameChg chg="modGraphic">
          <ac:chgData name="Robert Towers" userId="5e94b57c-3b47-4556-b5ec-9b7ffd8e2bce" providerId="ADAL" clId="{F126A7F6-B477-47F9-B50D-8298A235B41B}" dt="2019-07-30T09:39:41.282" v="560" actId="2165"/>
          <ac:graphicFrameMkLst>
            <pc:docMk/>
            <pc:sldMk cId="4140001791" sldId="478"/>
            <ac:graphicFrameMk id="4" creationId="{00000000-0000-0000-0000-000000000000}"/>
          </ac:graphicFrameMkLst>
        </pc:graphicFrameChg>
      </pc:sldChg>
      <pc:sldChg chg="ord">
        <pc:chgData name="Robert Towers" userId="5e94b57c-3b47-4556-b5ec-9b7ffd8e2bce" providerId="ADAL" clId="{F126A7F6-B477-47F9-B50D-8298A235B41B}" dt="2019-07-26T10:18:58.435" v="177"/>
        <pc:sldMkLst>
          <pc:docMk/>
          <pc:sldMk cId="2041666298" sldId="479"/>
        </pc:sldMkLst>
      </pc:sldChg>
      <pc:sldChg chg="modSp">
        <pc:chgData name="Robert Towers" userId="5e94b57c-3b47-4556-b5ec-9b7ffd8e2bce" providerId="ADAL" clId="{F126A7F6-B477-47F9-B50D-8298A235B41B}" dt="2019-07-30T09:33:30.848" v="285" actId="20577"/>
        <pc:sldMkLst>
          <pc:docMk/>
          <pc:sldMk cId="3572976415" sldId="487"/>
        </pc:sldMkLst>
        <pc:graphicFrameChg chg="modGraphic">
          <ac:chgData name="Robert Towers" userId="5e94b57c-3b47-4556-b5ec-9b7ffd8e2bce" providerId="ADAL" clId="{F126A7F6-B477-47F9-B50D-8298A235B41B}" dt="2019-07-30T09:33:30.848" v="285" actId="20577"/>
          <ac:graphicFrameMkLst>
            <pc:docMk/>
            <pc:sldMk cId="3572976415" sldId="487"/>
            <ac:graphicFrameMk id="4" creationId="{19B5A0C3-E87F-8944-ACDA-80F02DB16E29}"/>
          </ac:graphicFrameMkLst>
        </pc:graphicFrameChg>
      </pc:sldChg>
      <pc:sldChg chg="modSp">
        <pc:chgData name="Robert Towers" userId="5e94b57c-3b47-4556-b5ec-9b7ffd8e2bce" providerId="ADAL" clId="{F126A7F6-B477-47F9-B50D-8298A235B41B}" dt="2019-07-26T10:19:03.600" v="179" actId="20577"/>
        <pc:sldMkLst>
          <pc:docMk/>
          <pc:sldMk cId="4053326346" sldId="490"/>
        </pc:sldMkLst>
        <pc:spChg chg="mod">
          <ac:chgData name="Robert Towers" userId="5e94b57c-3b47-4556-b5ec-9b7ffd8e2bce" providerId="ADAL" clId="{F126A7F6-B477-47F9-B50D-8298A235B41B}" dt="2019-07-26T10:19:03.600" v="179" actId="20577"/>
          <ac:spMkLst>
            <pc:docMk/>
            <pc:sldMk cId="4053326346" sldId="490"/>
            <ac:spMk id="3" creationId="{00000000-0000-0000-0000-000000000000}"/>
          </ac:spMkLst>
        </pc:spChg>
        <pc:graphicFrameChg chg="mod">
          <ac:chgData name="Robert Towers" userId="5e94b57c-3b47-4556-b5ec-9b7ffd8e2bce" providerId="ADAL" clId="{F126A7F6-B477-47F9-B50D-8298A235B41B}" dt="2019-07-26T10:18:14.300" v="172"/>
          <ac:graphicFrameMkLst>
            <pc:docMk/>
            <pc:sldMk cId="4053326346" sldId="490"/>
            <ac:graphicFrameMk id="4" creationId="{00000000-0000-0000-0000-000000000000}"/>
          </ac:graphicFrameMkLst>
        </pc:graphicFrameChg>
      </pc:sldChg>
      <pc:sldChg chg="modSp">
        <pc:chgData name="Robert Towers" userId="5e94b57c-3b47-4556-b5ec-9b7ffd8e2bce" providerId="ADAL" clId="{F126A7F6-B477-47F9-B50D-8298A235B41B}" dt="2019-07-26T10:17:26.751" v="171" actId="20577"/>
        <pc:sldMkLst>
          <pc:docMk/>
          <pc:sldMk cId="1601957478" sldId="502"/>
        </pc:sldMkLst>
        <pc:spChg chg="mod">
          <ac:chgData name="Robert Towers" userId="5e94b57c-3b47-4556-b5ec-9b7ffd8e2bce" providerId="ADAL" clId="{F126A7F6-B477-47F9-B50D-8298A235B41B}" dt="2019-07-26T10:17:26.751" v="171" actId="20577"/>
          <ac:spMkLst>
            <pc:docMk/>
            <pc:sldMk cId="1601957478" sldId="502"/>
            <ac:spMk id="2" creationId="{E576C68F-75DE-0D4F-A8FC-D52790408D4E}"/>
          </ac:spMkLst>
        </pc:spChg>
      </pc:sldChg>
      <pc:sldChg chg="modSp">
        <pc:chgData name="Robert Towers" userId="5e94b57c-3b47-4556-b5ec-9b7ffd8e2bce" providerId="ADAL" clId="{F126A7F6-B477-47F9-B50D-8298A235B41B}" dt="2019-07-30T09:30:47.322" v="237" actId="20577"/>
        <pc:sldMkLst>
          <pc:docMk/>
          <pc:sldMk cId="1145005892" sldId="507"/>
        </pc:sldMkLst>
        <pc:graphicFrameChg chg="modGraphic">
          <ac:chgData name="Robert Towers" userId="5e94b57c-3b47-4556-b5ec-9b7ffd8e2bce" providerId="ADAL" clId="{F126A7F6-B477-47F9-B50D-8298A235B41B}" dt="2019-07-30T09:30:47.322" v="237" actId="20577"/>
          <ac:graphicFrameMkLst>
            <pc:docMk/>
            <pc:sldMk cId="1145005892" sldId="507"/>
            <ac:graphicFrameMk id="4" creationId="{19B5A0C3-E87F-8944-ACDA-80F02DB16E29}"/>
          </ac:graphicFrameMkLst>
        </pc:graphicFrameChg>
      </pc:sldChg>
      <pc:sldChg chg="modSp">
        <pc:chgData name="Robert Towers" userId="5e94b57c-3b47-4556-b5ec-9b7ffd8e2bce" providerId="ADAL" clId="{F126A7F6-B477-47F9-B50D-8298A235B41B}" dt="2019-07-30T09:30:30.633" v="236" actId="20577"/>
        <pc:sldMkLst>
          <pc:docMk/>
          <pc:sldMk cId="910478121" sldId="515"/>
        </pc:sldMkLst>
        <pc:graphicFrameChg chg="modGraphic">
          <ac:chgData name="Robert Towers" userId="5e94b57c-3b47-4556-b5ec-9b7ffd8e2bce" providerId="ADAL" clId="{F126A7F6-B477-47F9-B50D-8298A235B41B}" dt="2019-07-30T09:30:30.633" v="236" actId="20577"/>
          <ac:graphicFrameMkLst>
            <pc:docMk/>
            <pc:sldMk cId="910478121" sldId="515"/>
            <ac:graphicFrameMk id="5" creationId="{D919E590-D286-4534-B4B3-F1AB386739D8}"/>
          </ac:graphicFrameMkLst>
        </pc:graphicFrameChg>
      </pc:sldChg>
      <pc:sldMasterChg chg="modSldLayout">
        <pc:chgData name="Robert Towers" userId="5e94b57c-3b47-4556-b5ec-9b7ffd8e2bce" providerId="ADAL" clId="{F126A7F6-B477-47F9-B50D-8298A235B41B}" dt="2019-07-26T09:54:55.390" v="0" actId="478"/>
        <pc:sldMasterMkLst>
          <pc:docMk/>
          <pc:sldMasterMk cId="0" sldId="2147483650"/>
        </pc:sldMasterMkLst>
        <pc:sldLayoutChg chg="delSp">
          <pc:chgData name="Robert Towers" userId="5e94b57c-3b47-4556-b5ec-9b7ffd8e2bce" providerId="ADAL" clId="{F126A7F6-B477-47F9-B50D-8298A235B41B}" dt="2019-07-26T09:54:55.390" v="0" actId="478"/>
          <pc:sldLayoutMkLst>
            <pc:docMk/>
            <pc:sldMasterMk cId="0" sldId="2147483650"/>
            <pc:sldLayoutMk cId="0" sldId="2147483652"/>
          </pc:sldLayoutMkLst>
          <pc:spChg chg="del">
            <ac:chgData name="Robert Towers" userId="5e94b57c-3b47-4556-b5ec-9b7ffd8e2bce" providerId="ADAL" clId="{F126A7F6-B477-47F9-B50D-8298A235B41B}" dt="2019-07-26T09:54:55.390" v="0" actId="478"/>
            <ac:spMkLst>
              <pc:docMk/>
              <pc:sldMasterMk cId="0" sldId="2147483650"/>
              <pc:sldLayoutMk cId="0" sldId="2147483652"/>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EA3DF3-3E52-415A-A38D-2E99D5E3D12A}" type="datetimeFigureOut">
              <a:rPr lang="en-GB" smtClean="0"/>
              <a:pPr/>
              <a:t>08/08/2019</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F982B1-0B3F-4F44-AEF6-1E2A62ED01F9}" type="slidenum">
              <a:rPr lang="en-GB" smtClean="0"/>
              <a:pPr/>
              <a:t>‹#›</a:t>
            </a:fld>
            <a:endParaRPr lang="en-GB" dirty="0"/>
          </a:p>
        </p:txBody>
      </p:sp>
    </p:spTree>
    <p:extLst>
      <p:ext uri="{BB962C8B-B14F-4D97-AF65-F5344CB8AC3E}">
        <p14:creationId xmlns:p14="http://schemas.microsoft.com/office/powerpoint/2010/main" val="2693966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B9FA3-0B3D-4699-8696-1174BE157FCC}" type="datetimeFigureOut">
              <a:rPr lang="en-GB" smtClean="0"/>
              <a:pPr/>
              <a:t>08/08/2019</a:t>
            </a:fld>
            <a:endParaRPr lang="en-GB" dirty="0"/>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C06E8-48A6-4E03-8711-C45C0018F498}" type="slidenum">
              <a:rPr lang="en-GB" smtClean="0"/>
              <a:pPr/>
              <a:t>‹#›</a:t>
            </a:fld>
            <a:endParaRPr lang="en-GB" dirty="0"/>
          </a:p>
        </p:txBody>
      </p:sp>
    </p:spTree>
    <p:extLst>
      <p:ext uri="{BB962C8B-B14F-4D97-AF65-F5344CB8AC3E}">
        <p14:creationId xmlns:p14="http://schemas.microsoft.com/office/powerpoint/2010/main" val="312864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1</a:t>
            </a:fld>
            <a:endParaRPr lang="en-GB" dirty="0"/>
          </a:p>
        </p:txBody>
      </p:sp>
    </p:spTree>
    <p:extLst>
      <p:ext uri="{BB962C8B-B14F-4D97-AF65-F5344CB8AC3E}">
        <p14:creationId xmlns:p14="http://schemas.microsoft.com/office/powerpoint/2010/main" val="35027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133</a:t>
            </a:fld>
            <a:endParaRPr lang="en-GB" dirty="0"/>
          </a:p>
        </p:txBody>
      </p:sp>
    </p:spTree>
    <p:extLst>
      <p:ext uri="{BB962C8B-B14F-4D97-AF65-F5344CB8AC3E}">
        <p14:creationId xmlns:p14="http://schemas.microsoft.com/office/powerpoint/2010/main" val="2424295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51.xml"/><Relationship Id="rId13" Type="http://schemas.openxmlformats.org/officeDocument/2006/relationships/slide" Target="../slides/slide71.xml"/><Relationship Id="rId18" Type="http://schemas.openxmlformats.org/officeDocument/2006/relationships/slide" Target="../slides/slide66.xml"/><Relationship Id="rId26" Type="http://schemas.openxmlformats.org/officeDocument/2006/relationships/slide" Target="../slides/slide94.xml"/><Relationship Id="rId3" Type="http://schemas.openxmlformats.org/officeDocument/2006/relationships/slide" Target="../slides/slide8.xml"/><Relationship Id="rId21" Type="http://schemas.openxmlformats.org/officeDocument/2006/relationships/slide" Target="../slides/slide113.xml"/><Relationship Id="rId7" Type="http://schemas.openxmlformats.org/officeDocument/2006/relationships/slide" Target="../slides/slide42.xml"/><Relationship Id="rId12" Type="http://schemas.openxmlformats.org/officeDocument/2006/relationships/slide" Target="../slides/slide57.xml"/><Relationship Id="rId17" Type="http://schemas.openxmlformats.org/officeDocument/2006/relationships/slide" Target="../slides/slide64.xml"/><Relationship Id="rId25" Type="http://schemas.openxmlformats.org/officeDocument/2006/relationships/slide" Target="../slides/slide91.xml"/><Relationship Id="rId2" Type="http://schemas.openxmlformats.org/officeDocument/2006/relationships/slide" Target="../slides/slide4.xml"/><Relationship Id="rId16" Type="http://schemas.openxmlformats.org/officeDocument/2006/relationships/slide" Target="../slides/slide27.xml"/><Relationship Id="rId20" Type="http://schemas.openxmlformats.org/officeDocument/2006/relationships/slide" Target="../slides/slide123.xml"/><Relationship Id="rId29" Type="http://schemas.openxmlformats.org/officeDocument/2006/relationships/slide" Target="../slides/slide119.xml"/><Relationship Id="rId1" Type="http://schemas.openxmlformats.org/officeDocument/2006/relationships/slideMaster" Target="../slideMasters/slideMaster1.xml"/><Relationship Id="rId6" Type="http://schemas.openxmlformats.org/officeDocument/2006/relationships/slide" Target="../slides/slide37.xml"/><Relationship Id="rId11" Type="http://schemas.openxmlformats.org/officeDocument/2006/relationships/slide" Target="../slides/slide59.xml"/><Relationship Id="rId24" Type="http://schemas.openxmlformats.org/officeDocument/2006/relationships/slide" Target="../slides/slide99.xml"/><Relationship Id="rId5" Type="http://schemas.openxmlformats.org/officeDocument/2006/relationships/slide" Target="../slides/slide130.xml"/><Relationship Id="rId15" Type="http://schemas.openxmlformats.org/officeDocument/2006/relationships/slide" Target="../slides/slide77.xml"/><Relationship Id="rId23" Type="http://schemas.openxmlformats.org/officeDocument/2006/relationships/slide" Target="../slides/slide105.xml"/><Relationship Id="rId28" Type="http://schemas.openxmlformats.org/officeDocument/2006/relationships/slide" Target="../slides/slide97.xml"/><Relationship Id="rId10" Type="http://schemas.openxmlformats.org/officeDocument/2006/relationships/slide" Target="../slides/slide52.xml"/><Relationship Id="rId19" Type="http://schemas.openxmlformats.org/officeDocument/2006/relationships/slide" Target="../slides/slide84.xml"/><Relationship Id="rId4" Type="http://schemas.openxmlformats.org/officeDocument/2006/relationships/slide" Target="../slides/slide26.xml"/><Relationship Id="rId9" Type="http://schemas.openxmlformats.org/officeDocument/2006/relationships/slide" Target="../slides/slide47.xml"/><Relationship Id="rId14" Type="http://schemas.openxmlformats.org/officeDocument/2006/relationships/slide" Target="../slides/slide80.xml"/><Relationship Id="rId22" Type="http://schemas.openxmlformats.org/officeDocument/2006/relationships/slide" Target="../slides/slide107.xml"/><Relationship Id="rId27" Type="http://schemas.openxmlformats.org/officeDocument/2006/relationships/slide" Target="../slides/slide86.xml"/><Relationship Id="rId30" Type="http://schemas.openxmlformats.org/officeDocument/2006/relationships/slide" Target="../slides/slide127.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51.xml"/><Relationship Id="rId13" Type="http://schemas.openxmlformats.org/officeDocument/2006/relationships/slide" Target="../slides/slide71.xml"/><Relationship Id="rId18" Type="http://schemas.openxmlformats.org/officeDocument/2006/relationships/slide" Target="../slides/slide66.xml"/><Relationship Id="rId26" Type="http://schemas.openxmlformats.org/officeDocument/2006/relationships/slide" Target="../slides/slide94.xml"/><Relationship Id="rId3" Type="http://schemas.openxmlformats.org/officeDocument/2006/relationships/slide" Target="../slides/slide8.xml"/><Relationship Id="rId21" Type="http://schemas.openxmlformats.org/officeDocument/2006/relationships/slide" Target="../slides/slide113.xml"/><Relationship Id="rId7" Type="http://schemas.openxmlformats.org/officeDocument/2006/relationships/slide" Target="../slides/slide42.xml"/><Relationship Id="rId12" Type="http://schemas.openxmlformats.org/officeDocument/2006/relationships/slide" Target="../slides/slide57.xml"/><Relationship Id="rId17" Type="http://schemas.openxmlformats.org/officeDocument/2006/relationships/slide" Target="../slides/slide64.xml"/><Relationship Id="rId25" Type="http://schemas.openxmlformats.org/officeDocument/2006/relationships/slide" Target="../slides/slide91.xml"/><Relationship Id="rId2" Type="http://schemas.openxmlformats.org/officeDocument/2006/relationships/slide" Target="../slides/slide4.xml"/><Relationship Id="rId16" Type="http://schemas.openxmlformats.org/officeDocument/2006/relationships/slide" Target="../slides/slide27.xml"/><Relationship Id="rId20" Type="http://schemas.openxmlformats.org/officeDocument/2006/relationships/slide" Target="../slides/slide123.xml"/><Relationship Id="rId29" Type="http://schemas.openxmlformats.org/officeDocument/2006/relationships/slide" Target="../slides/slide119.xml"/><Relationship Id="rId1" Type="http://schemas.openxmlformats.org/officeDocument/2006/relationships/slideMaster" Target="../slideMasters/slideMaster1.xml"/><Relationship Id="rId6" Type="http://schemas.openxmlformats.org/officeDocument/2006/relationships/slide" Target="../slides/slide37.xml"/><Relationship Id="rId11" Type="http://schemas.openxmlformats.org/officeDocument/2006/relationships/slide" Target="../slides/slide59.xml"/><Relationship Id="rId24" Type="http://schemas.openxmlformats.org/officeDocument/2006/relationships/slide" Target="../slides/slide99.xml"/><Relationship Id="rId5" Type="http://schemas.openxmlformats.org/officeDocument/2006/relationships/slide" Target="../slides/slide130.xml"/><Relationship Id="rId15" Type="http://schemas.openxmlformats.org/officeDocument/2006/relationships/slide" Target="../slides/slide77.xml"/><Relationship Id="rId23" Type="http://schemas.openxmlformats.org/officeDocument/2006/relationships/slide" Target="../slides/slide105.xml"/><Relationship Id="rId28" Type="http://schemas.openxmlformats.org/officeDocument/2006/relationships/slide" Target="../slides/slide97.xml"/><Relationship Id="rId10" Type="http://schemas.openxmlformats.org/officeDocument/2006/relationships/slide" Target="../slides/slide52.xml"/><Relationship Id="rId19" Type="http://schemas.openxmlformats.org/officeDocument/2006/relationships/slide" Target="../slides/slide84.xml"/><Relationship Id="rId4" Type="http://schemas.openxmlformats.org/officeDocument/2006/relationships/slide" Target="../slides/slide26.xml"/><Relationship Id="rId9" Type="http://schemas.openxmlformats.org/officeDocument/2006/relationships/slide" Target="../slides/slide47.xml"/><Relationship Id="rId14" Type="http://schemas.openxmlformats.org/officeDocument/2006/relationships/slide" Target="../slides/slide80.xml"/><Relationship Id="rId22" Type="http://schemas.openxmlformats.org/officeDocument/2006/relationships/slide" Target="../slides/slide107.xml"/><Relationship Id="rId27" Type="http://schemas.openxmlformats.org/officeDocument/2006/relationships/slide" Target="../slides/slide86.xml"/><Relationship Id="rId30" Type="http://schemas.openxmlformats.org/officeDocument/2006/relationships/slide" Target="../slides/slide1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51.xml"/><Relationship Id="rId13" Type="http://schemas.openxmlformats.org/officeDocument/2006/relationships/slide" Target="../slides/slide71.xml"/><Relationship Id="rId18" Type="http://schemas.openxmlformats.org/officeDocument/2006/relationships/slide" Target="../slides/slide66.xml"/><Relationship Id="rId26" Type="http://schemas.openxmlformats.org/officeDocument/2006/relationships/slide" Target="../slides/slide94.xml"/><Relationship Id="rId3" Type="http://schemas.openxmlformats.org/officeDocument/2006/relationships/slide" Target="../slides/slide8.xml"/><Relationship Id="rId21" Type="http://schemas.openxmlformats.org/officeDocument/2006/relationships/slide" Target="../slides/slide113.xml"/><Relationship Id="rId7" Type="http://schemas.openxmlformats.org/officeDocument/2006/relationships/slide" Target="../slides/slide42.xml"/><Relationship Id="rId12" Type="http://schemas.openxmlformats.org/officeDocument/2006/relationships/slide" Target="../slides/slide57.xml"/><Relationship Id="rId17" Type="http://schemas.openxmlformats.org/officeDocument/2006/relationships/slide" Target="../slides/slide64.xml"/><Relationship Id="rId25" Type="http://schemas.openxmlformats.org/officeDocument/2006/relationships/slide" Target="../slides/slide91.xml"/><Relationship Id="rId2" Type="http://schemas.openxmlformats.org/officeDocument/2006/relationships/slide" Target="../slides/slide4.xml"/><Relationship Id="rId16" Type="http://schemas.openxmlformats.org/officeDocument/2006/relationships/slide" Target="../slides/slide27.xml"/><Relationship Id="rId20" Type="http://schemas.openxmlformats.org/officeDocument/2006/relationships/slide" Target="../slides/slide123.xml"/><Relationship Id="rId29" Type="http://schemas.openxmlformats.org/officeDocument/2006/relationships/slide" Target="../slides/slide119.xml"/><Relationship Id="rId1" Type="http://schemas.openxmlformats.org/officeDocument/2006/relationships/slideMaster" Target="../slideMasters/slideMaster1.xml"/><Relationship Id="rId6" Type="http://schemas.openxmlformats.org/officeDocument/2006/relationships/slide" Target="../slides/slide37.xml"/><Relationship Id="rId11" Type="http://schemas.openxmlformats.org/officeDocument/2006/relationships/slide" Target="../slides/slide59.xml"/><Relationship Id="rId24" Type="http://schemas.openxmlformats.org/officeDocument/2006/relationships/slide" Target="../slides/slide99.xml"/><Relationship Id="rId5" Type="http://schemas.openxmlformats.org/officeDocument/2006/relationships/slide" Target="../slides/slide130.xml"/><Relationship Id="rId15" Type="http://schemas.openxmlformats.org/officeDocument/2006/relationships/slide" Target="../slides/slide77.xml"/><Relationship Id="rId23" Type="http://schemas.openxmlformats.org/officeDocument/2006/relationships/slide" Target="../slides/slide105.xml"/><Relationship Id="rId28" Type="http://schemas.openxmlformats.org/officeDocument/2006/relationships/slide" Target="../slides/slide97.xml"/><Relationship Id="rId10" Type="http://schemas.openxmlformats.org/officeDocument/2006/relationships/slide" Target="../slides/slide52.xml"/><Relationship Id="rId19" Type="http://schemas.openxmlformats.org/officeDocument/2006/relationships/slide" Target="../slides/slide84.xml"/><Relationship Id="rId4" Type="http://schemas.openxmlformats.org/officeDocument/2006/relationships/slide" Target="../slides/slide26.xml"/><Relationship Id="rId9" Type="http://schemas.openxmlformats.org/officeDocument/2006/relationships/slide" Target="../slides/slide47.xml"/><Relationship Id="rId14" Type="http://schemas.openxmlformats.org/officeDocument/2006/relationships/slide" Target="../slides/slide80.xml"/><Relationship Id="rId22" Type="http://schemas.openxmlformats.org/officeDocument/2006/relationships/slide" Target="../slides/slide107.xml"/><Relationship Id="rId27" Type="http://schemas.openxmlformats.org/officeDocument/2006/relationships/slide" Target="../slides/slide86.xml"/><Relationship Id="rId30" Type="http://schemas.openxmlformats.org/officeDocument/2006/relationships/slide" Target="../slides/slide12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666180" y="602456"/>
            <a:ext cx="7158774" cy="1776207"/>
            <a:chOff x="1500294" y="828303"/>
            <a:chExt cx="7158774" cy="1776207"/>
          </a:xfrm>
        </p:grpSpPr>
        <p:sp>
          <p:nvSpPr>
            <p:cNvPr id="13" name="TextBox 12"/>
            <p:cNvSpPr txBox="1"/>
            <p:nvPr userDrawn="1"/>
          </p:nvSpPr>
          <p:spPr>
            <a:xfrm>
              <a:off x="2695713" y="2196455"/>
              <a:ext cx="5963355" cy="408055"/>
            </a:xfrm>
            <a:prstGeom prst="rect">
              <a:avLst/>
            </a:prstGeom>
            <a:noFill/>
          </p:spPr>
          <p:txBody>
            <a:bodyPr wrap="square" lIns="0" tIns="0" rIns="0" bIns="0" rtlCol="0">
              <a:noAutofit/>
            </a:bodyPr>
            <a:lstStyle/>
            <a:p>
              <a:pPr indent="-274320">
                <a:spcAft>
                  <a:spcPts val="900"/>
                </a:spcAft>
              </a:pPr>
              <a:r>
                <a:rPr lang="en-GB" sz="2000" dirty="0">
                  <a:solidFill>
                    <a:schemeClr val="tx1"/>
                  </a:solidFill>
                  <a:latin typeface="Georgia" pitchFamily="18" charset="0"/>
                </a:rPr>
                <a:t>Infrastructure &amp; Cities for Economic Development</a:t>
              </a:r>
            </a:p>
          </p:txBody>
        </p:sp>
        <p:sp>
          <p:nvSpPr>
            <p:cNvPr id="14" name="TextBox 13"/>
            <p:cNvSpPr txBox="1"/>
            <p:nvPr userDrawn="1"/>
          </p:nvSpPr>
          <p:spPr>
            <a:xfrm>
              <a:off x="2695715" y="828303"/>
              <a:ext cx="3659098" cy="1304537"/>
            </a:xfrm>
            <a:prstGeom prst="rect">
              <a:avLst/>
            </a:prstGeom>
            <a:noFill/>
          </p:spPr>
          <p:txBody>
            <a:bodyPr wrap="square" lIns="0" tIns="0" rIns="0" bIns="0" rtlCol="0">
              <a:noAutofit/>
            </a:bodyPr>
            <a:lstStyle/>
            <a:p>
              <a:pPr indent="-274320">
                <a:spcAft>
                  <a:spcPts val="900"/>
                </a:spcAft>
              </a:pPr>
              <a:r>
                <a:rPr lang="en-GB" sz="10000" dirty="0">
                  <a:solidFill>
                    <a:schemeClr val="tx1"/>
                  </a:solidFill>
                  <a:latin typeface="Georgia" pitchFamily="18" charset="0"/>
                </a:rPr>
                <a:t>ICED</a:t>
              </a:r>
            </a:p>
          </p:txBody>
        </p:sp>
        <p:grpSp>
          <p:nvGrpSpPr>
            <p:cNvPr id="21" name="Group 20"/>
            <p:cNvGrpSpPr/>
            <p:nvPr userDrawn="1"/>
          </p:nvGrpSpPr>
          <p:grpSpPr>
            <a:xfrm>
              <a:off x="1500294" y="1159725"/>
              <a:ext cx="900145" cy="890832"/>
              <a:chOff x="3968847" y="1159041"/>
              <a:chExt cx="1551068" cy="1532460"/>
            </a:xfrm>
          </p:grpSpPr>
          <p:sp>
            <p:nvSpPr>
              <p:cNvPr id="22" name="Rectangle 21"/>
              <p:cNvSpPr/>
              <p:nvPr/>
            </p:nvSpPr>
            <p:spPr bwMode="black">
              <a:xfrm>
                <a:off x="4293096" y="1475656"/>
                <a:ext cx="900000" cy="900000"/>
              </a:xfrm>
              <a:prstGeom prst="rect">
                <a:avLst/>
              </a:pr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3" name="Rectangle 22"/>
              <p:cNvSpPr/>
              <p:nvPr/>
            </p:nvSpPr>
            <p:spPr bwMode="black">
              <a:xfrm>
                <a:off x="4473096" y="1655656"/>
                <a:ext cx="540000" cy="540000"/>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4" name="Rectangle 23"/>
              <p:cNvSpPr/>
              <p:nvPr/>
            </p:nvSpPr>
            <p:spPr bwMode="black">
              <a:xfrm>
                <a:off x="4655915" y="1835656"/>
                <a:ext cx="180000" cy="180000"/>
              </a:xfrm>
              <a:prstGeom prst="rect">
                <a:avLst/>
              </a:pr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5" name="Rectangle 24"/>
              <p:cNvSpPr/>
              <p:nvPr/>
            </p:nvSpPr>
            <p:spPr bwMode="black">
              <a:xfrm>
                <a:off x="4655915" y="1159813"/>
                <a:ext cx="864000" cy="180000"/>
              </a:xfrm>
              <a:prstGeom prst="rect">
                <a:avLst/>
              </a:prstGeom>
              <a:solidFill>
                <a:srgbClr val="00B05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6" name="Rectangle 25"/>
              <p:cNvSpPr/>
              <p:nvPr/>
            </p:nvSpPr>
            <p:spPr bwMode="black">
              <a:xfrm rot="5400000">
                <a:off x="4995232" y="1501041"/>
                <a:ext cx="864000" cy="180000"/>
              </a:xfrm>
              <a:prstGeom prst="rect">
                <a:avLst/>
              </a:prstGeom>
              <a:solidFill>
                <a:srgbClr val="00B05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7" name="Rectangle 26"/>
              <p:cNvSpPr/>
              <p:nvPr/>
            </p:nvSpPr>
            <p:spPr bwMode="black">
              <a:xfrm rot="16200000">
                <a:off x="3629509" y="2133634"/>
                <a:ext cx="864136" cy="180040"/>
              </a:xfrm>
              <a:prstGeom prst="rect">
                <a:avLst/>
              </a:prstGeom>
              <a:solidFill>
                <a:srgbClr val="00206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8" name="Rectangle 27"/>
              <p:cNvSpPr/>
              <p:nvPr/>
            </p:nvSpPr>
            <p:spPr bwMode="black">
              <a:xfrm>
                <a:off x="3968847" y="2511500"/>
                <a:ext cx="864000" cy="180001"/>
              </a:xfrm>
              <a:prstGeom prst="rect">
                <a:avLst/>
              </a:prstGeom>
              <a:solidFill>
                <a:srgbClr val="00206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grpSp>
      </p:grpSp>
      <p:grpSp>
        <p:nvGrpSpPr>
          <p:cNvPr id="17" name="Group 16"/>
          <p:cNvGrpSpPr/>
          <p:nvPr userDrawn="1"/>
        </p:nvGrpSpPr>
        <p:grpSpPr>
          <a:xfrm>
            <a:off x="7810714" y="2772519"/>
            <a:ext cx="2368614" cy="1140308"/>
            <a:chOff x="7619448" y="2412479"/>
            <a:chExt cx="2368614" cy="1140308"/>
          </a:xfrm>
        </p:grpSpPr>
        <p:sp>
          <p:nvSpPr>
            <p:cNvPr id="41" name="Oval 40"/>
            <p:cNvSpPr>
              <a:spLocks noChangeArrowheads="1"/>
            </p:cNvSpPr>
            <p:nvPr/>
          </p:nvSpPr>
          <p:spPr bwMode="auto">
            <a:xfrm>
              <a:off x="7619892" y="2412479"/>
              <a:ext cx="1139864" cy="1140308"/>
            </a:xfrm>
            <a:prstGeom prst="ellipse">
              <a:avLst/>
            </a:prstGeom>
            <a:solidFill>
              <a:schemeClr val="bg1"/>
            </a:solidFill>
            <a:ln w="9525">
              <a:solidFill>
                <a:srgbClr val="00206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Oval 43"/>
            <p:cNvSpPr>
              <a:spLocks noChangeArrowheads="1"/>
            </p:cNvSpPr>
            <p:nvPr/>
          </p:nvSpPr>
          <p:spPr bwMode="auto">
            <a:xfrm>
              <a:off x="8854380" y="2412479"/>
              <a:ext cx="1133682" cy="1140308"/>
            </a:xfrm>
            <a:prstGeom prst="ellipse">
              <a:avLst/>
            </a:prstGeom>
            <a:solidFill>
              <a:schemeClr val="bg1"/>
            </a:solidFill>
            <a:ln w="1270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Freeform 4"/>
            <p:cNvSpPr>
              <a:spLocks noEditPoints="1"/>
            </p:cNvSpPr>
            <p:nvPr/>
          </p:nvSpPr>
          <p:spPr bwMode="auto">
            <a:xfrm>
              <a:off x="7619448" y="2415768"/>
              <a:ext cx="1137021" cy="1026384"/>
            </a:xfrm>
            <a:custGeom>
              <a:avLst/>
              <a:gdLst>
                <a:gd name="T0" fmla="*/ 2147483647 w 1698"/>
                <a:gd name="T1" fmla="*/ 2147483647 h 1528"/>
                <a:gd name="T2" fmla="*/ 2147483647 w 1698"/>
                <a:gd name="T3" fmla="*/ 2147483647 h 1528"/>
                <a:gd name="T4" fmla="*/ 2147483647 w 1698"/>
                <a:gd name="T5" fmla="*/ 2147483647 h 1528"/>
                <a:gd name="T6" fmla="*/ 2147483647 w 1698"/>
                <a:gd name="T7" fmla="*/ 2147483647 h 1528"/>
                <a:gd name="T8" fmla="*/ 2147483647 w 1698"/>
                <a:gd name="T9" fmla="*/ 2147483647 h 1528"/>
                <a:gd name="T10" fmla="*/ 2147483647 w 1698"/>
                <a:gd name="T11" fmla="*/ 2147483647 h 1528"/>
                <a:gd name="T12" fmla="*/ 2147483647 w 1698"/>
                <a:gd name="T13" fmla="*/ 2147483647 h 1528"/>
                <a:gd name="T14" fmla="*/ 2147483647 w 1698"/>
                <a:gd name="T15" fmla="*/ 2147483647 h 1528"/>
                <a:gd name="T16" fmla="*/ 2147483647 w 1698"/>
                <a:gd name="T17" fmla="*/ 2147483647 h 1528"/>
                <a:gd name="T18" fmla="*/ 2147483647 w 1698"/>
                <a:gd name="T19" fmla="*/ 2147483647 h 1528"/>
                <a:gd name="T20" fmla="*/ 2147483647 w 1698"/>
                <a:gd name="T21" fmla="*/ 2147483647 h 1528"/>
                <a:gd name="T22" fmla="*/ 2147483647 w 1698"/>
                <a:gd name="T23" fmla="*/ 2147483647 h 1528"/>
                <a:gd name="T24" fmla="*/ 2147483647 w 1698"/>
                <a:gd name="T25" fmla="*/ 2147483647 h 1528"/>
                <a:gd name="T26" fmla="*/ 2147483647 w 1698"/>
                <a:gd name="T27" fmla="*/ 2147483647 h 1528"/>
                <a:gd name="T28" fmla="*/ 2147483647 w 1698"/>
                <a:gd name="T29" fmla="*/ 2147483647 h 1528"/>
                <a:gd name="T30" fmla="*/ 2147483647 w 1698"/>
                <a:gd name="T31" fmla="*/ 2147483647 h 1528"/>
                <a:gd name="T32" fmla="*/ 2147483647 w 1698"/>
                <a:gd name="T33" fmla="*/ 2147483647 h 1528"/>
                <a:gd name="T34" fmla="*/ 2147483647 w 1698"/>
                <a:gd name="T35" fmla="*/ 2147483647 h 1528"/>
                <a:gd name="T36" fmla="*/ 2147483647 w 1698"/>
                <a:gd name="T37" fmla="*/ 2147483647 h 1528"/>
                <a:gd name="T38" fmla="*/ 2147483647 w 1698"/>
                <a:gd name="T39" fmla="*/ 2147483647 h 1528"/>
                <a:gd name="T40" fmla="*/ 2147483647 w 1698"/>
                <a:gd name="T41" fmla="*/ 2147483647 h 1528"/>
                <a:gd name="T42" fmla="*/ 2147483647 w 1698"/>
                <a:gd name="T43" fmla="*/ 2147483647 h 1528"/>
                <a:gd name="T44" fmla="*/ 2147483647 w 1698"/>
                <a:gd name="T45" fmla="*/ 2147483647 h 1528"/>
                <a:gd name="T46" fmla="*/ 2147483647 w 1698"/>
                <a:gd name="T47" fmla="*/ 2147483647 h 1528"/>
                <a:gd name="T48" fmla="*/ 2147483647 w 1698"/>
                <a:gd name="T49" fmla="*/ 2147483647 h 1528"/>
                <a:gd name="T50" fmla="*/ 2147483647 w 1698"/>
                <a:gd name="T51" fmla="*/ 2147483647 h 1528"/>
                <a:gd name="T52" fmla="*/ 2147483647 w 1698"/>
                <a:gd name="T53" fmla="*/ 2147483647 h 1528"/>
                <a:gd name="T54" fmla="*/ 2147483647 w 1698"/>
                <a:gd name="T55" fmla="*/ 2147483647 h 1528"/>
                <a:gd name="T56" fmla="*/ 2147483647 w 1698"/>
                <a:gd name="T57" fmla="*/ 2147483647 h 1528"/>
                <a:gd name="T58" fmla="*/ 2147483647 w 1698"/>
                <a:gd name="T59" fmla="*/ 2147483647 h 1528"/>
                <a:gd name="T60" fmla="*/ 2147483647 w 1698"/>
                <a:gd name="T61" fmla="*/ 2147483647 h 1528"/>
                <a:gd name="T62" fmla="*/ 2147483647 w 1698"/>
                <a:gd name="T63" fmla="*/ 2147483647 h 1528"/>
                <a:gd name="T64" fmla="*/ 2147483647 w 1698"/>
                <a:gd name="T65" fmla="*/ 2147483647 h 1528"/>
                <a:gd name="T66" fmla="*/ 2147483647 w 1698"/>
                <a:gd name="T67" fmla="*/ 2147483647 h 1528"/>
                <a:gd name="T68" fmla="*/ 2147483647 w 1698"/>
                <a:gd name="T69" fmla="*/ 2147483647 h 1528"/>
                <a:gd name="T70" fmla="*/ 2147483647 w 1698"/>
                <a:gd name="T71" fmla="*/ 2147483647 h 1528"/>
                <a:gd name="T72" fmla="*/ 2147483647 w 1698"/>
                <a:gd name="T73" fmla="*/ 2147483647 h 1528"/>
                <a:gd name="T74" fmla="*/ 2147483647 w 1698"/>
                <a:gd name="T75" fmla="*/ 2147483647 h 1528"/>
                <a:gd name="T76" fmla="*/ 2147483647 w 1698"/>
                <a:gd name="T77" fmla="*/ 2147483647 h 1528"/>
                <a:gd name="T78" fmla="*/ 2147483647 w 1698"/>
                <a:gd name="T79" fmla="*/ 2147483647 h 1528"/>
                <a:gd name="T80" fmla="*/ 2147483647 w 1698"/>
                <a:gd name="T81" fmla="*/ 2147483647 h 1528"/>
                <a:gd name="T82" fmla="*/ 2147483647 w 1698"/>
                <a:gd name="T83" fmla="*/ 2147483647 h 1528"/>
                <a:gd name="T84" fmla="*/ 2147483647 w 1698"/>
                <a:gd name="T85" fmla="*/ 2147483647 h 1528"/>
                <a:gd name="T86" fmla="*/ 2147483647 w 1698"/>
                <a:gd name="T87" fmla="*/ 2147483647 h 1528"/>
                <a:gd name="T88" fmla="*/ 2147483647 w 1698"/>
                <a:gd name="T89" fmla="*/ 2147483647 h 1528"/>
                <a:gd name="T90" fmla="*/ 2147483647 w 1698"/>
                <a:gd name="T91" fmla="*/ 2147483647 h 1528"/>
                <a:gd name="T92" fmla="*/ 2147483647 w 1698"/>
                <a:gd name="T93" fmla="*/ 2147483647 h 1528"/>
                <a:gd name="T94" fmla="*/ 2147483647 w 1698"/>
                <a:gd name="T95" fmla="*/ 2147483647 h 1528"/>
                <a:gd name="T96" fmla="*/ 2147483647 w 1698"/>
                <a:gd name="T97" fmla="*/ 2147483647 h 1528"/>
                <a:gd name="T98" fmla="*/ 2147483647 w 1698"/>
                <a:gd name="T99" fmla="*/ 2147483647 h 1528"/>
                <a:gd name="T100" fmla="*/ 2147483647 w 1698"/>
                <a:gd name="T101" fmla="*/ 2147483647 h 1528"/>
                <a:gd name="T102" fmla="*/ 2147483647 w 1698"/>
                <a:gd name="T103" fmla="*/ 2147483647 h 1528"/>
                <a:gd name="T104" fmla="*/ 2147483647 w 1698"/>
                <a:gd name="T105" fmla="*/ 2147483647 h 1528"/>
                <a:gd name="T106" fmla="*/ 2147483647 w 1698"/>
                <a:gd name="T107" fmla="*/ 2147483647 h 1528"/>
                <a:gd name="T108" fmla="*/ 2147483647 w 1698"/>
                <a:gd name="T109" fmla="*/ 2147483647 h 1528"/>
                <a:gd name="T110" fmla="*/ 2147483647 w 1698"/>
                <a:gd name="T111" fmla="*/ 2147483647 h 1528"/>
                <a:gd name="T112" fmla="*/ 2147483647 w 1698"/>
                <a:gd name="T113" fmla="*/ 2147483647 h 1528"/>
                <a:gd name="T114" fmla="*/ 2147483647 w 1698"/>
                <a:gd name="T115" fmla="*/ 2147483647 h 1528"/>
                <a:gd name="T116" fmla="*/ 2147483647 w 1698"/>
                <a:gd name="T117" fmla="*/ 2147483647 h 1528"/>
                <a:gd name="T118" fmla="*/ 2147483647 w 1698"/>
                <a:gd name="T119" fmla="*/ 2147483647 h 1528"/>
                <a:gd name="T120" fmla="*/ 2147483647 w 1698"/>
                <a:gd name="T121" fmla="*/ 2147483647 h 1528"/>
                <a:gd name="T122" fmla="*/ 2147483647 w 1698"/>
                <a:gd name="T123" fmla="*/ 2147483647 h 15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8"/>
                <a:gd name="T187" fmla="*/ 0 h 1528"/>
                <a:gd name="T188" fmla="*/ 1698 w 1698"/>
                <a:gd name="T189" fmla="*/ 1528 h 15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8" h="1528">
                  <a:moveTo>
                    <a:pt x="982" y="27"/>
                  </a:moveTo>
                  <a:cubicBezTo>
                    <a:pt x="993" y="28"/>
                    <a:pt x="1002" y="36"/>
                    <a:pt x="1014" y="33"/>
                  </a:cubicBezTo>
                  <a:cubicBezTo>
                    <a:pt x="1005" y="31"/>
                    <a:pt x="997" y="30"/>
                    <a:pt x="994" y="23"/>
                  </a:cubicBezTo>
                  <a:cubicBezTo>
                    <a:pt x="995" y="18"/>
                    <a:pt x="1002" y="18"/>
                    <a:pt x="1009" y="18"/>
                  </a:cubicBezTo>
                  <a:cubicBezTo>
                    <a:pt x="1001" y="12"/>
                    <a:pt x="986" y="15"/>
                    <a:pt x="978" y="18"/>
                  </a:cubicBezTo>
                  <a:cubicBezTo>
                    <a:pt x="984" y="18"/>
                    <a:pt x="980" y="25"/>
                    <a:pt x="982" y="27"/>
                  </a:cubicBezTo>
                  <a:close/>
                  <a:moveTo>
                    <a:pt x="1037" y="39"/>
                  </a:moveTo>
                  <a:cubicBezTo>
                    <a:pt x="1033" y="39"/>
                    <a:pt x="1029" y="34"/>
                    <a:pt x="1025" y="37"/>
                  </a:cubicBezTo>
                  <a:cubicBezTo>
                    <a:pt x="1029" y="37"/>
                    <a:pt x="1034" y="41"/>
                    <a:pt x="1037" y="39"/>
                  </a:cubicBezTo>
                  <a:close/>
                  <a:moveTo>
                    <a:pt x="651" y="52"/>
                  </a:moveTo>
                  <a:cubicBezTo>
                    <a:pt x="648" y="49"/>
                    <a:pt x="646" y="52"/>
                    <a:pt x="640" y="53"/>
                  </a:cubicBezTo>
                  <a:cubicBezTo>
                    <a:pt x="632" y="55"/>
                    <a:pt x="623" y="54"/>
                    <a:pt x="617" y="57"/>
                  </a:cubicBezTo>
                  <a:cubicBezTo>
                    <a:pt x="618" y="56"/>
                    <a:pt x="622" y="56"/>
                    <a:pt x="619" y="53"/>
                  </a:cubicBezTo>
                  <a:cubicBezTo>
                    <a:pt x="612" y="54"/>
                    <a:pt x="607" y="56"/>
                    <a:pt x="602" y="59"/>
                  </a:cubicBezTo>
                  <a:cubicBezTo>
                    <a:pt x="605" y="60"/>
                    <a:pt x="608" y="56"/>
                    <a:pt x="610" y="59"/>
                  </a:cubicBezTo>
                  <a:cubicBezTo>
                    <a:pt x="607" y="62"/>
                    <a:pt x="599" y="60"/>
                    <a:pt x="596" y="63"/>
                  </a:cubicBezTo>
                  <a:cubicBezTo>
                    <a:pt x="598" y="64"/>
                    <a:pt x="601" y="62"/>
                    <a:pt x="601" y="64"/>
                  </a:cubicBezTo>
                  <a:cubicBezTo>
                    <a:pt x="601" y="67"/>
                    <a:pt x="594" y="65"/>
                    <a:pt x="593" y="68"/>
                  </a:cubicBezTo>
                  <a:cubicBezTo>
                    <a:pt x="612" y="70"/>
                    <a:pt x="637" y="65"/>
                    <a:pt x="652" y="55"/>
                  </a:cubicBezTo>
                  <a:cubicBezTo>
                    <a:pt x="646" y="59"/>
                    <a:pt x="651" y="53"/>
                    <a:pt x="651" y="52"/>
                  </a:cubicBezTo>
                  <a:close/>
                  <a:moveTo>
                    <a:pt x="685" y="88"/>
                  </a:moveTo>
                  <a:cubicBezTo>
                    <a:pt x="688" y="88"/>
                    <a:pt x="688" y="87"/>
                    <a:pt x="689" y="85"/>
                  </a:cubicBezTo>
                  <a:cubicBezTo>
                    <a:pt x="687" y="83"/>
                    <a:pt x="684" y="85"/>
                    <a:pt x="685" y="88"/>
                  </a:cubicBezTo>
                  <a:close/>
                  <a:moveTo>
                    <a:pt x="640" y="100"/>
                  </a:moveTo>
                  <a:cubicBezTo>
                    <a:pt x="636" y="101"/>
                    <a:pt x="632" y="102"/>
                    <a:pt x="631" y="105"/>
                  </a:cubicBezTo>
                  <a:cubicBezTo>
                    <a:pt x="636" y="105"/>
                    <a:pt x="639" y="104"/>
                    <a:pt x="640" y="100"/>
                  </a:cubicBezTo>
                  <a:close/>
                  <a:moveTo>
                    <a:pt x="630" y="108"/>
                  </a:moveTo>
                  <a:cubicBezTo>
                    <a:pt x="630" y="111"/>
                    <a:pt x="630" y="111"/>
                    <a:pt x="630" y="111"/>
                  </a:cubicBezTo>
                  <a:cubicBezTo>
                    <a:pt x="633" y="112"/>
                    <a:pt x="634" y="109"/>
                    <a:pt x="635" y="107"/>
                  </a:cubicBezTo>
                  <a:cubicBezTo>
                    <a:pt x="632" y="106"/>
                    <a:pt x="632" y="109"/>
                    <a:pt x="630" y="108"/>
                  </a:cubicBezTo>
                  <a:close/>
                  <a:moveTo>
                    <a:pt x="607" y="138"/>
                  </a:moveTo>
                  <a:cubicBezTo>
                    <a:pt x="613" y="137"/>
                    <a:pt x="621" y="134"/>
                    <a:pt x="617" y="126"/>
                  </a:cubicBezTo>
                  <a:cubicBezTo>
                    <a:pt x="607" y="124"/>
                    <a:pt x="594" y="128"/>
                    <a:pt x="592" y="134"/>
                  </a:cubicBezTo>
                  <a:cubicBezTo>
                    <a:pt x="584" y="135"/>
                    <a:pt x="577" y="136"/>
                    <a:pt x="572" y="145"/>
                  </a:cubicBezTo>
                  <a:cubicBezTo>
                    <a:pt x="573" y="146"/>
                    <a:pt x="576" y="145"/>
                    <a:pt x="576" y="147"/>
                  </a:cubicBezTo>
                  <a:cubicBezTo>
                    <a:pt x="570" y="150"/>
                    <a:pt x="564" y="154"/>
                    <a:pt x="557" y="157"/>
                  </a:cubicBezTo>
                  <a:cubicBezTo>
                    <a:pt x="557" y="160"/>
                    <a:pt x="560" y="159"/>
                    <a:pt x="558" y="163"/>
                  </a:cubicBezTo>
                  <a:cubicBezTo>
                    <a:pt x="576" y="156"/>
                    <a:pt x="602" y="158"/>
                    <a:pt x="607" y="138"/>
                  </a:cubicBezTo>
                  <a:close/>
                  <a:moveTo>
                    <a:pt x="620" y="137"/>
                  </a:moveTo>
                  <a:cubicBezTo>
                    <a:pt x="623" y="136"/>
                    <a:pt x="625" y="136"/>
                    <a:pt x="625" y="133"/>
                  </a:cubicBezTo>
                  <a:cubicBezTo>
                    <a:pt x="622" y="133"/>
                    <a:pt x="621" y="135"/>
                    <a:pt x="620" y="137"/>
                  </a:cubicBezTo>
                  <a:close/>
                  <a:moveTo>
                    <a:pt x="702" y="308"/>
                  </a:moveTo>
                  <a:cubicBezTo>
                    <a:pt x="705" y="299"/>
                    <a:pt x="704" y="293"/>
                    <a:pt x="710" y="288"/>
                  </a:cubicBezTo>
                  <a:cubicBezTo>
                    <a:pt x="710" y="282"/>
                    <a:pt x="706" y="281"/>
                    <a:pt x="705" y="277"/>
                  </a:cubicBezTo>
                  <a:cubicBezTo>
                    <a:pt x="708" y="270"/>
                    <a:pt x="715" y="263"/>
                    <a:pt x="709" y="256"/>
                  </a:cubicBezTo>
                  <a:cubicBezTo>
                    <a:pt x="706" y="260"/>
                    <a:pt x="701" y="261"/>
                    <a:pt x="697" y="264"/>
                  </a:cubicBezTo>
                  <a:cubicBezTo>
                    <a:pt x="698" y="270"/>
                    <a:pt x="697" y="272"/>
                    <a:pt x="698" y="277"/>
                  </a:cubicBezTo>
                  <a:cubicBezTo>
                    <a:pt x="700" y="278"/>
                    <a:pt x="703" y="277"/>
                    <a:pt x="704" y="279"/>
                  </a:cubicBezTo>
                  <a:cubicBezTo>
                    <a:pt x="699" y="281"/>
                    <a:pt x="694" y="284"/>
                    <a:pt x="686" y="282"/>
                  </a:cubicBezTo>
                  <a:cubicBezTo>
                    <a:pt x="691" y="292"/>
                    <a:pt x="684" y="300"/>
                    <a:pt x="684" y="311"/>
                  </a:cubicBezTo>
                  <a:cubicBezTo>
                    <a:pt x="692" y="311"/>
                    <a:pt x="695" y="307"/>
                    <a:pt x="702" y="308"/>
                  </a:cubicBezTo>
                  <a:close/>
                  <a:moveTo>
                    <a:pt x="903" y="292"/>
                  </a:moveTo>
                  <a:cubicBezTo>
                    <a:pt x="903" y="295"/>
                    <a:pt x="907" y="294"/>
                    <a:pt x="908" y="295"/>
                  </a:cubicBezTo>
                  <a:cubicBezTo>
                    <a:pt x="909" y="292"/>
                    <a:pt x="906" y="292"/>
                    <a:pt x="903" y="292"/>
                  </a:cubicBezTo>
                  <a:close/>
                  <a:moveTo>
                    <a:pt x="634" y="296"/>
                  </a:moveTo>
                  <a:cubicBezTo>
                    <a:pt x="634" y="294"/>
                    <a:pt x="628" y="294"/>
                    <a:pt x="627" y="295"/>
                  </a:cubicBezTo>
                  <a:cubicBezTo>
                    <a:pt x="626" y="299"/>
                    <a:pt x="634" y="301"/>
                    <a:pt x="634" y="296"/>
                  </a:cubicBezTo>
                  <a:close/>
                  <a:moveTo>
                    <a:pt x="622" y="298"/>
                  </a:moveTo>
                  <a:cubicBezTo>
                    <a:pt x="618" y="295"/>
                    <a:pt x="609" y="296"/>
                    <a:pt x="608" y="302"/>
                  </a:cubicBezTo>
                  <a:cubicBezTo>
                    <a:pt x="612" y="307"/>
                    <a:pt x="622" y="305"/>
                    <a:pt x="622" y="298"/>
                  </a:cubicBezTo>
                  <a:close/>
                  <a:moveTo>
                    <a:pt x="923" y="300"/>
                  </a:moveTo>
                  <a:cubicBezTo>
                    <a:pt x="924" y="296"/>
                    <a:pt x="917" y="297"/>
                    <a:pt x="916" y="298"/>
                  </a:cubicBezTo>
                  <a:cubicBezTo>
                    <a:pt x="916" y="302"/>
                    <a:pt x="921" y="302"/>
                    <a:pt x="923" y="300"/>
                  </a:cubicBezTo>
                  <a:close/>
                  <a:moveTo>
                    <a:pt x="590" y="309"/>
                  </a:moveTo>
                  <a:cubicBezTo>
                    <a:pt x="590" y="313"/>
                    <a:pt x="590" y="313"/>
                    <a:pt x="590" y="313"/>
                  </a:cubicBezTo>
                  <a:cubicBezTo>
                    <a:pt x="592" y="312"/>
                    <a:pt x="595" y="311"/>
                    <a:pt x="595" y="308"/>
                  </a:cubicBezTo>
                  <a:cubicBezTo>
                    <a:pt x="593" y="308"/>
                    <a:pt x="591" y="308"/>
                    <a:pt x="590" y="309"/>
                  </a:cubicBezTo>
                  <a:close/>
                  <a:moveTo>
                    <a:pt x="852" y="323"/>
                  </a:moveTo>
                  <a:cubicBezTo>
                    <a:pt x="855" y="323"/>
                    <a:pt x="855" y="325"/>
                    <a:pt x="858" y="324"/>
                  </a:cubicBezTo>
                  <a:cubicBezTo>
                    <a:pt x="859" y="318"/>
                    <a:pt x="851" y="316"/>
                    <a:pt x="852" y="323"/>
                  </a:cubicBezTo>
                  <a:close/>
                  <a:moveTo>
                    <a:pt x="855" y="331"/>
                  </a:moveTo>
                  <a:cubicBezTo>
                    <a:pt x="859" y="331"/>
                    <a:pt x="859" y="331"/>
                    <a:pt x="859" y="331"/>
                  </a:cubicBezTo>
                  <a:cubicBezTo>
                    <a:pt x="859" y="327"/>
                    <a:pt x="859" y="327"/>
                    <a:pt x="859" y="327"/>
                  </a:cubicBezTo>
                  <a:cubicBezTo>
                    <a:pt x="857" y="324"/>
                    <a:pt x="852" y="328"/>
                    <a:pt x="855" y="331"/>
                  </a:cubicBezTo>
                  <a:close/>
                  <a:moveTo>
                    <a:pt x="921" y="333"/>
                  </a:moveTo>
                  <a:cubicBezTo>
                    <a:pt x="923" y="330"/>
                    <a:pt x="920" y="326"/>
                    <a:pt x="916" y="327"/>
                  </a:cubicBezTo>
                  <a:cubicBezTo>
                    <a:pt x="917" y="330"/>
                    <a:pt x="917" y="332"/>
                    <a:pt x="921" y="333"/>
                  </a:cubicBezTo>
                  <a:close/>
                  <a:moveTo>
                    <a:pt x="950" y="331"/>
                  </a:moveTo>
                  <a:cubicBezTo>
                    <a:pt x="948" y="330"/>
                    <a:pt x="946" y="328"/>
                    <a:pt x="944" y="330"/>
                  </a:cubicBezTo>
                  <a:cubicBezTo>
                    <a:pt x="943" y="334"/>
                    <a:pt x="949" y="334"/>
                    <a:pt x="950" y="331"/>
                  </a:cubicBezTo>
                  <a:close/>
                  <a:moveTo>
                    <a:pt x="936" y="331"/>
                  </a:moveTo>
                  <a:cubicBezTo>
                    <a:pt x="936" y="333"/>
                    <a:pt x="933" y="332"/>
                    <a:pt x="934" y="335"/>
                  </a:cubicBezTo>
                  <a:cubicBezTo>
                    <a:pt x="938" y="335"/>
                    <a:pt x="938" y="335"/>
                    <a:pt x="938" y="335"/>
                  </a:cubicBezTo>
                  <a:cubicBezTo>
                    <a:pt x="938" y="333"/>
                    <a:pt x="938" y="331"/>
                    <a:pt x="936" y="331"/>
                  </a:cubicBezTo>
                  <a:close/>
                  <a:moveTo>
                    <a:pt x="908" y="334"/>
                  </a:moveTo>
                  <a:cubicBezTo>
                    <a:pt x="909" y="335"/>
                    <a:pt x="911" y="335"/>
                    <a:pt x="913" y="335"/>
                  </a:cubicBezTo>
                  <a:cubicBezTo>
                    <a:pt x="914" y="331"/>
                    <a:pt x="908" y="331"/>
                    <a:pt x="908" y="334"/>
                  </a:cubicBezTo>
                  <a:close/>
                  <a:moveTo>
                    <a:pt x="931" y="342"/>
                  </a:moveTo>
                  <a:cubicBezTo>
                    <a:pt x="932" y="337"/>
                    <a:pt x="929" y="337"/>
                    <a:pt x="925" y="338"/>
                  </a:cubicBezTo>
                  <a:cubicBezTo>
                    <a:pt x="924" y="342"/>
                    <a:pt x="927" y="343"/>
                    <a:pt x="931" y="342"/>
                  </a:cubicBezTo>
                  <a:close/>
                  <a:moveTo>
                    <a:pt x="951" y="341"/>
                  </a:moveTo>
                  <a:cubicBezTo>
                    <a:pt x="951" y="346"/>
                    <a:pt x="951" y="346"/>
                    <a:pt x="951" y="346"/>
                  </a:cubicBezTo>
                  <a:cubicBezTo>
                    <a:pt x="955" y="346"/>
                    <a:pt x="957" y="344"/>
                    <a:pt x="959" y="341"/>
                  </a:cubicBezTo>
                  <a:cubicBezTo>
                    <a:pt x="957" y="340"/>
                    <a:pt x="954" y="341"/>
                    <a:pt x="951" y="341"/>
                  </a:cubicBezTo>
                  <a:close/>
                  <a:moveTo>
                    <a:pt x="940" y="346"/>
                  </a:moveTo>
                  <a:cubicBezTo>
                    <a:pt x="939" y="350"/>
                    <a:pt x="946" y="350"/>
                    <a:pt x="946" y="347"/>
                  </a:cubicBezTo>
                  <a:cubicBezTo>
                    <a:pt x="945" y="346"/>
                    <a:pt x="942" y="346"/>
                    <a:pt x="940" y="346"/>
                  </a:cubicBezTo>
                  <a:close/>
                  <a:moveTo>
                    <a:pt x="766" y="356"/>
                  </a:moveTo>
                  <a:cubicBezTo>
                    <a:pt x="767" y="350"/>
                    <a:pt x="761" y="347"/>
                    <a:pt x="758" y="352"/>
                  </a:cubicBezTo>
                  <a:cubicBezTo>
                    <a:pt x="759" y="356"/>
                    <a:pt x="763" y="358"/>
                    <a:pt x="766" y="356"/>
                  </a:cubicBezTo>
                  <a:close/>
                  <a:moveTo>
                    <a:pt x="970" y="350"/>
                  </a:moveTo>
                  <a:cubicBezTo>
                    <a:pt x="965" y="347"/>
                    <a:pt x="961" y="354"/>
                    <a:pt x="963" y="358"/>
                  </a:cubicBezTo>
                  <a:cubicBezTo>
                    <a:pt x="968" y="358"/>
                    <a:pt x="969" y="354"/>
                    <a:pt x="970" y="350"/>
                  </a:cubicBezTo>
                  <a:close/>
                  <a:moveTo>
                    <a:pt x="895" y="351"/>
                  </a:moveTo>
                  <a:cubicBezTo>
                    <a:pt x="893" y="351"/>
                    <a:pt x="891" y="349"/>
                    <a:pt x="889" y="351"/>
                  </a:cubicBezTo>
                  <a:cubicBezTo>
                    <a:pt x="888" y="355"/>
                    <a:pt x="896" y="355"/>
                    <a:pt x="895" y="351"/>
                  </a:cubicBezTo>
                  <a:close/>
                  <a:moveTo>
                    <a:pt x="954" y="359"/>
                  </a:moveTo>
                  <a:cubicBezTo>
                    <a:pt x="953" y="361"/>
                    <a:pt x="952" y="368"/>
                    <a:pt x="957" y="366"/>
                  </a:cubicBezTo>
                  <a:cubicBezTo>
                    <a:pt x="960" y="364"/>
                    <a:pt x="956" y="360"/>
                    <a:pt x="954" y="359"/>
                  </a:cubicBezTo>
                  <a:close/>
                  <a:moveTo>
                    <a:pt x="902" y="363"/>
                  </a:moveTo>
                  <a:cubicBezTo>
                    <a:pt x="901" y="370"/>
                    <a:pt x="911" y="366"/>
                    <a:pt x="916" y="368"/>
                  </a:cubicBezTo>
                  <a:cubicBezTo>
                    <a:pt x="919" y="369"/>
                    <a:pt x="920" y="373"/>
                    <a:pt x="923" y="373"/>
                  </a:cubicBezTo>
                  <a:cubicBezTo>
                    <a:pt x="929" y="374"/>
                    <a:pt x="939" y="373"/>
                    <a:pt x="944" y="369"/>
                  </a:cubicBezTo>
                  <a:cubicBezTo>
                    <a:pt x="944" y="365"/>
                    <a:pt x="938" y="367"/>
                    <a:pt x="936" y="367"/>
                  </a:cubicBezTo>
                  <a:cubicBezTo>
                    <a:pt x="927" y="363"/>
                    <a:pt x="913" y="364"/>
                    <a:pt x="903" y="360"/>
                  </a:cubicBezTo>
                  <a:cubicBezTo>
                    <a:pt x="903" y="361"/>
                    <a:pt x="902" y="362"/>
                    <a:pt x="902" y="363"/>
                  </a:cubicBezTo>
                  <a:close/>
                  <a:moveTo>
                    <a:pt x="1062" y="364"/>
                  </a:moveTo>
                  <a:cubicBezTo>
                    <a:pt x="1052" y="368"/>
                    <a:pt x="1043" y="367"/>
                    <a:pt x="1032" y="370"/>
                  </a:cubicBezTo>
                  <a:cubicBezTo>
                    <a:pt x="1036" y="385"/>
                    <a:pt x="1050" y="376"/>
                    <a:pt x="1060" y="375"/>
                  </a:cubicBezTo>
                  <a:cubicBezTo>
                    <a:pt x="1058" y="369"/>
                    <a:pt x="1064" y="367"/>
                    <a:pt x="1062" y="364"/>
                  </a:cubicBezTo>
                  <a:close/>
                  <a:moveTo>
                    <a:pt x="1682" y="760"/>
                  </a:moveTo>
                  <a:cubicBezTo>
                    <a:pt x="1681" y="760"/>
                    <a:pt x="1680" y="758"/>
                    <a:pt x="1679" y="758"/>
                  </a:cubicBezTo>
                  <a:cubicBezTo>
                    <a:pt x="1681" y="778"/>
                    <a:pt x="1680" y="801"/>
                    <a:pt x="1685" y="819"/>
                  </a:cubicBezTo>
                  <a:cubicBezTo>
                    <a:pt x="1698" y="804"/>
                    <a:pt x="1685" y="776"/>
                    <a:pt x="1682" y="760"/>
                  </a:cubicBezTo>
                  <a:close/>
                  <a:moveTo>
                    <a:pt x="1366" y="1186"/>
                  </a:moveTo>
                  <a:cubicBezTo>
                    <a:pt x="1356" y="1195"/>
                    <a:pt x="1355" y="1214"/>
                    <a:pt x="1338" y="1217"/>
                  </a:cubicBezTo>
                  <a:cubicBezTo>
                    <a:pt x="1340" y="1222"/>
                    <a:pt x="1339" y="1226"/>
                    <a:pt x="1335" y="1228"/>
                  </a:cubicBezTo>
                  <a:cubicBezTo>
                    <a:pt x="1332" y="1229"/>
                    <a:pt x="1334" y="1226"/>
                    <a:pt x="1331" y="1227"/>
                  </a:cubicBezTo>
                  <a:cubicBezTo>
                    <a:pt x="1326" y="1230"/>
                    <a:pt x="1327" y="1238"/>
                    <a:pt x="1323" y="1242"/>
                  </a:cubicBezTo>
                  <a:cubicBezTo>
                    <a:pt x="1321" y="1241"/>
                    <a:pt x="1323" y="1237"/>
                    <a:pt x="1319" y="1238"/>
                  </a:cubicBezTo>
                  <a:cubicBezTo>
                    <a:pt x="1317" y="1242"/>
                    <a:pt x="1318" y="1247"/>
                    <a:pt x="1314" y="1249"/>
                  </a:cubicBezTo>
                  <a:cubicBezTo>
                    <a:pt x="1303" y="1247"/>
                    <a:pt x="1304" y="1257"/>
                    <a:pt x="1291" y="1254"/>
                  </a:cubicBezTo>
                  <a:cubicBezTo>
                    <a:pt x="1289" y="1261"/>
                    <a:pt x="1277" y="1258"/>
                    <a:pt x="1273" y="1262"/>
                  </a:cubicBezTo>
                  <a:cubicBezTo>
                    <a:pt x="1275" y="1272"/>
                    <a:pt x="1263" y="1273"/>
                    <a:pt x="1261" y="1280"/>
                  </a:cubicBezTo>
                  <a:cubicBezTo>
                    <a:pt x="1256" y="1293"/>
                    <a:pt x="1262" y="1309"/>
                    <a:pt x="1256" y="1323"/>
                  </a:cubicBezTo>
                  <a:cubicBezTo>
                    <a:pt x="1238" y="1333"/>
                    <a:pt x="1214" y="1352"/>
                    <a:pt x="1227" y="1382"/>
                  </a:cubicBezTo>
                  <a:cubicBezTo>
                    <a:pt x="1227" y="1385"/>
                    <a:pt x="1223" y="1385"/>
                    <a:pt x="1223" y="1390"/>
                  </a:cubicBezTo>
                  <a:cubicBezTo>
                    <a:pt x="1228" y="1406"/>
                    <a:pt x="1248" y="1394"/>
                    <a:pt x="1259" y="1392"/>
                  </a:cubicBezTo>
                  <a:cubicBezTo>
                    <a:pt x="1264" y="1391"/>
                    <a:pt x="1276" y="1380"/>
                    <a:pt x="1280" y="1375"/>
                  </a:cubicBezTo>
                  <a:cubicBezTo>
                    <a:pt x="1283" y="1372"/>
                    <a:pt x="1283" y="1366"/>
                    <a:pt x="1286" y="1362"/>
                  </a:cubicBezTo>
                  <a:cubicBezTo>
                    <a:pt x="1293" y="1348"/>
                    <a:pt x="1308" y="1332"/>
                    <a:pt x="1319" y="1319"/>
                  </a:cubicBezTo>
                  <a:cubicBezTo>
                    <a:pt x="1331" y="1304"/>
                    <a:pt x="1347" y="1286"/>
                    <a:pt x="1350" y="1272"/>
                  </a:cubicBezTo>
                  <a:cubicBezTo>
                    <a:pt x="1351" y="1268"/>
                    <a:pt x="1349" y="1264"/>
                    <a:pt x="1350" y="1261"/>
                  </a:cubicBezTo>
                  <a:cubicBezTo>
                    <a:pt x="1351" y="1257"/>
                    <a:pt x="1356" y="1254"/>
                    <a:pt x="1358" y="1251"/>
                  </a:cubicBezTo>
                  <a:cubicBezTo>
                    <a:pt x="1361" y="1247"/>
                    <a:pt x="1360" y="1243"/>
                    <a:pt x="1364" y="1241"/>
                  </a:cubicBezTo>
                  <a:cubicBezTo>
                    <a:pt x="1368" y="1240"/>
                    <a:pt x="1371" y="1243"/>
                    <a:pt x="1374" y="1241"/>
                  </a:cubicBezTo>
                  <a:cubicBezTo>
                    <a:pt x="1378" y="1237"/>
                    <a:pt x="1373" y="1231"/>
                    <a:pt x="1373" y="1226"/>
                  </a:cubicBezTo>
                  <a:cubicBezTo>
                    <a:pt x="1381" y="1216"/>
                    <a:pt x="1376" y="1192"/>
                    <a:pt x="1366" y="1186"/>
                  </a:cubicBezTo>
                  <a:close/>
                  <a:moveTo>
                    <a:pt x="461" y="102"/>
                  </a:moveTo>
                  <a:cubicBezTo>
                    <a:pt x="477" y="95"/>
                    <a:pt x="493" y="84"/>
                    <a:pt x="510" y="77"/>
                  </a:cubicBezTo>
                  <a:cubicBezTo>
                    <a:pt x="526" y="71"/>
                    <a:pt x="542" y="66"/>
                    <a:pt x="560" y="61"/>
                  </a:cubicBezTo>
                  <a:cubicBezTo>
                    <a:pt x="573" y="58"/>
                    <a:pt x="585" y="49"/>
                    <a:pt x="599" y="47"/>
                  </a:cubicBezTo>
                  <a:cubicBezTo>
                    <a:pt x="617" y="43"/>
                    <a:pt x="636" y="43"/>
                    <a:pt x="654" y="35"/>
                  </a:cubicBezTo>
                  <a:cubicBezTo>
                    <a:pt x="652" y="35"/>
                    <a:pt x="647" y="36"/>
                    <a:pt x="646" y="34"/>
                  </a:cubicBezTo>
                  <a:cubicBezTo>
                    <a:pt x="650" y="34"/>
                    <a:pt x="651" y="31"/>
                    <a:pt x="655" y="31"/>
                  </a:cubicBezTo>
                  <a:cubicBezTo>
                    <a:pt x="655" y="33"/>
                    <a:pt x="651" y="34"/>
                    <a:pt x="655" y="34"/>
                  </a:cubicBezTo>
                  <a:cubicBezTo>
                    <a:pt x="662" y="35"/>
                    <a:pt x="672" y="28"/>
                    <a:pt x="665" y="25"/>
                  </a:cubicBezTo>
                  <a:cubicBezTo>
                    <a:pt x="683" y="25"/>
                    <a:pt x="701" y="21"/>
                    <a:pt x="712" y="12"/>
                  </a:cubicBezTo>
                  <a:cubicBezTo>
                    <a:pt x="723" y="12"/>
                    <a:pt x="723" y="12"/>
                    <a:pt x="723" y="12"/>
                  </a:cubicBezTo>
                  <a:cubicBezTo>
                    <a:pt x="726" y="12"/>
                    <a:pt x="726" y="8"/>
                    <a:pt x="729" y="8"/>
                  </a:cubicBezTo>
                  <a:cubicBezTo>
                    <a:pt x="740" y="6"/>
                    <a:pt x="752" y="4"/>
                    <a:pt x="763" y="2"/>
                  </a:cubicBezTo>
                  <a:cubicBezTo>
                    <a:pt x="765" y="2"/>
                    <a:pt x="770" y="2"/>
                    <a:pt x="767" y="1"/>
                  </a:cubicBezTo>
                  <a:cubicBezTo>
                    <a:pt x="695" y="0"/>
                    <a:pt x="626" y="20"/>
                    <a:pt x="578" y="40"/>
                  </a:cubicBezTo>
                  <a:cubicBezTo>
                    <a:pt x="578" y="38"/>
                    <a:pt x="575" y="39"/>
                    <a:pt x="577" y="40"/>
                  </a:cubicBezTo>
                  <a:cubicBezTo>
                    <a:pt x="578" y="40"/>
                    <a:pt x="578" y="40"/>
                    <a:pt x="578" y="41"/>
                  </a:cubicBezTo>
                  <a:cubicBezTo>
                    <a:pt x="535" y="55"/>
                    <a:pt x="495" y="73"/>
                    <a:pt x="461" y="96"/>
                  </a:cubicBezTo>
                  <a:cubicBezTo>
                    <a:pt x="465" y="99"/>
                    <a:pt x="459" y="100"/>
                    <a:pt x="461" y="102"/>
                  </a:cubicBezTo>
                  <a:close/>
                  <a:moveTo>
                    <a:pt x="1665" y="648"/>
                  </a:moveTo>
                  <a:cubicBezTo>
                    <a:pt x="1663" y="620"/>
                    <a:pt x="1659" y="588"/>
                    <a:pt x="1655" y="563"/>
                  </a:cubicBezTo>
                  <a:cubicBezTo>
                    <a:pt x="1656" y="565"/>
                    <a:pt x="1656" y="567"/>
                    <a:pt x="1657" y="568"/>
                  </a:cubicBezTo>
                  <a:cubicBezTo>
                    <a:pt x="1656" y="561"/>
                    <a:pt x="1656" y="562"/>
                    <a:pt x="1656" y="558"/>
                  </a:cubicBezTo>
                  <a:cubicBezTo>
                    <a:pt x="1662" y="566"/>
                    <a:pt x="1663" y="578"/>
                    <a:pt x="1668" y="587"/>
                  </a:cubicBezTo>
                  <a:cubicBezTo>
                    <a:pt x="1628" y="456"/>
                    <a:pt x="1557" y="342"/>
                    <a:pt x="1467" y="250"/>
                  </a:cubicBezTo>
                  <a:cubicBezTo>
                    <a:pt x="1377" y="158"/>
                    <a:pt x="1268" y="83"/>
                    <a:pt x="1135" y="40"/>
                  </a:cubicBezTo>
                  <a:cubicBezTo>
                    <a:pt x="1117" y="34"/>
                    <a:pt x="1100" y="24"/>
                    <a:pt x="1081" y="24"/>
                  </a:cubicBezTo>
                  <a:cubicBezTo>
                    <a:pt x="1082" y="24"/>
                    <a:pt x="1083" y="25"/>
                    <a:pt x="1084" y="26"/>
                  </a:cubicBezTo>
                  <a:cubicBezTo>
                    <a:pt x="1082" y="25"/>
                    <a:pt x="1075" y="23"/>
                    <a:pt x="1073" y="26"/>
                  </a:cubicBezTo>
                  <a:cubicBezTo>
                    <a:pt x="1075" y="29"/>
                    <a:pt x="1081" y="28"/>
                    <a:pt x="1083" y="30"/>
                  </a:cubicBezTo>
                  <a:cubicBezTo>
                    <a:pt x="1079" y="32"/>
                    <a:pt x="1075" y="28"/>
                    <a:pt x="1072" y="30"/>
                  </a:cubicBezTo>
                  <a:cubicBezTo>
                    <a:pt x="1076" y="32"/>
                    <a:pt x="1080" y="32"/>
                    <a:pt x="1082" y="34"/>
                  </a:cubicBezTo>
                  <a:cubicBezTo>
                    <a:pt x="1076" y="34"/>
                    <a:pt x="1074" y="35"/>
                    <a:pt x="1068" y="32"/>
                  </a:cubicBezTo>
                  <a:cubicBezTo>
                    <a:pt x="1066" y="36"/>
                    <a:pt x="1074" y="35"/>
                    <a:pt x="1071" y="37"/>
                  </a:cubicBezTo>
                  <a:cubicBezTo>
                    <a:pt x="1063" y="32"/>
                    <a:pt x="1049" y="28"/>
                    <a:pt x="1040" y="27"/>
                  </a:cubicBezTo>
                  <a:cubicBezTo>
                    <a:pt x="1052" y="36"/>
                    <a:pt x="1067" y="42"/>
                    <a:pt x="1082" y="48"/>
                  </a:cubicBezTo>
                  <a:cubicBezTo>
                    <a:pt x="1068" y="45"/>
                    <a:pt x="1055" y="41"/>
                    <a:pt x="1040" y="39"/>
                  </a:cubicBezTo>
                  <a:cubicBezTo>
                    <a:pt x="1039" y="44"/>
                    <a:pt x="1046" y="40"/>
                    <a:pt x="1046" y="45"/>
                  </a:cubicBezTo>
                  <a:cubicBezTo>
                    <a:pt x="1036" y="38"/>
                    <a:pt x="1022" y="49"/>
                    <a:pt x="1013" y="41"/>
                  </a:cubicBezTo>
                  <a:cubicBezTo>
                    <a:pt x="1009" y="44"/>
                    <a:pt x="995" y="42"/>
                    <a:pt x="996" y="49"/>
                  </a:cubicBezTo>
                  <a:cubicBezTo>
                    <a:pt x="991" y="49"/>
                    <a:pt x="984" y="49"/>
                    <a:pt x="981" y="45"/>
                  </a:cubicBezTo>
                  <a:cubicBezTo>
                    <a:pt x="983" y="44"/>
                    <a:pt x="987" y="46"/>
                    <a:pt x="987" y="44"/>
                  </a:cubicBezTo>
                  <a:cubicBezTo>
                    <a:pt x="982" y="42"/>
                    <a:pt x="974" y="38"/>
                    <a:pt x="968" y="41"/>
                  </a:cubicBezTo>
                  <a:cubicBezTo>
                    <a:pt x="973" y="41"/>
                    <a:pt x="974" y="44"/>
                    <a:pt x="974" y="48"/>
                  </a:cubicBezTo>
                  <a:cubicBezTo>
                    <a:pt x="978" y="48"/>
                    <a:pt x="983" y="49"/>
                    <a:pt x="983" y="52"/>
                  </a:cubicBezTo>
                  <a:cubicBezTo>
                    <a:pt x="978" y="52"/>
                    <a:pt x="975" y="50"/>
                    <a:pt x="971" y="50"/>
                  </a:cubicBezTo>
                  <a:cubicBezTo>
                    <a:pt x="969" y="53"/>
                    <a:pt x="964" y="53"/>
                    <a:pt x="961" y="55"/>
                  </a:cubicBezTo>
                  <a:cubicBezTo>
                    <a:pt x="963" y="58"/>
                    <a:pt x="968" y="58"/>
                    <a:pt x="970" y="60"/>
                  </a:cubicBezTo>
                  <a:cubicBezTo>
                    <a:pt x="962" y="64"/>
                    <a:pt x="951" y="52"/>
                    <a:pt x="946" y="59"/>
                  </a:cubicBezTo>
                  <a:cubicBezTo>
                    <a:pt x="949" y="61"/>
                    <a:pt x="955" y="61"/>
                    <a:pt x="957" y="64"/>
                  </a:cubicBezTo>
                  <a:cubicBezTo>
                    <a:pt x="949" y="64"/>
                    <a:pt x="946" y="60"/>
                    <a:pt x="937" y="61"/>
                  </a:cubicBezTo>
                  <a:cubicBezTo>
                    <a:pt x="937" y="57"/>
                    <a:pt x="933" y="57"/>
                    <a:pt x="934" y="52"/>
                  </a:cubicBezTo>
                  <a:cubicBezTo>
                    <a:pt x="927" y="51"/>
                    <a:pt x="920" y="49"/>
                    <a:pt x="915" y="46"/>
                  </a:cubicBezTo>
                  <a:cubicBezTo>
                    <a:pt x="930" y="48"/>
                    <a:pt x="950" y="56"/>
                    <a:pt x="966" y="50"/>
                  </a:cubicBezTo>
                  <a:cubicBezTo>
                    <a:pt x="953" y="36"/>
                    <a:pt x="922" y="41"/>
                    <a:pt x="905" y="31"/>
                  </a:cubicBezTo>
                  <a:cubicBezTo>
                    <a:pt x="902" y="32"/>
                    <a:pt x="897" y="35"/>
                    <a:pt x="894" y="32"/>
                  </a:cubicBezTo>
                  <a:cubicBezTo>
                    <a:pt x="896" y="32"/>
                    <a:pt x="897" y="32"/>
                    <a:pt x="898" y="30"/>
                  </a:cubicBezTo>
                  <a:cubicBezTo>
                    <a:pt x="894" y="29"/>
                    <a:pt x="888" y="27"/>
                    <a:pt x="885" y="30"/>
                  </a:cubicBezTo>
                  <a:cubicBezTo>
                    <a:pt x="887" y="26"/>
                    <a:pt x="882" y="29"/>
                    <a:pt x="881" y="27"/>
                  </a:cubicBezTo>
                  <a:cubicBezTo>
                    <a:pt x="878" y="32"/>
                    <a:pt x="876" y="28"/>
                    <a:pt x="871" y="30"/>
                  </a:cubicBezTo>
                  <a:cubicBezTo>
                    <a:pt x="870" y="28"/>
                    <a:pt x="874" y="29"/>
                    <a:pt x="874" y="27"/>
                  </a:cubicBezTo>
                  <a:cubicBezTo>
                    <a:pt x="863" y="27"/>
                    <a:pt x="842" y="37"/>
                    <a:pt x="838" y="31"/>
                  </a:cubicBezTo>
                  <a:cubicBezTo>
                    <a:pt x="823" y="41"/>
                    <a:pt x="804" y="42"/>
                    <a:pt x="794" y="56"/>
                  </a:cubicBezTo>
                  <a:cubicBezTo>
                    <a:pt x="773" y="62"/>
                    <a:pt x="757" y="68"/>
                    <a:pt x="739" y="75"/>
                  </a:cubicBezTo>
                  <a:cubicBezTo>
                    <a:pt x="739" y="79"/>
                    <a:pt x="738" y="79"/>
                    <a:pt x="740" y="80"/>
                  </a:cubicBezTo>
                  <a:cubicBezTo>
                    <a:pt x="735" y="80"/>
                    <a:pt x="735" y="80"/>
                    <a:pt x="735" y="80"/>
                  </a:cubicBezTo>
                  <a:cubicBezTo>
                    <a:pt x="738" y="87"/>
                    <a:pt x="734" y="88"/>
                    <a:pt x="731" y="92"/>
                  </a:cubicBezTo>
                  <a:cubicBezTo>
                    <a:pt x="732" y="92"/>
                    <a:pt x="736" y="91"/>
                    <a:pt x="735" y="93"/>
                  </a:cubicBezTo>
                  <a:cubicBezTo>
                    <a:pt x="736" y="96"/>
                    <a:pt x="729" y="93"/>
                    <a:pt x="729" y="97"/>
                  </a:cubicBezTo>
                  <a:cubicBezTo>
                    <a:pt x="741" y="113"/>
                    <a:pt x="759" y="89"/>
                    <a:pt x="774" y="94"/>
                  </a:cubicBezTo>
                  <a:cubicBezTo>
                    <a:pt x="773" y="100"/>
                    <a:pt x="777" y="100"/>
                    <a:pt x="774" y="107"/>
                  </a:cubicBezTo>
                  <a:cubicBezTo>
                    <a:pt x="778" y="107"/>
                    <a:pt x="779" y="111"/>
                    <a:pt x="781" y="114"/>
                  </a:cubicBezTo>
                  <a:cubicBezTo>
                    <a:pt x="775" y="116"/>
                    <a:pt x="781" y="121"/>
                    <a:pt x="781" y="123"/>
                  </a:cubicBezTo>
                  <a:cubicBezTo>
                    <a:pt x="792" y="123"/>
                    <a:pt x="792" y="123"/>
                    <a:pt x="792" y="123"/>
                  </a:cubicBezTo>
                  <a:cubicBezTo>
                    <a:pt x="792" y="117"/>
                    <a:pt x="801" y="115"/>
                    <a:pt x="807" y="118"/>
                  </a:cubicBezTo>
                  <a:cubicBezTo>
                    <a:pt x="812" y="113"/>
                    <a:pt x="817" y="103"/>
                    <a:pt x="818" y="98"/>
                  </a:cubicBezTo>
                  <a:cubicBezTo>
                    <a:pt x="825" y="96"/>
                    <a:pt x="832" y="94"/>
                    <a:pt x="835" y="88"/>
                  </a:cubicBezTo>
                  <a:cubicBezTo>
                    <a:pt x="833" y="84"/>
                    <a:pt x="828" y="83"/>
                    <a:pt x="824" y="82"/>
                  </a:cubicBezTo>
                  <a:cubicBezTo>
                    <a:pt x="822" y="77"/>
                    <a:pt x="826" y="70"/>
                    <a:pt x="830" y="68"/>
                  </a:cubicBezTo>
                  <a:cubicBezTo>
                    <a:pt x="835" y="64"/>
                    <a:pt x="843" y="66"/>
                    <a:pt x="849" y="63"/>
                  </a:cubicBezTo>
                  <a:cubicBezTo>
                    <a:pt x="853" y="60"/>
                    <a:pt x="851" y="55"/>
                    <a:pt x="855" y="52"/>
                  </a:cubicBezTo>
                  <a:cubicBezTo>
                    <a:pt x="861" y="51"/>
                    <a:pt x="872" y="51"/>
                    <a:pt x="876" y="54"/>
                  </a:cubicBezTo>
                  <a:cubicBezTo>
                    <a:pt x="870" y="61"/>
                    <a:pt x="859" y="62"/>
                    <a:pt x="852" y="68"/>
                  </a:cubicBezTo>
                  <a:cubicBezTo>
                    <a:pt x="851" y="75"/>
                    <a:pt x="855" y="76"/>
                    <a:pt x="853" y="82"/>
                  </a:cubicBezTo>
                  <a:cubicBezTo>
                    <a:pt x="867" y="97"/>
                    <a:pt x="896" y="78"/>
                    <a:pt x="913" y="88"/>
                  </a:cubicBezTo>
                  <a:cubicBezTo>
                    <a:pt x="903" y="96"/>
                    <a:pt x="878" y="84"/>
                    <a:pt x="869" y="96"/>
                  </a:cubicBezTo>
                  <a:cubicBezTo>
                    <a:pt x="870" y="99"/>
                    <a:pt x="875" y="99"/>
                    <a:pt x="878" y="100"/>
                  </a:cubicBezTo>
                  <a:cubicBezTo>
                    <a:pt x="876" y="105"/>
                    <a:pt x="881" y="107"/>
                    <a:pt x="878" y="110"/>
                  </a:cubicBezTo>
                  <a:cubicBezTo>
                    <a:pt x="869" y="106"/>
                    <a:pt x="854" y="100"/>
                    <a:pt x="852" y="113"/>
                  </a:cubicBezTo>
                  <a:cubicBezTo>
                    <a:pt x="851" y="116"/>
                    <a:pt x="853" y="122"/>
                    <a:pt x="854" y="125"/>
                  </a:cubicBezTo>
                  <a:cubicBezTo>
                    <a:pt x="852" y="128"/>
                    <a:pt x="845" y="125"/>
                    <a:pt x="843" y="127"/>
                  </a:cubicBezTo>
                  <a:cubicBezTo>
                    <a:pt x="841" y="129"/>
                    <a:pt x="844" y="131"/>
                    <a:pt x="840" y="132"/>
                  </a:cubicBezTo>
                  <a:cubicBezTo>
                    <a:pt x="833" y="134"/>
                    <a:pt x="832" y="130"/>
                    <a:pt x="829" y="128"/>
                  </a:cubicBezTo>
                  <a:cubicBezTo>
                    <a:pt x="813" y="129"/>
                    <a:pt x="800" y="134"/>
                    <a:pt x="788" y="138"/>
                  </a:cubicBezTo>
                  <a:cubicBezTo>
                    <a:pt x="783" y="130"/>
                    <a:pt x="768" y="132"/>
                    <a:pt x="759" y="136"/>
                  </a:cubicBezTo>
                  <a:cubicBezTo>
                    <a:pt x="758" y="134"/>
                    <a:pt x="760" y="133"/>
                    <a:pt x="760" y="131"/>
                  </a:cubicBezTo>
                  <a:cubicBezTo>
                    <a:pt x="742" y="134"/>
                    <a:pt x="754" y="115"/>
                    <a:pt x="763" y="114"/>
                  </a:cubicBezTo>
                  <a:cubicBezTo>
                    <a:pt x="763" y="113"/>
                    <a:pt x="760" y="114"/>
                    <a:pt x="759" y="112"/>
                  </a:cubicBezTo>
                  <a:cubicBezTo>
                    <a:pt x="760" y="110"/>
                    <a:pt x="765" y="108"/>
                    <a:pt x="762" y="104"/>
                  </a:cubicBezTo>
                  <a:cubicBezTo>
                    <a:pt x="755" y="107"/>
                    <a:pt x="753" y="111"/>
                    <a:pt x="745" y="109"/>
                  </a:cubicBezTo>
                  <a:cubicBezTo>
                    <a:pt x="743" y="111"/>
                    <a:pt x="745" y="112"/>
                    <a:pt x="746" y="113"/>
                  </a:cubicBezTo>
                  <a:cubicBezTo>
                    <a:pt x="743" y="114"/>
                    <a:pt x="740" y="115"/>
                    <a:pt x="738" y="117"/>
                  </a:cubicBezTo>
                  <a:cubicBezTo>
                    <a:pt x="739" y="124"/>
                    <a:pt x="740" y="128"/>
                    <a:pt x="740" y="136"/>
                  </a:cubicBezTo>
                  <a:cubicBezTo>
                    <a:pt x="734" y="139"/>
                    <a:pt x="732" y="140"/>
                    <a:pt x="724" y="138"/>
                  </a:cubicBezTo>
                  <a:cubicBezTo>
                    <a:pt x="722" y="139"/>
                    <a:pt x="722" y="142"/>
                    <a:pt x="719" y="142"/>
                  </a:cubicBezTo>
                  <a:cubicBezTo>
                    <a:pt x="691" y="138"/>
                    <a:pt x="687" y="167"/>
                    <a:pt x="656" y="164"/>
                  </a:cubicBezTo>
                  <a:cubicBezTo>
                    <a:pt x="658" y="160"/>
                    <a:pt x="654" y="162"/>
                    <a:pt x="654" y="158"/>
                  </a:cubicBezTo>
                  <a:cubicBezTo>
                    <a:pt x="659" y="155"/>
                    <a:pt x="667" y="155"/>
                    <a:pt x="668" y="147"/>
                  </a:cubicBezTo>
                  <a:cubicBezTo>
                    <a:pt x="665" y="145"/>
                    <a:pt x="660" y="145"/>
                    <a:pt x="656" y="147"/>
                  </a:cubicBezTo>
                  <a:cubicBezTo>
                    <a:pt x="660" y="143"/>
                    <a:pt x="658" y="132"/>
                    <a:pt x="653" y="128"/>
                  </a:cubicBezTo>
                  <a:cubicBezTo>
                    <a:pt x="653" y="126"/>
                    <a:pt x="656" y="125"/>
                    <a:pt x="656" y="122"/>
                  </a:cubicBezTo>
                  <a:cubicBezTo>
                    <a:pt x="655" y="120"/>
                    <a:pt x="652" y="119"/>
                    <a:pt x="651" y="118"/>
                  </a:cubicBezTo>
                  <a:cubicBezTo>
                    <a:pt x="656" y="113"/>
                    <a:pt x="664" y="111"/>
                    <a:pt x="667" y="105"/>
                  </a:cubicBezTo>
                  <a:cubicBezTo>
                    <a:pt x="661" y="105"/>
                    <a:pt x="658" y="107"/>
                    <a:pt x="653" y="104"/>
                  </a:cubicBezTo>
                  <a:cubicBezTo>
                    <a:pt x="657" y="103"/>
                    <a:pt x="663" y="102"/>
                    <a:pt x="663" y="98"/>
                  </a:cubicBezTo>
                  <a:cubicBezTo>
                    <a:pt x="645" y="97"/>
                    <a:pt x="637" y="109"/>
                    <a:pt x="626" y="118"/>
                  </a:cubicBezTo>
                  <a:cubicBezTo>
                    <a:pt x="628" y="118"/>
                    <a:pt x="628" y="116"/>
                    <a:pt x="629" y="118"/>
                  </a:cubicBezTo>
                  <a:cubicBezTo>
                    <a:pt x="626" y="118"/>
                    <a:pt x="627" y="122"/>
                    <a:pt x="624" y="123"/>
                  </a:cubicBezTo>
                  <a:cubicBezTo>
                    <a:pt x="623" y="120"/>
                    <a:pt x="619" y="121"/>
                    <a:pt x="618" y="123"/>
                  </a:cubicBezTo>
                  <a:cubicBezTo>
                    <a:pt x="623" y="126"/>
                    <a:pt x="623" y="124"/>
                    <a:pt x="627" y="124"/>
                  </a:cubicBezTo>
                  <a:cubicBezTo>
                    <a:pt x="626" y="127"/>
                    <a:pt x="621" y="128"/>
                    <a:pt x="623" y="131"/>
                  </a:cubicBezTo>
                  <a:cubicBezTo>
                    <a:pt x="627" y="130"/>
                    <a:pt x="633" y="130"/>
                    <a:pt x="637" y="128"/>
                  </a:cubicBezTo>
                  <a:cubicBezTo>
                    <a:pt x="636" y="130"/>
                    <a:pt x="634" y="131"/>
                    <a:pt x="632" y="132"/>
                  </a:cubicBezTo>
                  <a:cubicBezTo>
                    <a:pt x="631" y="136"/>
                    <a:pt x="636" y="134"/>
                    <a:pt x="636" y="138"/>
                  </a:cubicBezTo>
                  <a:cubicBezTo>
                    <a:pt x="631" y="144"/>
                    <a:pt x="623" y="143"/>
                    <a:pt x="614" y="144"/>
                  </a:cubicBezTo>
                  <a:cubicBezTo>
                    <a:pt x="615" y="147"/>
                    <a:pt x="612" y="145"/>
                    <a:pt x="613" y="148"/>
                  </a:cubicBezTo>
                  <a:cubicBezTo>
                    <a:pt x="614" y="149"/>
                    <a:pt x="616" y="148"/>
                    <a:pt x="616" y="149"/>
                  </a:cubicBezTo>
                  <a:cubicBezTo>
                    <a:pt x="613" y="155"/>
                    <a:pt x="602" y="153"/>
                    <a:pt x="600" y="160"/>
                  </a:cubicBezTo>
                  <a:cubicBezTo>
                    <a:pt x="605" y="158"/>
                    <a:pt x="610" y="159"/>
                    <a:pt x="613" y="163"/>
                  </a:cubicBezTo>
                  <a:cubicBezTo>
                    <a:pt x="599" y="164"/>
                    <a:pt x="591" y="170"/>
                    <a:pt x="584" y="177"/>
                  </a:cubicBezTo>
                  <a:cubicBezTo>
                    <a:pt x="591" y="176"/>
                    <a:pt x="595" y="170"/>
                    <a:pt x="603" y="174"/>
                  </a:cubicBezTo>
                  <a:cubicBezTo>
                    <a:pt x="606" y="173"/>
                    <a:pt x="608" y="170"/>
                    <a:pt x="612" y="169"/>
                  </a:cubicBezTo>
                  <a:cubicBezTo>
                    <a:pt x="626" y="171"/>
                    <a:pt x="638" y="168"/>
                    <a:pt x="655" y="165"/>
                  </a:cubicBezTo>
                  <a:cubicBezTo>
                    <a:pt x="654" y="168"/>
                    <a:pt x="655" y="168"/>
                    <a:pt x="655" y="171"/>
                  </a:cubicBezTo>
                  <a:cubicBezTo>
                    <a:pt x="645" y="175"/>
                    <a:pt x="637" y="180"/>
                    <a:pt x="626" y="183"/>
                  </a:cubicBezTo>
                  <a:cubicBezTo>
                    <a:pt x="622" y="182"/>
                    <a:pt x="623" y="177"/>
                    <a:pt x="617" y="178"/>
                  </a:cubicBezTo>
                  <a:cubicBezTo>
                    <a:pt x="615" y="181"/>
                    <a:pt x="618" y="182"/>
                    <a:pt x="617" y="186"/>
                  </a:cubicBezTo>
                  <a:cubicBezTo>
                    <a:pt x="607" y="192"/>
                    <a:pt x="593" y="184"/>
                    <a:pt x="582" y="191"/>
                  </a:cubicBezTo>
                  <a:cubicBezTo>
                    <a:pt x="582" y="195"/>
                    <a:pt x="579" y="194"/>
                    <a:pt x="577" y="197"/>
                  </a:cubicBezTo>
                  <a:cubicBezTo>
                    <a:pt x="582" y="202"/>
                    <a:pt x="599" y="197"/>
                    <a:pt x="596" y="212"/>
                  </a:cubicBezTo>
                  <a:cubicBezTo>
                    <a:pt x="597" y="214"/>
                    <a:pt x="600" y="215"/>
                    <a:pt x="601" y="218"/>
                  </a:cubicBezTo>
                  <a:cubicBezTo>
                    <a:pt x="600" y="223"/>
                    <a:pt x="599" y="224"/>
                    <a:pt x="596" y="228"/>
                  </a:cubicBezTo>
                  <a:cubicBezTo>
                    <a:pt x="591" y="236"/>
                    <a:pt x="584" y="247"/>
                    <a:pt x="580" y="250"/>
                  </a:cubicBezTo>
                  <a:cubicBezTo>
                    <a:pt x="575" y="253"/>
                    <a:pt x="565" y="249"/>
                    <a:pt x="560" y="249"/>
                  </a:cubicBezTo>
                  <a:cubicBezTo>
                    <a:pt x="545" y="249"/>
                    <a:pt x="530" y="250"/>
                    <a:pt x="516" y="246"/>
                  </a:cubicBezTo>
                  <a:cubicBezTo>
                    <a:pt x="510" y="251"/>
                    <a:pt x="501" y="251"/>
                    <a:pt x="494" y="255"/>
                  </a:cubicBezTo>
                  <a:cubicBezTo>
                    <a:pt x="494" y="282"/>
                    <a:pt x="470" y="292"/>
                    <a:pt x="460" y="313"/>
                  </a:cubicBezTo>
                  <a:cubicBezTo>
                    <a:pt x="468" y="320"/>
                    <a:pt x="455" y="329"/>
                    <a:pt x="453" y="336"/>
                  </a:cubicBezTo>
                  <a:cubicBezTo>
                    <a:pt x="469" y="339"/>
                    <a:pt x="484" y="327"/>
                    <a:pt x="480" y="348"/>
                  </a:cubicBezTo>
                  <a:cubicBezTo>
                    <a:pt x="487" y="354"/>
                    <a:pt x="496" y="343"/>
                    <a:pt x="506" y="341"/>
                  </a:cubicBezTo>
                  <a:cubicBezTo>
                    <a:pt x="517" y="340"/>
                    <a:pt x="525" y="342"/>
                    <a:pt x="535" y="341"/>
                  </a:cubicBezTo>
                  <a:cubicBezTo>
                    <a:pt x="541" y="336"/>
                    <a:pt x="546" y="329"/>
                    <a:pt x="557" y="328"/>
                  </a:cubicBezTo>
                  <a:cubicBezTo>
                    <a:pt x="560" y="321"/>
                    <a:pt x="567" y="316"/>
                    <a:pt x="575" y="314"/>
                  </a:cubicBezTo>
                  <a:cubicBezTo>
                    <a:pt x="576" y="309"/>
                    <a:pt x="571" y="309"/>
                    <a:pt x="571" y="305"/>
                  </a:cubicBezTo>
                  <a:cubicBezTo>
                    <a:pt x="577" y="294"/>
                    <a:pt x="590" y="291"/>
                    <a:pt x="597" y="282"/>
                  </a:cubicBezTo>
                  <a:cubicBezTo>
                    <a:pt x="610" y="278"/>
                    <a:pt x="624" y="276"/>
                    <a:pt x="631" y="267"/>
                  </a:cubicBezTo>
                  <a:cubicBezTo>
                    <a:pt x="631" y="264"/>
                    <a:pt x="629" y="264"/>
                    <a:pt x="629" y="261"/>
                  </a:cubicBezTo>
                  <a:cubicBezTo>
                    <a:pt x="634" y="257"/>
                    <a:pt x="639" y="250"/>
                    <a:pt x="647" y="249"/>
                  </a:cubicBezTo>
                  <a:cubicBezTo>
                    <a:pt x="656" y="249"/>
                    <a:pt x="666" y="258"/>
                    <a:pt x="674" y="256"/>
                  </a:cubicBezTo>
                  <a:cubicBezTo>
                    <a:pt x="678" y="255"/>
                    <a:pt x="680" y="250"/>
                    <a:pt x="683" y="248"/>
                  </a:cubicBezTo>
                  <a:cubicBezTo>
                    <a:pt x="685" y="247"/>
                    <a:pt x="690" y="248"/>
                    <a:pt x="694" y="246"/>
                  </a:cubicBezTo>
                  <a:cubicBezTo>
                    <a:pt x="699" y="244"/>
                    <a:pt x="702" y="240"/>
                    <a:pt x="706" y="240"/>
                  </a:cubicBezTo>
                  <a:cubicBezTo>
                    <a:pt x="718" y="238"/>
                    <a:pt x="725" y="247"/>
                    <a:pt x="722" y="258"/>
                  </a:cubicBezTo>
                  <a:cubicBezTo>
                    <a:pt x="734" y="264"/>
                    <a:pt x="744" y="271"/>
                    <a:pt x="752" y="281"/>
                  </a:cubicBezTo>
                  <a:cubicBezTo>
                    <a:pt x="763" y="281"/>
                    <a:pt x="768" y="288"/>
                    <a:pt x="777" y="288"/>
                  </a:cubicBezTo>
                  <a:cubicBezTo>
                    <a:pt x="776" y="292"/>
                    <a:pt x="778" y="292"/>
                    <a:pt x="779" y="295"/>
                  </a:cubicBezTo>
                  <a:cubicBezTo>
                    <a:pt x="781" y="296"/>
                    <a:pt x="784" y="296"/>
                    <a:pt x="786" y="297"/>
                  </a:cubicBezTo>
                  <a:cubicBezTo>
                    <a:pt x="787" y="304"/>
                    <a:pt x="790" y="307"/>
                    <a:pt x="791" y="313"/>
                  </a:cubicBezTo>
                  <a:cubicBezTo>
                    <a:pt x="787" y="314"/>
                    <a:pt x="787" y="320"/>
                    <a:pt x="782" y="322"/>
                  </a:cubicBezTo>
                  <a:cubicBezTo>
                    <a:pt x="773" y="325"/>
                    <a:pt x="758" y="324"/>
                    <a:pt x="751" y="321"/>
                  </a:cubicBezTo>
                  <a:cubicBezTo>
                    <a:pt x="747" y="325"/>
                    <a:pt x="736" y="318"/>
                    <a:pt x="737" y="329"/>
                  </a:cubicBezTo>
                  <a:cubicBezTo>
                    <a:pt x="745" y="328"/>
                    <a:pt x="748" y="336"/>
                    <a:pt x="755" y="339"/>
                  </a:cubicBezTo>
                  <a:cubicBezTo>
                    <a:pt x="756" y="339"/>
                    <a:pt x="759" y="338"/>
                    <a:pt x="761" y="339"/>
                  </a:cubicBezTo>
                  <a:cubicBezTo>
                    <a:pt x="766" y="340"/>
                    <a:pt x="772" y="348"/>
                    <a:pt x="777" y="341"/>
                  </a:cubicBezTo>
                  <a:cubicBezTo>
                    <a:pt x="777" y="338"/>
                    <a:pt x="775" y="336"/>
                    <a:pt x="776" y="332"/>
                  </a:cubicBezTo>
                  <a:cubicBezTo>
                    <a:pt x="782" y="324"/>
                    <a:pt x="798" y="326"/>
                    <a:pt x="801" y="313"/>
                  </a:cubicBezTo>
                  <a:cubicBezTo>
                    <a:pt x="804" y="313"/>
                    <a:pt x="805" y="311"/>
                    <a:pt x="807" y="311"/>
                  </a:cubicBezTo>
                  <a:cubicBezTo>
                    <a:pt x="807" y="304"/>
                    <a:pt x="800" y="304"/>
                    <a:pt x="799" y="299"/>
                  </a:cubicBezTo>
                  <a:cubicBezTo>
                    <a:pt x="804" y="281"/>
                    <a:pt x="818" y="303"/>
                    <a:pt x="827" y="297"/>
                  </a:cubicBezTo>
                  <a:cubicBezTo>
                    <a:pt x="822" y="284"/>
                    <a:pt x="804" y="284"/>
                    <a:pt x="792" y="277"/>
                  </a:cubicBezTo>
                  <a:cubicBezTo>
                    <a:pt x="793" y="275"/>
                    <a:pt x="796" y="276"/>
                    <a:pt x="795" y="271"/>
                  </a:cubicBezTo>
                  <a:cubicBezTo>
                    <a:pt x="784" y="268"/>
                    <a:pt x="779" y="270"/>
                    <a:pt x="773" y="266"/>
                  </a:cubicBezTo>
                  <a:cubicBezTo>
                    <a:pt x="768" y="262"/>
                    <a:pt x="769" y="255"/>
                    <a:pt x="765" y="250"/>
                  </a:cubicBezTo>
                  <a:cubicBezTo>
                    <a:pt x="761" y="244"/>
                    <a:pt x="751" y="244"/>
                    <a:pt x="750" y="236"/>
                  </a:cubicBezTo>
                  <a:cubicBezTo>
                    <a:pt x="753" y="233"/>
                    <a:pt x="754" y="232"/>
                    <a:pt x="752" y="227"/>
                  </a:cubicBezTo>
                  <a:cubicBezTo>
                    <a:pt x="757" y="226"/>
                    <a:pt x="763" y="221"/>
                    <a:pt x="769" y="224"/>
                  </a:cubicBezTo>
                  <a:cubicBezTo>
                    <a:pt x="769" y="228"/>
                    <a:pt x="765" y="230"/>
                    <a:pt x="767" y="233"/>
                  </a:cubicBezTo>
                  <a:cubicBezTo>
                    <a:pt x="771" y="236"/>
                    <a:pt x="771" y="229"/>
                    <a:pt x="776" y="230"/>
                  </a:cubicBezTo>
                  <a:cubicBezTo>
                    <a:pt x="779" y="239"/>
                    <a:pt x="789" y="242"/>
                    <a:pt x="793" y="251"/>
                  </a:cubicBezTo>
                  <a:cubicBezTo>
                    <a:pt x="804" y="251"/>
                    <a:pt x="804" y="251"/>
                    <a:pt x="804" y="251"/>
                  </a:cubicBezTo>
                  <a:cubicBezTo>
                    <a:pt x="805" y="253"/>
                    <a:pt x="806" y="255"/>
                    <a:pt x="806" y="257"/>
                  </a:cubicBezTo>
                  <a:cubicBezTo>
                    <a:pt x="821" y="259"/>
                    <a:pt x="828" y="269"/>
                    <a:pt x="840" y="274"/>
                  </a:cubicBezTo>
                  <a:cubicBezTo>
                    <a:pt x="840" y="282"/>
                    <a:pt x="837" y="287"/>
                    <a:pt x="835" y="293"/>
                  </a:cubicBezTo>
                  <a:cubicBezTo>
                    <a:pt x="845" y="302"/>
                    <a:pt x="855" y="310"/>
                    <a:pt x="862" y="320"/>
                  </a:cubicBezTo>
                  <a:cubicBezTo>
                    <a:pt x="866" y="321"/>
                    <a:pt x="871" y="319"/>
                    <a:pt x="873" y="322"/>
                  </a:cubicBezTo>
                  <a:cubicBezTo>
                    <a:pt x="870" y="324"/>
                    <a:pt x="865" y="323"/>
                    <a:pt x="865" y="327"/>
                  </a:cubicBezTo>
                  <a:cubicBezTo>
                    <a:pt x="869" y="331"/>
                    <a:pt x="870" y="333"/>
                    <a:pt x="869" y="341"/>
                  </a:cubicBezTo>
                  <a:cubicBezTo>
                    <a:pt x="873" y="345"/>
                    <a:pt x="882" y="339"/>
                    <a:pt x="882" y="347"/>
                  </a:cubicBezTo>
                  <a:cubicBezTo>
                    <a:pt x="887" y="343"/>
                    <a:pt x="888" y="348"/>
                    <a:pt x="894" y="348"/>
                  </a:cubicBezTo>
                  <a:cubicBezTo>
                    <a:pt x="896" y="343"/>
                    <a:pt x="888" y="336"/>
                    <a:pt x="889" y="332"/>
                  </a:cubicBezTo>
                  <a:cubicBezTo>
                    <a:pt x="892" y="333"/>
                    <a:pt x="896" y="338"/>
                    <a:pt x="899" y="333"/>
                  </a:cubicBezTo>
                  <a:cubicBezTo>
                    <a:pt x="893" y="327"/>
                    <a:pt x="883" y="326"/>
                    <a:pt x="877" y="321"/>
                  </a:cubicBezTo>
                  <a:cubicBezTo>
                    <a:pt x="888" y="318"/>
                    <a:pt x="896" y="330"/>
                    <a:pt x="905" y="329"/>
                  </a:cubicBezTo>
                  <a:cubicBezTo>
                    <a:pt x="906" y="325"/>
                    <a:pt x="904" y="324"/>
                    <a:pt x="904" y="321"/>
                  </a:cubicBezTo>
                  <a:cubicBezTo>
                    <a:pt x="908" y="322"/>
                    <a:pt x="909" y="319"/>
                    <a:pt x="909" y="316"/>
                  </a:cubicBezTo>
                  <a:cubicBezTo>
                    <a:pt x="893" y="315"/>
                    <a:pt x="889" y="302"/>
                    <a:pt x="881" y="292"/>
                  </a:cubicBezTo>
                  <a:cubicBezTo>
                    <a:pt x="889" y="292"/>
                    <a:pt x="891" y="297"/>
                    <a:pt x="896" y="299"/>
                  </a:cubicBezTo>
                  <a:cubicBezTo>
                    <a:pt x="896" y="298"/>
                    <a:pt x="897" y="297"/>
                    <a:pt x="899" y="297"/>
                  </a:cubicBezTo>
                  <a:cubicBezTo>
                    <a:pt x="901" y="296"/>
                    <a:pt x="898" y="288"/>
                    <a:pt x="902" y="288"/>
                  </a:cubicBezTo>
                  <a:cubicBezTo>
                    <a:pt x="905" y="285"/>
                    <a:pt x="908" y="290"/>
                    <a:pt x="911" y="291"/>
                  </a:cubicBezTo>
                  <a:cubicBezTo>
                    <a:pt x="915" y="283"/>
                    <a:pt x="927" y="286"/>
                    <a:pt x="931" y="291"/>
                  </a:cubicBezTo>
                  <a:cubicBezTo>
                    <a:pt x="931" y="294"/>
                    <a:pt x="922" y="293"/>
                    <a:pt x="926" y="297"/>
                  </a:cubicBezTo>
                  <a:cubicBezTo>
                    <a:pt x="929" y="302"/>
                    <a:pt x="931" y="292"/>
                    <a:pt x="934" y="296"/>
                  </a:cubicBezTo>
                  <a:cubicBezTo>
                    <a:pt x="932" y="303"/>
                    <a:pt x="933" y="307"/>
                    <a:pt x="929" y="311"/>
                  </a:cubicBezTo>
                  <a:cubicBezTo>
                    <a:pt x="933" y="311"/>
                    <a:pt x="937" y="315"/>
                    <a:pt x="940" y="313"/>
                  </a:cubicBezTo>
                  <a:cubicBezTo>
                    <a:pt x="942" y="307"/>
                    <a:pt x="933" y="310"/>
                    <a:pt x="936" y="306"/>
                  </a:cubicBezTo>
                  <a:cubicBezTo>
                    <a:pt x="944" y="307"/>
                    <a:pt x="944" y="319"/>
                    <a:pt x="946" y="321"/>
                  </a:cubicBezTo>
                  <a:cubicBezTo>
                    <a:pt x="942" y="318"/>
                    <a:pt x="935" y="317"/>
                    <a:pt x="930" y="318"/>
                  </a:cubicBezTo>
                  <a:cubicBezTo>
                    <a:pt x="930" y="323"/>
                    <a:pt x="930" y="323"/>
                    <a:pt x="930" y="323"/>
                  </a:cubicBezTo>
                  <a:cubicBezTo>
                    <a:pt x="937" y="324"/>
                    <a:pt x="955" y="323"/>
                    <a:pt x="952" y="336"/>
                  </a:cubicBezTo>
                  <a:cubicBezTo>
                    <a:pt x="955" y="341"/>
                    <a:pt x="966" y="338"/>
                    <a:pt x="966" y="346"/>
                  </a:cubicBezTo>
                  <a:cubicBezTo>
                    <a:pt x="978" y="344"/>
                    <a:pt x="984" y="357"/>
                    <a:pt x="1001" y="353"/>
                  </a:cubicBezTo>
                  <a:cubicBezTo>
                    <a:pt x="1003" y="337"/>
                    <a:pt x="1026" y="348"/>
                    <a:pt x="1029" y="356"/>
                  </a:cubicBezTo>
                  <a:cubicBezTo>
                    <a:pt x="1051" y="361"/>
                    <a:pt x="1056" y="340"/>
                    <a:pt x="1073" y="350"/>
                  </a:cubicBezTo>
                  <a:cubicBezTo>
                    <a:pt x="1078" y="350"/>
                    <a:pt x="1078" y="344"/>
                    <a:pt x="1082" y="346"/>
                  </a:cubicBezTo>
                  <a:cubicBezTo>
                    <a:pt x="1081" y="358"/>
                    <a:pt x="1076" y="373"/>
                    <a:pt x="1087" y="379"/>
                  </a:cubicBezTo>
                  <a:cubicBezTo>
                    <a:pt x="1073" y="390"/>
                    <a:pt x="1086" y="413"/>
                    <a:pt x="1079" y="425"/>
                  </a:cubicBezTo>
                  <a:cubicBezTo>
                    <a:pt x="1072" y="426"/>
                    <a:pt x="1071" y="432"/>
                    <a:pt x="1065" y="433"/>
                  </a:cubicBezTo>
                  <a:cubicBezTo>
                    <a:pt x="1060" y="433"/>
                    <a:pt x="1055" y="429"/>
                    <a:pt x="1049" y="432"/>
                  </a:cubicBezTo>
                  <a:cubicBezTo>
                    <a:pt x="1036" y="419"/>
                    <a:pt x="1012" y="429"/>
                    <a:pt x="998" y="435"/>
                  </a:cubicBezTo>
                  <a:cubicBezTo>
                    <a:pt x="982" y="434"/>
                    <a:pt x="961" y="424"/>
                    <a:pt x="945" y="423"/>
                  </a:cubicBezTo>
                  <a:cubicBezTo>
                    <a:pt x="938" y="423"/>
                    <a:pt x="932" y="426"/>
                    <a:pt x="930" y="417"/>
                  </a:cubicBezTo>
                  <a:cubicBezTo>
                    <a:pt x="918" y="419"/>
                    <a:pt x="916" y="412"/>
                    <a:pt x="902" y="413"/>
                  </a:cubicBezTo>
                  <a:cubicBezTo>
                    <a:pt x="900" y="412"/>
                    <a:pt x="897" y="410"/>
                    <a:pt x="897" y="406"/>
                  </a:cubicBezTo>
                  <a:cubicBezTo>
                    <a:pt x="875" y="397"/>
                    <a:pt x="834" y="406"/>
                    <a:pt x="852" y="433"/>
                  </a:cubicBezTo>
                  <a:cubicBezTo>
                    <a:pt x="848" y="440"/>
                    <a:pt x="837" y="447"/>
                    <a:pt x="829" y="443"/>
                  </a:cubicBezTo>
                  <a:cubicBezTo>
                    <a:pt x="818" y="438"/>
                    <a:pt x="813" y="430"/>
                    <a:pt x="802" y="428"/>
                  </a:cubicBezTo>
                  <a:cubicBezTo>
                    <a:pt x="796" y="427"/>
                    <a:pt x="788" y="430"/>
                    <a:pt x="782" y="428"/>
                  </a:cubicBezTo>
                  <a:cubicBezTo>
                    <a:pt x="774" y="425"/>
                    <a:pt x="779" y="416"/>
                    <a:pt x="772" y="410"/>
                  </a:cubicBezTo>
                  <a:cubicBezTo>
                    <a:pt x="770" y="408"/>
                    <a:pt x="761" y="405"/>
                    <a:pt x="757" y="403"/>
                  </a:cubicBezTo>
                  <a:cubicBezTo>
                    <a:pt x="749" y="399"/>
                    <a:pt x="740" y="405"/>
                    <a:pt x="730" y="403"/>
                  </a:cubicBezTo>
                  <a:cubicBezTo>
                    <a:pt x="724" y="402"/>
                    <a:pt x="710" y="394"/>
                    <a:pt x="709" y="388"/>
                  </a:cubicBezTo>
                  <a:cubicBezTo>
                    <a:pt x="676" y="385"/>
                    <a:pt x="714" y="373"/>
                    <a:pt x="714" y="362"/>
                  </a:cubicBezTo>
                  <a:cubicBezTo>
                    <a:pt x="699" y="353"/>
                    <a:pt x="713" y="348"/>
                    <a:pt x="716" y="338"/>
                  </a:cubicBezTo>
                  <a:cubicBezTo>
                    <a:pt x="711" y="335"/>
                    <a:pt x="707" y="345"/>
                    <a:pt x="702" y="342"/>
                  </a:cubicBezTo>
                  <a:cubicBezTo>
                    <a:pt x="702" y="339"/>
                    <a:pt x="705" y="339"/>
                    <a:pt x="704" y="335"/>
                  </a:cubicBezTo>
                  <a:cubicBezTo>
                    <a:pt x="693" y="330"/>
                    <a:pt x="678" y="343"/>
                    <a:pt x="664" y="336"/>
                  </a:cubicBezTo>
                  <a:cubicBezTo>
                    <a:pt x="661" y="335"/>
                    <a:pt x="662" y="339"/>
                    <a:pt x="659" y="339"/>
                  </a:cubicBezTo>
                  <a:cubicBezTo>
                    <a:pt x="656" y="338"/>
                    <a:pt x="653" y="337"/>
                    <a:pt x="650" y="336"/>
                  </a:cubicBezTo>
                  <a:cubicBezTo>
                    <a:pt x="629" y="347"/>
                    <a:pt x="575" y="333"/>
                    <a:pt x="556" y="353"/>
                  </a:cubicBezTo>
                  <a:cubicBezTo>
                    <a:pt x="543" y="350"/>
                    <a:pt x="539" y="362"/>
                    <a:pt x="531" y="363"/>
                  </a:cubicBezTo>
                  <a:cubicBezTo>
                    <a:pt x="526" y="364"/>
                    <a:pt x="523" y="361"/>
                    <a:pt x="517" y="361"/>
                  </a:cubicBezTo>
                  <a:cubicBezTo>
                    <a:pt x="510" y="360"/>
                    <a:pt x="502" y="362"/>
                    <a:pt x="494" y="363"/>
                  </a:cubicBezTo>
                  <a:cubicBezTo>
                    <a:pt x="488" y="360"/>
                    <a:pt x="490" y="353"/>
                    <a:pt x="483" y="353"/>
                  </a:cubicBezTo>
                  <a:cubicBezTo>
                    <a:pt x="475" y="353"/>
                    <a:pt x="469" y="374"/>
                    <a:pt x="455" y="382"/>
                  </a:cubicBezTo>
                  <a:cubicBezTo>
                    <a:pt x="448" y="386"/>
                    <a:pt x="443" y="384"/>
                    <a:pt x="439" y="387"/>
                  </a:cubicBezTo>
                  <a:cubicBezTo>
                    <a:pt x="427" y="388"/>
                    <a:pt x="426" y="397"/>
                    <a:pt x="417" y="400"/>
                  </a:cubicBezTo>
                  <a:cubicBezTo>
                    <a:pt x="417" y="403"/>
                    <a:pt x="415" y="404"/>
                    <a:pt x="415" y="407"/>
                  </a:cubicBezTo>
                  <a:cubicBezTo>
                    <a:pt x="406" y="412"/>
                    <a:pt x="402" y="421"/>
                    <a:pt x="398" y="431"/>
                  </a:cubicBezTo>
                  <a:cubicBezTo>
                    <a:pt x="400" y="433"/>
                    <a:pt x="397" y="435"/>
                    <a:pt x="398" y="438"/>
                  </a:cubicBezTo>
                  <a:cubicBezTo>
                    <a:pt x="389" y="442"/>
                    <a:pt x="386" y="451"/>
                    <a:pt x="378" y="455"/>
                  </a:cubicBezTo>
                  <a:cubicBezTo>
                    <a:pt x="370" y="459"/>
                    <a:pt x="367" y="464"/>
                    <a:pt x="361" y="467"/>
                  </a:cubicBezTo>
                  <a:cubicBezTo>
                    <a:pt x="356" y="470"/>
                    <a:pt x="350" y="468"/>
                    <a:pt x="343" y="471"/>
                  </a:cubicBezTo>
                  <a:cubicBezTo>
                    <a:pt x="332" y="476"/>
                    <a:pt x="331" y="498"/>
                    <a:pt x="315" y="495"/>
                  </a:cubicBezTo>
                  <a:cubicBezTo>
                    <a:pt x="312" y="505"/>
                    <a:pt x="301" y="506"/>
                    <a:pt x="302" y="520"/>
                  </a:cubicBezTo>
                  <a:cubicBezTo>
                    <a:pt x="297" y="526"/>
                    <a:pt x="291" y="532"/>
                    <a:pt x="282" y="535"/>
                  </a:cubicBezTo>
                  <a:cubicBezTo>
                    <a:pt x="282" y="542"/>
                    <a:pt x="274" y="548"/>
                    <a:pt x="271" y="554"/>
                  </a:cubicBezTo>
                  <a:cubicBezTo>
                    <a:pt x="270" y="555"/>
                    <a:pt x="271" y="557"/>
                    <a:pt x="270" y="558"/>
                  </a:cubicBezTo>
                  <a:cubicBezTo>
                    <a:pt x="266" y="562"/>
                    <a:pt x="261" y="562"/>
                    <a:pt x="259" y="566"/>
                  </a:cubicBezTo>
                  <a:cubicBezTo>
                    <a:pt x="257" y="569"/>
                    <a:pt x="256" y="575"/>
                    <a:pt x="255" y="580"/>
                  </a:cubicBezTo>
                  <a:cubicBezTo>
                    <a:pt x="255" y="584"/>
                    <a:pt x="259" y="590"/>
                    <a:pt x="259" y="592"/>
                  </a:cubicBezTo>
                  <a:cubicBezTo>
                    <a:pt x="260" y="600"/>
                    <a:pt x="254" y="603"/>
                    <a:pt x="253" y="610"/>
                  </a:cubicBezTo>
                  <a:cubicBezTo>
                    <a:pt x="252" y="615"/>
                    <a:pt x="254" y="622"/>
                    <a:pt x="254" y="627"/>
                  </a:cubicBezTo>
                  <a:cubicBezTo>
                    <a:pt x="253" y="632"/>
                    <a:pt x="249" y="641"/>
                    <a:pt x="247" y="647"/>
                  </a:cubicBezTo>
                  <a:cubicBezTo>
                    <a:pt x="245" y="650"/>
                    <a:pt x="242" y="651"/>
                    <a:pt x="240" y="654"/>
                  </a:cubicBezTo>
                  <a:cubicBezTo>
                    <a:pt x="238" y="660"/>
                    <a:pt x="239" y="666"/>
                    <a:pt x="237" y="671"/>
                  </a:cubicBezTo>
                  <a:cubicBezTo>
                    <a:pt x="234" y="677"/>
                    <a:pt x="226" y="681"/>
                    <a:pt x="223" y="687"/>
                  </a:cubicBezTo>
                  <a:cubicBezTo>
                    <a:pt x="231" y="703"/>
                    <a:pt x="224" y="713"/>
                    <a:pt x="222" y="730"/>
                  </a:cubicBezTo>
                  <a:cubicBezTo>
                    <a:pt x="223" y="733"/>
                    <a:pt x="226" y="733"/>
                    <a:pt x="228" y="735"/>
                  </a:cubicBezTo>
                  <a:cubicBezTo>
                    <a:pt x="226" y="738"/>
                    <a:pt x="225" y="738"/>
                    <a:pt x="227" y="741"/>
                  </a:cubicBezTo>
                  <a:cubicBezTo>
                    <a:pt x="229" y="743"/>
                    <a:pt x="233" y="739"/>
                    <a:pt x="235" y="742"/>
                  </a:cubicBezTo>
                  <a:cubicBezTo>
                    <a:pt x="232" y="758"/>
                    <a:pt x="245" y="758"/>
                    <a:pt x="245" y="771"/>
                  </a:cubicBezTo>
                  <a:cubicBezTo>
                    <a:pt x="254" y="778"/>
                    <a:pt x="262" y="792"/>
                    <a:pt x="257" y="804"/>
                  </a:cubicBezTo>
                  <a:cubicBezTo>
                    <a:pt x="261" y="812"/>
                    <a:pt x="262" y="822"/>
                    <a:pt x="267" y="828"/>
                  </a:cubicBezTo>
                  <a:cubicBezTo>
                    <a:pt x="280" y="833"/>
                    <a:pt x="283" y="847"/>
                    <a:pt x="296" y="851"/>
                  </a:cubicBezTo>
                  <a:cubicBezTo>
                    <a:pt x="298" y="868"/>
                    <a:pt x="312" y="872"/>
                    <a:pt x="322" y="879"/>
                  </a:cubicBezTo>
                  <a:cubicBezTo>
                    <a:pt x="325" y="881"/>
                    <a:pt x="326" y="886"/>
                    <a:pt x="328" y="887"/>
                  </a:cubicBezTo>
                  <a:cubicBezTo>
                    <a:pt x="341" y="892"/>
                    <a:pt x="353" y="878"/>
                    <a:pt x="364" y="877"/>
                  </a:cubicBezTo>
                  <a:cubicBezTo>
                    <a:pt x="367" y="877"/>
                    <a:pt x="371" y="878"/>
                    <a:pt x="375" y="878"/>
                  </a:cubicBezTo>
                  <a:cubicBezTo>
                    <a:pt x="381" y="878"/>
                    <a:pt x="385" y="875"/>
                    <a:pt x="389" y="875"/>
                  </a:cubicBezTo>
                  <a:cubicBezTo>
                    <a:pt x="394" y="876"/>
                    <a:pt x="399" y="884"/>
                    <a:pt x="404" y="878"/>
                  </a:cubicBezTo>
                  <a:cubicBezTo>
                    <a:pt x="406" y="884"/>
                    <a:pt x="414" y="883"/>
                    <a:pt x="419" y="886"/>
                  </a:cubicBezTo>
                  <a:cubicBezTo>
                    <a:pt x="422" y="887"/>
                    <a:pt x="421" y="890"/>
                    <a:pt x="425" y="891"/>
                  </a:cubicBezTo>
                  <a:cubicBezTo>
                    <a:pt x="429" y="891"/>
                    <a:pt x="434" y="885"/>
                    <a:pt x="440" y="884"/>
                  </a:cubicBezTo>
                  <a:cubicBezTo>
                    <a:pt x="450" y="882"/>
                    <a:pt x="462" y="878"/>
                    <a:pt x="467" y="872"/>
                  </a:cubicBezTo>
                  <a:cubicBezTo>
                    <a:pt x="469" y="873"/>
                    <a:pt x="471" y="875"/>
                    <a:pt x="474" y="875"/>
                  </a:cubicBezTo>
                  <a:cubicBezTo>
                    <a:pt x="483" y="866"/>
                    <a:pt x="497" y="868"/>
                    <a:pt x="509" y="865"/>
                  </a:cubicBezTo>
                  <a:cubicBezTo>
                    <a:pt x="514" y="872"/>
                    <a:pt x="521" y="866"/>
                    <a:pt x="525" y="866"/>
                  </a:cubicBezTo>
                  <a:cubicBezTo>
                    <a:pt x="544" y="863"/>
                    <a:pt x="555" y="879"/>
                    <a:pt x="559" y="891"/>
                  </a:cubicBezTo>
                  <a:cubicBezTo>
                    <a:pt x="563" y="904"/>
                    <a:pt x="562" y="909"/>
                    <a:pt x="583" y="908"/>
                  </a:cubicBezTo>
                  <a:cubicBezTo>
                    <a:pt x="585" y="907"/>
                    <a:pt x="585" y="904"/>
                    <a:pt x="588" y="903"/>
                  </a:cubicBezTo>
                  <a:cubicBezTo>
                    <a:pt x="596" y="903"/>
                    <a:pt x="603" y="910"/>
                    <a:pt x="611" y="908"/>
                  </a:cubicBezTo>
                  <a:cubicBezTo>
                    <a:pt x="615" y="907"/>
                    <a:pt x="620" y="900"/>
                    <a:pt x="625" y="907"/>
                  </a:cubicBezTo>
                  <a:cubicBezTo>
                    <a:pt x="627" y="921"/>
                    <a:pt x="645" y="924"/>
                    <a:pt x="646" y="935"/>
                  </a:cubicBezTo>
                  <a:cubicBezTo>
                    <a:pt x="647" y="943"/>
                    <a:pt x="638" y="947"/>
                    <a:pt x="640" y="959"/>
                  </a:cubicBezTo>
                  <a:cubicBezTo>
                    <a:pt x="637" y="961"/>
                    <a:pt x="633" y="963"/>
                    <a:pt x="632" y="966"/>
                  </a:cubicBezTo>
                  <a:cubicBezTo>
                    <a:pt x="634" y="971"/>
                    <a:pt x="637" y="975"/>
                    <a:pt x="638" y="982"/>
                  </a:cubicBezTo>
                  <a:cubicBezTo>
                    <a:pt x="636" y="983"/>
                    <a:pt x="633" y="983"/>
                    <a:pt x="632" y="986"/>
                  </a:cubicBezTo>
                  <a:cubicBezTo>
                    <a:pt x="635" y="999"/>
                    <a:pt x="627" y="1002"/>
                    <a:pt x="620" y="1006"/>
                  </a:cubicBezTo>
                  <a:cubicBezTo>
                    <a:pt x="623" y="1012"/>
                    <a:pt x="627" y="1016"/>
                    <a:pt x="633" y="1019"/>
                  </a:cubicBezTo>
                  <a:cubicBezTo>
                    <a:pt x="631" y="1020"/>
                    <a:pt x="632" y="1023"/>
                    <a:pt x="632" y="1026"/>
                  </a:cubicBezTo>
                  <a:cubicBezTo>
                    <a:pt x="638" y="1027"/>
                    <a:pt x="637" y="1033"/>
                    <a:pt x="639" y="1036"/>
                  </a:cubicBezTo>
                  <a:cubicBezTo>
                    <a:pt x="641" y="1038"/>
                    <a:pt x="644" y="1039"/>
                    <a:pt x="646" y="1040"/>
                  </a:cubicBezTo>
                  <a:cubicBezTo>
                    <a:pt x="647" y="1041"/>
                    <a:pt x="647" y="1044"/>
                    <a:pt x="648" y="1045"/>
                  </a:cubicBezTo>
                  <a:cubicBezTo>
                    <a:pt x="650" y="1048"/>
                    <a:pt x="654" y="1049"/>
                    <a:pt x="656" y="1051"/>
                  </a:cubicBezTo>
                  <a:cubicBezTo>
                    <a:pt x="658" y="1053"/>
                    <a:pt x="658" y="1056"/>
                    <a:pt x="660" y="1059"/>
                  </a:cubicBezTo>
                  <a:cubicBezTo>
                    <a:pt x="666" y="1067"/>
                    <a:pt x="676" y="1070"/>
                    <a:pt x="682" y="1077"/>
                  </a:cubicBezTo>
                  <a:cubicBezTo>
                    <a:pt x="688" y="1084"/>
                    <a:pt x="687" y="1095"/>
                    <a:pt x="694" y="1103"/>
                  </a:cubicBezTo>
                  <a:cubicBezTo>
                    <a:pt x="695" y="1106"/>
                    <a:pt x="691" y="1105"/>
                    <a:pt x="691" y="1108"/>
                  </a:cubicBezTo>
                  <a:cubicBezTo>
                    <a:pt x="694" y="1113"/>
                    <a:pt x="698" y="1116"/>
                    <a:pt x="701" y="1121"/>
                  </a:cubicBezTo>
                  <a:cubicBezTo>
                    <a:pt x="701" y="1127"/>
                    <a:pt x="701" y="1127"/>
                    <a:pt x="701" y="1127"/>
                  </a:cubicBezTo>
                  <a:cubicBezTo>
                    <a:pt x="712" y="1133"/>
                    <a:pt x="717" y="1151"/>
                    <a:pt x="706" y="1160"/>
                  </a:cubicBezTo>
                  <a:cubicBezTo>
                    <a:pt x="711" y="1163"/>
                    <a:pt x="707" y="1167"/>
                    <a:pt x="710" y="1172"/>
                  </a:cubicBezTo>
                  <a:cubicBezTo>
                    <a:pt x="714" y="1181"/>
                    <a:pt x="725" y="1188"/>
                    <a:pt x="724" y="1199"/>
                  </a:cubicBezTo>
                  <a:cubicBezTo>
                    <a:pt x="724" y="1205"/>
                    <a:pt x="716" y="1208"/>
                    <a:pt x="718" y="1216"/>
                  </a:cubicBezTo>
                  <a:cubicBezTo>
                    <a:pt x="716" y="1218"/>
                    <a:pt x="711" y="1217"/>
                    <a:pt x="709" y="1219"/>
                  </a:cubicBezTo>
                  <a:cubicBezTo>
                    <a:pt x="706" y="1222"/>
                    <a:pt x="706" y="1228"/>
                    <a:pt x="699" y="1227"/>
                  </a:cubicBezTo>
                  <a:cubicBezTo>
                    <a:pt x="700" y="1237"/>
                    <a:pt x="694" y="1241"/>
                    <a:pt x="696" y="1253"/>
                  </a:cubicBezTo>
                  <a:cubicBezTo>
                    <a:pt x="690" y="1257"/>
                    <a:pt x="692" y="1268"/>
                    <a:pt x="685" y="1270"/>
                  </a:cubicBezTo>
                  <a:cubicBezTo>
                    <a:pt x="685" y="1273"/>
                    <a:pt x="686" y="1277"/>
                    <a:pt x="687" y="1279"/>
                  </a:cubicBezTo>
                  <a:cubicBezTo>
                    <a:pt x="677" y="1305"/>
                    <a:pt x="701" y="1315"/>
                    <a:pt x="711" y="1331"/>
                  </a:cubicBezTo>
                  <a:cubicBezTo>
                    <a:pt x="714" y="1335"/>
                    <a:pt x="714" y="1340"/>
                    <a:pt x="716" y="1344"/>
                  </a:cubicBezTo>
                  <a:cubicBezTo>
                    <a:pt x="720" y="1351"/>
                    <a:pt x="729" y="1355"/>
                    <a:pt x="730" y="1362"/>
                  </a:cubicBezTo>
                  <a:cubicBezTo>
                    <a:pt x="743" y="1365"/>
                    <a:pt x="742" y="1381"/>
                    <a:pt x="742" y="1396"/>
                  </a:cubicBezTo>
                  <a:cubicBezTo>
                    <a:pt x="747" y="1400"/>
                    <a:pt x="750" y="1408"/>
                    <a:pt x="747" y="1414"/>
                  </a:cubicBezTo>
                  <a:cubicBezTo>
                    <a:pt x="756" y="1428"/>
                    <a:pt x="759" y="1450"/>
                    <a:pt x="778" y="1455"/>
                  </a:cubicBezTo>
                  <a:cubicBezTo>
                    <a:pt x="779" y="1462"/>
                    <a:pt x="787" y="1464"/>
                    <a:pt x="789" y="1469"/>
                  </a:cubicBezTo>
                  <a:cubicBezTo>
                    <a:pt x="791" y="1473"/>
                    <a:pt x="788" y="1477"/>
                    <a:pt x="790" y="1480"/>
                  </a:cubicBezTo>
                  <a:cubicBezTo>
                    <a:pt x="795" y="1488"/>
                    <a:pt x="809" y="1487"/>
                    <a:pt x="808" y="1501"/>
                  </a:cubicBezTo>
                  <a:cubicBezTo>
                    <a:pt x="807" y="1504"/>
                    <a:pt x="803" y="1504"/>
                    <a:pt x="801" y="1505"/>
                  </a:cubicBezTo>
                  <a:cubicBezTo>
                    <a:pt x="802" y="1511"/>
                    <a:pt x="808" y="1512"/>
                    <a:pt x="807" y="1520"/>
                  </a:cubicBezTo>
                  <a:cubicBezTo>
                    <a:pt x="816" y="1518"/>
                    <a:pt x="820" y="1526"/>
                    <a:pt x="828" y="1527"/>
                  </a:cubicBezTo>
                  <a:cubicBezTo>
                    <a:pt x="833" y="1528"/>
                    <a:pt x="836" y="1524"/>
                    <a:pt x="842" y="1523"/>
                  </a:cubicBezTo>
                  <a:cubicBezTo>
                    <a:pt x="849" y="1522"/>
                    <a:pt x="860" y="1527"/>
                    <a:pt x="866" y="1520"/>
                  </a:cubicBezTo>
                  <a:cubicBezTo>
                    <a:pt x="886" y="1521"/>
                    <a:pt x="906" y="1520"/>
                    <a:pt x="923" y="1517"/>
                  </a:cubicBezTo>
                  <a:cubicBezTo>
                    <a:pt x="948" y="1514"/>
                    <a:pt x="969" y="1501"/>
                    <a:pt x="986" y="1489"/>
                  </a:cubicBezTo>
                  <a:cubicBezTo>
                    <a:pt x="992" y="1489"/>
                    <a:pt x="992" y="1489"/>
                    <a:pt x="992" y="1489"/>
                  </a:cubicBezTo>
                  <a:cubicBezTo>
                    <a:pt x="1003" y="1482"/>
                    <a:pt x="1008" y="1469"/>
                    <a:pt x="1020" y="1462"/>
                  </a:cubicBezTo>
                  <a:cubicBezTo>
                    <a:pt x="1024" y="1459"/>
                    <a:pt x="1031" y="1458"/>
                    <a:pt x="1035" y="1455"/>
                  </a:cubicBezTo>
                  <a:cubicBezTo>
                    <a:pt x="1044" y="1448"/>
                    <a:pt x="1049" y="1436"/>
                    <a:pt x="1054" y="1425"/>
                  </a:cubicBezTo>
                  <a:cubicBezTo>
                    <a:pt x="1054" y="1422"/>
                    <a:pt x="1051" y="1422"/>
                    <a:pt x="1050" y="1419"/>
                  </a:cubicBezTo>
                  <a:cubicBezTo>
                    <a:pt x="1065" y="1405"/>
                    <a:pt x="1092" y="1404"/>
                    <a:pt x="1105" y="1389"/>
                  </a:cubicBezTo>
                  <a:cubicBezTo>
                    <a:pt x="1105" y="1386"/>
                    <a:pt x="1102" y="1386"/>
                    <a:pt x="1102" y="1384"/>
                  </a:cubicBezTo>
                  <a:cubicBezTo>
                    <a:pt x="1109" y="1381"/>
                    <a:pt x="1110" y="1372"/>
                    <a:pt x="1112" y="1364"/>
                  </a:cubicBezTo>
                  <a:cubicBezTo>
                    <a:pt x="1108" y="1361"/>
                    <a:pt x="1108" y="1356"/>
                    <a:pt x="1105" y="1352"/>
                  </a:cubicBezTo>
                  <a:cubicBezTo>
                    <a:pt x="1106" y="1350"/>
                    <a:pt x="1108" y="1348"/>
                    <a:pt x="1108" y="1344"/>
                  </a:cubicBezTo>
                  <a:cubicBezTo>
                    <a:pt x="1108" y="1341"/>
                    <a:pt x="1103" y="1342"/>
                    <a:pt x="1102" y="1340"/>
                  </a:cubicBezTo>
                  <a:cubicBezTo>
                    <a:pt x="1103" y="1331"/>
                    <a:pt x="1112" y="1331"/>
                    <a:pt x="1118" y="1326"/>
                  </a:cubicBezTo>
                  <a:cubicBezTo>
                    <a:pt x="1122" y="1324"/>
                    <a:pt x="1125" y="1318"/>
                    <a:pt x="1128" y="1316"/>
                  </a:cubicBezTo>
                  <a:cubicBezTo>
                    <a:pt x="1132" y="1313"/>
                    <a:pt x="1139" y="1313"/>
                    <a:pt x="1143" y="1308"/>
                  </a:cubicBezTo>
                  <a:cubicBezTo>
                    <a:pt x="1148" y="1303"/>
                    <a:pt x="1149" y="1298"/>
                    <a:pt x="1154" y="1295"/>
                  </a:cubicBezTo>
                  <a:cubicBezTo>
                    <a:pt x="1167" y="1285"/>
                    <a:pt x="1189" y="1283"/>
                    <a:pt x="1201" y="1274"/>
                  </a:cubicBezTo>
                  <a:cubicBezTo>
                    <a:pt x="1205" y="1270"/>
                    <a:pt x="1208" y="1263"/>
                    <a:pt x="1213" y="1259"/>
                  </a:cubicBezTo>
                  <a:cubicBezTo>
                    <a:pt x="1215" y="1257"/>
                    <a:pt x="1218" y="1256"/>
                    <a:pt x="1219" y="1254"/>
                  </a:cubicBezTo>
                  <a:cubicBezTo>
                    <a:pt x="1225" y="1247"/>
                    <a:pt x="1224" y="1242"/>
                    <a:pt x="1223" y="1233"/>
                  </a:cubicBezTo>
                  <a:cubicBezTo>
                    <a:pt x="1223" y="1224"/>
                    <a:pt x="1228" y="1210"/>
                    <a:pt x="1229" y="1204"/>
                  </a:cubicBezTo>
                  <a:cubicBezTo>
                    <a:pt x="1229" y="1202"/>
                    <a:pt x="1228" y="1198"/>
                    <a:pt x="1228" y="1195"/>
                  </a:cubicBezTo>
                  <a:cubicBezTo>
                    <a:pt x="1229" y="1183"/>
                    <a:pt x="1238" y="1177"/>
                    <a:pt x="1231" y="1170"/>
                  </a:cubicBezTo>
                  <a:cubicBezTo>
                    <a:pt x="1228" y="1169"/>
                    <a:pt x="1223" y="1169"/>
                    <a:pt x="1221" y="1165"/>
                  </a:cubicBezTo>
                  <a:cubicBezTo>
                    <a:pt x="1220" y="1163"/>
                    <a:pt x="1216" y="1142"/>
                    <a:pt x="1216" y="1142"/>
                  </a:cubicBezTo>
                  <a:cubicBezTo>
                    <a:pt x="1216" y="1140"/>
                    <a:pt x="1220" y="1137"/>
                    <a:pt x="1220" y="1134"/>
                  </a:cubicBezTo>
                  <a:cubicBezTo>
                    <a:pt x="1221" y="1131"/>
                    <a:pt x="1218" y="1129"/>
                    <a:pt x="1218" y="1127"/>
                  </a:cubicBezTo>
                  <a:cubicBezTo>
                    <a:pt x="1219" y="1122"/>
                    <a:pt x="1225" y="1118"/>
                    <a:pt x="1223" y="1113"/>
                  </a:cubicBezTo>
                  <a:cubicBezTo>
                    <a:pt x="1214" y="1110"/>
                    <a:pt x="1209" y="1107"/>
                    <a:pt x="1213" y="1097"/>
                  </a:cubicBezTo>
                  <a:cubicBezTo>
                    <a:pt x="1218" y="1084"/>
                    <a:pt x="1226" y="1069"/>
                    <a:pt x="1234" y="1060"/>
                  </a:cubicBezTo>
                  <a:cubicBezTo>
                    <a:pt x="1234" y="1054"/>
                    <a:pt x="1234" y="1054"/>
                    <a:pt x="1234" y="1054"/>
                  </a:cubicBezTo>
                  <a:cubicBezTo>
                    <a:pt x="1236" y="1049"/>
                    <a:pt x="1242" y="1048"/>
                    <a:pt x="1240" y="1039"/>
                  </a:cubicBezTo>
                  <a:cubicBezTo>
                    <a:pt x="1245" y="1036"/>
                    <a:pt x="1252" y="1036"/>
                    <a:pt x="1251" y="1028"/>
                  </a:cubicBezTo>
                  <a:cubicBezTo>
                    <a:pt x="1254" y="1026"/>
                    <a:pt x="1256" y="1023"/>
                    <a:pt x="1262" y="1024"/>
                  </a:cubicBezTo>
                  <a:cubicBezTo>
                    <a:pt x="1270" y="1016"/>
                    <a:pt x="1271" y="1005"/>
                    <a:pt x="1279" y="997"/>
                  </a:cubicBezTo>
                  <a:cubicBezTo>
                    <a:pt x="1282" y="993"/>
                    <a:pt x="1289" y="992"/>
                    <a:pt x="1292" y="987"/>
                  </a:cubicBezTo>
                  <a:cubicBezTo>
                    <a:pt x="1294" y="985"/>
                    <a:pt x="1294" y="981"/>
                    <a:pt x="1296" y="978"/>
                  </a:cubicBezTo>
                  <a:cubicBezTo>
                    <a:pt x="1298" y="975"/>
                    <a:pt x="1303" y="972"/>
                    <a:pt x="1306" y="969"/>
                  </a:cubicBezTo>
                  <a:cubicBezTo>
                    <a:pt x="1322" y="952"/>
                    <a:pt x="1340" y="943"/>
                    <a:pt x="1356" y="925"/>
                  </a:cubicBezTo>
                  <a:cubicBezTo>
                    <a:pt x="1365" y="914"/>
                    <a:pt x="1370" y="904"/>
                    <a:pt x="1376" y="891"/>
                  </a:cubicBezTo>
                  <a:cubicBezTo>
                    <a:pt x="1381" y="878"/>
                    <a:pt x="1388" y="871"/>
                    <a:pt x="1390" y="858"/>
                  </a:cubicBezTo>
                  <a:cubicBezTo>
                    <a:pt x="1392" y="846"/>
                    <a:pt x="1404" y="833"/>
                    <a:pt x="1404" y="818"/>
                  </a:cubicBezTo>
                  <a:cubicBezTo>
                    <a:pt x="1406" y="817"/>
                    <a:pt x="1408" y="815"/>
                    <a:pt x="1409" y="813"/>
                  </a:cubicBezTo>
                  <a:cubicBezTo>
                    <a:pt x="1408" y="793"/>
                    <a:pt x="1411" y="779"/>
                    <a:pt x="1411" y="762"/>
                  </a:cubicBezTo>
                  <a:cubicBezTo>
                    <a:pt x="1409" y="760"/>
                    <a:pt x="1406" y="758"/>
                    <a:pt x="1401" y="759"/>
                  </a:cubicBezTo>
                  <a:cubicBezTo>
                    <a:pt x="1397" y="770"/>
                    <a:pt x="1385" y="774"/>
                    <a:pt x="1371" y="771"/>
                  </a:cubicBezTo>
                  <a:cubicBezTo>
                    <a:pt x="1367" y="777"/>
                    <a:pt x="1362" y="780"/>
                    <a:pt x="1354" y="776"/>
                  </a:cubicBezTo>
                  <a:cubicBezTo>
                    <a:pt x="1349" y="780"/>
                    <a:pt x="1346" y="785"/>
                    <a:pt x="1340" y="787"/>
                  </a:cubicBezTo>
                  <a:cubicBezTo>
                    <a:pt x="1327" y="778"/>
                    <a:pt x="1322" y="797"/>
                    <a:pt x="1304" y="793"/>
                  </a:cubicBezTo>
                  <a:cubicBezTo>
                    <a:pt x="1296" y="786"/>
                    <a:pt x="1291" y="777"/>
                    <a:pt x="1282" y="771"/>
                  </a:cubicBezTo>
                  <a:cubicBezTo>
                    <a:pt x="1299" y="755"/>
                    <a:pt x="1268" y="751"/>
                    <a:pt x="1266" y="736"/>
                  </a:cubicBezTo>
                  <a:cubicBezTo>
                    <a:pt x="1260" y="735"/>
                    <a:pt x="1255" y="733"/>
                    <a:pt x="1252" y="729"/>
                  </a:cubicBezTo>
                  <a:cubicBezTo>
                    <a:pt x="1251" y="726"/>
                    <a:pt x="1250" y="724"/>
                    <a:pt x="1250" y="721"/>
                  </a:cubicBezTo>
                  <a:cubicBezTo>
                    <a:pt x="1246" y="717"/>
                    <a:pt x="1243" y="717"/>
                    <a:pt x="1238" y="717"/>
                  </a:cubicBezTo>
                  <a:cubicBezTo>
                    <a:pt x="1236" y="715"/>
                    <a:pt x="1235" y="713"/>
                    <a:pt x="1233" y="712"/>
                  </a:cubicBezTo>
                  <a:cubicBezTo>
                    <a:pt x="1225" y="712"/>
                    <a:pt x="1225" y="712"/>
                    <a:pt x="1225" y="712"/>
                  </a:cubicBezTo>
                  <a:cubicBezTo>
                    <a:pt x="1219" y="706"/>
                    <a:pt x="1212" y="703"/>
                    <a:pt x="1209" y="694"/>
                  </a:cubicBezTo>
                  <a:cubicBezTo>
                    <a:pt x="1207" y="688"/>
                    <a:pt x="1208" y="682"/>
                    <a:pt x="1206" y="676"/>
                  </a:cubicBezTo>
                  <a:cubicBezTo>
                    <a:pt x="1201" y="665"/>
                    <a:pt x="1192" y="656"/>
                    <a:pt x="1182" y="651"/>
                  </a:cubicBezTo>
                  <a:cubicBezTo>
                    <a:pt x="1182" y="649"/>
                    <a:pt x="1182" y="647"/>
                    <a:pt x="1179" y="647"/>
                  </a:cubicBezTo>
                  <a:cubicBezTo>
                    <a:pt x="1178" y="645"/>
                    <a:pt x="1173" y="646"/>
                    <a:pt x="1170" y="646"/>
                  </a:cubicBezTo>
                  <a:cubicBezTo>
                    <a:pt x="1169" y="631"/>
                    <a:pt x="1158" y="617"/>
                    <a:pt x="1162" y="603"/>
                  </a:cubicBezTo>
                  <a:cubicBezTo>
                    <a:pt x="1157" y="600"/>
                    <a:pt x="1153" y="596"/>
                    <a:pt x="1155" y="589"/>
                  </a:cubicBezTo>
                  <a:cubicBezTo>
                    <a:pt x="1145" y="577"/>
                    <a:pt x="1121" y="575"/>
                    <a:pt x="1126" y="551"/>
                  </a:cubicBezTo>
                  <a:cubicBezTo>
                    <a:pt x="1114" y="548"/>
                    <a:pt x="1111" y="531"/>
                    <a:pt x="1104" y="522"/>
                  </a:cubicBezTo>
                  <a:cubicBezTo>
                    <a:pt x="1099" y="515"/>
                    <a:pt x="1089" y="512"/>
                    <a:pt x="1090" y="501"/>
                  </a:cubicBezTo>
                  <a:cubicBezTo>
                    <a:pt x="1087" y="497"/>
                    <a:pt x="1081" y="496"/>
                    <a:pt x="1080" y="490"/>
                  </a:cubicBezTo>
                  <a:cubicBezTo>
                    <a:pt x="1084" y="492"/>
                    <a:pt x="1086" y="497"/>
                    <a:pt x="1094" y="496"/>
                  </a:cubicBezTo>
                  <a:cubicBezTo>
                    <a:pt x="1094" y="488"/>
                    <a:pt x="1088" y="480"/>
                    <a:pt x="1093" y="474"/>
                  </a:cubicBezTo>
                  <a:cubicBezTo>
                    <a:pt x="1097" y="477"/>
                    <a:pt x="1095" y="486"/>
                    <a:pt x="1097" y="491"/>
                  </a:cubicBezTo>
                  <a:cubicBezTo>
                    <a:pt x="1113" y="496"/>
                    <a:pt x="1115" y="503"/>
                    <a:pt x="1124" y="515"/>
                  </a:cubicBezTo>
                  <a:cubicBezTo>
                    <a:pt x="1129" y="521"/>
                    <a:pt x="1136" y="523"/>
                    <a:pt x="1141" y="528"/>
                  </a:cubicBezTo>
                  <a:cubicBezTo>
                    <a:pt x="1146" y="533"/>
                    <a:pt x="1147" y="544"/>
                    <a:pt x="1151" y="549"/>
                  </a:cubicBezTo>
                  <a:cubicBezTo>
                    <a:pt x="1157" y="555"/>
                    <a:pt x="1169" y="552"/>
                    <a:pt x="1175" y="556"/>
                  </a:cubicBezTo>
                  <a:cubicBezTo>
                    <a:pt x="1193" y="570"/>
                    <a:pt x="1187" y="603"/>
                    <a:pt x="1207" y="614"/>
                  </a:cubicBezTo>
                  <a:cubicBezTo>
                    <a:pt x="1216" y="614"/>
                    <a:pt x="1216" y="614"/>
                    <a:pt x="1216" y="614"/>
                  </a:cubicBezTo>
                  <a:cubicBezTo>
                    <a:pt x="1226" y="621"/>
                    <a:pt x="1232" y="634"/>
                    <a:pt x="1242" y="647"/>
                  </a:cubicBezTo>
                  <a:cubicBezTo>
                    <a:pt x="1255" y="663"/>
                    <a:pt x="1274" y="671"/>
                    <a:pt x="1266" y="697"/>
                  </a:cubicBezTo>
                  <a:cubicBezTo>
                    <a:pt x="1276" y="701"/>
                    <a:pt x="1276" y="719"/>
                    <a:pt x="1275" y="731"/>
                  </a:cubicBezTo>
                  <a:cubicBezTo>
                    <a:pt x="1284" y="742"/>
                    <a:pt x="1295" y="759"/>
                    <a:pt x="1310" y="747"/>
                  </a:cubicBezTo>
                  <a:cubicBezTo>
                    <a:pt x="1313" y="745"/>
                    <a:pt x="1313" y="738"/>
                    <a:pt x="1317" y="736"/>
                  </a:cubicBezTo>
                  <a:cubicBezTo>
                    <a:pt x="1323" y="734"/>
                    <a:pt x="1330" y="737"/>
                    <a:pt x="1336" y="736"/>
                  </a:cubicBezTo>
                  <a:cubicBezTo>
                    <a:pt x="1343" y="735"/>
                    <a:pt x="1348" y="731"/>
                    <a:pt x="1355" y="732"/>
                  </a:cubicBezTo>
                  <a:cubicBezTo>
                    <a:pt x="1371" y="718"/>
                    <a:pt x="1381" y="697"/>
                    <a:pt x="1410" y="696"/>
                  </a:cubicBezTo>
                  <a:cubicBezTo>
                    <a:pt x="1412" y="672"/>
                    <a:pt x="1434" y="671"/>
                    <a:pt x="1449" y="660"/>
                  </a:cubicBezTo>
                  <a:cubicBezTo>
                    <a:pt x="1449" y="656"/>
                    <a:pt x="1447" y="655"/>
                    <a:pt x="1448" y="651"/>
                  </a:cubicBezTo>
                  <a:cubicBezTo>
                    <a:pt x="1453" y="650"/>
                    <a:pt x="1455" y="647"/>
                    <a:pt x="1459" y="646"/>
                  </a:cubicBezTo>
                  <a:cubicBezTo>
                    <a:pt x="1460" y="633"/>
                    <a:pt x="1473" y="625"/>
                    <a:pt x="1468" y="609"/>
                  </a:cubicBezTo>
                  <a:cubicBezTo>
                    <a:pt x="1471" y="609"/>
                    <a:pt x="1472" y="611"/>
                    <a:pt x="1475" y="609"/>
                  </a:cubicBezTo>
                  <a:cubicBezTo>
                    <a:pt x="1473" y="595"/>
                    <a:pt x="1486" y="584"/>
                    <a:pt x="1477" y="570"/>
                  </a:cubicBezTo>
                  <a:cubicBezTo>
                    <a:pt x="1467" y="569"/>
                    <a:pt x="1465" y="557"/>
                    <a:pt x="1457" y="552"/>
                  </a:cubicBezTo>
                  <a:cubicBezTo>
                    <a:pt x="1446" y="544"/>
                    <a:pt x="1434" y="548"/>
                    <a:pt x="1425" y="536"/>
                  </a:cubicBezTo>
                  <a:cubicBezTo>
                    <a:pt x="1418" y="528"/>
                    <a:pt x="1419" y="519"/>
                    <a:pt x="1411" y="507"/>
                  </a:cubicBezTo>
                  <a:cubicBezTo>
                    <a:pt x="1410" y="524"/>
                    <a:pt x="1398" y="531"/>
                    <a:pt x="1399" y="547"/>
                  </a:cubicBezTo>
                  <a:cubicBezTo>
                    <a:pt x="1392" y="548"/>
                    <a:pt x="1389" y="544"/>
                    <a:pt x="1383" y="545"/>
                  </a:cubicBezTo>
                  <a:cubicBezTo>
                    <a:pt x="1380" y="545"/>
                    <a:pt x="1376" y="550"/>
                    <a:pt x="1372" y="550"/>
                  </a:cubicBezTo>
                  <a:cubicBezTo>
                    <a:pt x="1354" y="548"/>
                    <a:pt x="1375" y="514"/>
                    <a:pt x="1352" y="513"/>
                  </a:cubicBezTo>
                  <a:cubicBezTo>
                    <a:pt x="1349" y="519"/>
                    <a:pt x="1357" y="528"/>
                    <a:pt x="1353" y="534"/>
                  </a:cubicBezTo>
                  <a:cubicBezTo>
                    <a:pt x="1348" y="534"/>
                    <a:pt x="1350" y="529"/>
                    <a:pt x="1348" y="527"/>
                  </a:cubicBezTo>
                  <a:cubicBezTo>
                    <a:pt x="1344" y="522"/>
                    <a:pt x="1338" y="521"/>
                    <a:pt x="1334" y="515"/>
                  </a:cubicBezTo>
                  <a:cubicBezTo>
                    <a:pt x="1332" y="511"/>
                    <a:pt x="1334" y="509"/>
                    <a:pt x="1332" y="506"/>
                  </a:cubicBezTo>
                  <a:cubicBezTo>
                    <a:pt x="1328" y="500"/>
                    <a:pt x="1322" y="503"/>
                    <a:pt x="1316" y="498"/>
                  </a:cubicBezTo>
                  <a:cubicBezTo>
                    <a:pt x="1313" y="495"/>
                    <a:pt x="1314" y="491"/>
                    <a:pt x="1312" y="488"/>
                  </a:cubicBezTo>
                  <a:cubicBezTo>
                    <a:pt x="1307" y="480"/>
                    <a:pt x="1295" y="474"/>
                    <a:pt x="1291" y="465"/>
                  </a:cubicBezTo>
                  <a:cubicBezTo>
                    <a:pt x="1298" y="465"/>
                    <a:pt x="1298" y="465"/>
                    <a:pt x="1298" y="465"/>
                  </a:cubicBezTo>
                  <a:cubicBezTo>
                    <a:pt x="1296" y="458"/>
                    <a:pt x="1301" y="461"/>
                    <a:pt x="1304" y="459"/>
                  </a:cubicBezTo>
                  <a:cubicBezTo>
                    <a:pt x="1304" y="457"/>
                    <a:pt x="1301" y="453"/>
                    <a:pt x="1305" y="452"/>
                  </a:cubicBezTo>
                  <a:cubicBezTo>
                    <a:pt x="1324" y="461"/>
                    <a:pt x="1333" y="481"/>
                    <a:pt x="1348" y="494"/>
                  </a:cubicBezTo>
                  <a:cubicBezTo>
                    <a:pt x="1364" y="483"/>
                    <a:pt x="1374" y="508"/>
                    <a:pt x="1387" y="509"/>
                  </a:cubicBezTo>
                  <a:cubicBezTo>
                    <a:pt x="1398" y="511"/>
                    <a:pt x="1401" y="501"/>
                    <a:pt x="1411" y="498"/>
                  </a:cubicBezTo>
                  <a:cubicBezTo>
                    <a:pt x="1418" y="503"/>
                    <a:pt x="1423" y="510"/>
                    <a:pt x="1427" y="518"/>
                  </a:cubicBezTo>
                  <a:cubicBezTo>
                    <a:pt x="1436" y="522"/>
                    <a:pt x="1450" y="521"/>
                    <a:pt x="1457" y="527"/>
                  </a:cubicBezTo>
                  <a:cubicBezTo>
                    <a:pt x="1463" y="523"/>
                    <a:pt x="1467" y="528"/>
                    <a:pt x="1473" y="530"/>
                  </a:cubicBezTo>
                  <a:cubicBezTo>
                    <a:pt x="1486" y="523"/>
                    <a:pt x="1503" y="525"/>
                    <a:pt x="1515" y="518"/>
                  </a:cubicBezTo>
                  <a:cubicBezTo>
                    <a:pt x="1520" y="522"/>
                    <a:pt x="1523" y="528"/>
                    <a:pt x="1526" y="533"/>
                  </a:cubicBezTo>
                  <a:cubicBezTo>
                    <a:pt x="1540" y="532"/>
                    <a:pt x="1539" y="546"/>
                    <a:pt x="1550" y="547"/>
                  </a:cubicBezTo>
                  <a:cubicBezTo>
                    <a:pt x="1551" y="554"/>
                    <a:pt x="1555" y="558"/>
                    <a:pt x="1563" y="558"/>
                  </a:cubicBezTo>
                  <a:cubicBezTo>
                    <a:pt x="1566" y="558"/>
                    <a:pt x="1564" y="553"/>
                    <a:pt x="1568" y="554"/>
                  </a:cubicBezTo>
                  <a:cubicBezTo>
                    <a:pt x="1571" y="561"/>
                    <a:pt x="1563" y="563"/>
                    <a:pt x="1559" y="567"/>
                  </a:cubicBezTo>
                  <a:cubicBezTo>
                    <a:pt x="1561" y="573"/>
                    <a:pt x="1579" y="595"/>
                    <a:pt x="1586" y="593"/>
                  </a:cubicBezTo>
                  <a:cubicBezTo>
                    <a:pt x="1597" y="590"/>
                    <a:pt x="1585" y="573"/>
                    <a:pt x="1591" y="565"/>
                  </a:cubicBezTo>
                  <a:cubicBezTo>
                    <a:pt x="1591" y="579"/>
                    <a:pt x="1591" y="579"/>
                    <a:pt x="1591" y="579"/>
                  </a:cubicBezTo>
                  <a:cubicBezTo>
                    <a:pt x="1601" y="586"/>
                    <a:pt x="1600" y="604"/>
                    <a:pt x="1604" y="618"/>
                  </a:cubicBezTo>
                  <a:cubicBezTo>
                    <a:pt x="1607" y="627"/>
                    <a:pt x="1611" y="636"/>
                    <a:pt x="1614" y="644"/>
                  </a:cubicBezTo>
                  <a:cubicBezTo>
                    <a:pt x="1618" y="654"/>
                    <a:pt x="1623" y="665"/>
                    <a:pt x="1629" y="673"/>
                  </a:cubicBezTo>
                  <a:cubicBezTo>
                    <a:pt x="1637" y="687"/>
                    <a:pt x="1639" y="701"/>
                    <a:pt x="1646" y="719"/>
                  </a:cubicBezTo>
                  <a:cubicBezTo>
                    <a:pt x="1648" y="727"/>
                    <a:pt x="1654" y="735"/>
                    <a:pt x="1656" y="743"/>
                  </a:cubicBezTo>
                  <a:cubicBezTo>
                    <a:pt x="1661" y="760"/>
                    <a:pt x="1661" y="774"/>
                    <a:pt x="1669" y="788"/>
                  </a:cubicBezTo>
                  <a:cubicBezTo>
                    <a:pt x="1677" y="783"/>
                    <a:pt x="1668" y="769"/>
                    <a:pt x="1676" y="765"/>
                  </a:cubicBezTo>
                  <a:cubicBezTo>
                    <a:pt x="1680" y="727"/>
                    <a:pt x="1663" y="690"/>
                    <a:pt x="1662" y="651"/>
                  </a:cubicBezTo>
                  <a:cubicBezTo>
                    <a:pt x="1662" y="649"/>
                    <a:pt x="1666" y="651"/>
                    <a:pt x="1665" y="648"/>
                  </a:cubicBezTo>
                  <a:close/>
                  <a:moveTo>
                    <a:pt x="1074" y="38"/>
                  </a:moveTo>
                  <a:cubicBezTo>
                    <a:pt x="1081" y="37"/>
                    <a:pt x="1092" y="48"/>
                    <a:pt x="1105" y="48"/>
                  </a:cubicBezTo>
                  <a:cubicBezTo>
                    <a:pt x="1109" y="54"/>
                    <a:pt x="1119" y="53"/>
                    <a:pt x="1121" y="60"/>
                  </a:cubicBezTo>
                  <a:cubicBezTo>
                    <a:pt x="1119" y="62"/>
                    <a:pt x="1113" y="59"/>
                    <a:pt x="1108" y="59"/>
                  </a:cubicBezTo>
                  <a:cubicBezTo>
                    <a:pt x="1109" y="57"/>
                    <a:pt x="1111" y="57"/>
                    <a:pt x="1114" y="57"/>
                  </a:cubicBezTo>
                  <a:cubicBezTo>
                    <a:pt x="1104" y="48"/>
                    <a:pt x="1086" y="45"/>
                    <a:pt x="1074" y="38"/>
                  </a:cubicBezTo>
                  <a:close/>
                  <a:moveTo>
                    <a:pt x="945" y="291"/>
                  </a:moveTo>
                  <a:cubicBezTo>
                    <a:pt x="948" y="284"/>
                    <a:pt x="960" y="284"/>
                    <a:pt x="968" y="287"/>
                  </a:cubicBezTo>
                  <a:cubicBezTo>
                    <a:pt x="968" y="296"/>
                    <a:pt x="950" y="293"/>
                    <a:pt x="945" y="291"/>
                  </a:cubicBezTo>
                  <a:close/>
                  <a:moveTo>
                    <a:pt x="1075" y="286"/>
                  </a:moveTo>
                  <a:cubicBezTo>
                    <a:pt x="1073" y="286"/>
                    <a:pt x="1073" y="283"/>
                    <a:pt x="1070" y="282"/>
                  </a:cubicBezTo>
                  <a:cubicBezTo>
                    <a:pt x="1067" y="281"/>
                    <a:pt x="1067" y="284"/>
                    <a:pt x="1064" y="283"/>
                  </a:cubicBezTo>
                  <a:cubicBezTo>
                    <a:pt x="1060" y="282"/>
                    <a:pt x="1059" y="279"/>
                    <a:pt x="1056" y="277"/>
                  </a:cubicBezTo>
                  <a:cubicBezTo>
                    <a:pt x="1049" y="280"/>
                    <a:pt x="1043" y="276"/>
                    <a:pt x="1040" y="272"/>
                  </a:cubicBezTo>
                  <a:cubicBezTo>
                    <a:pt x="1025" y="276"/>
                    <a:pt x="1004" y="271"/>
                    <a:pt x="997" y="284"/>
                  </a:cubicBezTo>
                  <a:cubicBezTo>
                    <a:pt x="985" y="285"/>
                    <a:pt x="970" y="281"/>
                    <a:pt x="956" y="280"/>
                  </a:cubicBezTo>
                  <a:cubicBezTo>
                    <a:pt x="952" y="271"/>
                    <a:pt x="944" y="266"/>
                    <a:pt x="948" y="256"/>
                  </a:cubicBezTo>
                  <a:cubicBezTo>
                    <a:pt x="949" y="255"/>
                    <a:pt x="952" y="255"/>
                    <a:pt x="954" y="255"/>
                  </a:cubicBezTo>
                  <a:cubicBezTo>
                    <a:pt x="951" y="244"/>
                    <a:pt x="955" y="237"/>
                    <a:pt x="966" y="237"/>
                  </a:cubicBezTo>
                  <a:cubicBezTo>
                    <a:pt x="965" y="233"/>
                    <a:pt x="963" y="231"/>
                    <a:pt x="963" y="226"/>
                  </a:cubicBezTo>
                  <a:cubicBezTo>
                    <a:pt x="973" y="224"/>
                    <a:pt x="974" y="210"/>
                    <a:pt x="989" y="216"/>
                  </a:cubicBezTo>
                  <a:cubicBezTo>
                    <a:pt x="981" y="222"/>
                    <a:pt x="1000" y="221"/>
                    <a:pt x="1006" y="222"/>
                  </a:cubicBezTo>
                  <a:cubicBezTo>
                    <a:pt x="1006" y="227"/>
                    <a:pt x="999" y="226"/>
                    <a:pt x="998" y="230"/>
                  </a:cubicBezTo>
                  <a:cubicBezTo>
                    <a:pt x="1001" y="232"/>
                    <a:pt x="1008" y="232"/>
                    <a:pt x="1011" y="235"/>
                  </a:cubicBezTo>
                  <a:cubicBezTo>
                    <a:pt x="1011" y="242"/>
                    <a:pt x="1011" y="242"/>
                    <a:pt x="1011" y="242"/>
                  </a:cubicBezTo>
                  <a:cubicBezTo>
                    <a:pt x="1019" y="244"/>
                    <a:pt x="1028" y="239"/>
                    <a:pt x="1032" y="235"/>
                  </a:cubicBezTo>
                  <a:cubicBezTo>
                    <a:pt x="1035" y="235"/>
                    <a:pt x="1036" y="238"/>
                    <a:pt x="1040" y="237"/>
                  </a:cubicBezTo>
                  <a:cubicBezTo>
                    <a:pt x="1043" y="237"/>
                    <a:pt x="1044" y="233"/>
                    <a:pt x="1046" y="231"/>
                  </a:cubicBezTo>
                  <a:cubicBezTo>
                    <a:pt x="1033" y="232"/>
                    <a:pt x="1026" y="231"/>
                    <a:pt x="1018" y="224"/>
                  </a:cubicBezTo>
                  <a:cubicBezTo>
                    <a:pt x="1028" y="216"/>
                    <a:pt x="1047" y="211"/>
                    <a:pt x="1063" y="211"/>
                  </a:cubicBezTo>
                  <a:cubicBezTo>
                    <a:pt x="1062" y="215"/>
                    <a:pt x="1058" y="216"/>
                    <a:pt x="1053" y="217"/>
                  </a:cubicBezTo>
                  <a:cubicBezTo>
                    <a:pt x="1052" y="218"/>
                    <a:pt x="1056" y="221"/>
                    <a:pt x="1059" y="221"/>
                  </a:cubicBezTo>
                  <a:cubicBezTo>
                    <a:pt x="1056" y="223"/>
                    <a:pt x="1056" y="228"/>
                    <a:pt x="1055" y="232"/>
                  </a:cubicBezTo>
                  <a:cubicBezTo>
                    <a:pt x="1051" y="233"/>
                    <a:pt x="1050" y="230"/>
                    <a:pt x="1047" y="230"/>
                  </a:cubicBezTo>
                  <a:cubicBezTo>
                    <a:pt x="1047" y="237"/>
                    <a:pt x="1054" y="237"/>
                    <a:pt x="1057" y="241"/>
                  </a:cubicBezTo>
                  <a:cubicBezTo>
                    <a:pt x="1073" y="242"/>
                    <a:pt x="1081" y="251"/>
                    <a:pt x="1095" y="257"/>
                  </a:cubicBezTo>
                  <a:cubicBezTo>
                    <a:pt x="1113" y="264"/>
                    <a:pt x="1119" y="267"/>
                    <a:pt x="1127" y="280"/>
                  </a:cubicBezTo>
                  <a:cubicBezTo>
                    <a:pt x="1118" y="294"/>
                    <a:pt x="1092" y="288"/>
                    <a:pt x="1075" y="286"/>
                  </a:cubicBezTo>
                  <a:close/>
                  <a:moveTo>
                    <a:pt x="505" y="65"/>
                  </a:moveTo>
                  <a:cubicBezTo>
                    <a:pt x="503" y="67"/>
                    <a:pt x="499" y="68"/>
                    <a:pt x="496" y="70"/>
                  </a:cubicBezTo>
                  <a:cubicBezTo>
                    <a:pt x="495" y="71"/>
                    <a:pt x="508" y="67"/>
                    <a:pt x="505" y="65"/>
                  </a:cubicBezTo>
                  <a:close/>
                  <a:moveTo>
                    <a:pt x="315" y="184"/>
                  </a:moveTo>
                  <a:cubicBezTo>
                    <a:pt x="314" y="185"/>
                    <a:pt x="310" y="190"/>
                    <a:pt x="312" y="188"/>
                  </a:cubicBezTo>
                  <a:cubicBezTo>
                    <a:pt x="325" y="175"/>
                    <a:pt x="350" y="162"/>
                    <a:pt x="361" y="147"/>
                  </a:cubicBezTo>
                  <a:cubicBezTo>
                    <a:pt x="345" y="161"/>
                    <a:pt x="324" y="174"/>
                    <a:pt x="311" y="187"/>
                  </a:cubicBezTo>
                  <a:cubicBezTo>
                    <a:pt x="313" y="187"/>
                    <a:pt x="313" y="184"/>
                    <a:pt x="315" y="184"/>
                  </a:cubicBezTo>
                  <a:close/>
                  <a:moveTo>
                    <a:pt x="301" y="197"/>
                  </a:moveTo>
                  <a:cubicBezTo>
                    <a:pt x="289" y="205"/>
                    <a:pt x="274" y="215"/>
                    <a:pt x="271" y="227"/>
                  </a:cubicBezTo>
                  <a:cubicBezTo>
                    <a:pt x="280" y="217"/>
                    <a:pt x="295" y="208"/>
                    <a:pt x="301" y="197"/>
                  </a:cubicBezTo>
                  <a:close/>
                  <a:moveTo>
                    <a:pt x="56" y="1093"/>
                  </a:moveTo>
                  <a:cubicBezTo>
                    <a:pt x="52" y="1079"/>
                    <a:pt x="55" y="1067"/>
                    <a:pt x="57" y="1054"/>
                  </a:cubicBezTo>
                  <a:cubicBezTo>
                    <a:pt x="59" y="1028"/>
                    <a:pt x="50" y="1003"/>
                    <a:pt x="46" y="981"/>
                  </a:cubicBezTo>
                  <a:cubicBezTo>
                    <a:pt x="44" y="978"/>
                    <a:pt x="40" y="978"/>
                    <a:pt x="38" y="975"/>
                  </a:cubicBezTo>
                  <a:cubicBezTo>
                    <a:pt x="30" y="955"/>
                    <a:pt x="24" y="932"/>
                    <a:pt x="11" y="916"/>
                  </a:cubicBezTo>
                  <a:cubicBezTo>
                    <a:pt x="10" y="918"/>
                    <a:pt x="11" y="920"/>
                    <a:pt x="10" y="920"/>
                  </a:cubicBezTo>
                  <a:cubicBezTo>
                    <a:pt x="10" y="900"/>
                    <a:pt x="2" y="889"/>
                    <a:pt x="2" y="869"/>
                  </a:cubicBezTo>
                  <a:cubicBezTo>
                    <a:pt x="0" y="868"/>
                    <a:pt x="1" y="879"/>
                    <a:pt x="1" y="883"/>
                  </a:cubicBezTo>
                  <a:cubicBezTo>
                    <a:pt x="4" y="888"/>
                    <a:pt x="2" y="891"/>
                    <a:pt x="2" y="898"/>
                  </a:cubicBezTo>
                  <a:cubicBezTo>
                    <a:pt x="6" y="1022"/>
                    <a:pt x="47" y="1130"/>
                    <a:pt x="87" y="1220"/>
                  </a:cubicBezTo>
                  <a:cubicBezTo>
                    <a:pt x="88" y="1221"/>
                    <a:pt x="89" y="1225"/>
                    <a:pt x="89" y="1221"/>
                  </a:cubicBezTo>
                  <a:cubicBezTo>
                    <a:pt x="88" y="1218"/>
                    <a:pt x="92" y="1223"/>
                    <a:pt x="93" y="1224"/>
                  </a:cubicBezTo>
                  <a:cubicBezTo>
                    <a:pt x="81" y="1183"/>
                    <a:pt x="62" y="1132"/>
                    <a:pt x="54" y="1091"/>
                  </a:cubicBezTo>
                  <a:cubicBezTo>
                    <a:pt x="54" y="1092"/>
                    <a:pt x="55" y="1093"/>
                    <a:pt x="56" y="1093"/>
                  </a:cubicBezTo>
                  <a:close/>
                </a:path>
              </a:pathLst>
            </a:custGeom>
            <a:solidFill>
              <a:srgbClr val="002060"/>
            </a:solidFill>
            <a:ln w="9525" cap="flat" cmpd="sng">
              <a:no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3" name="Freeform 12"/>
            <p:cNvSpPr>
              <a:spLocks noEditPoints="1"/>
            </p:cNvSpPr>
            <p:nvPr/>
          </p:nvSpPr>
          <p:spPr bwMode="auto">
            <a:xfrm>
              <a:off x="8847754" y="2419397"/>
              <a:ext cx="1101230" cy="1051662"/>
            </a:xfrm>
            <a:custGeom>
              <a:avLst/>
              <a:gdLst>
                <a:gd name="T0" fmla="*/ 1736245612 w 1654"/>
                <a:gd name="T1" fmla="*/ 232985144 h 1566"/>
                <a:gd name="T2" fmla="*/ 1750547423 w 1654"/>
                <a:gd name="T3" fmla="*/ 371050312 h 1566"/>
                <a:gd name="T4" fmla="*/ 1757698926 w 1654"/>
                <a:gd name="T5" fmla="*/ 458779635 h 1566"/>
                <a:gd name="T6" fmla="*/ 1730525606 w 1654"/>
                <a:gd name="T7" fmla="*/ 507677514 h 1566"/>
                <a:gd name="T8" fmla="*/ 1750547423 w 1654"/>
                <a:gd name="T9" fmla="*/ 445836220 h 1566"/>
                <a:gd name="T10" fmla="*/ 1673318365 w 1654"/>
                <a:gd name="T11" fmla="*/ 552261720 h 1566"/>
                <a:gd name="T12" fmla="*/ 1638993543 w 1654"/>
                <a:gd name="T13" fmla="*/ 1015356226 h 1566"/>
                <a:gd name="T14" fmla="*/ 848100392 w 1654"/>
                <a:gd name="T15" fmla="*/ 1013918336 h 1566"/>
                <a:gd name="T16" fmla="*/ 1726234704 w 1654"/>
                <a:gd name="T17" fmla="*/ 1121781727 h 1566"/>
                <a:gd name="T18" fmla="*/ 1548891780 w 1654"/>
                <a:gd name="T19" fmla="*/ 1166364734 h 1566"/>
                <a:gd name="T20" fmla="*/ 1744827416 w 1654"/>
                <a:gd name="T21" fmla="*/ 1113151984 h 1566"/>
                <a:gd name="T22" fmla="*/ 1793454049 w 1654"/>
                <a:gd name="T23" fmla="*/ 1212386831 h 1566"/>
                <a:gd name="T24" fmla="*/ 1596088112 w 1654"/>
                <a:gd name="T25" fmla="*/ 1311621979 h 1566"/>
                <a:gd name="T26" fmla="*/ 1382990065 w 1654"/>
                <a:gd name="T27" fmla="*/ 1321688413 h 1566"/>
                <a:gd name="T28" fmla="*/ 1690480777 w 1654"/>
                <a:gd name="T29" fmla="*/ 1228207227 h 1566"/>
                <a:gd name="T30" fmla="*/ 1219948651 w 1654"/>
                <a:gd name="T31" fmla="*/ 1530225742 h 1566"/>
                <a:gd name="T32" fmla="*/ 1112684477 w 1654"/>
                <a:gd name="T33" fmla="*/ 1330318156 h 1566"/>
                <a:gd name="T34" fmla="*/ 1179903822 w 1654"/>
                <a:gd name="T35" fmla="*/ 1533101523 h 1566"/>
                <a:gd name="T36" fmla="*/ 1816336467 w 1654"/>
                <a:gd name="T37" fmla="*/ 1255531948 h 1566"/>
                <a:gd name="T38" fmla="*/ 1864963100 w 1654"/>
                <a:gd name="T39" fmla="*/ 1361957748 h 1566"/>
                <a:gd name="T40" fmla="*/ 1611820223 w 1654"/>
                <a:gd name="T41" fmla="*/ 1428113914 h 1566"/>
                <a:gd name="T42" fmla="*/ 1691909881 w 1654"/>
                <a:gd name="T43" fmla="*/ 1446810091 h 1566"/>
                <a:gd name="T44" fmla="*/ 1187054129 w 1654"/>
                <a:gd name="T45" fmla="*/ 1347576443 h 1566"/>
                <a:gd name="T46" fmla="*/ 2108093872 w 1654"/>
                <a:gd name="T47" fmla="*/ 1415170499 h 1566"/>
                <a:gd name="T48" fmla="*/ 1969366673 w 1654"/>
                <a:gd name="T49" fmla="*/ 1455439834 h 1566"/>
                <a:gd name="T50" fmla="*/ 2147483647 w 1654"/>
                <a:gd name="T51" fmla="*/ 1563303225 h 1566"/>
                <a:gd name="T52" fmla="*/ 2147483647 w 1654"/>
                <a:gd name="T53" fmla="*/ 1392159450 h 1566"/>
                <a:gd name="T54" fmla="*/ 1903577628 w 1654"/>
                <a:gd name="T55" fmla="*/ 1471259030 h 1566"/>
                <a:gd name="T56" fmla="*/ 1294318602 w 1654"/>
                <a:gd name="T57" fmla="*/ 1471259030 h 1566"/>
                <a:gd name="T58" fmla="*/ 2147483647 w 1654"/>
                <a:gd name="T59" fmla="*/ 1528786652 h 1566"/>
                <a:gd name="T60" fmla="*/ 2147483647 w 1654"/>
                <a:gd name="T61" fmla="*/ 1528786652 h 1566"/>
                <a:gd name="T62" fmla="*/ 2147483647 w 1654"/>
                <a:gd name="T63" fmla="*/ 1546044938 h 1566"/>
                <a:gd name="T64" fmla="*/ 1656155954 w 1654"/>
                <a:gd name="T65" fmla="*/ 1599257689 h 1566"/>
                <a:gd name="T66" fmla="*/ 1517427558 w 1654"/>
                <a:gd name="T67" fmla="*/ 1603572560 h 1566"/>
                <a:gd name="T68" fmla="*/ 2106663572 w 1654"/>
                <a:gd name="T69" fmla="*/ 1799165274 h 1566"/>
                <a:gd name="T70" fmla="*/ 1992249090 w 1654"/>
                <a:gd name="T71" fmla="*/ 1668290835 h 1566"/>
                <a:gd name="T72" fmla="*/ 1760559527 w 1654"/>
                <a:gd name="T73" fmla="*/ 1735884891 h 1566"/>
                <a:gd name="T74" fmla="*/ 1431616697 w 1654"/>
                <a:gd name="T75" fmla="*/ 1898400122 h 1566"/>
                <a:gd name="T76" fmla="*/ 1308620413 w 1654"/>
                <a:gd name="T77" fmla="*/ 2129946101 h 1566"/>
                <a:gd name="T78" fmla="*/ 1673318365 w 1654"/>
                <a:gd name="T79" fmla="*/ 2088238875 h 1566"/>
                <a:gd name="T80" fmla="*/ 1806325558 w 1654"/>
                <a:gd name="T81" fmla="*/ 2147483647 h 1566"/>
                <a:gd name="T82" fmla="*/ 2043736325 w 1654"/>
                <a:gd name="T83" fmla="*/ 2118441776 h 1566"/>
                <a:gd name="T84" fmla="*/ 959655467 w 1654"/>
                <a:gd name="T85" fmla="*/ 918998359 h 1566"/>
                <a:gd name="T86" fmla="*/ 1089802059 w 1654"/>
                <a:gd name="T87" fmla="*/ 1275667515 h 1566"/>
                <a:gd name="T88" fmla="*/ 1044036028 w 1654"/>
                <a:gd name="T89" fmla="*/ 1048433709 h 1566"/>
                <a:gd name="T90" fmla="*/ 1322922223 w 1654"/>
                <a:gd name="T91" fmla="*/ 1032614513 h 1566"/>
                <a:gd name="T92" fmla="*/ 1451638514 w 1654"/>
                <a:gd name="T93" fmla="*/ 770865633 h 1566"/>
                <a:gd name="T94" fmla="*/ 1411593685 w 1654"/>
                <a:gd name="T95" fmla="*/ 487543446 h 1566"/>
                <a:gd name="T96" fmla="*/ 1407302783 w 1654"/>
                <a:gd name="T97" fmla="*/ 415634518 h 1566"/>
                <a:gd name="T98" fmla="*/ 1540311172 w 1654"/>
                <a:gd name="T99" fmla="*/ 376803074 h 1566"/>
                <a:gd name="T100" fmla="*/ 1543170577 w 1654"/>
                <a:gd name="T101" fmla="*/ 201345552 h 1566"/>
                <a:gd name="T102" fmla="*/ 1603238419 w 1654"/>
                <a:gd name="T103" fmla="*/ 156761307 h 1566"/>
                <a:gd name="T104" fmla="*/ 1657586255 w 1654"/>
                <a:gd name="T105" fmla="*/ 125121715 h 1566"/>
                <a:gd name="T106" fmla="*/ 1056907537 w 1654"/>
                <a:gd name="T107" fmla="*/ 14381310 h 1566"/>
                <a:gd name="T108" fmla="*/ 71509069 w 1654"/>
                <a:gd name="T109" fmla="*/ 936256646 h 1566"/>
                <a:gd name="T110" fmla="*/ 213098122 w 1654"/>
                <a:gd name="T111" fmla="*/ 638552103 h 1566"/>
                <a:gd name="T112" fmla="*/ 424764748 w 1654"/>
                <a:gd name="T113" fmla="*/ 775180505 h 1566"/>
                <a:gd name="T114" fmla="*/ 603537973 w 1654"/>
                <a:gd name="T115" fmla="*/ 908930726 h 1566"/>
                <a:gd name="T116" fmla="*/ 829507680 w 1654"/>
                <a:gd name="T117" fmla="*/ 793876682 h 1566"/>
                <a:gd name="T118" fmla="*/ 1041175427 w 1654"/>
                <a:gd name="T119" fmla="*/ 17258291 h 1566"/>
                <a:gd name="T120" fmla="*/ 87241199 w 1654"/>
                <a:gd name="T121" fmla="*/ 989469396 h 1566"/>
                <a:gd name="T122" fmla="*/ 1706211691 w 1654"/>
                <a:gd name="T123" fmla="*/ 2147483647 h 15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4"/>
                <a:gd name="T187" fmla="*/ 0 h 1566"/>
                <a:gd name="T188" fmla="*/ 1654 w 1654"/>
                <a:gd name="T189" fmla="*/ 1566 h 15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4" h="1566">
                  <a:moveTo>
                    <a:pt x="841" y="5"/>
                  </a:moveTo>
                  <a:cubicBezTo>
                    <a:pt x="838" y="2"/>
                    <a:pt x="826" y="2"/>
                    <a:pt x="822" y="3"/>
                  </a:cubicBezTo>
                  <a:cubicBezTo>
                    <a:pt x="822" y="7"/>
                    <a:pt x="835" y="7"/>
                    <a:pt x="841" y="5"/>
                  </a:cubicBezTo>
                  <a:close/>
                  <a:moveTo>
                    <a:pt x="874" y="7"/>
                  </a:moveTo>
                  <a:cubicBezTo>
                    <a:pt x="868" y="6"/>
                    <a:pt x="861" y="2"/>
                    <a:pt x="857" y="6"/>
                  </a:cubicBezTo>
                  <a:cubicBezTo>
                    <a:pt x="863" y="6"/>
                    <a:pt x="867" y="7"/>
                    <a:pt x="874" y="7"/>
                  </a:cubicBezTo>
                  <a:close/>
                  <a:moveTo>
                    <a:pt x="1044" y="26"/>
                  </a:moveTo>
                  <a:cubicBezTo>
                    <a:pt x="1039" y="25"/>
                    <a:pt x="1035" y="23"/>
                    <a:pt x="1029" y="23"/>
                  </a:cubicBezTo>
                  <a:cubicBezTo>
                    <a:pt x="1029" y="28"/>
                    <a:pt x="1040" y="27"/>
                    <a:pt x="1044" y="26"/>
                  </a:cubicBezTo>
                  <a:close/>
                  <a:moveTo>
                    <a:pt x="1137" y="93"/>
                  </a:moveTo>
                  <a:cubicBezTo>
                    <a:pt x="1140" y="93"/>
                    <a:pt x="1140" y="96"/>
                    <a:pt x="1144" y="96"/>
                  </a:cubicBezTo>
                  <a:cubicBezTo>
                    <a:pt x="1144" y="93"/>
                    <a:pt x="1138" y="89"/>
                    <a:pt x="1137" y="93"/>
                  </a:cubicBezTo>
                  <a:close/>
                  <a:moveTo>
                    <a:pt x="1000" y="114"/>
                  </a:moveTo>
                  <a:cubicBezTo>
                    <a:pt x="997" y="112"/>
                    <a:pt x="995" y="109"/>
                    <a:pt x="990" y="108"/>
                  </a:cubicBezTo>
                  <a:cubicBezTo>
                    <a:pt x="990" y="113"/>
                    <a:pt x="995" y="117"/>
                    <a:pt x="1000" y="114"/>
                  </a:cubicBezTo>
                  <a:close/>
                  <a:moveTo>
                    <a:pt x="1220" y="172"/>
                  </a:moveTo>
                  <a:cubicBezTo>
                    <a:pt x="1222" y="168"/>
                    <a:pt x="1218" y="163"/>
                    <a:pt x="1214" y="162"/>
                  </a:cubicBezTo>
                  <a:cubicBezTo>
                    <a:pt x="1214" y="167"/>
                    <a:pt x="1216" y="171"/>
                    <a:pt x="1220" y="172"/>
                  </a:cubicBezTo>
                  <a:close/>
                  <a:moveTo>
                    <a:pt x="1239" y="217"/>
                  </a:moveTo>
                  <a:cubicBezTo>
                    <a:pt x="1239" y="213"/>
                    <a:pt x="1238" y="211"/>
                    <a:pt x="1235" y="211"/>
                  </a:cubicBezTo>
                  <a:cubicBezTo>
                    <a:pt x="1233" y="213"/>
                    <a:pt x="1235" y="217"/>
                    <a:pt x="1239" y="217"/>
                  </a:cubicBezTo>
                  <a:close/>
                  <a:moveTo>
                    <a:pt x="1231" y="244"/>
                  </a:moveTo>
                  <a:cubicBezTo>
                    <a:pt x="1225" y="239"/>
                    <a:pt x="1219" y="234"/>
                    <a:pt x="1213" y="230"/>
                  </a:cubicBezTo>
                  <a:cubicBezTo>
                    <a:pt x="1211" y="230"/>
                    <a:pt x="1212" y="233"/>
                    <a:pt x="1211" y="233"/>
                  </a:cubicBezTo>
                  <a:cubicBezTo>
                    <a:pt x="1206" y="230"/>
                    <a:pt x="1201" y="231"/>
                    <a:pt x="1196" y="229"/>
                  </a:cubicBezTo>
                  <a:cubicBezTo>
                    <a:pt x="1183" y="225"/>
                    <a:pt x="1172" y="211"/>
                    <a:pt x="1159" y="214"/>
                  </a:cubicBezTo>
                  <a:cubicBezTo>
                    <a:pt x="1168" y="222"/>
                    <a:pt x="1180" y="227"/>
                    <a:pt x="1184" y="240"/>
                  </a:cubicBezTo>
                  <a:cubicBezTo>
                    <a:pt x="1180" y="240"/>
                    <a:pt x="1178" y="237"/>
                    <a:pt x="1174" y="237"/>
                  </a:cubicBezTo>
                  <a:cubicBezTo>
                    <a:pt x="1175" y="240"/>
                    <a:pt x="1179" y="240"/>
                    <a:pt x="1179" y="244"/>
                  </a:cubicBezTo>
                  <a:cubicBezTo>
                    <a:pt x="1178" y="244"/>
                    <a:pt x="1177" y="245"/>
                    <a:pt x="1177" y="247"/>
                  </a:cubicBezTo>
                  <a:cubicBezTo>
                    <a:pt x="1184" y="252"/>
                    <a:pt x="1191" y="258"/>
                    <a:pt x="1197" y="264"/>
                  </a:cubicBezTo>
                  <a:cubicBezTo>
                    <a:pt x="1197" y="259"/>
                    <a:pt x="1201" y="259"/>
                    <a:pt x="1204" y="258"/>
                  </a:cubicBezTo>
                  <a:cubicBezTo>
                    <a:pt x="1200" y="253"/>
                    <a:pt x="1190" y="254"/>
                    <a:pt x="1187" y="249"/>
                  </a:cubicBezTo>
                  <a:cubicBezTo>
                    <a:pt x="1201" y="249"/>
                    <a:pt x="1211" y="254"/>
                    <a:pt x="1224" y="258"/>
                  </a:cubicBezTo>
                  <a:cubicBezTo>
                    <a:pt x="1224" y="253"/>
                    <a:pt x="1219" y="253"/>
                    <a:pt x="1219" y="247"/>
                  </a:cubicBezTo>
                  <a:cubicBezTo>
                    <a:pt x="1225" y="247"/>
                    <a:pt x="1229" y="248"/>
                    <a:pt x="1231" y="244"/>
                  </a:cubicBezTo>
                  <a:close/>
                  <a:moveTo>
                    <a:pt x="1223" y="217"/>
                  </a:moveTo>
                  <a:cubicBezTo>
                    <a:pt x="1223" y="222"/>
                    <a:pt x="1224" y="227"/>
                    <a:pt x="1228" y="228"/>
                  </a:cubicBezTo>
                  <a:cubicBezTo>
                    <a:pt x="1227" y="223"/>
                    <a:pt x="1231" y="223"/>
                    <a:pt x="1232" y="220"/>
                  </a:cubicBezTo>
                  <a:cubicBezTo>
                    <a:pt x="1231" y="215"/>
                    <a:pt x="1226" y="219"/>
                    <a:pt x="1223" y="217"/>
                  </a:cubicBezTo>
                  <a:close/>
                  <a:moveTo>
                    <a:pt x="1222" y="235"/>
                  </a:moveTo>
                  <a:cubicBezTo>
                    <a:pt x="1227" y="234"/>
                    <a:pt x="1224" y="225"/>
                    <a:pt x="1219" y="227"/>
                  </a:cubicBezTo>
                  <a:cubicBezTo>
                    <a:pt x="1221" y="229"/>
                    <a:pt x="1219" y="235"/>
                    <a:pt x="1222" y="235"/>
                  </a:cubicBezTo>
                  <a:close/>
                  <a:moveTo>
                    <a:pt x="1207" y="262"/>
                  </a:moveTo>
                  <a:cubicBezTo>
                    <a:pt x="1205" y="267"/>
                    <a:pt x="1214" y="266"/>
                    <a:pt x="1212" y="269"/>
                  </a:cubicBezTo>
                  <a:cubicBezTo>
                    <a:pt x="1207" y="269"/>
                    <a:pt x="1207" y="265"/>
                    <a:pt x="1203" y="265"/>
                  </a:cubicBezTo>
                  <a:cubicBezTo>
                    <a:pt x="1206" y="271"/>
                    <a:pt x="1207" y="277"/>
                    <a:pt x="1213" y="282"/>
                  </a:cubicBezTo>
                  <a:cubicBezTo>
                    <a:pt x="1217" y="286"/>
                    <a:pt x="1222" y="286"/>
                    <a:pt x="1224" y="291"/>
                  </a:cubicBezTo>
                  <a:cubicBezTo>
                    <a:pt x="1227" y="297"/>
                    <a:pt x="1224" y="304"/>
                    <a:pt x="1231" y="309"/>
                  </a:cubicBezTo>
                  <a:cubicBezTo>
                    <a:pt x="1229" y="309"/>
                    <a:pt x="1227" y="309"/>
                    <a:pt x="1227" y="311"/>
                  </a:cubicBezTo>
                  <a:cubicBezTo>
                    <a:pt x="1229" y="312"/>
                    <a:pt x="1229" y="315"/>
                    <a:pt x="1229" y="319"/>
                  </a:cubicBezTo>
                  <a:cubicBezTo>
                    <a:pt x="1224" y="319"/>
                    <a:pt x="1223" y="322"/>
                    <a:pt x="1218" y="323"/>
                  </a:cubicBezTo>
                  <a:cubicBezTo>
                    <a:pt x="1215" y="321"/>
                    <a:pt x="1213" y="319"/>
                    <a:pt x="1213" y="314"/>
                  </a:cubicBezTo>
                  <a:cubicBezTo>
                    <a:pt x="1209" y="313"/>
                    <a:pt x="1209" y="315"/>
                    <a:pt x="1207" y="316"/>
                  </a:cubicBezTo>
                  <a:cubicBezTo>
                    <a:pt x="1214" y="322"/>
                    <a:pt x="1213" y="334"/>
                    <a:pt x="1217" y="341"/>
                  </a:cubicBezTo>
                  <a:cubicBezTo>
                    <a:pt x="1205" y="334"/>
                    <a:pt x="1193" y="343"/>
                    <a:pt x="1179" y="340"/>
                  </a:cubicBezTo>
                  <a:cubicBezTo>
                    <a:pt x="1174" y="345"/>
                    <a:pt x="1174" y="355"/>
                    <a:pt x="1166" y="356"/>
                  </a:cubicBezTo>
                  <a:cubicBezTo>
                    <a:pt x="1167" y="366"/>
                    <a:pt x="1177" y="360"/>
                    <a:pt x="1184" y="365"/>
                  </a:cubicBezTo>
                  <a:cubicBezTo>
                    <a:pt x="1187" y="358"/>
                    <a:pt x="1196" y="359"/>
                    <a:pt x="1202" y="356"/>
                  </a:cubicBezTo>
                  <a:cubicBezTo>
                    <a:pt x="1202" y="357"/>
                    <a:pt x="1203" y="357"/>
                    <a:pt x="1203" y="358"/>
                  </a:cubicBezTo>
                  <a:cubicBezTo>
                    <a:pt x="1203" y="360"/>
                    <a:pt x="1202" y="362"/>
                    <a:pt x="1200" y="363"/>
                  </a:cubicBezTo>
                  <a:cubicBezTo>
                    <a:pt x="1198" y="363"/>
                    <a:pt x="1195" y="362"/>
                    <a:pt x="1193" y="364"/>
                  </a:cubicBezTo>
                  <a:cubicBezTo>
                    <a:pt x="1193" y="368"/>
                    <a:pt x="1195" y="369"/>
                    <a:pt x="1193" y="372"/>
                  </a:cubicBezTo>
                  <a:cubicBezTo>
                    <a:pt x="1199" y="376"/>
                    <a:pt x="1202" y="381"/>
                    <a:pt x="1210" y="382"/>
                  </a:cubicBezTo>
                  <a:cubicBezTo>
                    <a:pt x="1209" y="378"/>
                    <a:pt x="1208" y="373"/>
                    <a:pt x="1212" y="371"/>
                  </a:cubicBezTo>
                  <a:cubicBezTo>
                    <a:pt x="1217" y="372"/>
                    <a:pt x="1218" y="376"/>
                    <a:pt x="1222" y="377"/>
                  </a:cubicBezTo>
                  <a:cubicBezTo>
                    <a:pt x="1226" y="366"/>
                    <a:pt x="1218" y="361"/>
                    <a:pt x="1209" y="358"/>
                  </a:cubicBezTo>
                  <a:cubicBezTo>
                    <a:pt x="1209" y="355"/>
                    <a:pt x="1207" y="354"/>
                    <a:pt x="1210" y="353"/>
                  </a:cubicBezTo>
                  <a:cubicBezTo>
                    <a:pt x="1213" y="356"/>
                    <a:pt x="1221" y="354"/>
                    <a:pt x="1223" y="357"/>
                  </a:cubicBezTo>
                  <a:cubicBezTo>
                    <a:pt x="1224" y="360"/>
                    <a:pt x="1222" y="360"/>
                    <a:pt x="1222" y="363"/>
                  </a:cubicBezTo>
                  <a:cubicBezTo>
                    <a:pt x="1228" y="367"/>
                    <a:pt x="1230" y="374"/>
                    <a:pt x="1241" y="372"/>
                  </a:cubicBezTo>
                  <a:cubicBezTo>
                    <a:pt x="1240" y="365"/>
                    <a:pt x="1243" y="365"/>
                    <a:pt x="1244" y="359"/>
                  </a:cubicBezTo>
                  <a:cubicBezTo>
                    <a:pt x="1241" y="357"/>
                    <a:pt x="1236" y="356"/>
                    <a:pt x="1236" y="351"/>
                  </a:cubicBezTo>
                  <a:cubicBezTo>
                    <a:pt x="1243" y="355"/>
                    <a:pt x="1247" y="357"/>
                    <a:pt x="1258" y="357"/>
                  </a:cubicBezTo>
                  <a:cubicBezTo>
                    <a:pt x="1261" y="355"/>
                    <a:pt x="1256" y="352"/>
                    <a:pt x="1259" y="351"/>
                  </a:cubicBezTo>
                  <a:cubicBezTo>
                    <a:pt x="1264" y="351"/>
                    <a:pt x="1262" y="358"/>
                    <a:pt x="1267" y="357"/>
                  </a:cubicBezTo>
                  <a:cubicBezTo>
                    <a:pt x="1265" y="351"/>
                    <a:pt x="1264" y="348"/>
                    <a:pt x="1267" y="343"/>
                  </a:cubicBezTo>
                  <a:cubicBezTo>
                    <a:pt x="1272" y="345"/>
                    <a:pt x="1270" y="354"/>
                    <a:pt x="1278" y="352"/>
                  </a:cubicBezTo>
                  <a:cubicBezTo>
                    <a:pt x="1278" y="348"/>
                    <a:pt x="1276" y="346"/>
                    <a:pt x="1277" y="341"/>
                  </a:cubicBezTo>
                  <a:cubicBezTo>
                    <a:pt x="1267" y="339"/>
                    <a:pt x="1267" y="328"/>
                    <a:pt x="1263" y="321"/>
                  </a:cubicBezTo>
                  <a:cubicBezTo>
                    <a:pt x="1259" y="315"/>
                    <a:pt x="1251" y="314"/>
                    <a:pt x="1249" y="307"/>
                  </a:cubicBezTo>
                  <a:cubicBezTo>
                    <a:pt x="1248" y="304"/>
                    <a:pt x="1252" y="306"/>
                    <a:pt x="1252" y="303"/>
                  </a:cubicBezTo>
                  <a:cubicBezTo>
                    <a:pt x="1244" y="283"/>
                    <a:pt x="1224" y="275"/>
                    <a:pt x="1209" y="262"/>
                  </a:cubicBezTo>
                  <a:lnTo>
                    <a:pt x="1207" y="262"/>
                  </a:lnTo>
                  <a:close/>
                  <a:moveTo>
                    <a:pt x="1224" y="310"/>
                  </a:moveTo>
                  <a:cubicBezTo>
                    <a:pt x="1222" y="307"/>
                    <a:pt x="1221" y="304"/>
                    <a:pt x="1217" y="303"/>
                  </a:cubicBezTo>
                  <a:cubicBezTo>
                    <a:pt x="1216" y="308"/>
                    <a:pt x="1223" y="313"/>
                    <a:pt x="1224" y="310"/>
                  </a:cubicBezTo>
                  <a:close/>
                  <a:moveTo>
                    <a:pt x="1168" y="381"/>
                  </a:moveTo>
                  <a:cubicBezTo>
                    <a:pt x="1169" y="379"/>
                    <a:pt x="1168" y="377"/>
                    <a:pt x="1171" y="377"/>
                  </a:cubicBezTo>
                  <a:cubicBezTo>
                    <a:pt x="1175" y="381"/>
                    <a:pt x="1179" y="387"/>
                    <a:pt x="1174" y="391"/>
                  </a:cubicBezTo>
                  <a:cubicBezTo>
                    <a:pt x="1178" y="396"/>
                    <a:pt x="1178" y="404"/>
                    <a:pt x="1186" y="405"/>
                  </a:cubicBezTo>
                  <a:cubicBezTo>
                    <a:pt x="1189" y="403"/>
                    <a:pt x="1184" y="399"/>
                    <a:pt x="1188" y="398"/>
                  </a:cubicBezTo>
                  <a:cubicBezTo>
                    <a:pt x="1194" y="397"/>
                    <a:pt x="1191" y="405"/>
                    <a:pt x="1195" y="406"/>
                  </a:cubicBezTo>
                  <a:cubicBezTo>
                    <a:pt x="1205" y="398"/>
                    <a:pt x="1186" y="388"/>
                    <a:pt x="1195" y="379"/>
                  </a:cubicBezTo>
                  <a:cubicBezTo>
                    <a:pt x="1186" y="371"/>
                    <a:pt x="1168" y="356"/>
                    <a:pt x="1158" y="371"/>
                  </a:cubicBezTo>
                  <a:cubicBezTo>
                    <a:pt x="1160" y="376"/>
                    <a:pt x="1163" y="379"/>
                    <a:pt x="1168" y="381"/>
                  </a:cubicBezTo>
                  <a:close/>
                  <a:moveTo>
                    <a:pt x="1118" y="368"/>
                  </a:moveTo>
                  <a:cubicBezTo>
                    <a:pt x="1116" y="364"/>
                    <a:pt x="1108" y="366"/>
                    <a:pt x="1107" y="369"/>
                  </a:cubicBezTo>
                  <a:cubicBezTo>
                    <a:pt x="1110" y="372"/>
                    <a:pt x="1116" y="374"/>
                    <a:pt x="1118" y="368"/>
                  </a:cubicBezTo>
                  <a:close/>
                  <a:moveTo>
                    <a:pt x="1173" y="389"/>
                  </a:moveTo>
                  <a:cubicBezTo>
                    <a:pt x="1173" y="384"/>
                    <a:pt x="1173" y="384"/>
                    <a:pt x="1173" y="384"/>
                  </a:cubicBezTo>
                  <a:cubicBezTo>
                    <a:pt x="1170" y="384"/>
                    <a:pt x="1170" y="384"/>
                    <a:pt x="1170" y="384"/>
                  </a:cubicBezTo>
                  <a:cubicBezTo>
                    <a:pt x="1170" y="387"/>
                    <a:pt x="1172" y="388"/>
                    <a:pt x="1173" y="389"/>
                  </a:cubicBezTo>
                  <a:close/>
                  <a:moveTo>
                    <a:pt x="1095" y="496"/>
                  </a:moveTo>
                  <a:cubicBezTo>
                    <a:pt x="1088" y="497"/>
                    <a:pt x="1078" y="524"/>
                    <a:pt x="1079" y="532"/>
                  </a:cubicBezTo>
                  <a:cubicBezTo>
                    <a:pt x="1080" y="537"/>
                    <a:pt x="1089" y="542"/>
                    <a:pt x="1093" y="546"/>
                  </a:cubicBezTo>
                  <a:cubicBezTo>
                    <a:pt x="1096" y="550"/>
                    <a:pt x="1096" y="556"/>
                    <a:pt x="1102" y="555"/>
                  </a:cubicBezTo>
                  <a:cubicBezTo>
                    <a:pt x="1106" y="538"/>
                    <a:pt x="1106" y="520"/>
                    <a:pt x="1107" y="504"/>
                  </a:cubicBezTo>
                  <a:cubicBezTo>
                    <a:pt x="1103" y="501"/>
                    <a:pt x="1100" y="495"/>
                    <a:pt x="1095" y="496"/>
                  </a:cubicBezTo>
                  <a:close/>
                  <a:moveTo>
                    <a:pt x="932" y="587"/>
                  </a:moveTo>
                  <a:cubicBezTo>
                    <a:pt x="922" y="583"/>
                    <a:pt x="906" y="582"/>
                    <a:pt x="898" y="588"/>
                  </a:cubicBezTo>
                  <a:cubicBezTo>
                    <a:pt x="894" y="591"/>
                    <a:pt x="889" y="599"/>
                    <a:pt x="889" y="603"/>
                  </a:cubicBezTo>
                  <a:cubicBezTo>
                    <a:pt x="889" y="617"/>
                    <a:pt x="915" y="621"/>
                    <a:pt x="928" y="612"/>
                  </a:cubicBezTo>
                  <a:cubicBezTo>
                    <a:pt x="927" y="602"/>
                    <a:pt x="934" y="596"/>
                    <a:pt x="932" y="587"/>
                  </a:cubicBezTo>
                  <a:close/>
                  <a:moveTo>
                    <a:pt x="1136" y="703"/>
                  </a:moveTo>
                  <a:cubicBezTo>
                    <a:pt x="1138" y="704"/>
                    <a:pt x="1141" y="704"/>
                    <a:pt x="1143" y="706"/>
                  </a:cubicBezTo>
                  <a:cubicBezTo>
                    <a:pt x="1141" y="708"/>
                    <a:pt x="1136" y="706"/>
                    <a:pt x="1136" y="710"/>
                  </a:cubicBezTo>
                  <a:cubicBezTo>
                    <a:pt x="1141" y="717"/>
                    <a:pt x="1146" y="725"/>
                    <a:pt x="1149" y="734"/>
                  </a:cubicBezTo>
                  <a:cubicBezTo>
                    <a:pt x="1163" y="730"/>
                    <a:pt x="1152" y="713"/>
                    <a:pt x="1146" y="706"/>
                  </a:cubicBezTo>
                  <a:cubicBezTo>
                    <a:pt x="1149" y="704"/>
                    <a:pt x="1151" y="701"/>
                    <a:pt x="1155" y="701"/>
                  </a:cubicBezTo>
                  <a:cubicBezTo>
                    <a:pt x="1161" y="702"/>
                    <a:pt x="1162" y="708"/>
                    <a:pt x="1169" y="708"/>
                  </a:cubicBezTo>
                  <a:cubicBezTo>
                    <a:pt x="1172" y="706"/>
                    <a:pt x="1168" y="702"/>
                    <a:pt x="1171" y="701"/>
                  </a:cubicBezTo>
                  <a:cubicBezTo>
                    <a:pt x="1180" y="705"/>
                    <a:pt x="1180" y="719"/>
                    <a:pt x="1193" y="719"/>
                  </a:cubicBezTo>
                  <a:cubicBezTo>
                    <a:pt x="1204" y="709"/>
                    <a:pt x="1188" y="698"/>
                    <a:pt x="1181" y="693"/>
                  </a:cubicBezTo>
                  <a:cubicBezTo>
                    <a:pt x="1171" y="695"/>
                    <a:pt x="1161" y="692"/>
                    <a:pt x="1151" y="694"/>
                  </a:cubicBezTo>
                  <a:cubicBezTo>
                    <a:pt x="1151" y="684"/>
                    <a:pt x="1146" y="678"/>
                    <a:pt x="1147" y="670"/>
                  </a:cubicBezTo>
                  <a:cubicBezTo>
                    <a:pt x="1148" y="665"/>
                    <a:pt x="1154" y="662"/>
                    <a:pt x="1154" y="657"/>
                  </a:cubicBezTo>
                  <a:cubicBezTo>
                    <a:pt x="1155" y="649"/>
                    <a:pt x="1146" y="641"/>
                    <a:pt x="1151" y="631"/>
                  </a:cubicBezTo>
                  <a:cubicBezTo>
                    <a:pt x="1146" y="627"/>
                    <a:pt x="1145" y="619"/>
                    <a:pt x="1143" y="613"/>
                  </a:cubicBezTo>
                  <a:cubicBezTo>
                    <a:pt x="1136" y="610"/>
                    <a:pt x="1135" y="617"/>
                    <a:pt x="1130" y="618"/>
                  </a:cubicBezTo>
                  <a:cubicBezTo>
                    <a:pt x="1128" y="615"/>
                    <a:pt x="1122" y="614"/>
                    <a:pt x="1118" y="616"/>
                  </a:cubicBezTo>
                  <a:cubicBezTo>
                    <a:pt x="1119" y="625"/>
                    <a:pt x="1112" y="627"/>
                    <a:pt x="1111" y="633"/>
                  </a:cubicBezTo>
                  <a:cubicBezTo>
                    <a:pt x="1120" y="639"/>
                    <a:pt x="1114" y="656"/>
                    <a:pt x="1117" y="662"/>
                  </a:cubicBezTo>
                  <a:cubicBezTo>
                    <a:pt x="1112" y="663"/>
                    <a:pt x="1112" y="659"/>
                    <a:pt x="1107" y="660"/>
                  </a:cubicBezTo>
                  <a:cubicBezTo>
                    <a:pt x="1111" y="681"/>
                    <a:pt x="1129" y="686"/>
                    <a:pt x="1136" y="703"/>
                  </a:cubicBezTo>
                  <a:close/>
                  <a:moveTo>
                    <a:pt x="593" y="705"/>
                  </a:moveTo>
                  <a:cubicBezTo>
                    <a:pt x="592" y="714"/>
                    <a:pt x="592" y="729"/>
                    <a:pt x="597" y="732"/>
                  </a:cubicBezTo>
                  <a:cubicBezTo>
                    <a:pt x="601" y="718"/>
                    <a:pt x="604" y="700"/>
                    <a:pt x="605" y="690"/>
                  </a:cubicBezTo>
                  <a:cubicBezTo>
                    <a:pt x="598" y="689"/>
                    <a:pt x="594" y="699"/>
                    <a:pt x="593" y="705"/>
                  </a:cubicBezTo>
                  <a:close/>
                  <a:moveTo>
                    <a:pt x="1209" y="752"/>
                  </a:moveTo>
                  <a:cubicBezTo>
                    <a:pt x="1207" y="753"/>
                    <a:pt x="1209" y="757"/>
                    <a:pt x="1207" y="757"/>
                  </a:cubicBezTo>
                  <a:cubicBezTo>
                    <a:pt x="1203" y="757"/>
                    <a:pt x="1204" y="751"/>
                    <a:pt x="1198" y="752"/>
                  </a:cubicBezTo>
                  <a:cubicBezTo>
                    <a:pt x="1196" y="755"/>
                    <a:pt x="1200" y="757"/>
                    <a:pt x="1197" y="759"/>
                  </a:cubicBezTo>
                  <a:cubicBezTo>
                    <a:pt x="1193" y="758"/>
                    <a:pt x="1192" y="763"/>
                    <a:pt x="1189" y="760"/>
                  </a:cubicBezTo>
                  <a:cubicBezTo>
                    <a:pt x="1189" y="754"/>
                    <a:pt x="1194" y="753"/>
                    <a:pt x="1192" y="747"/>
                  </a:cubicBezTo>
                  <a:cubicBezTo>
                    <a:pt x="1184" y="746"/>
                    <a:pt x="1177" y="738"/>
                    <a:pt x="1169" y="741"/>
                  </a:cubicBezTo>
                  <a:cubicBezTo>
                    <a:pt x="1172" y="749"/>
                    <a:pt x="1165" y="762"/>
                    <a:pt x="1175" y="767"/>
                  </a:cubicBezTo>
                  <a:cubicBezTo>
                    <a:pt x="1180" y="768"/>
                    <a:pt x="1180" y="763"/>
                    <a:pt x="1184" y="764"/>
                  </a:cubicBezTo>
                  <a:cubicBezTo>
                    <a:pt x="1185" y="768"/>
                    <a:pt x="1186" y="772"/>
                    <a:pt x="1188" y="775"/>
                  </a:cubicBezTo>
                  <a:cubicBezTo>
                    <a:pt x="1183" y="779"/>
                    <a:pt x="1178" y="790"/>
                    <a:pt x="1184" y="797"/>
                  </a:cubicBezTo>
                  <a:cubicBezTo>
                    <a:pt x="1191" y="796"/>
                    <a:pt x="1198" y="795"/>
                    <a:pt x="1200" y="789"/>
                  </a:cubicBezTo>
                  <a:cubicBezTo>
                    <a:pt x="1194" y="783"/>
                    <a:pt x="1197" y="768"/>
                    <a:pt x="1202" y="763"/>
                  </a:cubicBezTo>
                  <a:cubicBezTo>
                    <a:pt x="1206" y="766"/>
                    <a:pt x="1202" y="778"/>
                    <a:pt x="1207" y="780"/>
                  </a:cubicBezTo>
                  <a:cubicBezTo>
                    <a:pt x="1210" y="776"/>
                    <a:pt x="1209" y="768"/>
                    <a:pt x="1212" y="763"/>
                  </a:cubicBezTo>
                  <a:cubicBezTo>
                    <a:pt x="1221" y="763"/>
                    <a:pt x="1221" y="773"/>
                    <a:pt x="1231" y="774"/>
                  </a:cubicBezTo>
                  <a:cubicBezTo>
                    <a:pt x="1233" y="772"/>
                    <a:pt x="1232" y="767"/>
                    <a:pt x="1232" y="764"/>
                  </a:cubicBezTo>
                  <a:cubicBezTo>
                    <a:pt x="1229" y="760"/>
                    <a:pt x="1219" y="757"/>
                    <a:pt x="1220" y="752"/>
                  </a:cubicBezTo>
                  <a:cubicBezTo>
                    <a:pt x="1227" y="757"/>
                    <a:pt x="1228" y="758"/>
                    <a:pt x="1237" y="755"/>
                  </a:cubicBezTo>
                  <a:cubicBezTo>
                    <a:pt x="1231" y="740"/>
                    <a:pt x="1225" y="725"/>
                    <a:pt x="1204" y="725"/>
                  </a:cubicBezTo>
                  <a:cubicBezTo>
                    <a:pt x="1197" y="737"/>
                    <a:pt x="1215" y="739"/>
                    <a:pt x="1221" y="744"/>
                  </a:cubicBezTo>
                  <a:cubicBezTo>
                    <a:pt x="1221" y="746"/>
                    <a:pt x="1218" y="746"/>
                    <a:pt x="1216" y="746"/>
                  </a:cubicBezTo>
                  <a:cubicBezTo>
                    <a:pt x="1214" y="750"/>
                    <a:pt x="1219" y="748"/>
                    <a:pt x="1218" y="751"/>
                  </a:cubicBezTo>
                  <a:cubicBezTo>
                    <a:pt x="1215" y="752"/>
                    <a:pt x="1213" y="753"/>
                    <a:pt x="1209" y="752"/>
                  </a:cubicBezTo>
                  <a:close/>
                  <a:moveTo>
                    <a:pt x="595" y="756"/>
                  </a:moveTo>
                  <a:cubicBezTo>
                    <a:pt x="598" y="755"/>
                    <a:pt x="598" y="748"/>
                    <a:pt x="596" y="746"/>
                  </a:cubicBezTo>
                  <a:cubicBezTo>
                    <a:pt x="589" y="745"/>
                    <a:pt x="591" y="756"/>
                    <a:pt x="595" y="756"/>
                  </a:cubicBezTo>
                  <a:close/>
                  <a:moveTo>
                    <a:pt x="1107" y="779"/>
                  </a:moveTo>
                  <a:cubicBezTo>
                    <a:pt x="1106" y="781"/>
                    <a:pt x="1103" y="781"/>
                    <a:pt x="1102" y="781"/>
                  </a:cubicBezTo>
                  <a:cubicBezTo>
                    <a:pt x="1099" y="785"/>
                    <a:pt x="1101" y="787"/>
                    <a:pt x="1097" y="790"/>
                  </a:cubicBezTo>
                  <a:cubicBezTo>
                    <a:pt x="1092" y="795"/>
                    <a:pt x="1077" y="798"/>
                    <a:pt x="1083" y="811"/>
                  </a:cubicBezTo>
                  <a:cubicBezTo>
                    <a:pt x="1089" y="809"/>
                    <a:pt x="1091" y="802"/>
                    <a:pt x="1096" y="799"/>
                  </a:cubicBezTo>
                  <a:cubicBezTo>
                    <a:pt x="1104" y="799"/>
                    <a:pt x="1107" y="793"/>
                    <a:pt x="1107" y="785"/>
                  </a:cubicBezTo>
                  <a:cubicBezTo>
                    <a:pt x="1114" y="779"/>
                    <a:pt x="1128" y="780"/>
                    <a:pt x="1130" y="772"/>
                  </a:cubicBezTo>
                  <a:cubicBezTo>
                    <a:pt x="1131" y="765"/>
                    <a:pt x="1122" y="758"/>
                    <a:pt x="1124" y="747"/>
                  </a:cubicBezTo>
                  <a:cubicBezTo>
                    <a:pt x="1116" y="747"/>
                    <a:pt x="1114" y="753"/>
                    <a:pt x="1114" y="761"/>
                  </a:cubicBezTo>
                  <a:cubicBezTo>
                    <a:pt x="1116" y="764"/>
                    <a:pt x="1119" y="765"/>
                    <a:pt x="1120" y="769"/>
                  </a:cubicBezTo>
                  <a:cubicBezTo>
                    <a:pt x="1112" y="768"/>
                    <a:pt x="1111" y="776"/>
                    <a:pt x="1107" y="779"/>
                  </a:cubicBezTo>
                  <a:close/>
                  <a:moveTo>
                    <a:pt x="403" y="784"/>
                  </a:moveTo>
                  <a:cubicBezTo>
                    <a:pt x="397" y="779"/>
                    <a:pt x="394" y="759"/>
                    <a:pt x="385" y="755"/>
                  </a:cubicBezTo>
                  <a:cubicBezTo>
                    <a:pt x="378" y="752"/>
                    <a:pt x="376" y="758"/>
                    <a:pt x="372" y="765"/>
                  </a:cubicBezTo>
                  <a:cubicBezTo>
                    <a:pt x="382" y="776"/>
                    <a:pt x="370" y="780"/>
                    <a:pt x="367" y="790"/>
                  </a:cubicBezTo>
                  <a:cubicBezTo>
                    <a:pt x="364" y="800"/>
                    <a:pt x="367" y="819"/>
                    <a:pt x="374" y="823"/>
                  </a:cubicBezTo>
                  <a:cubicBezTo>
                    <a:pt x="381" y="828"/>
                    <a:pt x="403" y="823"/>
                    <a:pt x="406" y="816"/>
                  </a:cubicBezTo>
                  <a:cubicBezTo>
                    <a:pt x="412" y="805"/>
                    <a:pt x="400" y="797"/>
                    <a:pt x="403" y="784"/>
                  </a:cubicBezTo>
                  <a:close/>
                  <a:moveTo>
                    <a:pt x="1220" y="774"/>
                  </a:moveTo>
                  <a:cubicBezTo>
                    <a:pt x="1213" y="769"/>
                    <a:pt x="1209" y="778"/>
                    <a:pt x="1214" y="782"/>
                  </a:cubicBezTo>
                  <a:cubicBezTo>
                    <a:pt x="1218" y="781"/>
                    <a:pt x="1222" y="780"/>
                    <a:pt x="1220" y="774"/>
                  </a:cubicBezTo>
                  <a:close/>
                  <a:moveTo>
                    <a:pt x="1255" y="795"/>
                  </a:moveTo>
                  <a:cubicBezTo>
                    <a:pt x="1253" y="789"/>
                    <a:pt x="1237" y="778"/>
                    <a:pt x="1234" y="780"/>
                  </a:cubicBezTo>
                  <a:cubicBezTo>
                    <a:pt x="1231" y="784"/>
                    <a:pt x="1238" y="786"/>
                    <a:pt x="1239" y="790"/>
                  </a:cubicBezTo>
                  <a:cubicBezTo>
                    <a:pt x="1237" y="794"/>
                    <a:pt x="1231" y="793"/>
                    <a:pt x="1227" y="794"/>
                  </a:cubicBezTo>
                  <a:cubicBezTo>
                    <a:pt x="1224" y="799"/>
                    <a:pt x="1221" y="807"/>
                    <a:pt x="1216" y="808"/>
                  </a:cubicBezTo>
                  <a:cubicBezTo>
                    <a:pt x="1212" y="809"/>
                    <a:pt x="1208" y="805"/>
                    <a:pt x="1204" y="805"/>
                  </a:cubicBezTo>
                  <a:cubicBezTo>
                    <a:pt x="1196" y="806"/>
                    <a:pt x="1198" y="813"/>
                    <a:pt x="1192" y="817"/>
                  </a:cubicBezTo>
                  <a:cubicBezTo>
                    <a:pt x="1191" y="815"/>
                    <a:pt x="1189" y="815"/>
                    <a:pt x="1187" y="815"/>
                  </a:cubicBezTo>
                  <a:cubicBezTo>
                    <a:pt x="1183" y="818"/>
                    <a:pt x="1181" y="823"/>
                    <a:pt x="1179" y="828"/>
                  </a:cubicBezTo>
                  <a:cubicBezTo>
                    <a:pt x="1181" y="829"/>
                    <a:pt x="1182" y="830"/>
                    <a:pt x="1183" y="832"/>
                  </a:cubicBezTo>
                  <a:cubicBezTo>
                    <a:pt x="1188" y="829"/>
                    <a:pt x="1191" y="833"/>
                    <a:pt x="1196" y="832"/>
                  </a:cubicBezTo>
                  <a:cubicBezTo>
                    <a:pt x="1200" y="831"/>
                    <a:pt x="1202" y="826"/>
                    <a:pt x="1207" y="826"/>
                  </a:cubicBezTo>
                  <a:cubicBezTo>
                    <a:pt x="1216" y="827"/>
                    <a:pt x="1213" y="833"/>
                    <a:pt x="1214" y="839"/>
                  </a:cubicBezTo>
                  <a:cubicBezTo>
                    <a:pt x="1214" y="846"/>
                    <a:pt x="1222" y="854"/>
                    <a:pt x="1228" y="856"/>
                  </a:cubicBezTo>
                  <a:cubicBezTo>
                    <a:pt x="1235" y="858"/>
                    <a:pt x="1243" y="855"/>
                    <a:pt x="1247" y="859"/>
                  </a:cubicBezTo>
                  <a:cubicBezTo>
                    <a:pt x="1255" y="850"/>
                    <a:pt x="1238" y="841"/>
                    <a:pt x="1246" y="834"/>
                  </a:cubicBezTo>
                  <a:cubicBezTo>
                    <a:pt x="1250" y="835"/>
                    <a:pt x="1250" y="841"/>
                    <a:pt x="1254" y="843"/>
                  </a:cubicBezTo>
                  <a:cubicBezTo>
                    <a:pt x="1257" y="840"/>
                    <a:pt x="1262" y="834"/>
                    <a:pt x="1262" y="827"/>
                  </a:cubicBezTo>
                  <a:cubicBezTo>
                    <a:pt x="1261" y="823"/>
                    <a:pt x="1257" y="819"/>
                    <a:pt x="1256" y="815"/>
                  </a:cubicBezTo>
                  <a:cubicBezTo>
                    <a:pt x="1254" y="808"/>
                    <a:pt x="1257" y="800"/>
                    <a:pt x="1255" y="795"/>
                  </a:cubicBezTo>
                  <a:close/>
                  <a:moveTo>
                    <a:pt x="615" y="811"/>
                  </a:moveTo>
                  <a:cubicBezTo>
                    <a:pt x="613" y="813"/>
                    <a:pt x="614" y="817"/>
                    <a:pt x="614" y="821"/>
                  </a:cubicBezTo>
                  <a:cubicBezTo>
                    <a:pt x="617" y="820"/>
                    <a:pt x="616" y="824"/>
                    <a:pt x="620" y="823"/>
                  </a:cubicBezTo>
                  <a:cubicBezTo>
                    <a:pt x="622" y="819"/>
                    <a:pt x="620" y="812"/>
                    <a:pt x="615" y="811"/>
                  </a:cubicBezTo>
                  <a:close/>
                  <a:moveTo>
                    <a:pt x="1036" y="1041"/>
                  </a:moveTo>
                  <a:cubicBezTo>
                    <a:pt x="1054" y="1042"/>
                    <a:pt x="1058" y="1029"/>
                    <a:pt x="1067" y="1021"/>
                  </a:cubicBezTo>
                  <a:cubicBezTo>
                    <a:pt x="1076" y="1012"/>
                    <a:pt x="1084" y="1009"/>
                    <a:pt x="1088" y="996"/>
                  </a:cubicBezTo>
                  <a:cubicBezTo>
                    <a:pt x="1088" y="991"/>
                    <a:pt x="1082" y="992"/>
                    <a:pt x="1080" y="989"/>
                  </a:cubicBezTo>
                  <a:cubicBezTo>
                    <a:pt x="1076" y="965"/>
                    <a:pt x="1107" y="977"/>
                    <a:pt x="1109" y="959"/>
                  </a:cubicBezTo>
                  <a:cubicBezTo>
                    <a:pt x="1109" y="955"/>
                    <a:pt x="1101" y="958"/>
                    <a:pt x="1101" y="953"/>
                  </a:cubicBezTo>
                  <a:cubicBezTo>
                    <a:pt x="1104" y="941"/>
                    <a:pt x="1126" y="955"/>
                    <a:pt x="1128" y="943"/>
                  </a:cubicBezTo>
                  <a:cubicBezTo>
                    <a:pt x="1125" y="937"/>
                    <a:pt x="1117" y="936"/>
                    <a:pt x="1118" y="925"/>
                  </a:cubicBezTo>
                  <a:cubicBezTo>
                    <a:pt x="1116" y="924"/>
                    <a:pt x="1112" y="924"/>
                    <a:pt x="1111" y="921"/>
                  </a:cubicBezTo>
                  <a:cubicBezTo>
                    <a:pt x="1113" y="919"/>
                    <a:pt x="1115" y="916"/>
                    <a:pt x="1116" y="912"/>
                  </a:cubicBezTo>
                  <a:cubicBezTo>
                    <a:pt x="1113" y="908"/>
                    <a:pt x="1108" y="907"/>
                    <a:pt x="1103" y="905"/>
                  </a:cubicBezTo>
                  <a:cubicBezTo>
                    <a:pt x="1104" y="903"/>
                    <a:pt x="1107" y="903"/>
                    <a:pt x="1106" y="900"/>
                  </a:cubicBezTo>
                  <a:cubicBezTo>
                    <a:pt x="1100" y="894"/>
                    <a:pt x="1106" y="882"/>
                    <a:pt x="1104" y="875"/>
                  </a:cubicBezTo>
                  <a:cubicBezTo>
                    <a:pt x="1106" y="879"/>
                    <a:pt x="1114" y="878"/>
                    <a:pt x="1120" y="878"/>
                  </a:cubicBezTo>
                  <a:cubicBezTo>
                    <a:pt x="1121" y="871"/>
                    <a:pt x="1113" y="873"/>
                    <a:pt x="1115" y="865"/>
                  </a:cubicBezTo>
                  <a:cubicBezTo>
                    <a:pt x="1123" y="865"/>
                    <a:pt x="1134" y="870"/>
                    <a:pt x="1134" y="859"/>
                  </a:cubicBezTo>
                  <a:cubicBezTo>
                    <a:pt x="1126" y="854"/>
                    <a:pt x="1119" y="849"/>
                    <a:pt x="1108" y="847"/>
                  </a:cubicBezTo>
                  <a:cubicBezTo>
                    <a:pt x="1107" y="842"/>
                    <a:pt x="1104" y="840"/>
                    <a:pt x="1102" y="836"/>
                  </a:cubicBezTo>
                  <a:cubicBezTo>
                    <a:pt x="1099" y="836"/>
                    <a:pt x="1097" y="833"/>
                    <a:pt x="1093" y="834"/>
                  </a:cubicBezTo>
                  <a:cubicBezTo>
                    <a:pt x="1090" y="831"/>
                    <a:pt x="1090" y="827"/>
                    <a:pt x="1088" y="823"/>
                  </a:cubicBezTo>
                  <a:cubicBezTo>
                    <a:pt x="1081" y="820"/>
                    <a:pt x="1077" y="826"/>
                    <a:pt x="1078" y="834"/>
                  </a:cubicBezTo>
                  <a:cubicBezTo>
                    <a:pt x="1067" y="835"/>
                    <a:pt x="1067" y="848"/>
                    <a:pt x="1058" y="851"/>
                  </a:cubicBezTo>
                  <a:cubicBezTo>
                    <a:pt x="1058" y="854"/>
                    <a:pt x="1062" y="855"/>
                    <a:pt x="1059" y="857"/>
                  </a:cubicBezTo>
                  <a:cubicBezTo>
                    <a:pt x="1052" y="858"/>
                    <a:pt x="1046" y="855"/>
                    <a:pt x="1041" y="857"/>
                  </a:cubicBezTo>
                  <a:cubicBezTo>
                    <a:pt x="1039" y="872"/>
                    <a:pt x="1030" y="872"/>
                    <a:pt x="1025" y="882"/>
                  </a:cubicBezTo>
                  <a:cubicBezTo>
                    <a:pt x="1024" y="884"/>
                    <a:pt x="1024" y="887"/>
                    <a:pt x="1023" y="890"/>
                  </a:cubicBezTo>
                  <a:cubicBezTo>
                    <a:pt x="1013" y="904"/>
                    <a:pt x="967" y="900"/>
                    <a:pt x="967" y="919"/>
                  </a:cubicBezTo>
                  <a:cubicBezTo>
                    <a:pt x="967" y="923"/>
                    <a:pt x="972" y="926"/>
                    <a:pt x="971" y="929"/>
                  </a:cubicBezTo>
                  <a:cubicBezTo>
                    <a:pt x="965" y="937"/>
                    <a:pt x="957" y="927"/>
                    <a:pt x="950" y="927"/>
                  </a:cubicBezTo>
                  <a:cubicBezTo>
                    <a:pt x="946" y="927"/>
                    <a:pt x="943" y="931"/>
                    <a:pt x="940" y="931"/>
                  </a:cubicBezTo>
                  <a:cubicBezTo>
                    <a:pt x="936" y="932"/>
                    <a:pt x="931" y="929"/>
                    <a:pt x="928" y="930"/>
                  </a:cubicBezTo>
                  <a:cubicBezTo>
                    <a:pt x="921" y="932"/>
                    <a:pt x="921" y="941"/>
                    <a:pt x="917" y="949"/>
                  </a:cubicBezTo>
                  <a:cubicBezTo>
                    <a:pt x="925" y="958"/>
                    <a:pt x="927" y="973"/>
                    <a:pt x="939" y="978"/>
                  </a:cubicBezTo>
                  <a:cubicBezTo>
                    <a:pt x="936" y="984"/>
                    <a:pt x="941" y="986"/>
                    <a:pt x="943" y="990"/>
                  </a:cubicBezTo>
                  <a:cubicBezTo>
                    <a:pt x="942" y="992"/>
                    <a:pt x="939" y="992"/>
                    <a:pt x="940" y="995"/>
                  </a:cubicBezTo>
                  <a:cubicBezTo>
                    <a:pt x="945" y="1002"/>
                    <a:pt x="938" y="1009"/>
                    <a:pt x="945" y="1017"/>
                  </a:cubicBezTo>
                  <a:cubicBezTo>
                    <a:pt x="953" y="1016"/>
                    <a:pt x="958" y="1017"/>
                    <a:pt x="966" y="1017"/>
                  </a:cubicBezTo>
                  <a:cubicBezTo>
                    <a:pt x="970" y="1015"/>
                    <a:pt x="970" y="1010"/>
                    <a:pt x="977" y="1012"/>
                  </a:cubicBezTo>
                  <a:cubicBezTo>
                    <a:pt x="978" y="1016"/>
                    <a:pt x="977" y="1022"/>
                    <a:pt x="978" y="1025"/>
                  </a:cubicBezTo>
                  <a:cubicBezTo>
                    <a:pt x="990" y="1021"/>
                    <a:pt x="996" y="1022"/>
                    <a:pt x="1006" y="1018"/>
                  </a:cubicBezTo>
                  <a:cubicBezTo>
                    <a:pt x="1011" y="1021"/>
                    <a:pt x="1008" y="1026"/>
                    <a:pt x="1015" y="1028"/>
                  </a:cubicBezTo>
                  <a:cubicBezTo>
                    <a:pt x="1022" y="1030"/>
                    <a:pt x="1036" y="1018"/>
                    <a:pt x="1039" y="1029"/>
                  </a:cubicBezTo>
                  <a:cubicBezTo>
                    <a:pt x="1040" y="1034"/>
                    <a:pt x="1035" y="1034"/>
                    <a:pt x="1036" y="1041"/>
                  </a:cubicBezTo>
                  <a:close/>
                  <a:moveTo>
                    <a:pt x="1182" y="854"/>
                  </a:moveTo>
                  <a:cubicBezTo>
                    <a:pt x="1190" y="845"/>
                    <a:pt x="1173" y="836"/>
                    <a:pt x="1172" y="848"/>
                  </a:cubicBezTo>
                  <a:cubicBezTo>
                    <a:pt x="1176" y="850"/>
                    <a:pt x="1177" y="854"/>
                    <a:pt x="1182" y="854"/>
                  </a:cubicBezTo>
                  <a:close/>
                  <a:moveTo>
                    <a:pt x="944" y="1107"/>
                  </a:moveTo>
                  <a:cubicBezTo>
                    <a:pt x="949" y="1124"/>
                    <a:pt x="974" y="1115"/>
                    <a:pt x="994" y="1119"/>
                  </a:cubicBezTo>
                  <a:cubicBezTo>
                    <a:pt x="1007" y="1122"/>
                    <a:pt x="1011" y="1137"/>
                    <a:pt x="1026" y="1129"/>
                  </a:cubicBezTo>
                  <a:cubicBezTo>
                    <a:pt x="1025" y="1124"/>
                    <a:pt x="1021" y="1117"/>
                    <a:pt x="1028" y="1116"/>
                  </a:cubicBezTo>
                  <a:cubicBezTo>
                    <a:pt x="1031" y="1126"/>
                    <a:pt x="1047" y="1124"/>
                    <a:pt x="1045" y="1111"/>
                  </a:cubicBezTo>
                  <a:cubicBezTo>
                    <a:pt x="1040" y="1108"/>
                    <a:pt x="1031" y="1110"/>
                    <a:pt x="1028" y="1112"/>
                  </a:cubicBezTo>
                  <a:cubicBezTo>
                    <a:pt x="1027" y="1105"/>
                    <a:pt x="1016" y="1107"/>
                    <a:pt x="1009" y="1104"/>
                  </a:cubicBezTo>
                  <a:cubicBezTo>
                    <a:pt x="1005" y="1105"/>
                    <a:pt x="1004" y="1110"/>
                    <a:pt x="1001" y="1111"/>
                  </a:cubicBezTo>
                  <a:cubicBezTo>
                    <a:pt x="993" y="1110"/>
                    <a:pt x="996" y="1099"/>
                    <a:pt x="999" y="1095"/>
                  </a:cubicBezTo>
                  <a:cubicBezTo>
                    <a:pt x="995" y="1085"/>
                    <a:pt x="985" y="1091"/>
                    <a:pt x="977" y="1089"/>
                  </a:cubicBezTo>
                  <a:cubicBezTo>
                    <a:pt x="970" y="1088"/>
                    <a:pt x="966" y="1077"/>
                    <a:pt x="956" y="1081"/>
                  </a:cubicBezTo>
                  <a:cubicBezTo>
                    <a:pt x="954" y="1083"/>
                    <a:pt x="954" y="1088"/>
                    <a:pt x="952" y="1089"/>
                  </a:cubicBezTo>
                  <a:cubicBezTo>
                    <a:pt x="941" y="1086"/>
                    <a:pt x="929" y="1084"/>
                    <a:pt x="915" y="1085"/>
                  </a:cubicBezTo>
                  <a:cubicBezTo>
                    <a:pt x="908" y="1080"/>
                    <a:pt x="903" y="1067"/>
                    <a:pt x="892" y="1073"/>
                  </a:cubicBezTo>
                  <a:cubicBezTo>
                    <a:pt x="881" y="1068"/>
                    <a:pt x="864" y="1066"/>
                    <a:pt x="853" y="1064"/>
                  </a:cubicBezTo>
                  <a:cubicBezTo>
                    <a:pt x="854" y="1052"/>
                    <a:pt x="861" y="1040"/>
                    <a:pt x="857" y="1027"/>
                  </a:cubicBezTo>
                  <a:cubicBezTo>
                    <a:pt x="858" y="1024"/>
                    <a:pt x="860" y="1022"/>
                    <a:pt x="862" y="1019"/>
                  </a:cubicBezTo>
                  <a:cubicBezTo>
                    <a:pt x="859" y="1014"/>
                    <a:pt x="855" y="1010"/>
                    <a:pt x="854" y="1003"/>
                  </a:cubicBezTo>
                  <a:cubicBezTo>
                    <a:pt x="848" y="1003"/>
                    <a:pt x="842" y="1004"/>
                    <a:pt x="842" y="998"/>
                  </a:cubicBezTo>
                  <a:cubicBezTo>
                    <a:pt x="854" y="998"/>
                    <a:pt x="854" y="998"/>
                    <a:pt x="854" y="998"/>
                  </a:cubicBezTo>
                  <a:cubicBezTo>
                    <a:pt x="856" y="1008"/>
                    <a:pt x="866" y="1021"/>
                    <a:pt x="879" y="1015"/>
                  </a:cubicBezTo>
                  <a:cubicBezTo>
                    <a:pt x="879" y="1007"/>
                    <a:pt x="875" y="1005"/>
                    <a:pt x="872" y="1001"/>
                  </a:cubicBezTo>
                  <a:cubicBezTo>
                    <a:pt x="871" y="990"/>
                    <a:pt x="861" y="982"/>
                    <a:pt x="851" y="985"/>
                  </a:cubicBezTo>
                  <a:cubicBezTo>
                    <a:pt x="845" y="986"/>
                    <a:pt x="842" y="999"/>
                    <a:pt x="833" y="994"/>
                  </a:cubicBezTo>
                  <a:cubicBezTo>
                    <a:pt x="831" y="990"/>
                    <a:pt x="831" y="982"/>
                    <a:pt x="828" y="978"/>
                  </a:cubicBezTo>
                  <a:cubicBezTo>
                    <a:pt x="822" y="977"/>
                    <a:pt x="815" y="978"/>
                    <a:pt x="811" y="975"/>
                  </a:cubicBezTo>
                  <a:cubicBezTo>
                    <a:pt x="809" y="969"/>
                    <a:pt x="817" y="965"/>
                    <a:pt x="811" y="961"/>
                  </a:cubicBezTo>
                  <a:cubicBezTo>
                    <a:pt x="813" y="957"/>
                    <a:pt x="817" y="958"/>
                    <a:pt x="816" y="952"/>
                  </a:cubicBezTo>
                  <a:cubicBezTo>
                    <a:pt x="813" y="947"/>
                    <a:pt x="805" y="950"/>
                    <a:pt x="800" y="951"/>
                  </a:cubicBezTo>
                  <a:cubicBezTo>
                    <a:pt x="800" y="947"/>
                    <a:pt x="801" y="946"/>
                    <a:pt x="799" y="943"/>
                  </a:cubicBezTo>
                  <a:cubicBezTo>
                    <a:pt x="796" y="942"/>
                    <a:pt x="791" y="942"/>
                    <a:pt x="788" y="940"/>
                  </a:cubicBezTo>
                  <a:cubicBezTo>
                    <a:pt x="789" y="931"/>
                    <a:pt x="782" y="930"/>
                    <a:pt x="778" y="925"/>
                  </a:cubicBezTo>
                  <a:cubicBezTo>
                    <a:pt x="778" y="923"/>
                    <a:pt x="783" y="924"/>
                    <a:pt x="782" y="919"/>
                  </a:cubicBezTo>
                  <a:cubicBezTo>
                    <a:pt x="779" y="916"/>
                    <a:pt x="773" y="916"/>
                    <a:pt x="770" y="919"/>
                  </a:cubicBezTo>
                  <a:cubicBezTo>
                    <a:pt x="766" y="916"/>
                    <a:pt x="761" y="911"/>
                    <a:pt x="754" y="916"/>
                  </a:cubicBezTo>
                  <a:cubicBezTo>
                    <a:pt x="746" y="912"/>
                    <a:pt x="745" y="903"/>
                    <a:pt x="739" y="897"/>
                  </a:cubicBezTo>
                  <a:cubicBezTo>
                    <a:pt x="733" y="890"/>
                    <a:pt x="719" y="886"/>
                    <a:pt x="711" y="877"/>
                  </a:cubicBezTo>
                  <a:cubicBezTo>
                    <a:pt x="705" y="871"/>
                    <a:pt x="701" y="861"/>
                    <a:pt x="695" y="857"/>
                  </a:cubicBezTo>
                  <a:cubicBezTo>
                    <a:pt x="688" y="852"/>
                    <a:pt x="675" y="854"/>
                    <a:pt x="665" y="852"/>
                  </a:cubicBezTo>
                  <a:cubicBezTo>
                    <a:pt x="659" y="842"/>
                    <a:pt x="643" y="841"/>
                    <a:pt x="644" y="855"/>
                  </a:cubicBezTo>
                  <a:cubicBezTo>
                    <a:pt x="645" y="859"/>
                    <a:pt x="655" y="868"/>
                    <a:pt x="661" y="873"/>
                  </a:cubicBezTo>
                  <a:cubicBezTo>
                    <a:pt x="673" y="884"/>
                    <a:pt x="687" y="894"/>
                    <a:pt x="693" y="909"/>
                  </a:cubicBezTo>
                  <a:cubicBezTo>
                    <a:pt x="710" y="916"/>
                    <a:pt x="724" y="929"/>
                    <a:pt x="722" y="952"/>
                  </a:cubicBezTo>
                  <a:cubicBezTo>
                    <a:pt x="724" y="954"/>
                    <a:pt x="729" y="953"/>
                    <a:pt x="733" y="953"/>
                  </a:cubicBezTo>
                  <a:cubicBezTo>
                    <a:pt x="735" y="961"/>
                    <a:pt x="740" y="966"/>
                    <a:pt x="746" y="969"/>
                  </a:cubicBezTo>
                  <a:cubicBezTo>
                    <a:pt x="746" y="982"/>
                    <a:pt x="757" y="984"/>
                    <a:pt x="755" y="998"/>
                  </a:cubicBezTo>
                  <a:cubicBezTo>
                    <a:pt x="764" y="1008"/>
                    <a:pt x="771" y="1020"/>
                    <a:pt x="785" y="1026"/>
                  </a:cubicBezTo>
                  <a:cubicBezTo>
                    <a:pt x="785" y="1034"/>
                    <a:pt x="785" y="1034"/>
                    <a:pt x="785" y="1034"/>
                  </a:cubicBezTo>
                  <a:cubicBezTo>
                    <a:pt x="798" y="1044"/>
                    <a:pt x="815" y="1052"/>
                    <a:pt x="825" y="1066"/>
                  </a:cubicBezTo>
                  <a:cubicBezTo>
                    <a:pt x="829" y="1067"/>
                    <a:pt x="826" y="1062"/>
                    <a:pt x="830" y="1063"/>
                  </a:cubicBezTo>
                  <a:cubicBezTo>
                    <a:pt x="833" y="1063"/>
                    <a:pt x="835" y="1066"/>
                    <a:pt x="838" y="1067"/>
                  </a:cubicBezTo>
                  <a:cubicBezTo>
                    <a:pt x="841" y="1066"/>
                    <a:pt x="842" y="1064"/>
                    <a:pt x="846" y="1063"/>
                  </a:cubicBezTo>
                  <a:cubicBezTo>
                    <a:pt x="848" y="1065"/>
                    <a:pt x="851" y="1066"/>
                    <a:pt x="852" y="1068"/>
                  </a:cubicBezTo>
                  <a:cubicBezTo>
                    <a:pt x="849" y="1075"/>
                    <a:pt x="842" y="1078"/>
                    <a:pt x="838" y="1084"/>
                  </a:cubicBezTo>
                  <a:cubicBezTo>
                    <a:pt x="842" y="1086"/>
                    <a:pt x="852" y="1083"/>
                    <a:pt x="857" y="1086"/>
                  </a:cubicBezTo>
                  <a:cubicBezTo>
                    <a:pt x="857" y="1089"/>
                    <a:pt x="855" y="1090"/>
                    <a:pt x="856" y="1093"/>
                  </a:cubicBezTo>
                  <a:cubicBezTo>
                    <a:pt x="862" y="1098"/>
                    <a:pt x="869" y="1092"/>
                    <a:pt x="876" y="1092"/>
                  </a:cubicBezTo>
                  <a:cubicBezTo>
                    <a:pt x="882" y="1093"/>
                    <a:pt x="889" y="1100"/>
                    <a:pt x="898" y="1102"/>
                  </a:cubicBezTo>
                  <a:cubicBezTo>
                    <a:pt x="913" y="1106"/>
                    <a:pt x="934" y="1103"/>
                    <a:pt x="944" y="1107"/>
                  </a:cubicBezTo>
                  <a:close/>
                  <a:moveTo>
                    <a:pt x="1159" y="847"/>
                  </a:moveTo>
                  <a:cubicBezTo>
                    <a:pt x="1156" y="839"/>
                    <a:pt x="1147" y="847"/>
                    <a:pt x="1151" y="853"/>
                  </a:cubicBezTo>
                  <a:cubicBezTo>
                    <a:pt x="1156" y="853"/>
                    <a:pt x="1159" y="852"/>
                    <a:pt x="1159" y="847"/>
                  </a:cubicBezTo>
                  <a:close/>
                  <a:moveTo>
                    <a:pt x="1239" y="879"/>
                  </a:moveTo>
                  <a:cubicBezTo>
                    <a:pt x="1242" y="878"/>
                    <a:pt x="1242" y="872"/>
                    <a:pt x="1237" y="872"/>
                  </a:cubicBezTo>
                  <a:cubicBezTo>
                    <a:pt x="1234" y="874"/>
                    <a:pt x="1235" y="878"/>
                    <a:pt x="1239" y="879"/>
                  </a:cubicBezTo>
                  <a:close/>
                  <a:moveTo>
                    <a:pt x="1270" y="873"/>
                  </a:moveTo>
                  <a:cubicBezTo>
                    <a:pt x="1264" y="869"/>
                    <a:pt x="1262" y="881"/>
                    <a:pt x="1265" y="886"/>
                  </a:cubicBezTo>
                  <a:cubicBezTo>
                    <a:pt x="1271" y="886"/>
                    <a:pt x="1271" y="880"/>
                    <a:pt x="1270" y="873"/>
                  </a:cubicBezTo>
                  <a:close/>
                  <a:moveTo>
                    <a:pt x="900" y="884"/>
                  </a:moveTo>
                  <a:cubicBezTo>
                    <a:pt x="898" y="891"/>
                    <a:pt x="907" y="894"/>
                    <a:pt x="910" y="890"/>
                  </a:cubicBezTo>
                  <a:cubicBezTo>
                    <a:pt x="911" y="883"/>
                    <a:pt x="904" y="881"/>
                    <a:pt x="900" y="884"/>
                  </a:cubicBezTo>
                  <a:close/>
                  <a:moveTo>
                    <a:pt x="655" y="904"/>
                  </a:moveTo>
                  <a:cubicBezTo>
                    <a:pt x="660" y="905"/>
                    <a:pt x="664" y="911"/>
                    <a:pt x="670" y="908"/>
                  </a:cubicBezTo>
                  <a:cubicBezTo>
                    <a:pt x="670" y="901"/>
                    <a:pt x="654" y="889"/>
                    <a:pt x="655" y="904"/>
                  </a:cubicBezTo>
                  <a:close/>
                  <a:moveTo>
                    <a:pt x="1307" y="916"/>
                  </a:moveTo>
                  <a:cubicBezTo>
                    <a:pt x="1306" y="913"/>
                    <a:pt x="1308" y="913"/>
                    <a:pt x="1308" y="911"/>
                  </a:cubicBezTo>
                  <a:cubicBezTo>
                    <a:pt x="1297" y="899"/>
                    <a:pt x="1291" y="921"/>
                    <a:pt x="1307" y="916"/>
                  </a:cubicBezTo>
                  <a:close/>
                  <a:moveTo>
                    <a:pt x="1273" y="943"/>
                  </a:moveTo>
                  <a:cubicBezTo>
                    <a:pt x="1274" y="948"/>
                    <a:pt x="1281" y="950"/>
                    <a:pt x="1278" y="958"/>
                  </a:cubicBezTo>
                  <a:cubicBezTo>
                    <a:pt x="1284" y="963"/>
                    <a:pt x="1290" y="973"/>
                    <a:pt x="1301" y="970"/>
                  </a:cubicBezTo>
                  <a:cubicBezTo>
                    <a:pt x="1301" y="964"/>
                    <a:pt x="1293" y="965"/>
                    <a:pt x="1292" y="959"/>
                  </a:cubicBezTo>
                  <a:cubicBezTo>
                    <a:pt x="1292" y="952"/>
                    <a:pt x="1302" y="955"/>
                    <a:pt x="1306" y="954"/>
                  </a:cubicBezTo>
                  <a:cubicBezTo>
                    <a:pt x="1308" y="950"/>
                    <a:pt x="1305" y="950"/>
                    <a:pt x="1304" y="947"/>
                  </a:cubicBezTo>
                  <a:cubicBezTo>
                    <a:pt x="1306" y="946"/>
                    <a:pt x="1308" y="943"/>
                    <a:pt x="1308" y="939"/>
                  </a:cubicBezTo>
                  <a:cubicBezTo>
                    <a:pt x="1300" y="929"/>
                    <a:pt x="1293" y="941"/>
                    <a:pt x="1287" y="943"/>
                  </a:cubicBezTo>
                  <a:cubicBezTo>
                    <a:pt x="1285" y="933"/>
                    <a:pt x="1294" y="924"/>
                    <a:pt x="1290" y="914"/>
                  </a:cubicBezTo>
                  <a:cubicBezTo>
                    <a:pt x="1288" y="916"/>
                    <a:pt x="1285" y="919"/>
                    <a:pt x="1282" y="920"/>
                  </a:cubicBezTo>
                  <a:cubicBezTo>
                    <a:pt x="1282" y="931"/>
                    <a:pt x="1272" y="934"/>
                    <a:pt x="1273" y="943"/>
                  </a:cubicBezTo>
                  <a:close/>
                  <a:moveTo>
                    <a:pt x="688" y="922"/>
                  </a:moveTo>
                  <a:cubicBezTo>
                    <a:pt x="679" y="924"/>
                    <a:pt x="688" y="944"/>
                    <a:pt x="699" y="943"/>
                  </a:cubicBezTo>
                  <a:cubicBezTo>
                    <a:pt x="706" y="935"/>
                    <a:pt x="693" y="921"/>
                    <a:pt x="688" y="922"/>
                  </a:cubicBezTo>
                  <a:close/>
                  <a:moveTo>
                    <a:pt x="1234" y="940"/>
                  </a:moveTo>
                  <a:cubicBezTo>
                    <a:pt x="1237" y="937"/>
                    <a:pt x="1242" y="937"/>
                    <a:pt x="1243" y="933"/>
                  </a:cubicBezTo>
                  <a:cubicBezTo>
                    <a:pt x="1238" y="922"/>
                    <a:pt x="1222" y="933"/>
                    <a:pt x="1218" y="940"/>
                  </a:cubicBezTo>
                  <a:cubicBezTo>
                    <a:pt x="1212" y="941"/>
                    <a:pt x="1210" y="937"/>
                    <a:pt x="1205" y="937"/>
                  </a:cubicBezTo>
                  <a:cubicBezTo>
                    <a:pt x="1195" y="944"/>
                    <a:pt x="1184" y="937"/>
                    <a:pt x="1171" y="937"/>
                  </a:cubicBezTo>
                  <a:cubicBezTo>
                    <a:pt x="1168" y="934"/>
                    <a:pt x="1166" y="930"/>
                    <a:pt x="1158" y="931"/>
                  </a:cubicBezTo>
                  <a:cubicBezTo>
                    <a:pt x="1156" y="940"/>
                    <a:pt x="1150" y="944"/>
                    <a:pt x="1140" y="944"/>
                  </a:cubicBezTo>
                  <a:cubicBezTo>
                    <a:pt x="1138" y="951"/>
                    <a:pt x="1130" y="958"/>
                    <a:pt x="1136" y="967"/>
                  </a:cubicBezTo>
                  <a:cubicBezTo>
                    <a:pt x="1127" y="970"/>
                    <a:pt x="1121" y="983"/>
                    <a:pt x="1127" y="993"/>
                  </a:cubicBezTo>
                  <a:cubicBezTo>
                    <a:pt x="1123" y="998"/>
                    <a:pt x="1115" y="999"/>
                    <a:pt x="1113" y="1005"/>
                  </a:cubicBezTo>
                  <a:cubicBezTo>
                    <a:pt x="1114" y="1011"/>
                    <a:pt x="1116" y="1015"/>
                    <a:pt x="1113" y="1020"/>
                  </a:cubicBezTo>
                  <a:cubicBezTo>
                    <a:pt x="1116" y="1024"/>
                    <a:pt x="1121" y="1021"/>
                    <a:pt x="1126" y="1021"/>
                  </a:cubicBezTo>
                  <a:cubicBezTo>
                    <a:pt x="1125" y="1027"/>
                    <a:pt x="1129" y="1032"/>
                    <a:pt x="1129" y="1036"/>
                  </a:cubicBezTo>
                  <a:cubicBezTo>
                    <a:pt x="1129" y="1044"/>
                    <a:pt x="1120" y="1051"/>
                    <a:pt x="1120" y="1055"/>
                  </a:cubicBezTo>
                  <a:cubicBezTo>
                    <a:pt x="1115" y="1076"/>
                    <a:pt x="1151" y="1070"/>
                    <a:pt x="1142" y="1048"/>
                  </a:cubicBezTo>
                  <a:cubicBezTo>
                    <a:pt x="1148" y="1041"/>
                    <a:pt x="1153" y="1031"/>
                    <a:pt x="1151" y="1019"/>
                  </a:cubicBezTo>
                  <a:cubicBezTo>
                    <a:pt x="1150" y="1012"/>
                    <a:pt x="1142" y="1003"/>
                    <a:pt x="1150" y="997"/>
                  </a:cubicBezTo>
                  <a:cubicBezTo>
                    <a:pt x="1155" y="1000"/>
                    <a:pt x="1157" y="1006"/>
                    <a:pt x="1156" y="1015"/>
                  </a:cubicBezTo>
                  <a:cubicBezTo>
                    <a:pt x="1162" y="1019"/>
                    <a:pt x="1165" y="1024"/>
                    <a:pt x="1163" y="1035"/>
                  </a:cubicBezTo>
                  <a:cubicBezTo>
                    <a:pt x="1171" y="1039"/>
                    <a:pt x="1166" y="1058"/>
                    <a:pt x="1172" y="1065"/>
                  </a:cubicBezTo>
                  <a:cubicBezTo>
                    <a:pt x="1178" y="1063"/>
                    <a:pt x="1180" y="1065"/>
                    <a:pt x="1187" y="1065"/>
                  </a:cubicBezTo>
                  <a:cubicBezTo>
                    <a:pt x="1188" y="1062"/>
                    <a:pt x="1187" y="1055"/>
                    <a:pt x="1190" y="1052"/>
                  </a:cubicBezTo>
                  <a:cubicBezTo>
                    <a:pt x="1193" y="1054"/>
                    <a:pt x="1195" y="1054"/>
                    <a:pt x="1199" y="1052"/>
                  </a:cubicBezTo>
                  <a:cubicBezTo>
                    <a:pt x="1207" y="1038"/>
                    <a:pt x="1189" y="1035"/>
                    <a:pt x="1187" y="1025"/>
                  </a:cubicBezTo>
                  <a:cubicBezTo>
                    <a:pt x="1187" y="1021"/>
                    <a:pt x="1193" y="1021"/>
                    <a:pt x="1192" y="1015"/>
                  </a:cubicBezTo>
                  <a:cubicBezTo>
                    <a:pt x="1190" y="1010"/>
                    <a:pt x="1184" y="1011"/>
                    <a:pt x="1183" y="1006"/>
                  </a:cubicBezTo>
                  <a:cubicBezTo>
                    <a:pt x="1183" y="1003"/>
                    <a:pt x="1185" y="1001"/>
                    <a:pt x="1185" y="997"/>
                  </a:cubicBezTo>
                  <a:cubicBezTo>
                    <a:pt x="1183" y="993"/>
                    <a:pt x="1177" y="993"/>
                    <a:pt x="1175" y="990"/>
                  </a:cubicBezTo>
                  <a:cubicBezTo>
                    <a:pt x="1183" y="987"/>
                    <a:pt x="1187" y="981"/>
                    <a:pt x="1192" y="975"/>
                  </a:cubicBezTo>
                  <a:cubicBezTo>
                    <a:pt x="1197" y="975"/>
                    <a:pt x="1202" y="975"/>
                    <a:pt x="1205" y="973"/>
                  </a:cubicBezTo>
                  <a:cubicBezTo>
                    <a:pt x="1206" y="966"/>
                    <a:pt x="1202" y="964"/>
                    <a:pt x="1196" y="964"/>
                  </a:cubicBezTo>
                  <a:cubicBezTo>
                    <a:pt x="1193" y="969"/>
                    <a:pt x="1184" y="969"/>
                    <a:pt x="1174" y="968"/>
                  </a:cubicBezTo>
                  <a:cubicBezTo>
                    <a:pt x="1169" y="971"/>
                    <a:pt x="1169" y="978"/>
                    <a:pt x="1162" y="979"/>
                  </a:cubicBezTo>
                  <a:cubicBezTo>
                    <a:pt x="1158" y="973"/>
                    <a:pt x="1151" y="969"/>
                    <a:pt x="1145" y="966"/>
                  </a:cubicBezTo>
                  <a:cubicBezTo>
                    <a:pt x="1146" y="958"/>
                    <a:pt x="1147" y="950"/>
                    <a:pt x="1153" y="948"/>
                  </a:cubicBezTo>
                  <a:cubicBezTo>
                    <a:pt x="1158" y="947"/>
                    <a:pt x="1167" y="953"/>
                    <a:pt x="1175" y="950"/>
                  </a:cubicBezTo>
                  <a:cubicBezTo>
                    <a:pt x="1178" y="949"/>
                    <a:pt x="1179" y="947"/>
                    <a:pt x="1182" y="946"/>
                  </a:cubicBezTo>
                  <a:cubicBezTo>
                    <a:pt x="1193" y="945"/>
                    <a:pt x="1203" y="955"/>
                    <a:pt x="1213" y="954"/>
                  </a:cubicBezTo>
                  <a:cubicBezTo>
                    <a:pt x="1214" y="954"/>
                    <a:pt x="1216" y="950"/>
                    <a:pt x="1220" y="949"/>
                  </a:cubicBezTo>
                  <a:cubicBezTo>
                    <a:pt x="1229" y="947"/>
                    <a:pt x="1233" y="948"/>
                    <a:pt x="1234" y="940"/>
                  </a:cubicBezTo>
                  <a:close/>
                  <a:moveTo>
                    <a:pt x="836" y="945"/>
                  </a:moveTo>
                  <a:cubicBezTo>
                    <a:pt x="839" y="943"/>
                    <a:pt x="839" y="938"/>
                    <a:pt x="836" y="936"/>
                  </a:cubicBezTo>
                  <a:cubicBezTo>
                    <a:pt x="834" y="936"/>
                    <a:pt x="831" y="935"/>
                    <a:pt x="830" y="937"/>
                  </a:cubicBezTo>
                  <a:cubicBezTo>
                    <a:pt x="829" y="942"/>
                    <a:pt x="833" y="944"/>
                    <a:pt x="836" y="945"/>
                  </a:cubicBezTo>
                  <a:close/>
                  <a:moveTo>
                    <a:pt x="834" y="951"/>
                  </a:moveTo>
                  <a:cubicBezTo>
                    <a:pt x="833" y="954"/>
                    <a:pt x="832" y="956"/>
                    <a:pt x="833" y="960"/>
                  </a:cubicBezTo>
                  <a:cubicBezTo>
                    <a:pt x="836" y="960"/>
                    <a:pt x="837" y="963"/>
                    <a:pt x="840" y="964"/>
                  </a:cubicBezTo>
                  <a:cubicBezTo>
                    <a:pt x="845" y="959"/>
                    <a:pt x="841" y="951"/>
                    <a:pt x="834" y="951"/>
                  </a:cubicBezTo>
                  <a:close/>
                  <a:moveTo>
                    <a:pt x="1559" y="1080"/>
                  </a:moveTo>
                  <a:cubicBezTo>
                    <a:pt x="1556" y="1079"/>
                    <a:pt x="1556" y="1081"/>
                    <a:pt x="1553" y="1081"/>
                  </a:cubicBezTo>
                  <a:cubicBezTo>
                    <a:pt x="1551" y="1076"/>
                    <a:pt x="1550" y="1073"/>
                    <a:pt x="1552" y="1066"/>
                  </a:cubicBezTo>
                  <a:cubicBezTo>
                    <a:pt x="1546" y="1060"/>
                    <a:pt x="1542" y="1059"/>
                    <a:pt x="1544" y="1051"/>
                  </a:cubicBezTo>
                  <a:cubicBezTo>
                    <a:pt x="1545" y="1044"/>
                    <a:pt x="1554" y="1044"/>
                    <a:pt x="1553" y="1038"/>
                  </a:cubicBezTo>
                  <a:cubicBezTo>
                    <a:pt x="1551" y="1031"/>
                    <a:pt x="1541" y="1033"/>
                    <a:pt x="1535" y="1028"/>
                  </a:cubicBezTo>
                  <a:cubicBezTo>
                    <a:pt x="1533" y="1025"/>
                    <a:pt x="1537" y="1018"/>
                    <a:pt x="1535" y="1015"/>
                  </a:cubicBezTo>
                  <a:cubicBezTo>
                    <a:pt x="1530" y="1012"/>
                    <a:pt x="1528" y="1007"/>
                    <a:pt x="1524" y="1003"/>
                  </a:cubicBezTo>
                  <a:cubicBezTo>
                    <a:pt x="1521" y="1002"/>
                    <a:pt x="1521" y="1005"/>
                    <a:pt x="1518" y="1004"/>
                  </a:cubicBezTo>
                  <a:cubicBezTo>
                    <a:pt x="1516" y="1001"/>
                    <a:pt x="1513" y="999"/>
                    <a:pt x="1511" y="996"/>
                  </a:cubicBezTo>
                  <a:cubicBezTo>
                    <a:pt x="1499" y="997"/>
                    <a:pt x="1492" y="984"/>
                    <a:pt x="1481" y="989"/>
                  </a:cubicBezTo>
                  <a:cubicBezTo>
                    <a:pt x="1479" y="987"/>
                    <a:pt x="1477" y="985"/>
                    <a:pt x="1474" y="984"/>
                  </a:cubicBezTo>
                  <a:cubicBezTo>
                    <a:pt x="1455" y="990"/>
                    <a:pt x="1444" y="963"/>
                    <a:pt x="1431" y="978"/>
                  </a:cubicBezTo>
                  <a:cubicBezTo>
                    <a:pt x="1428" y="981"/>
                    <a:pt x="1433" y="982"/>
                    <a:pt x="1431" y="985"/>
                  </a:cubicBezTo>
                  <a:cubicBezTo>
                    <a:pt x="1426" y="985"/>
                    <a:pt x="1422" y="987"/>
                    <a:pt x="1417" y="987"/>
                  </a:cubicBezTo>
                  <a:cubicBezTo>
                    <a:pt x="1417" y="1000"/>
                    <a:pt x="1410" y="1006"/>
                    <a:pt x="1397" y="1007"/>
                  </a:cubicBezTo>
                  <a:cubicBezTo>
                    <a:pt x="1395" y="1004"/>
                    <a:pt x="1394" y="1001"/>
                    <a:pt x="1394" y="995"/>
                  </a:cubicBezTo>
                  <a:cubicBezTo>
                    <a:pt x="1391" y="995"/>
                    <a:pt x="1392" y="998"/>
                    <a:pt x="1389" y="997"/>
                  </a:cubicBezTo>
                  <a:cubicBezTo>
                    <a:pt x="1385" y="988"/>
                    <a:pt x="1392" y="969"/>
                    <a:pt x="1383" y="964"/>
                  </a:cubicBezTo>
                  <a:cubicBezTo>
                    <a:pt x="1375" y="964"/>
                    <a:pt x="1375" y="964"/>
                    <a:pt x="1375" y="964"/>
                  </a:cubicBezTo>
                  <a:cubicBezTo>
                    <a:pt x="1363" y="949"/>
                    <a:pt x="1350" y="966"/>
                    <a:pt x="1339" y="972"/>
                  </a:cubicBezTo>
                  <a:cubicBezTo>
                    <a:pt x="1337" y="971"/>
                    <a:pt x="1336" y="967"/>
                    <a:pt x="1333" y="969"/>
                  </a:cubicBezTo>
                  <a:cubicBezTo>
                    <a:pt x="1329" y="983"/>
                    <a:pt x="1343" y="980"/>
                    <a:pt x="1352" y="983"/>
                  </a:cubicBezTo>
                  <a:cubicBezTo>
                    <a:pt x="1352" y="986"/>
                    <a:pt x="1352" y="989"/>
                    <a:pt x="1353" y="991"/>
                  </a:cubicBezTo>
                  <a:cubicBezTo>
                    <a:pt x="1360" y="998"/>
                    <a:pt x="1380" y="984"/>
                    <a:pt x="1381" y="995"/>
                  </a:cubicBezTo>
                  <a:cubicBezTo>
                    <a:pt x="1367" y="995"/>
                    <a:pt x="1359" y="999"/>
                    <a:pt x="1350" y="1004"/>
                  </a:cubicBezTo>
                  <a:cubicBezTo>
                    <a:pt x="1354" y="1010"/>
                    <a:pt x="1361" y="1008"/>
                    <a:pt x="1362" y="1015"/>
                  </a:cubicBezTo>
                  <a:cubicBezTo>
                    <a:pt x="1363" y="1018"/>
                    <a:pt x="1357" y="1022"/>
                    <a:pt x="1361" y="1027"/>
                  </a:cubicBezTo>
                  <a:cubicBezTo>
                    <a:pt x="1371" y="1027"/>
                    <a:pt x="1370" y="1015"/>
                    <a:pt x="1377" y="1012"/>
                  </a:cubicBezTo>
                  <a:cubicBezTo>
                    <a:pt x="1376" y="1019"/>
                    <a:pt x="1386" y="1019"/>
                    <a:pt x="1391" y="1022"/>
                  </a:cubicBezTo>
                  <a:cubicBezTo>
                    <a:pt x="1393" y="1023"/>
                    <a:pt x="1392" y="1026"/>
                    <a:pt x="1393" y="1027"/>
                  </a:cubicBezTo>
                  <a:cubicBezTo>
                    <a:pt x="1397" y="1032"/>
                    <a:pt x="1403" y="1029"/>
                    <a:pt x="1409" y="1029"/>
                  </a:cubicBezTo>
                  <a:cubicBezTo>
                    <a:pt x="1417" y="1038"/>
                    <a:pt x="1434" y="1035"/>
                    <a:pt x="1438" y="1047"/>
                  </a:cubicBezTo>
                  <a:cubicBezTo>
                    <a:pt x="1440" y="1052"/>
                    <a:pt x="1436" y="1058"/>
                    <a:pt x="1441" y="1063"/>
                  </a:cubicBezTo>
                  <a:cubicBezTo>
                    <a:pt x="1437" y="1066"/>
                    <a:pt x="1441" y="1068"/>
                    <a:pt x="1441" y="1073"/>
                  </a:cubicBezTo>
                  <a:cubicBezTo>
                    <a:pt x="1431" y="1075"/>
                    <a:pt x="1425" y="1082"/>
                    <a:pt x="1423" y="1093"/>
                  </a:cubicBezTo>
                  <a:cubicBezTo>
                    <a:pt x="1434" y="1091"/>
                    <a:pt x="1444" y="1088"/>
                    <a:pt x="1454" y="1085"/>
                  </a:cubicBezTo>
                  <a:cubicBezTo>
                    <a:pt x="1455" y="1091"/>
                    <a:pt x="1459" y="1100"/>
                    <a:pt x="1465" y="1101"/>
                  </a:cubicBezTo>
                  <a:cubicBezTo>
                    <a:pt x="1468" y="1102"/>
                    <a:pt x="1474" y="1097"/>
                    <a:pt x="1480" y="1097"/>
                  </a:cubicBezTo>
                  <a:cubicBezTo>
                    <a:pt x="1482" y="1097"/>
                    <a:pt x="1482" y="1100"/>
                    <a:pt x="1484" y="1099"/>
                  </a:cubicBezTo>
                  <a:cubicBezTo>
                    <a:pt x="1489" y="1098"/>
                    <a:pt x="1493" y="1093"/>
                    <a:pt x="1494" y="1090"/>
                  </a:cubicBezTo>
                  <a:cubicBezTo>
                    <a:pt x="1494" y="1086"/>
                    <a:pt x="1489" y="1087"/>
                    <a:pt x="1489" y="1083"/>
                  </a:cubicBezTo>
                  <a:cubicBezTo>
                    <a:pt x="1492" y="1082"/>
                    <a:pt x="1495" y="1082"/>
                    <a:pt x="1499" y="1082"/>
                  </a:cubicBezTo>
                  <a:cubicBezTo>
                    <a:pt x="1501" y="1075"/>
                    <a:pt x="1507" y="1070"/>
                    <a:pt x="1513" y="1067"/>
                  </a:cubicBezTo>
                  <a:cubicBezTo>
                    <a:pt x="1516" y="1067"/>
                    <a:pt x="1514" y="1072"/>
                    <a:pt x="1518" y="1072"/>
                  </a:cubicBezTo>
                  <a:cubicBezTo>
                    <a:pt x="1530" y="1070"/>
                    <a:pt x="1532" y="1077"/>
                    <a:pt x="1529" y="1087"/>
                  </a:cubicBezTo>
                  <a:cubicBezTo>
                    <a:pt x="1539" y="1086"/>
                    <a:pt x="1534" y="1100"/>
                    <a:pt x="1538" y="1105"/>
                  </a:cubicBezTo>
                  <a:cubicBezTo>
                    <a:pt x="1545" y="1108"/>
                    <a:pt x="1550" y="1103"/>
                    <a:pt x="1557" y="1104"/>
                  </a:cubicBezTo>
                  <a:cubicBezTo>
                    <a:pt x="1560" y="1106"/>
                    <a:pt x="1560" y="1109"/>
                    <a:pt x="1564" y="1110"/>
                  </a:cubicBezTo>
                  <a:cubicBezTo>
                    <a:pt x="1567" y="1100"/>
                    <a:pt x="1563" y="1093"/>
                    <a:pt x="1557" y="1087"/>
                  </a:cubicBezTo>
                  <a:cubicBezTo>
                    <a:pt x="1558" y="1084"/>
                    <a:pt x="1560" y="1083"/>
                    <a:pt x="1559" y="1080"/>
                  </a:cubicBezTo>
                  <a:close/>
                  <a:moveTo>
                    <a:pt x="1554" y="974"/>
                  </a:moveTo>
                  <a:cubicBezTo>
                    <a:pt x="1557" y="972"/>
                    <a:pt x="1559" y="970"/>
                    <a:pt x="1558" y="966"/>
                  </a:cubicBezTo>
                  <a:cubicBezTo>
                    <a:pt x="1554" y="963"/>
                    <a:pt x="1549" y="967"/>
                    <a:pt x="1549" y="971"/>
                  </a:cubicBezTo>
                  <a:cubicBezTo>
                    <a:pt x="1552" y="971"/>
                    <a:pt x="1551" y="975"/>
                    <a:pt x="1554" y="974"/>
                  </a:cubicBezTo>
                  <a:close/>
                  <a:moveTo>
                    <a:pt x="828" y="972"/>
                  </a:moveTo>
                  <a:cubicBezTo>
                    <a:pt x="829" y="975"/>
                    <a:pt x="831" y="976"/>
                    <a:pt x="835" y="976"/>
                  </a:cubicBezTo>
                  <a:cubicBezTo>
                    <a:pt x="836" y="972"/>
                    <a:pt x="835" y="969"/>
                    <a:pt x="833" y="967"/>
                  </a:cubicBezTo>
                  <a:cubicBezTo>
                    <a:pt x="829" y="967"/>
                    <a:pt x="827" y="968"/>
                    <a:pt x="828" y="972"/>
                  </a:cubicBezTo>
                  <a:close/>
                  <a:moveTo>
                    <a:pt x="1589" y="977"/>
                  </a:moveTo>
                  <a:cubicBezTo>
                    <a:pt x="1597" y="979"/>
                    <a:pt x="1599" y="988"/>
                    <a:pt x="1604" y="993"/>
                  </a:cubicBezTo>
                  <a:cubicBezTo>
                    <a:pt x="1603" y="998"/>
                    <a:pt x="1600" y="1008"/>
                    <a:pt x="1604" y="1011"/>
                  </a:cubicBezTo>
                  <a:cubicBezTo>
                    <a:pt x="1618" y="994"/>
                    <a:pt x="1599" y="979"/>
                    <a:pt x="1591" y="968"/>
                  </a:cubicBezTo>
                  <a:cubicBezTo>
                    <a:pt x="1590" y="971"/>
                    <a:pt x="1589" y="974"/>
                    <a:pt x="1589" y="977"/>
                  </a:cubicBezTo>
                  <a:close/>
                  <a:moveTo>
                    <a:pt x="718" y="972"/>
                  </a:moveTo>
                  <a:cubicBezTo>
                    <a:pt x="709" y="972"/>
                    <a:pt x="712" y="993"/>
                    <a:pt x="724" y="991"/>
                  </a:cubicBezTo>
                  <a:cubicBezTo>
                    <a:pt x="727" y="984"/>
                    <a:pt x="723" y="972"/>
                    <a:pt x="718" y="972"/>
                  </a:cubicBezTo>
                  <a:close/>
                  <a:moveTo>
                    <a:pt x="1196" y="991"/>
                  </a:moveTo>
                  <a:cubicBezTo>
                    <a:pt x="1201" y="993"/>
                    <a:pt x="1208" y="991"/>
                    <a:pt x="1207" y="985"/>
                  </a:cubicBezTo>
                  <a:cubicBezTo>
                    <a:pt x="1202" y="983"/>
                    <a:pt x="1196" y="984"/>
                    <a:pt x="1196" y="991"/>
                  </a:cubicBezTo>
                  <a:close/>
                  <a:moveTo>
                    <a:pt x="1220" y="993"/>
                  </a:moveTo>
                  <a:cubicBezTo>
                    <a:pt x="1229" y="997"/>
                    <a:pt x="1243" y="994"/>
                    <a:pt x="1251" y="991"/>
                  </a:cubicBezTo>
                  <a:cubicBezTo>
                    <a:pt x="1240" y="993"/>
                    <a:pt x="1223" y="980"/>
                    <a:pt x="1220" y="993"/>
                  </a:cubicBezTo>
                  <a:close/>
                  <a:moveTo>
                    <a:pt x="1311" y="1000"/>
                  </a:moveTo>
                  <a:cubicBezTo>
                    <a:pt x="1301" y="1004"/>
                    <a:pt x="1283" y="1004"/>
                    <a:pt x="1285" y="1016"/>
                  </a:cubicBezTo>
                  <a:cubicBezTo>
                    <a:pt x="1288" y="1018"/>
                    <a:pt x="1291" y="1018"/>
                    <a:pt x="1294" y="1019"/>
                  </a:cubicBezTo>
                  <a:cubicBezTo>
                    <a:pt x="1299" y="1014"/>
                    <a:pt x="1307" y="1017"/>
                    <a:pt x="1313" y="1013"/>
                  </a:cubicBezTo>
                  <a:cubicBezTo>
                    <a:pt x="1314" y="1015"/>
                    <a:pt x="1313" y="1018"/>
                    <a:pt x="1314" y="1020"/>
                  </a:cubicBezTo>
                  <a:cubicBezTo>
                    <a:pt x="1318" y="1021"/>
                    <a:pt x="1320" y="1019"/>
                    <a:pt x="1322" y="1018"/>
                  </a:cubicBezTo>
                  <a:cubicBezTo>
                    <a:pt x="1325" y="1020"/>
                    <a:pt x="1326" y="1024"/>
                    <a:pt x="1331" y="1023"/>
                  </a:cubicBezTo>
                  <a:cubicBezTo>
                    <a:pt x="1333" y="1012"/>
                    <a:pt x="1324" y="1004"/>
                    <a:pt x="1313" y="1001"/>
                  </a:cubicBezTo>
                  <a:cubicBezTo>
                    <a:pt x="1317" y="998"/>
                    <a:pt x="1325" y="995"/>
                    <a:pt x="1324" y="990"/>
                  </a:cubicBezTo>
                  <a:cubicBezTo>
                    <a:pt x="1319" y="987"/>
                    <a:pt x="1312" y="989"/>
                    <a:pt x="1308" y="991"/>
                  </a:cubicBezTo>
                  <a:cubicBezTo>
                    <a:pt x="1306" y="996"/>
                    <a:pt x="1311" y="995"/>
                    <a:pt x="1311" y="1000"/>
                  </a:cubicBezTo>
                  <a:close/>
                  <a:moveTo>
                    <a:pt x="738" y="998"/>
                  </a:moveTo>
                  <a:cubicBezTo>
                    <a:pt x="739" y="994"/>
                    <a:pt x="735" y="992"/>
                    <a:pt x="731" y="992"/>
                  </a:cubicBezTo>
                  <a:cubicBezTo>
                    <a:pt x="728" y="997"/>
                    <a:pt x="735" y="1001"/>
                    <a:pt x="738" y="998"/>
                  </a:cubicBezTo>
                  <a:close/>
                  <a:moveTo>
                    <a:pt x="1592" y="1013"/>
                  </a:moveTo>
                  <a:cubicBezTo>
                    <a:pt x="1584" y="1022"/>
                    <a:pt x="1569" y="1024"/>
                    <a:pt x="1561" y="1034"/>
                  </a:cubicBezTo>
                  <a:cubicBezTo>
                    <a:pt x="1561" y="1043"/>
                    <a:pt x="1569" y="1042"/>
                    <a:pt x="1577" y="1039"/>
                  </a:cubicBezTo>
                  <a:cubicBezTo>
                    <a:pt x="1592" y="1034"/>
                    <a:pt x="1602" y="1013"/>
                    <a:pt x="1601" y="997"/>
                  </a:cubicBezTo>
                  <a:cubicBezTo>
                    <a:pt x="1594" y="996"/>
                    <a:pt x="1587" y="1005"/>
                    <a:pt x="1592" y="1013"/>
                  </a:cubicBezTo>
                  <a:close/>
                  <a:moveTo>
                    <a:pt x="735" y="1002"/>
                  </a:moveTo>
                  <a:cubicBezTo>
                    <a:pt x="736" y="1009"/>
                    <a:pt x="741" y="1013"/>
                    <a:pt x="748" y="1015"/>
                  </a:cubicBezTo>
                  <a:cubicBezTo>
                    <a:pt x="750" y="1008"/>
                    <a:pt x="742" y="1003"/>
                    <a:pt x="735" y="1002"/>
                  </a:cubicBezTo>
                  <a:close/>
                  <a:moveTo>
                    <a:pt x="892" y="1020"/>
                  </a:moveTo>
                  <a:cubicBezTo>
                    <a:pt x="897" y="1020"/>
                    <a:pt x="900" y="1021"/>
                    <a:pt x="905" y="1023"/>
                  </a:cubicBezTo>
                  <a:cubicBezTo>
                    <a:pt x="906" y="1023"/>
                    <a:pt x="906" y="1021"/>
                    <a:pt x="908" y="1020"/>
                  </a:cubicBezTo>
                  <a:cubicBezTo>
                    <a:pt x="912" y="1004"/>
                    <a:pt x="882" y="1003"/>
                    <a:pt x="892" y="1020"/>
                  </a:cubicBezTo>
                  <a:close/>
                  <a:moveTo>
                    <a:pt x="1618" y="1007"/>
                  </a:moveTo>
                  <a:cubicBezTo>
                    <a:pt x="1613" y="1017"/>
                    <a:pt x="1618" y="1032"/>
                    <a:pt x="1624" y="1039"/>
                  </a:cubicBezTo>
                  <a:cubicBezTo>
                    <a:pt x="1628" y="1027"/>
                    <a:pt x="1623" y="1017"/>
                    <a:pt x="1621" y="1007"/>
                  </a:cubicBezTo>
                  <a:lnTo>
                    <a:pt x="1618" y="1007"/>
                  </a:lnTo>
                  <a:close/>
                  <a:moveTo>
                    <a:pt x="1269" y="1024"/>
                  </a:moveTo>
                  <a:cubicBezTo>
                    <a:pt x="1276" y="1008"/>
                    <a:pt x="1251" y="1005"/>
                    <a:pt x="1252" y="1018"/>
                  </a:cubicBezTo>
                  <a:cubicBezTo>
                    <a:pt x="1253" y="1024"/>
                    <a:pt x="1262" y="1028"/>
                    <a:pt x="1269" y="1024"/>
                  </a:cubicBezTo>
                  <a:close/>
                  <a:moveTo>
                    <a:pt x="1631" y="1037"/>
                  </a:moveTo>
                  <a:cubicBezTo>
                    <a:pt x="1631" y="1035"/>
                    <a:pt x="1634" y="1028"/>
                    <a:pt x="1630" y="1028"/>
                  </a:cubicBezTo>
                  <a:cubicBezTo>
                    <a:pt x="1629" y="1031"/>
                    <a:pt x="1628" y="1035"/>
                    <a:pt x="1631" y="1037"/>
                  </a:cubicBezTo>
                  <a:close/>
                  <a:moveTo>
                    <a:pt x="1645" y="1051"/>
                  </a:moveTo>
                  <a:cubicBezTo>
                    <a:pt x="1646" y="1047"/>
                    <a:pt x="1644" y="1038"/>
                    <a:pt x="1641" y="1036"/>
                  </a:cubicBezTo>
                  <a:cubicBezTo>
                    <a:pt x="1640" y="1040"/>
                    <a:pt x="1641" y="1049"/>
                    <a:pt x="1645" y="1051"/>
                  </a:cubicBezTo>
                  <a:close/>
                  <a:moveTo>
                    <a:pt x="1650" y="1046"/>
                  </a:moveTo>
                  <a:cubicBezTo>
                    <a:pt x="1650" y="1051"/>
                    <a:pt x="1646" y="1061"/>
                    <a:pt x="1651" y="1063"/>
                  </a:cubicBezTo>
                  <a:cubicBezTo>
                    <a:pt x="1650" y="1057"/>
                    <a:pt x="1654" y="1048"/>
                    <a:pt x="1650" y="1046"/>
                  </a:cubicBezTo>
                  <a:close/>
                  <a:moveTo>
                    <a:pt x="1628" y="1047"/>
                  </a:moveTo>
                  <a:cubicBezTo>
                    <a:pt x="1627" y="1049"/>
                    <a:pt x="1625" y="1051"/>
                    <a:pt x="1625" y="1054"/>
                  </a:cubicBezTo>
                  <a:cubicBezTo>
                    <a:pt x="1629" y="1052"/>
                    <a:pt x="1628" y="1055"/>
                    <a:pt x="1631" y="1056"/>
                  </a:cubicBezTo>
                  <a:cubicBezTo>
                    <a:pt x="1631" y="1053"/>
                    <a:pt x="1634" y="1053"/>
                    <a:pt x="1634" y="1049"/>
                  </a:cubicBezTo>
                  <a:cubicBezTo>
                    <a:pt x="1630" y="1050"/>
                    <a:pt x="1630" y="1050"/>
                    <a:pt x="1628" y="1047"/>
                  </a:cubicBezTo>
                  <a:close/>
                  <a:moveTo>
                    <a:pt x="1378" y="1073"/>
                  </a:moveTo>
                  <a:cubicBezTo>
                    <a:pt x="1384" y="1067"/>
                    <a:pt x="1382" y="1054"/>
                    <a:pt x="1388" y="1048"/>
                  </a:cubicBezTo>
                  <a:cubicBezTo>
                    <a:pt x="1379" y="1049"/>
                    <a:pt x="1373" y="1064"/>
                    <a:pt x="1378" y="1073"/>
                  </a:cubicBezTo>
                  <a:close/>
                  <a:moveTo>
                    <a:pt x="1629" y="1058"/>
                  </a:moveTo>
                  <a:cubicBezTo>
                    <a:pt x="1629" y="1063"/>
                    <a:pt x="1629" y="1063"/>
                    <a:pt x="1629" y="1063"/>
                  </a:cubicBezTo>
                  <a:cubicBezTo>
                    <a:pt x="1633" y="1064"/>
                    <a:pt x="1632" y="1061"/>
                    <a:pt x="1632" y="1058"/>
                  </a:cubicBezTo>
                  <a:lnTo>
                    <a:pt x="1629" y="1058"/>
                  </a:lnTo>
                  <a:close/>
                  <a:moveTo>
                    <a:pt x="1641" y="1063"/>
                  </a:moveTo>
                  <a:cubicBezTo>
                    <a:pt x="1639" y="1064"/>
                    <a:pt x="1640" y="1068"/>
                    <a:pt x="1640" y="1071"/>
                  </a:cubicBezTo>
                  <a:cubicBezTo>
                    <a:pt x="1641" y="1071"/>
                    <a:pt x="1642" y="1071"/>
                    <a:pt x="1642" y="1072"/>
                  </a:cubicBezTo>
                  <a:cubicBezTo>
                    <a:pt x="1646" y="1073"/>
                    <a:pt x="1646" y="1065"/>
                    <a:pt x="1645" y="1063"/>
                  </a:cubicBezTo>
                  <a:lnTo>
                    <a:pt x="1641" y="1063"/>
                  </a:lnTo>
                  <a:close/>
                  <a:moveTo>
                    <a:pt x="82" y="1120"/>
                  </a:moveTo>
                  <a:cubicBezTo>
                    <a:pt x="74" y="1103"/>
                    <a:pt x="72" y="1079"/>
                    <a:pt x="61" y="1064"/>
                  </a:cubicBezTo>
                  <a:cubicBezTo>
                    <a:pt x="64" y="1084"/>
                    <a:pt x="60" y="1095"/>
                    <a:pt x="64" y="1109"/>
                  </a:cubicBezTo>
                  <a:cubicBezTo>
                    <a:pt x="60" y="1107"/>
                    <a:pt x="61" y="1110"/>
                    <a:pt x="58" y="1110"/>
                  </a:cubicBezTo>
                  <a:cubicBezTo>
                    <a:pt x="59" y="1130"/>
                    <a:pt x="71" y="1148"/>
                    <a:pt x="76" y="1166"/>
                  </a:cubicBezTo>
                  <a:cubicBezTo>
                    <a:pt x="84" y="1194"/>
                    <a:pt x="94" y="1220"/>
                    <a:pt x="111" y="1241"/>
                  </a:cubicBezTo>
                  <a:cubicBezTo>
                    <a:pt x="98" y="1202"/>
                    <a:pt x="86" y="1162"/>
                    <a:pt x="78" y="1119"/>
                  </a:cubicBezTo>
                  <a:cubicBezTo>
                    <a:pt x="80" y="1119"/>
                    <a:pt x="82" y="1125"/>
                    <a:pt x="82" y="1120"/>
                  </a:cubicBezTo>
                  <a:close/>
                  <a:moveTo>
                    <a:pt x="1146" y="1078"/>
                  </a:moveTo>
                  <a:cubicBezTo>
                    <a:pt x="1148" y="1076"/>
                    <a:pt x="1150" y="1073"/>
                    <a:pt x="1149" y="1069"/>
                  </a:cubicBezTo>
                  <a:cubicBezTo>
                    <a:pt x="1148" y="1069"/>
                    <a:pt x="1148" y="1068"/>
                    <a:pt x="1146" y="1067"/>
                  </a:cubicBezTo>
                  <a:cubicBezTo>
                    <a:pt x="1145" y="1070"/>
                    <a:pt x="1143" y="1073"/>
                    <a:pt x="1141" y="1076"/>
                  </a:cubicBezTo>
                  <a:cubicBezTo>
                    <a:pt x="1141" y="1078"/>
                    <a:pt x="1144" y="1078"/>
                    <a:pt x="1146" y="1078"/>
                  </a:cubicBezTo>
                  <a:close/>
                  <a:moveTo>
                    <a:pt x="1648" y="1075"/>
                  </a:moveTo>
                  <a:cubicBezTo>
                    <a:pt x="1648" y="1078"/>
                    <a:pt x="1647" y="1083"/>
                    <a:pt x="1649" y="1084"/>
                  </a:cubicBezTo>
                  <a:cubicBezTo>
                    <a:pt x="1651" y="1080"/>
                    <a:pt x="1652" y="1076"/>
                    <a:pt x="1648" y="1075"/>
                  </a:cubicBezTo>
                  <a:close/>
                  <a:moveTo>
                    <a:pt x="1003" y="1092"/>
                  </a:moveTo>
                  <a:cubicBezTo>
                    <a:pt x="1013" y="1095"/>
                    <a:pt x="1023" y="1090"/>
                    <a:pt x="1025" y="1083"/>
                  </a:cubicBezTo>
                  <a:cubicBezTo>
                    <a:pt x="1019" y="1081"/>
                    <a:pt x="1008" y="1083"/>
                    <a:pt x="1003" y="1087"/>
                  </a:cubicBezTo>
                  <a:lnTo>
                    <a:pt x="1003" y="1092"/>
                  </a:lnTo>
                  <a:close/>
                  <a:moveTo>
                    <a:pt x="1321" y="1097"/>
                  </a:moveTo>
                  <a:cubicBezTo>
                    <a:pt x="1328" y="1097"/>
                    <a:pt x="1339" y="1094"/>
                    <a:pt x="1340" y="1086"/>
                  </a:cubicBezTo>
                  <a:cubicBezTo>
                    <a:pt x="1331" y="1083"/>
                    <a:pt x="1324" y="1090"/>
                    <a:pt x="1321" y="1097"/>
                  </a:cubicBezTo>
                  <a:close/>
                  <a:moveTo>
                    <a:pt x="1231" y="1102"/>
                  </a:moveTo>
                  <a:cubicBezTo>
                    <a:pt x="1234" y="1101"/>
                    <a:pt x="1245" y="1101"/>
                    <a:pt x="1248" y="1097"/>
                  </a:cubicBezTo>
                  <a:cubicBezTo>
                    <a:pt x="1240" y="1094"/>
                    <a:pt x="1232" y="1091"/>
                    <a:pt x="1231" y="1102"/>
                  </a:cubicBezTo>
                  <a:close/>
                  <a:moveTo>
                    <a:pt x="1210" y="1108"/>
                  </a:moveTo>
                  <a:cubicBezTo>
                    <a:pt x="1212" y="1110"/>
                    <a:pt x="1218" y="1109"/>
                    <a:pt x="1217" y="1104"/>
                  </a:cubicBezTo>
                  <a:cubicBezTo>
                    <a:pt x="1213" y="1104"/>
                    <a:pt x="1210" y="1104"/>
                    <a:pt x="1210" y="1108"/>
                  </a:cubicBezTo>
                  <a:close/>
                  <a:moveTo>
                    <a:pt x="1147" y="1119"/>
                  </a:moveTo>
                  <a:cubicBezTo>
                    <a:pt x="1166" y="1116"/>
                    <a:pt x="1189" y="1121"/>
                    <a:pt x="1193" y="1106"/>
                  </a:cubicBezTo>
                  <a:cubicBezTo>
                    <a:pt x="1185" y="1103"/>
                    <a:pt x="1181" y="1110"/>
                    <a:pt x="1174" y="1111"/>
                  </a:cubicBezTo>
                  <a:cubicBezTo>
                    <a:pt x="1169" y="1107"/>
                    <a:pt x="1163" y="1111"/>
                    <a:pt x="1158" y="1112"/>
                  </a:cubicBezTo>
                  <a:cubicBezTo>
                    <a:pt x="1156" y="1110"/>
                    <a:pt x="1153" y="1108"/>
                    <a:pt x="1150" y="1107"/>
                  </a:cubicBezTo>
                  <a:cubicBezTo>
                    <a:pt x="1142" y="1107"/>
                    <a:pt x="1137" y="1115"/>
                    <a:pt x="1130" y="1117"/>
                  </a:cubicBezTo>
                  <a:cubicBezTo>
                    <a:pt x="1127" y="1118"/>
                    <a:pt x="1122" y="1114"/>
                    <a:pt x="1121" y="1120"/>
                  </a:cubicBezTo>
                  <a:cubicBezTo>
                    <a:pt x="1126" y="1121"/>
                    <a:pt x="1130" y="1125"/>
                    <a:pt x="1138" y="1124"/>
                  </a:cubicBezTo>
                  <a:cubicBezTo>
                    <a:pt x="1141" y="1124"/>
                    <a:pt x="1144" y="1120"/>
                    <a:pt x="1147" y="1119"/>
                  </a:cubicBezTo>
                  <a:close/>
                  <a:moveTo>
                    <a:pt x="1230" y="1125"/>
                  </a:moveTo>
                  <a:cubicBezTo>
                    <a:pt x="1233" y="1124"/>
                    <a:pt x="1237" y="1126"/>
                    <a:pt x="1240" y="1125"/>
                  </a:cubicBezTo>
                  <a:cubicBezTo>
                    <a:pt x="1249" y="1122"/>
                    <a:pt x="1256" y="1112"/>
                    <a:pt x="1262" y="1106"/>
                  </a:cubicBezTo>
                  <a:cubicBezTo>
                    <a:pt x="1251" y="1104"/>
                    <a:pt x="1243" y="1112"/>
                    <a:pt x="1229" y="1110"/>
                  </a:cubicBezTo>
                  <a:cubicBezTo>
                    <a:pt x="1227" y="1116"/>
                    <a:pt x="1218" y="1114"/>
                    <a:pt x="1213" y="1117"/>
                  </a:cubicBezTo>
                  <a:cubicBezTo>
                    <a:pt x="1210" y="1119"/>
                    <a:pt x="1208" y="1123"/>
                    <a:pt x="1205" y="1125"/>
                  </a:cubicBezTo>
                  <a:cubicBezTo>
                    <a:pt x="1197" y="1130"/>
                    <a:pt x="1184" y="1134"/>
                    <a:pt x="1189" y="1146"/>
                  </a:cubicBezTo>
                  <a:cubicBezTo>
                    <a:pt x="1206" y="1148"/>
                    <a:pt x="1213" y="1128"/>
                    <a:pt x="1230" y="1125"/>
                  </a:cubicBezTo>
                  <a:close/>
                  <a:moveTo>
                    <a:pt x="1114" y="1109"/>
                  </a:moveTo>
                  <a:cubicBezTo>
                    <a:pt x="1108" y="1107"/>
                    <a:pt x="1100" y="1108"/>
                    <a:pt x="1094" y="1107"/>
                  </a:cubicBezTo>
                  <a:cubicBezTo>
                    <a:pt x="1093" y="1119"/>
                    <a:pt x="1116" y="1128"/>
                    <a:pt x="1114" y="1109"/>
                  </a:cubicBezTo>
                  <a:close/>
                  <a:moveTo>
                    <a:pt x="1061" y="1115"/>
                  </a:moveTo>
                  <a:cubicBezTo>
                    <a:pt x="1064" y="1107"/>
                    <a:pt x="1047" y="1106"/>
                    <a:pt x="1049" y="1113"/>
                  </a:cubicBezTo>
                  <a:cubicBezTo>
                    <a:pt x="1051" y="1117"/>
                    <a:pt x="1057" y="1116"/>
                    <a:pt x="1061" y="1115"/>
                  </a:cubicBezTo>
                  <a:close/>
                  <a:moveTo>
                    <a:pt x="1077" y="1131"/>
                  </a:moveTo>
                  <a:cubicBezTo>
                    <a:pt x="1083" y="1125"/>
                    <a:pt x="1096" y="1131"/>
                    <a:pt x="1097" y="1121"/>
                  </a:cubicBezTo>
                  <a:cubicBezTo>
                    <a:pt x="1085" y="1115"/>
                    <a:pt x="1065" y="1109"/>
                    <a:pt x="1060" y="1125"/>
                  </a:cubicBezTo>
                  <a:cubicBezTo>
                    <a:pt x="1069" y="1123"/>
                    <a:pt x="1073" y="1127"/>
                    <a:pt x="1077" y="1131"/>
                  </a:cubicBezTo>
                  <a:close/>
                  <a:moveTo>
                    <a:pt x="1333" y="1479"/>
                  </a:moveTo>
                  <a:cubicBezTo>
                    <a:pt x="1351" y="1463"/>
                    <a:pt x="1375" y="1447"/>
                    <a:pt x="1391" y="1430"/>
                  </a:cubicBezTo>
                  <a:cubicBezTo>
                    <a:pt x="1428" y="1404"/>
                    <a:pt x="1457" y="1369"/>
                    <a:pt x="1479" y="1327"/>
                  </a:cubicBezTo>
                  <a:cubicBezTo>
                    <a:pt x="1480" y="1324"/>
                    <a:pt x="1475" y="1324"/>
                    <a:pt x="1478" y="1322"/>
                  </a:cubicBezTo>
                  <a:cubicBezTo>
                    <a:pt x="1482" y="1315"/>
                    <a:pt x="1478" y="1306"/>
                    <a:pt x="1479" y="1298"/>
                  </a:cubicBezTo>
                  <a:cubicBezTo>
                    <a:pt x="1483" y="1297"/>
                    <a:pt x="1485" y="1294"/>
                    <a:pt x="1487" y="1291"/>
                  </a:cubicBezTo>
                  <a:cubicBezTo>
                    <a:pt x="1487" y="1288"/>
                    <a:pt x="1484" y="1287"/>
                    <a:pt x="1483" y="1283"/>
                  </a:cubicBezTo>
                  <a:cubicBezTo>
                    <a:pt x="1480" y="1282"/>
                    <a:pt x="1480" y="1289"/>
                    <a:pt x="1478" y="1286"/>
                  </a:cubicBezTo>
                  <a:cubicBezTo>
                    <a:pt x="1484" y="1283"/>
                    <a:pt x="1481" y="1274"/>
                    <a:pt x="1481" y="1268"/>
                  </a:cubicBezTo>
                  <a:cubicBezTo>
                    <a:pt x="1482" y="1262"/>
                    <a:pt x="1486" y="1261"/>
                    <a:pt x="1485" y="1257"/>
                  </a:cubicBezTo>
                  <a:cubicBezTo>
                    <a:pt x="1484" y="1253"/>
                    <a:pt x="1478" y="1252"/>
                    <a:pt x="1473" y="1251"/>
                  </a:cubicBezTo>
                  <a:cubicBezTo>
                    <a:pt x="1469" y="1237"/>
                    <a:pt x="1478" y="1231"/>
                    <a:pt x="1480" y="1220"/>
                  </a:cubicBezTo>
                  <a:cubicBezTo>
                    <a:pt x="1480" y="1213"/>
                    <a:pt x="1478" y="1206"/>
                    <a:pt x="1480" y="1201"/>
                  </a:cubicBezTo>
                  <a:cubicBezTo>
                    <a:pt x="1481" y="1194"/>
                    <a:pt x="1490" y="1186"/>
                    <a:pt x="1486" y="1177"/>
                  </a:cubicBezTo>
                  <a:cubicBezTo>
                    <a:pt x="1482" y="1174"/>
                    <a:pt x="1477" y="1172"/>
                    <a:pt x="1473" y="1174"/>
                  </a:cubicBezTo>
                  <a:cubicBezTo>
                    <a:pt x="1478" y="1158"/>
                    <a:pt x="1475" y="1141"/>
                    <a:pt x="1479" y="1128"/>
                  </a:cubicBezTo>
                  <a:cubicBezTo>
                    <a:pt x="1472" y="1118"/>
                    <a:pt x="1466" y="1130"/>
                    <a:pt x="1460" y="1135"/>
                  </a:cubicBezTo>
                  <a:cubicBezTo>
                    <a:pt x="1463" y="1150"/>
                    <a:pt x="1454" y="1153"/>
                    <a:pt x="1448" y="1160"/>
                  </a:cubicBezTo>
                  <a:cubicBezTo>
                    <a:pt x="1447" y="1163"/>
                    <a:pt x="1449" y="1163"/>
                    <a:pt x="1449" y="1165"/>
                  </a:cubicBezTo>
                  <a:cubicBezTo>
                    <a:pt x="1443" y="1168"/>
                    <a:pt x="1444" y="1175"/>
                    <a:pt x="1442" y="1183"/>
                  </a:cubicBezTo>
                  <a:cubicBezTo>
                    <a:pt x="1440" y="1191"/>
                    <a:pt x="1434" y="1206"/>
                    <a:pt x="1428" y="1215"/>
                  </a:cubicBezTo>
                  <a:cubicBezTo>
                    <a:pt x="1426" y="1218"/>
                    <a:pt x="1422" y="1219"/>
                    <a:pt x="1420" y="1222"/>
                  </a:cubicBezTo>
                  <a:cubicBezTo>
                    <a:pt x="1413" y="1231"/>
                    <a:pt x="1411" y="1242"/>
                    <a:pt x="1397" y="1242"/>
                  </a:cubicBezTo>
                  <a:cubicBezTo>
                    <a:pt x="1395" y="1238"/>
                    <a:pt x="1393" y="1234"/>
                    <a:pt x="1391" y="1230"/>
                  </a:cubicBezTo>
                  <a:cubicBezTo>
                    <a:pt x="1381" y="1226"/>
                    <a:pt x="1369" y="1226"/>
                    <a:pt x="1367" y="1214"/>
                  </a:cubicBezTo>
                  <a:cubicBezTo>
                    <a:pt x="1345" y="1211"/>
                    <a:pt x="1373" y="1191"/>
                    <a:pt x="1372" y="1180"/>
                  </a:cubicBezTo>
                  <a:cubicBezTo>
                    <a:pt x="1375" y="1179"/>
                    <a:pt x="1379" y="1179"/>
                    <a:pt x="1382" y="1178"/>
                  </a:cubicBezTo>
                  <a:cubicBezTo>
                    <a:pt x="1383" y="1169"/>
                    <a:pt x="1391" y="1168"/>
                    <a:pt x="1393" y="1160"/>
                  </a:cubicBezTo>
                  <a:cubicBezTo>
                    <a:pt x="1388" y="1149"/>
                    <a:pt x="1380" y="1158"/>
                    <a:pt x="1373" y="1160"/>
                  </a:cubicBezTo>
                  <a:cubicBezTo>
                    <a:pt x="1373" y="1160"/>
                    <a:pt x="1371" y="1159"/>
                    <a:pt x="1370" y="1159"/>
                  </a:cubicBezTo>
                  <a:cubicBezTo>
                    <a:pt x="1368" y="1159"/>
                    <a:pt x="1365" y="1161"/>
                    <a:pt x="1363" y="1161"/>
                  </a:cubicBezTo>
                  <a:cubicBezTo>
                    <a:pt x="1356" y="1161"/>
                    <a:pt x="1352" y="1156"/>
                    <a:pt x="1345" y="1155"/>
                  </a:cubicBezTo>
                  <a:cubicBezTo>
                    <a:pt x="1340" y="1154"/>
                    <a:pt x="1333" y="1158"/>
                    <a:pt x="1330" y="1149"/>
                  </a:cubicBezTo>
                  <a:cubicBezTo>
                    <a:pt x="1326" y="1148"/>
                    <a:pt x="1323" y="1151"/>
                    <a:pt x="1317" y="1149"/>
                  </a:cubicBezTo>
                  <a:cubicBezTo>
                    <a:pt x="1316" y="1153"/>
                    <a:pt x="1312" y="1154"/>
                    <a:pt x="1312" y="1159"/>
                  </a:cubicBezTo>
                  <a:cubicBezTo>
                    <a:pt x="1317" y="1161"/>
                    <a:pt x="1323" y="1159"/>
                    <a:pt x="1327" y="1159"/>
                  </a:cubicBezTo>
                  <a:cubicBezTo>
                    <a:pt x="1323" y="1169"/>
                    <a:pt x="1309" y="1165"/>
                    <a:pt x="1299" y="1168"/>
                  </a:cubicBezTo>
                  <a:cubicBezTo>
                    <a:pt x="1288" y="1171"/>
                    <a:pt x="1281" y="1178"/>
                    <a:pt x="1276" y="1184"/>
                  </a:cubicBezTo>
                  <a:cubicBezTo>
                    <a:pt x="1276" y="1193"/>
                    <a:pt x="1276" y="1193"/>
                    <a:pt x="1276" y="1193"/>
                  </a:cubicBezTo>
                  <a:cubicBezTo>
                    <a:pt x="1266" y="1195"/>
                    <a:pt x="1260" y="1201"/>
                    <a:pt x="1260" y="1212"/>
                  </a:cubicBezTo>
                  <a:cubicBezTo>
                    <a:pt x="1263" y="1214"/>
                    <a:pt x="1268" y="1214"/>
                    <a:pt x="1268" y="1219"/>
                  </a:cubicBezTo>
                  <a:cubicBezTo>
                    <a:pt x="1259" y="1217"/>
                    <a:pt x="1255" y="1223"/>
                    <a:pt x="1246" y="1219"/>
                  </a:cubicBezTo>
                  <a:cubicBezTo>
                    <a:pt x="1242" y="1222"/>
                    <a:pt x="1238" y="1230"/>
                    <a:pt x="1234" y="1230"/>
                  </a:cubicBezTo>
                  <a:cubicBezTo>
                    <a:pt x="1236" y="1223"/>
                    <a:pt x="1244" y="1219"/>
                    <a:pt x="1239" y="1210"/>
                  </a:cubicBezTo>
                  <a:cubicBezTo>
                    <a:pt x="1237" y="1209"/>
                    <a:pt x="1231" y="1210"/>
                    <a:pt x="1231" y="1207"/>
                  </a:cubicBezTo>
                  <a:cubicBezTo>
                    <a:pt x="1229" y="1205"/>
                    <a:pt x="1231" y="1198"/>
                    <a:pt x="1229" y="1195"/>
                  </a:cubicBezTo>
                  <a:cubicBezTo>
                    <a:pt x="1215" y="1194"/>
                    <a:pt x="1216" y="1210"/>
                    <a:pt x="1202" y="1209"/>
                  </a:cubicBezTo>
                  <a:cubicBezTo>
                    <a:pt x="1202" y="1213"/>
                    <a:pt x="1202" y="1217"/>
                    <a:pt x="1199" y="1218"/>
                  </a:cubicBezTo>
                  <a:cubicBezTo>
                    <a:pt x="1193" y="1214"/>
                    <a:pt x="1184" y="1222"/>
                    <a:pt x="1183" y="1230"/>
                  </a:cubicBezTo>
                  <a:cubicBezTo>
                    <a:pt x="1180" y="1230"/>
                    <a:pt x="1178" y="1228"/>
                    <a:pt x="1174" y="1229"/>
                  </a:cubicBezTo>
                  <a:cubicBezTo>
                    <a:pt x="1174" y="1233"/>
                    <a:pt x="1170" y="1235"/>
                    <a:pt x="1169" y="1238"/>
                  </a:cubicBezTo>
                  <a:cubicBezTo>
                    <a:pt x="1169" y="1241"/>
                    <a:pt x="1173" y="1239"/>
                    <a:pt x="1172" y="1243"/>
                  </a:cubicBezTo>
                  <a:cubicBezTo>
                    <a:pt x="1166" y="1246"/>
                    <a:pt x="1152" y="1243"/>
                    <a:pt x="1146" y="1247"/>
                  </a:cubicBezTo>
                  <a:cubicBezTo>
                    <a:pt x="1145" y="1251"/>
                    <a:pt x="1153" y="1262"/>
                    <a:pt x="1144" y="1263"/>
                  </a:cubicBezTo>
                  <a:cubicBezTo>
                    <a:pt x="1145" y="1256"/>
                    <a:pt x="1140" y="1254"/>
                    <a:pt x="1140" y="1248"/>
                  </a:cubicBezTo>
                  <a:cubicBezTo>
                    <a:pt x="1130" y="1253"/>
                    <a:pt x="1111" y="1261"/>
                    <a:pt x="1111" y="1275"/>
                  </a:cubicBezTo>
                  <a:cubicBezTo>
                    <a:pt x="1113" y="1277"/>
                    <a:pt x="1116" y="1278"/>
                    <a:pt x="1118" y="1280"/>
                  </a:cubicBezTo>
                  <a:cubicBezTo>
                    <a:pt x="1113" y="1284"/>
                    <a:pt x="1107" y="1287"/>
                    <a:pt x="1100" y="1288"/>
                  </a:cubicBezTo>
                  <a:cubicBezTo>
                    <a:pt x="1091" y="1301"/>
                    <a:pt x="1072" y="1308"/>
                    <a:pt x="1053" y="1307"/>
                  </a:cubicBezTo>
                  <a:cubicBezTo>
                    <a:pt x="1044" y="1307"/>
                    <a:pt x="1041" y="1309"/>
                    <a:pt x="1034" y="1310"/>
                  </a:cubicBezTo>
                  <a:cubicBezTo>
                    <a:pt x="1030" y="1311"/>
                    <a:pt x="1026" y="1310"/>
                    <a:pt x="1022" y="1311"/>
                  </a:cubicBezTo>
                  <a:cubicBezTo>
                    <a:pt x="1014" y="1313"/>
                    <a:pt x="1008" y="1318"/>
                    <a:pt x="1001" y="1320"/>
                  </a:cubicBezTo>
                  <a:cubicBezTo>
                    <a:pt x="995" y="1321"/>
                    <a:pt x="987" y="1320"/>
                    <a:pt x="983" y="1323"/>
                  </a:cubicBezTo>
                  <a:cubicBezTo>
                    <a:pt x="979" y="1325"/>
                    <a:pt x="978" y="1330"/>
                    <a:pt x="973" y="1331"/>
                  </a:cubicBezTo>
                  <a:cubicBezTo>
                    <a:pt x="961" y="1334"/>
                    <a:pt x="953" y="1338"/>
                    <a:pt x="944" y="1344"/>
                  </a:cubicBezTo>
                  <a:cubicBezTo>
                    <a:pt x="945" y="1341"/>
                    <a:pt x="947" y="1340"/>
                    <a:pt x="947" y="1337"/>
                  </a:cubicBezTo>
                  <a:cubicBezTo>
                    <a:pt x="938" y="1335"/>
                    <a:pt x="937" y="1345"/>
                    <a:pt x="934" y="1349"/>
                  </a:cubicBezTo>
                  <a:cubicBezTo>
                    <a:pt x="931" y="1353"/>
                    <a:pt x="926" y="1355"/>
                    <a:pt x="926" y="1361"/>
                  </a:cubicBezTo>
                  <a:cubicBezTo>
                    <a:pt x="925" y="1365"/>
                    <a:pt x="929" y="1363"/>
                    <a:pt x="929" y="1366"/>
                  </a:cubicBezTo>
                  <a:cubicBezTo>
                    <a:pt x="926" y="1368"/>
                    <a:pt x="922" y="1371"/>
                    <a:pt x="918" y="1374"/>
                  </a:cubicBezTo>
                  <a:cubicBezTo>
                    <a:pt x="917" y="1385"/>
                    <a:pt x="926" y="1391"/>
                    <a:pt x="926" y="1399"/>
                  </a:cubicBezTo>
                  <a:cubicBezTo>
                    <a:pt x="921" y="1398"/>
                    <a:pt x="921" y="1392"/>
                    <a:pt x="916" y="1392"/>
                  </a:cubicBezTo>
                  <a:cubicBezTo>
                    <a:pt x="913" y="1393"/>
                    <a:pt x="913" y="1396"/>
                    <a:pt x="908" y="1395"/>
                  </a:cubicBezTo>
                  <a:cubicBezTo>
                    <a:pt x="904" y="1404"/>
                    <a:pt x="911" y="1410"/>
                    <a:pt x="914" y="1416"/>
                  </a:cubicBezTo>
                  <a:cubicBezTo>
                    <a:pt x="914" y="1420"/>
                    <a:pt x="909" y="1419"/>
                    <a:pt x="910" y="1424"/>
                  </a:cubicBezTo>
                  <a:cubicBezTo>
                    <a:pt x="924" y="1429"/>
                    <a:pt x="916" y="1441"/>
                    <a:pt x="919" y="1452"/>
                  </a:cubicBezTo>
                  <a:cubicBezTo>
                    <a:pt x="918" y="1455"/>
                    <a:pt x="913" y="1454"/>
                    <a:pt x="914" y="1459"/>
                  </a:cubicBezTo>
                  <a:cubicBezTo>
                    <a:pt x="915" y="1465"/>
                    <a:pt x="922" y="1465"/>
                    <a:pt x="924" y="1471"/>
                  </a:cubicBezTo>
                  <a:cubicBezTo>
                    <a:pt x="923" y="1476"/>
                    <a:pt x="917" y="1476"/>
                    <a:pt x="915" y="1481"/>
                  </a:cubicBezTo>
                  <a:cubicBezTo>
                    <a:pt x="915" y="1491"/>
                    <a:pt x="905" y="1495"/>
                    <a:pt x="895" y="1493"/>
                  </a:cubicBezTo>
                  <a:cubicBezTo>
                    <a:pt x="894" y="1495"/>
                    <a:pt x="892" y="1497"/>
                    <a:pt x="893" y="1500"/>
                  </a:cubicBezTo>
                  <a:cubicBezTo>
                    <a:pt x="906" y="1502"/>
                    <a:pt x="913" y="1508"/>
                    <a:pt x="924" y="1509"/>
                  </a:cubicBezTo>
                  <a:cubicBezTo>
                    <a:pt x="934" y="1510"/>
                    <a:pt x="942" y="1506"/>
                    <a:pt x="947" y="1504"/>
                  </a:cubicBezTo>
                  <a:cubicBezTo>
                    <a:pt x="952" y="1502"/>
                    <a:pt x="959" y="1502"/>
                    <a:pt x="965" y="1500"/>
                  </a:cubicBezTo>
                  <a:cubicBezTo>
                    <a:pt x="970" y="1499"/>
                    <a:pt x="973" y="1496"/>
                    <a:pt x="977" y="1495"/>
                  </a:cubicBezTo>
                  <a:cubicBezTo>
                    <a:pt x="979" y="1495"/>
                    <a:pt x="982" y="1497"/>
                    <a:pt x="984" y="1497"/>
                  </a:cubicBezTo>
                  <a:cubicBezTo>
                    <a:pt x="988" y="1498"/>
                    <a:pt x="993" y="1494"/>
                    <a:pt x="1000" y="1494"/>
                  </a:cubicBezTo>
                  <a:cubicBezTo>
                    <a:pt x="1004" y="1493"/>
                    <a:pt x="1009" y="1495"/>
                    <a:pt x="1013" y="1495"/>
                  </a:cubicBezTo>
                  <a:cubicBezTo>
                    <a:pt x="1016" y="1494"/>
                    <a:pt x="1019" y="1492"/>
                    <a:pt x="1022" y="1492"/>
                  </a:cubicBezTo>
                  <a:cubicBezTo>
                    <a:pt x="1024" y="1492"/>
                    <a:pt x="1028" y="1494"/>
                    <a:pt x="1031" y="1494"/>
                  </a:cubicBezTo>
                  <a:cubicBezTo>
                    <a:pt x="1041" y="1492"/>
                    <a:pt x="1048" y="1478"/>
                    <a:pt x="1057" y="1475"/>
                  </a:cubicBezTo>
                  <a:cubicBezTo>
                    <a:pt x="1063" y="1474"/>
                    <a:pt x="1069" y="1475"/>
                    <a:pt x="1074" y="1474"/>
                  </a:cubicBezTo>
                  <a:cubicBezTo>
                    <a:pt x="1082" y="1473"/>
                    <a:pt x="1089" y="1468"/>
                    <a:pt x="1097" y="1468"/>
                  </a:cubicBezTo>
                  <a:cubicBezTo>
                    <a:pt x="1101" y="1467"/>
                    <a:pt x="1104" y="1469"/>
                    <a:pt x="1108" y="1469"/>
                  </a:cubicBezTo>
                  <a:cubicBezTo>
                    <a:pt x="1116" y="1468"/>
                    <a:pt x="1124" y="1462"/>
                    <a:pt x="1133" y="1459"/>
                  </a:cubicBezTo>
                  <a:cubicBezTo>
                    <a:pt x="1146" y="1455"/>
                    <a:pt x="1160" y="1455"/>
                    <a:pt x="1170" y="1452"/>
                  </a:cubicBezTo>
                  <a:cubicBezTo>
                    <a:pt x="1178" y="1458"/>
                    <a:pt x="1189" y="1457"/>
                    <a:pt x="1196" y="1463"/>
                  </a:cubicBezTo>
                  <a:cubicBezTo>
                    <a:pt x="1194" y="1466"/>
                    <a:pt x="1187" y="1468"/>
                    <a:pt x="1190" y="1472"/>
                  </a:cubicBezTo>
                  <a:cubicBezTo>
                    <a:pt x="1190" y="1476"/>
                    <a:pt x="1193" y="1471"/>
                    <a:pt x="1194" y="1474"/>
                  </a:cubicBezTo>
                  <a:cubicBezTo>
                    <a:pt x="1196" y="1478"/>
                    <a:pt x="1194" y="1479"/>
                    <a:pt x="1194" y="1483"/>
                  </a:cubicBezTo>
                  <a:cubicBezTo>
                    <a:pt x="1193" y="1486"/>
                    <a:pt x="1186" y="1483"/>
                    <a:pt x="1186" y="1488"/>
                  </a:cubicBezTo>
                  <a:cubicBezTo>
                    <a:pt x="1188" y="1491"/>
                    <a:pt x="1194" y="1490"/>
                    <a:pt x="1197" y="1490"/>
                  </a:cubicBezTo>
                  <a:cubicBezTo>
                    <a:pt x="1201" y="1478"/>
                    <a:pt x="1217" y="1477"/>
                    <a:pt x="1228" y="1470"/>
                  </a:cubicBezTo>
                  <a:cubicBezTo>
                    <a:pt x="1235" y="1465"/>
                    <a:pt x="1238" y="1458"/>
                    <a:pt x="1246" y="1458"/>
                  </a:cubicBezTo>
                  <a:cubicBezTo>
                    <a:pt x="1245" y="1463"/>
                    <a:pt x="1238" y="1463"/>
                    <a:pt x="1234" y="1466"/>
                  </a:cubicBezTo>
                  <a:cubicBezTo>
                    <a:pt x="1233" y="1467"/>
                    <a:pt x="1233" y="1469"/>
                    <a:pt x="1233" y="1471"/>
                  </a:cubicBezTo>
                  <a:cubicBezTo>
                    <a:pt x="1222" y="1476"/>
                    <a:pt x="1214" y="1485"/>
                    <a:pt x="1204" y="1491"/>
                  </a:cubicBezTo>
                  <a:cubicBezTo>
                    <a:pt x="1217" y="1493"/>
                    <a:pt x="1221" y="1480"/>
                    <a:pt x="1229" y="1480"/>
                  </a:cubicBezTo>
                  <a:cubicBezTo>
                    <a:pt x="1229" y="1487"/>
                    <a:pt x="1220" y="1486"/>
                    <a:pt x="1217" y="1492"/>
                  </a:cubicBezTo>
                  <a:cubicBezTo>
                    <a:pt x="1219" y="1494"/>
                    <a:pt x="1225" y="1491"/>
                    <a:pt x="1226" y="1494"/>
                  </a:cubicBezTo>
                  <a:cubicBezTo>
                    <a:pt x="1223" y="1495"/>
                    <a:pt x="1223" y="1499"/>
                    <a:pt x="1223" y="1504"/>
                  </a:cubicBezTo>
                  <a:cubicBezTo>
                    <a:pt x="1220" y="1509"/>
                    <a:pt x="1212" y="1509"/>
                    <a:pt x="1210" y="1515"/>
                  </a:cubicBezTo>
                  <a:cubicBezTo>
                    <a:pt x="1225" y="1528"/>
                    <a:pt x="1250" y="1521"/>
                    <a:pt x="1263" y="1510"/>
                  </a:cubicBezTo>
                  <a:cubicBezTo>
                    <a:pt x="1261" y="1514"/>
                    <a:pt x="1261" y="1518"/>
                    <a:pt x="1262" y="1520"/>
                  </a:cubicBezTo>
                  <a:cubicBezTo>
                    <a:pt x="1275" y="1517"/>
                    <a:pt x="1285" y="1506"/>
                    <a:pt x="1296" y="1501"/>
                  </a:cubicBezTo>
                  <a:cubicBezTo>
                    <a:pt x="1298" y="1501"/>
                    <a:pt x="1301" y="1502"/>
                    <a:pt x="1303" y="1501"/>
                  </a:cubicBezTo>
                  <a:cubicBezTo>
                    <a:pt x="1316" y="1498"/>
                    <a:pt x="1323" y="1488"/>
                    <a:pt x="1333" y="1479"/>
                  </a:cubicBezTo>
                  <a:close/>
                  <a:moveTo>
                    <a:pt x="1122" y="1140"/>
                  </a:moveTo>
                  <a:cubicBezTo>
                    <a:pt x="1123" y="1143"/>
                    <a:pt x="1124" y="1144"/>
                    <a:pt x="1124" y="1146"/>
                  </a:cubicBezTo>
                  <a:cubicBezTo>
                    <a:pt x="1127" y="1147"/>
                    <a:pt x="1135" y="1148"/>
                    <a:pt x="1138" y="1146"/>
                  </a:cubicBezTo>
                  <a:cubicBezTo>
                    <a:pt x="1138" y="1142"/>
                    <a:pt x="1135" y="1133"/>
                    <a:pt x="1127" y="1131"/>
                  </a:cubicBezTo>
                  <a:cubicBezTo>
                    <a:pt x="1118" y="1128"/>
                    <a:pt x="1099" y="1130"/>
                    <a:pt x="1108" y="1140"/>
                  </a:cubicBezTo>
                  <a:cubicBezTo>
                    <a:pt x="1113" y="1143"/>
                    <a:pt x="1117" y="1140"/>
                    <a:pt x="1122" y="1140"/>
                  </a:cubicBezTo>
                  <a:close/>
                  <a:moveTo>
                    <a:pt x="1308" y="1153"/>
                  </a:moveTo>
                  <a:cubicBezTo>
                    <a:pt x="1302" y="1154"/>
                    <a:pt x="1298" y="1156"/>
                    <a:pt x="1297" y="1162"/>
                  </a:cubicBezTo>
                  <a:cubicBezTo>
                    <a:pt x="1304" y="1163"/>
                    <a:pt x="1308" y="1159"/>
                    <a:pt x="1308" y="1153"/>
                  </a:cubicBezTo>
                  <a:close/>
                  <a:moveTo>
                    <a:pt x="1601" y="1240"/>
                  </a:moveTo>
                  <a:cubicBezTo>
                    <a:pt x="1607" y="1237"/>
                    <a:pt x="1606" y="1225"/>
                    <a:pt x="1605" y="1218"/>
                  </a:cubicBezTo>
                  <a:cubicBezTo>
                    <a:pt x="1603" y="1224"/>
                    <a:pt x="1599" y="1233"/>
                    <a:pt x="1601" y="1240"/>
                  </a:cubicBezTo>
                  <a:close/>
                  <a:moveTo>
                    <a:pt x="1429" y="1473"/>
                  </a:moveTo>
                  <a:cubicBezTo>
                    <a:pt x="1397" y="1503"/>
                    <a:pt x="1356" y="1524"/>
                    <a:pt x="1319" y="1548"/>
                  </a:cubicBezTo>
                  <a:cubicBezTo>
                    <a:pt x="1338" y="1545"/>
                    <a:pt x="1347" y="1536"/>
                    <a:pt x="1361" y="1527"/>
                  </a:cubicBezTo>
                  <a:cubicBezTo>
                    <a:pt x="1386" y="1510"/>
                    <a:pt x="1409" y="1494"/>
                    <a:pt x="1431" y="1475"/>
                  </a:cubicBezTo>
                  <a:cubicBezTo>
                    <a:pt x="1431" y="1474"/>
                    <a:pt x="1430" y="1473"/>
                    <a:pt x="1429" y="1473"/>
                  </a:cubicBezTo>
                  <a:close/>
                  <a:moveTo>
                    <a:pt x="1186" y="1500"/>
                  </a:moveTo>
                  <a:cubicBezTo>
                    <a:pt x="1190" y="1504"/>
                    <a:pt x="1200" y="1499"/>
                    <a:pt x="1204" y="1496"/>
                  </a:cubicBezTo>
                  <a:cubicBezTo>
                    <a:pt x="1197" y="1495"/>
                    <a:pt x="1188" y="1495"/>
                    <a:pt x="1186" y="1500"/>
                  </a:cubicBezTo>
                  <a:close/>
                  <a:moveTo>
                    <a:pt x="1257" y="1525"/>
                  </a:moveTo>
                  <a:cubicBezTo>
                    <a:pt x="1255" y="1527"/>
                    <a:pt x="1253" y="1528"/>
                    <a:pt x="1252" y="1530"/>
                  </a:cubicBezTo>
                  <a:cubicBezTo>
                    <a:pt x="1257" y="1531"/>
                    <a:pt x="1261" y="1527"/>
                    <a:pt x="1257" y="1525"/>
                  </a:cubicBezTo>
                  <a:close/>
                  <a:moveTo>
                    <a:pt x="1228" y="1527"/>
                  </a:moveTo>
                  <a:cubicBezTo>
                    <a:pt x="1224" y="1527"/>
                    <a:pt x="1218" y="1531"/>
                    <a:pt x="1219" y="1534"/>
                  </a:cubicBezTo>
                  <a:cubicBezTo>
                    <a:pt x="1221" y="1530"/>
                    <a:pt x="1227" y="1531"/>
                    <a:pt x="1228" y="1527"/>
                  </a:cubicBezTo>
                  <a:close/>
                  <a:moveTo>
                    <a:pt x="1252" y="1535"/>
                  </a:moveTo>
                  <a:cubicBezTo>
                    <a:pt x="1255" y="1535"/>
                    <a:pt x="1257" y="1534"/>
                    <a:pt x="1258" y="1531"/>
                  </a:cubicBezTo>
                  <a:cubicBezTo>
                    <a:pt x="1255" y="1531"/>
                    <a:pt x="1253" y="1533"/>
                    <a:pt x="1252" y="1535"/>
                  </a:cubicBezTo>
                  <a:close/>
                  <a:moveTo>
                    <a:pt x="671" y="639"/>
                  </a:moveTo>
                  <a:cubicBezTo>
                    <a:pt x="672" y="635"/>
                    <a:pt x="669" y="627"/>
                    <a:pt x="674" y="627"/>
                  </a:cubicBezTo>
                  <a:cubicBezTo>
                    <a:pt x="677" y="630"/>
                    <a:pt x="680" y="633"/>
                    <a:pt x="679" y="640"/>
                  </a:cubicBezTo>
                  <a:cubicBezTo>
                    <a:pt x="681" y="642"/>
                    <a:pt x="684" y="643"/>
                    <a:pt x="686" y="645"/>
                  </a:cubicBezTo>
                  <a:cubicBezTo>
                    <a:pt x="690" y="656"/>
                    <a:pt x="686" y="671"/>
                    <a:pt x="690" y="682"/>
                  </a:cubicBezTo>
                  <a:cubicBezTo>
                    <a:pt x="691" y="685"/>
                    <a:pt x="694" y="687"/>
                    <a:pt x="695" y="689"/>
                  </a:cubicBezTo>
                  <a:cubicBezTo>
                    <a:pt x="701" y="700"/>
                    <a:pt x="704" y="711"/>
                    <a:pt x="710" y="722"/>
                  </a:cubicBezTo>
                  <a:cubicBezTo>
                    <a:pt x="704" y="724"/>
                    <a:pt x="699" y="731"/>
                    <a:pt x="701" y="737"/>
                  </a:cubicBezTo>
                  <a:cubicBezTo>
                    <a:pt x="703" y="740"/>
                    <a:pt x="709" y="734"/>
                    <a:pt x="711" y="739"/>
                  </a:cubicBezTo>
                  <a:cubicBezTo>
                    <a:pt x="707" y="745"/>
                    <a:pt x="705" y="760"/>
                    <a:pt x="709" y="768"/>
                  </a:cubicBezTo>
                  <a:cubicBezTo>
                    <a:pt x="703" y="776"/>
                    <a:pt x="699" y="792"/>
                    <a:pt x="702" y="806"/>
                  </a:cubicBezTo>
                  <a:cubicBezTo>
                    <a:pt x="708" y="808"/>
                    <a:pt x="707" y="802"/>
                    <a:pt x="713" y="802"/>
                  </a:cubicBezTo>
                  <a:cubicBezTo>
                    <a:pt x="720" y="807"/>
                    <a:pt x="722" y="817"/>
                    <a:pt x="730" y="822"/>
                  </a:cubicBezTo>
                  <a:cubicBezTo>
                    <a:pt x="730" y="828"/>
                    <a:pt x="730" y="828"/>
                    <a:pt x="730" y="828"/>
                  </a:cubicBezTo>
                  <a:cubicBezTo>
                    <a:pt x="739" y="834"/>
                    <a:pt x="740" y="847"/>
                    <a:pt x="742" y="860"/>
                  </a:cubicBezTo>
                  <a:cubicBezTo>
                    <a:pt x="753" y="860"/>
                    <a:pt x="753" y="860"/>
                    <a:pt x="753" y="860"/>
                  </a:cubicBezTo>
                  <a:cubicBezTo>
                    <a:pt x="755" y="866"/>
                    <a:pt x="751" y="876"/>
                    <a:pt x="754" y="883"/>
                  </a:cubicBezTo>
                  <a:cubicBezTo>
                    <a:pt x="756" y="885"/>
                    <a:pt x="761" y="884"/>
                    <a:pt x="762" y="887"/>
                  </a:cubicBezTo>
                  <a:cubicBezTo>
                    <a:pt x="757" y="908"/>
                    <a:pt x="784" y="904"/>
                    <a:pt x="787" y="919"/>
                  </a:cubicBezTo>
                  <a:cubicBezTo>
                    <a:pt x="801" y="922"/>
                    <a:pt x="807" y="940"/>
                    <a:pt x="825" y="932"/>
                  </a:cubicBezTo>
                  <a:cubicBezTo>
                    <a:pt x="830" y="918"/>
                    <a:pt x="821" y="910"/>
                    <a:pt x="813" y="905"/>
                  </a:cubicBezTo>
                  <a:cubicBezTo>
                    <a:pt x="814" y="898"/>
                    <a:pt x="812" y="894"/>
                    <a:pt x="809" y="891"/>
                  </a:cubicBezTo>
                  <a:cubicBezTo>
                    <a:pt x="811" y="882"/>
                    <a:pt x="814" y="869"/>
                    <a:pt x="812" y="863"/>
                  </a:cubicBezTo>
                  <a:cubicBezTo>
                    <a:pt x="809" y="847"/>
                    <a:pt x="783" y="845"/>
                    <a:pt x="776" y="833"/>
                  </a:cubicBezTo>
                  <a:cubicBezTo>
                    <a:pt x="776" y="827"/>
                    <a:pt x="773" y="824"/>
                    <a:pt x="770" y="821"/>
                  </a:cubicBezTo>
                  <a:cubicBezTo>
                    <a:pt x="766" y="822"/>
                    <a:pt x="762" y="824"/>
                    <a:pt x="756" y="823"/>
                  </a:cubicBezTo>
                  <a:cubicBezTo>
                    <a:pt x="755" y="818"/>
                    <a:pt x="752" y="815"/>
                    <a:pt x="750" y="811"/>
                  </a:cubicBezTo>
                  <a:cubicBezTo>
                    <a:pt x="746" y="810"/>
                    <a:pt x="748" y="816"/>
                    <a:pt x="743" y="815"/>
                  </a:cubicBezTo>
                  <a:cubicBezTo>
                    <a:pt x="743" y="812"/>
                    <a:pt x="742" y="812"/>
                    <a:pt x="741" y="810"/>
                  </a:cubicBezTo>
                  <a:cubicBezTo>
                    <a:pt x="743" y="808"/>
                    <a:pt x="747" y="810"/>
                    <a:pt x="747" y="806"/>
                  </a:cubicBezTo>
                  <a:cubicBezTo>
                    <a:pt x="748" y="799"/>
                    <a:pt x="743" y="792"/>
                    <a:pt x="737" y="789"/>
                  </a:cubicBezTo>
                  <a:cubicBezTo>
                    <a:pt x="738" y="785"/>
                    <a:pt x="739" y="782"/>
                    <a:pt x="737" y="779"/>
                  </a:cubicBezTo>
                  <a:cubicBezTo>
                    <a:pt x="732" y="778"/>
                    <a:pt x="727" y="782"/>
                    <a:pt x="723" y="779"/>
                  </a:cubicBezTo>
                  <a:cubicBezTo>
                    <a:pt x="723" y="771"/>
                    <a:pt x="724" y="761"/>
                    <a:pt x="721" y="753"/>
                  </a:cubicBezTo>
                  <a:cubicBezTo>
                    <a:pt x="728" y="750"/>
                    <a:pt x="729" y="740"/>
                    <a:pt x="730" y="729"/>
                  </a:cubicBezTo>
                  <a:cubicBezTo>
                    <a:pt x="739" y="725"/>
                    <a:pt x="733" y="709"/>
                    <a:pt x="737" y="701"/>
                  </a:cubicBezTo>
                  <a:cubicBezTo>
                    <a:pt x="742" y="699"/>
                    <a:pt x="749" y="699"/>
                    <a:pt x="752" y="703"/>
                  </a:cubicBezTo>
                  <a:cubicBezTo>
                    <a:pt x="753" y="708"/>
                    <a:pt x="750" y="712"/>
                    <a:pt x="752" y="717"/>
                  </a:cubicBezTo>
                  <a:cubicBezTo>
                    <a:pt x="759" y="720"/>
                    <a:pt x="765" y="713"/>
                    <a:pt x="774" y="714"/>
                  </a:cubicBezTo>
                  <a:cubicBezTo>
                    <a:pt x="777" y="719"/>
                    <a:pt x="778" y="726"/>
                    <a:pt x="782" y="730"/>
                  </a:cubicBezTo>
                  <a:cubicBezTo>
                    <a:pt x="784" y="729"/>
                    <a:pt x="788" y="729"/>
                    <a:pt x="791" y="729"/>
                  </a:cubicBezTo>
                  <a:cubicBezTo>
                    <a:pt x="792" y="732"/>
                    <a:pt x="795" y="733"/>
                    <a:pt x="795" y="736"/>
                  </a:cubicBezTo>
                  <a:cubicBezTo>
                    <a:pt x="794" y="738"/>
                    <a:pt x="792" y="739"/>
                    <a:pt x="792" y="743"/>
                  </a:cubicBezTo>
                  <a:cubicBezTo>
                    <a:pt x="799" y="749"/>
                    <a:pt x="807" y="753"/>
                    <a:pt x="818" y="755"/>
                  </a:cubicBezTo>
                  <a:cubicBezTo>
                    <a:pt x="824" y="765"/>
                    <a:pt x="827" y="779"/>
                    <a:pt x="830" y="792"/>
                  </a:cubicBezTo>
                  <a:cubicBezTo>
                    <a:pt x="839" y="802"/>
                    <a:pt x="852" y="791"/>
                    <a:pt x="859" y="786"/>
                  </a:cubicBezTo>
                  <a:cubicBezTo>
                    <a:pt x="860" y="784"/>
                    <a:pt x="858" y="779"/>
                    <a:pt x="860" y="778"/>
                  </a:cubicBezTo>
                  <a:cubicBezTo>
                    <a:pt x="863" y="777"/>
                    <a:pt x="868" y="780"/>
                    <a:pt x="872" y="777"/>
                  </a:cubicBezTo>
                  <a:cubicBezTo>
                    <a:pt x="874" y="773"/>
                    <a:pt x="870" y="771"/>
                    <a:pt x="869" y="767"/>
                  </a:cubicBezTo>
                  <a:cubicBezTo>
                    <a:pt x="872" y="761"/>
                    <a:pt x="882" y="764"/>
                    <a:pt x="889" y="763"/>
                  </a:cubicBezTo>
                  <a:cubicBezTo>
                    <a:pt x="903" y="761"/>
                    <a:pt x="910" y="751"/>
                    <a:pt x="919" y="744"/>
                  </a:cubicBezTo>
                  <a:cubicBezTo>
                    <a:pt x="918" y="734"/>
                    <a:pt x="926" y="727"/>
                    <a:pt x="925" y="718"/>
                  </a:cubicBezTo>
                  <a:cubicBezTo>
                    <a:pt x="924" y="715"/>
                    <a:pt x="920" y="713"/>
                    <a:pt x="919" y="709"/>
                  </a:cubicBezTo>
                  <a:cubicBezTo>
                    <a:pt x="917" y="702"/>
                    <a:pt x="921" y="695"/>
                    <a:pt x="919" y="689"/>
                  </a:cubicBezTo>
                  <a:cubicBezTo>
                    <a:pt x="917" y="683"/>
                    <a:pt x="907" y="678"/>
                    <a:pt x="911" y="670"/>
                  </a:cubicBezTo>
                  <a:cubicBezTo>
                    <a:pt x="898" y="655"/>
                    <a:pt x="879" y="646"/>
                    <a:pt x="863" y="634"/>
                  </a:cubicBezTo>
                  <a:cubicBezTo>
                    <a:pt x="864" y="631"/>
                    <a:pt x="863" y="628"/>
                    <a:pt x="862" y="626"/>
                  </a:cubicBezTo>
                  <a:cubicBezTo>
                    <a:pt x="852" y="617"/>
                    <a:pt x="833" y="604"/>
                    <a:pt x="836" y="586"/>
                  </a:cubicBezTo>
                  <a:cubicBezTo>
                    <a:pt x="838" y="578"/>
                    <a:pt x="854" y="568"/>
                    <a:pt x="863" y="568"/>
                  </a:cubicBezTo>
                  <a:cubicBezTo>
                    <a:pt x="866" y="562"/>
                    <a:pt x="870" y="553"/>
                    <a:pt x="881" y="552"/>
                  </a:cubicBezTo>
                  <a:cubicBezTo>
                    <a:pt x="886" y="551"/>
                    <a:pt x="903" y="554"/>
                    <a:pt x="905" y="559"/>
                  </a:cubicBezTo>
                  <a:cubicBezTo>
                    <a:pt x="906" y="564"/>
                    <a:pt x="902" y="567"/>
                    <a:pt x="904" y="573"/>
                  </a:cubicBezTo>
                  <a:cubicBezTo>
                    <a:pt x="908" y="576"/>
                    <a:pt x="913" y="584"/>
                    <a:pt x="922" y="581"/>
                  </a:cubicBezTo>
                  <a:cubicBezTo>
                    <a:pt x="923" y="575"/>
                    <a:pt x="919" y="570"/>
                    <a:pt x="921" y="564"/>
                  </a:cubicBezTo>
                  <a:cubicBezTo>
                    <a:pt x="925" y="550"/>
                    <a:pt x="958" y="559"/>
                    <a:pt x="967" y="549"/>
                  </a:cubicBezTo>
                  <a:cubicBezTo>
                    <a:pt x="968" y="545"/>
                    <a:pt x="965" y="538"/>
                    <a:pt x="969" y="536"/>
                  </a:cubicBezTo>
                  <a:cubicBezTo>
                    <a:pt x="973" y="536"/>
                    <a:pt x="973" y="543"/>
                    <a:pt x="977" y="544"/>
                  </a:cubicBezTo>
                  <a:cubicBezTo>
                    <a:pt x="983" y="545"/>
                    <a:pt x="985" y="538"/>
                    <a:pt x="990" y="536"/>
                  </a:cubicBezTo>
                  <a:cubicBezTo>
                    <a:pt x="996" y="534"/>
                    <a:pt x="1006" y="538"/>
                    <a:pt x="1015" y="536"/>
                  </a:cubicBezTo>
                  <a:cubicBezTo>
                    <a:pt x="1029" y="534"/>
                    <a:pt x="1037" y="522"/>
                    <a:pt x="1042" y="516"/>
                  </a:cubicBezTo>
                  <a:cubicBezTo>
                    <a:pt x="1042" y="513"/>
                    <a:pt x="1039" y="513"/>
                    <a:pt x="1039" y="510"/>
                  </a:cubicBezTo>
                  <a:cubicBezTo>
                    <a:pt x="1048" y="501"/>
                    <a:pt x="1063" y="490"/>
                    <a:pt x="1057" y="473"/>
                  </a:cubicBezTo>
                  <a:cubicBezTo>
                    <a:pt x="1059" y="470"/>
                    <a:pt x="1063" y="470"/>
                    <a:pt x="1064" y="466"/>
                  </a:cubicBezTo>
                  <a:cubicBezTo>
                    <a:pt x="1065" y="461"/>
                    <a:pt x="1060" y="462"/>
                    <a:pt x="1060" y="458"/>
                  </a:cubicBezTo>
                  <a:cubicBezTo>
                    <a:pt x="1063" y="456"/>
                    <a:pt x="1064" y="452"/>
                    <a:pt x="1063" y="447"/>
                  </a:cubicBezTo>
                  <a:cubicBezTo>
                    <a:pt x="1067" y="445"/>
                    <a:pt x="1071" y="444"/>
                    <a:pt x="1073" y="441"/>
                  </a:cubicBezTo>
                  <a:cubicBezTo>
                    <a:pt x="1072" y="435"/>
                    <a:pt x="1076" y="433"/>
                    <a:pt x="1080" y="432"/>
                  </a:cubicBezTo>
                  <a:cubicBezTo>
                    <a:pt x="1080" y="428"/>
                    <a:pt x="1077" y="428"/>
                    <a:pt x="1075" y="425"/>
                  </a:cubicBezTo>
                  <a:cubicBezTo>
                    <a:pt x="1078" y="422"/>
                    <a:pt x="1080" y="420"/>
                    <a:pt x="1081" y="416"/>
                  </a:cubicBezTo>
                  <a:cubicBezTo>
                    <a:pt x="1077" y="406"/>
                    <a:pt x="1058" y="418"/>
                    <a:pt x="1050" y="413"/>
                  </a:cubicBezTo>
                  <a:cubicBezTo>
                    <a:pt x="1051" y="407"/>
                    <a:pt x="1058" y="408"/>
                    <a:pt x="1062" y="406"/>
                  </a:cubicBezTo>
                  <a:cubicBezTo>
                    <a:pt x="1060" y="395"/>
                    <a:pt x="1046" y="398"/>
                    <a:pt x="1040" y="391"/>
                  </a:cubicBezTo>
                  <a:cubicBezTo>
                    <a:pt x="1044" y="389"/>
                    <a:pt x="1051" y="391"/>
                    <a:pt x="1054" y="392"/>
                  </a:cubicBezTo>
                  <a:cubicBezTo>
                    <a:pt x="1050" y="386"/>
                    <a:pt x="1045" y="379"/>
                    <a:pt x="1035" y="378"/>
                  </a:cubicBezTo>
                  <a:cubicBezTo>
                    <a:pt x="1025" y="362"/>
                    <a:pt x="1011" y="349"/>
                    <a:pt x="990" y="344"/>
                  </a:cubicBezTo>
                  <a:cubicBezTo>
                    <a:pt x="990" y="342"/>
                    <a:pt x="987" y="342"/>
                    <a:pt x="987" y="339"/>
                  </a:cubicBezTo>
                  <a:cubicBezTo>
                    <a:pt x="991" y="335"/>
                    <a:pt x="995" y="333"/>
                    <a:pt x="995" y="327"/>
                  </a:cubicBezTo>
                  <a:cubicBezTo>
                    <a:pt x="997" y="327"/>
                    <a:pt x="999" y="327"/>
                    <a:pt x="1001" y="326"/>
                  </a:cubicBezTo>
                  <a:cubicBezTo>
                    <a:pt x="1001" y="319"/>
                    <a:pt x="1001" y="319"/>
                    <a:pt x="1001" y="319"/>
                  </a:cubicBezTo>
                  <a:cubicBezTo>
                    <a:pt x="1007" y="317"/>
                    <a:pt x="1011" y="313"/>
                    <a:pt x="1019" y="316"/>
                  </a:cubicBezTo>
                  <a:cubicBezTo>
                    <a:pt x="1020" y="314"/>
                    <a:pt x="1018" y="309"/>
                    <a:pt x="1017" y="306"/>
                  </a:cubicBezTo>
                  <a:cubicBezTo>
                    <a:pt x="1006" y="310"/>
                    <a:pt x="997" y="300"/>
                    <a:pt x="989" y="300"/>
                  </a:cubicBezTo>
                  <a:cubicBezTo>
                    <a:pt x="984" y="301"/>
                    <a:pt x="981" y="309"/>
                    <a:pt x="977" y="310"/>
                  </a:cubicBezTo>
                  <a:cubicBezTo>
                    <a:pt x="964" y="312"/>
                    <a:pt x="965" y="298"/>
                    <a:pt x="959" y="295"/>
                  </a:cubicBezTo>
                  <a:cubicBezTo>
                    <a:pt x="951" y="292"/>
                    <a:pt x="931" y="298"/>
                    <a:pt x="936" y="281"/>
                  </a:cubicBezTo>
                  <a:cubicBezTo>
                    <a:pt x="940" y="283"/>
                    <a:pt x="949" y="283"/>
                    <a:pt x="953" y="280"/>
                  </a:cubicBezTo>
                  <a:cubicBezTo>
                    <a:pt x="953" y="276"/>
                    <a:pt x="950" y="274"/>
                    <a:pt x="953" y="271"/>
                  </a:cubicBezTo>
                  <a:cubicBezTo>
                    <a:pt x="955" y="270"/>
                    <a:pt x="958" y="269"/>
                    <a:pt x="961" y="270"/>
                  </a:cubicBezTo>
                  <a:cubicBezTo>
                    <a:pt x="963" y="267"/>
                    <a:pt x="962" y="262"/>
                    <a:pt x="966" y="261"/>
                  </a:cubicBezTo>
                  <a:cubicBezTo>
                    <a:pt x="975" y="260"/>
                    <a:pt x="982" y="260"/>
                    <a:pt x="984" y="268"/>
                  </a:cubicBezTo>
                  <a:cubicBezTo>
                    <a:pt x="983" y="271"/>
                    <a:pt x="978" y="271"/>
                    <a:pt x="978" y="275"/>
                  </a:cubicBezTo>
                  <a:cubicBezTo>
                    <a:pt x="979" y="279"/>
                    <a:pt x="983" y="280"/>
                    <a:pt x="986" y="282"/>
                  </a:cubicBezTo>
                  <a:cubicBezTo>
                    <a:pt x="986" y="285"/>
                    <a:pt x="981" y="286"/>
                    <a:pt x="984" y="289"/>
                  </a:cubicBezTo>
                  <a:cubicBezTo>
                    <a:pt x="991" y="289"/>
                    <a:pt x="996" y="286"/>
                    <a:pt x="997" y="279"/>
                  </a:cubicBezTo>
                  <a:cubicBezTo>
                    <a:pt x="1004" y="277"/>
                    <a:pt x="1009" y="274"/>
                    <a:pt x="1018" y="273"/>
                  </a:cubicBezTo>
                  <a:cubicBezTo>
                    <a:pt x="1022" y="279"/>
                    <a:pt x="1027" y="278"/>
                    <a:pt x="1035" y="279"/>
                  </a:cubicBezTo>
                  <a:cubicBezTo>
                    <a:pt x="1040" y="288"/>
                    <a:pt x="1039" y="297"/>
                    <a:pt x="1046" y="303"/>
                  </a:cubicBezTo>
                  <a:cubicBezTo>
                    <a:pt x="1059" y="302"/>
                    <a:pt x="1073" y="306"/>
                    <a:pt x="1079" y="315"/>
                  </a:cubicBezTo>
                  <a:cubicBezTo>
                    <a:pt x="1077" y="315"/>
                    <a:pt x="1072" y="313"/>
                    <a:pt x="1073" y="317"/>
                  </a:cubicBezTo>
                  <a:cubicBezTo>
                    <a:pt x="1079" y="321"/>
                    <a:pt x="1084" y="329"/>
                    <a:pt x="1092" y="332"/>
                  </a:cubicBezTo>
                  <a:cubicBezTo>
                    <a:pt x="1087" y="344"/>
                    <a:pt x="1098" y="346"/>
                    <a:pt x="1100" y="354"/>
                  </a:cubicBezTo>
                  <a:cubicBezTo>
                    <a:pt x="1107" y="355"/>
                    <a:pt x="1108" y="351"/>
                    <a:pt x="1111" y="348"/>
                  </a:cubicBezTo>
                  <a:cubicBezTo>
                    <a:pt x="1119" y="346"/>
                    <a:pt x="1127" y="345"/>
                    <a:pt x="1134" y="343"/>
                  </a:cubicBezTo>
                  <a:cubicBezTo>
                    <a:pt x="1134" y="337"/>
                    <a:pt x="1129" y="334"/>
                    <a:pt x="1126" y="330"/>
                  </a:cubicBezTo>
                  <a:cubicBezTo>
                    <a:pt x="1125" y="328"/>
                    <a:pt x="1125" y="325"/>
                    <a:pt x="1124" y="323"/>
                  </a:cubicBezTo>
                  <a:cubicBezTo>
                    <a:pt x="1119" y="316"/>
                    <a:pt x="1107" y="312"/>
                    <a:pt x="1099" y="307"/>
                  </a:cubicBezTo>
                  <a:cubicBezTo>
                    <a:pt x="1089" y="300"/>
                    <a:pt x="1082" y="286"/>
                    <a:pt x="1069" y="287"/>
                  </a:cubicBezTo>
                  <a:cubicBezTo>
                    <a:pt x="1070" y="281"/>
                    <a:pt x="1065" y="281"/>
                    <a:pt x="1063" y="276"/>
                  </a:cubicBezTo>
                  <a:cubicBezTo>
                    <a:pt x="1067" y="276"/>
                    <a:pt x="1069" y="274"/>
                    <a:pt x="1073" y="273"/>
                  </a:cubicBezTo>
                  <a:cubicBezTo>
                    <a:pt x="1072" y="267"/>
                    <a:pt x="1076" y="266"/>
                    <a:pt x="1077" y="262"/>
                  </a:cubicBezTo>
                  <a:cubicBezTo>
                    <a:pt x="1077" y="256"/>
                    <a:pt x="1070" y="256"/>
                    <a:pt x="1070" y="250"/>
                  </a:cubicBezTo>
                  <a:cubicBezTo>
                    <a:pt x="1074" y="248"/>
                    <a:pt x="1072" y="244"/>
                    <a:pt x="1077" y="243"/>
                  </a:cubicBezTo>
                  <a:cubicBezTo>
                    <a:pt x="1078" y="239"/>
                    <a:pt x="1075" y="238"/>
                    <a:pt x="1075" y="234"/>
                  </a:cubicBezTo>
                  <a:cubicBezTo>
                    <a:pt x="1089" y="237"/>
                    <a:pt x="1103" y="248"/>
                    <a:pt x="1113" y="235"/>
                  </a:cubicBezTo>
                  <a:cubicBezTo>
                    <a:pt x="1112" y="231"/>
                    <a:pt x="1111" y="227"/>
                    <a:pt x="1110" y="223"/>
                  </a:cubicBezTo>
                  <a:cubicBezTo>
                    <a:pt x="1110" y="222"/>
                    <a:pt x="1114" y="223"/>
                    <a:pt x="1113" y="220"/>
                  </a:cubicBezTo>
                  <a:cubicBezTo>
                    <a:pt x="1113" y="202"/>
                    <a:pt x="1104" y="194"/>
                    <a:pt x="1103" y="176"/>
                  </a:cubicBezTo>
                  <a:cubicBezTo>
                    <a:pt x="1094" y="163"/>
                    <a:pt x="1073" y="157"/>
                    <a:pt x="1070" y="141"/>
                  </a:cubicBezTo>
                  <a:cubicBezTo>
                    <a:pt x="1091" y="148"/>
                    <a:pt x="1102" y="167"/>
                    <a:pt x="1119" y="178"/>
                  </a:cubicBezTo>
                  <a:cubicBezTo>
                    <a:pt x="1124" y="182"/>
                    <a:pt x="1131" y="181"/>
                    <a:pt x="1132" y="189"/>
                  </a:cubicBezTo>
                  <a:cubicBezTo>
                    <a:pt x="1143" y="190"/>
                    <a:pt x="1145" y="206"/>
                    <a:pt x="1155" y="205"/>
                  </a:cubicBezTo>
                  <a:cubicBezTo>
                    <a:pt x="1154" y="204"/>
                    <a:pt x="1151" y="201"/>
                    <a:pt x="1153" y="199"/>
                  </a:cubicBezTo>
                  <a:cubicBezTo>
                    <a:pt x="1160" y="200"/>
                    <a:pt x="1163" y="204"/>
                    <a:pt x="1169" y="206"/>
                  </a:cubicBezTo>
                  <a:cubicBezTo>
                    <a:pt x="1163" y="195"/>
                    <a:pt x="1145" y="194"/>
                    <a:pt x="1136" y="186"/>
                  </a:cubicBezTo>
                  <a:cubicBezTo>
                    <a:pt x="1130" y="181"/>
                    <a:pt x="1129" y="175"/>
                    <a:pt x="1122" y="171"/>
                  </a:cubicBezTo>
                  <a:cubicBezTo>
                    <a:pt x="1129" y="171"/>
                    <a:pt x="1137" y="176"/>
                    <a:pt x="1142" y="175"/>
                  </a:cubicBezTo>
                  <a:cubicBezTo>
                    <a:pt x="1120" y="164"/>
                    <a:pt x="1103" y="149"/>
                    <a:pt x="1079" y="140"/>
                  </a:cubicBezTo>
                  <a:cubicBezTo>
                    <a:pt x="1072" y="131"/>
                    <a:pt x="1058" y="123"/>
                    <a:pt x="1048" y="121"/>
                  </a:cubicBezTo>
                  <a:cubicBezTo>
                    <a:pt x="1055" y="126"/>
                    <a:pt x="1057" y="133"/>
                    <a:pt x="1065" y="139"/>
                  </a:cubicBezTo>
                  <a:cubicBezTo>
                    <a:pt x="1051" y="130"/>
                    <a:pt x="1038" y="121"/>
                    <a:pt x="1017" y="119"/>
                  </a:cubicBezTo>
                  <a:cubicBezTo>
                    <a:pt x="1015" y="121"/>
                    <a:pt x="1015" y="124"/>
                    <a:pt x="1012" y="125"/>
                  </a:cubicBezTo>
                  <a:cubicBezTo>
                    <a:pt x="1010" y="122"/>
                    <a:pt x="1005" y="119"/>
                    <a:pt x="1001" y="122"/>
                  </a:cubicBezTo>
                  <a:cubicBezTo>
                    <a:pt x="998" y="112"/>
                    <a:pt x="982" y="116"/>
                    <a:pt x="975" y="111"/>
                  </a:cubicBezTo>
                  <a:cubicBezTo>
                    <a:pt x="986" y="103"/>
                    <a:pt x="983" y="91"/>
                    <a:pt x="982" y="80"/>
                  </a:cubicBezTo>
                  <a:cubicBezTo>
                    <a:pt x="998" y="75"/>
                    <a:pt x="1020" y="86"/>
                    <a:pt x="1031" y="79"/>
                  </a:cubicBezTo>
                  <a:cubicBezTo>
                    <a:pt x="1041" y="81"/>
                    <a:pt x="1048" y="80"/>
                    <a:pt x="1052" y="86"/>
                  </a:cubicBezTo>
                  <a:cubicBezTo>
                    <a:pt x="1058" y="85"/>
                    <a:pt x="1068" y="88"/>
                    <a:pt x="1073" y="84"/>
                  </a:cubicBezTo>
                  <a:cubicBezTo>
                    <a:pt x="1061" y="83"/>
                    <a:pt x="1057" y="75"/>
                    <a:pt x="1054" y="68"/>
                  </a:cubicBezTo>
                  <a:cubicBezTo>
                    <a:pt x="1068" y="67"/>
                    <a:pt x="1077" y="74"/>
                    <a:pt x="1089" y="78"/>
                  </a:cubicBezTo>
                  <a:cubicBezTo>
                    <a:pt x="1087" y="75"/>
                    <a:pt x="1088" y="72"/>
                    <a:pt x="1091" y="71"/>
                  </a:cubicBezTo>
                  <a:cubicBezTo>
                    <a:pt x="1086" y="70"/>
                    <a:pt x="1081" y="68"/>
                    <a:pt x="1078" y="65"/>
                  </a:cubicBezTo>
                  <a:cubicBezTo>
                    <a:pt x="1099" y="68"/>
                    <a:pt x="1104" y="81"/>
                    <a:pt x="1114" y="94"/>
                  </a:cubicBezTo>
                  <a:cubicBezTo>
                    <a:pt x="1114" y="96"/>
                    <a:pt x="1110" y="96"/>
                    <a:pt x="1111" y="99"/>
                  </a:cubicBezTo>
                  <a:cubicBezTo>
                    <a:pt x="1117" y="99"/>
                    <a:pt x="1117" y="106"/>
                    <a:pt x="1121" y="109"/>
                  </a:cubicBezTo>
                  <a:cubicBezTo>
                    <a:pt x="1129" y="116"/>
                    <a:pt x="1143" y="121"/>
                    <a:pt x="1154" y="127"/>
                  </a:cubicBezTo>
                  <a:cubicBezTo>
                    <a:pt x="1160" y="131"/>
                    <a:pt x="1165" y="134"/>
                    <a:pt x="1170" y="137"/>
                  </a:cubicBezTo>
                  <a:cubicBezTo>
                    <a:pt x="1176" y="141"/>
                    <a:pt x="1183" y="142"/>
                    <a:pt x="1189" y="145"/>
                  </a:cubicBezTo>
                  <a:cubicBezTo>
                    <a:pt x="1199" y="150"/>
                    <a:pt x="1206" y="161"/>
                    <a:pt x="1217" y="159"/>
                  </a:cubicBezTo>
                  <a:cubicBezTo>
                    <a:pt x="1216" y="151"/>
                    <a:pt x="1197" y="147"/>
                    <a:pt x="1204" y="140"/>
                  </a:cubicBezTo>
                  <a:cubicBezTo>
                    <a:pt x="1199" y="137"/>
                    <a:pt x="1192" y="136"/>
                    <a:pt x="1190" y="130"/>
                  </a:cubicBezTo>
                  <a:cubicBezTo>
                    <a:pt x="1189" y="128"/>
                    <a:pt x="1196" y="131"/>
                    <a:pt x="1195" y="128"/>
                  </a:cubicBezTo>
                  <a:cubicBezTo>
                    <a:pt x="1189" y="123"/>
                    <a:pt x="1178" y="122"/>
                    <a:pt x="1173" y="115"/>
                  </a:cubicBezTo>
                  <a:cubicBezTo>
                    <a:pt x="1175" y="115"/>
                    <a:pt x="1179" y="118"/>
                    <a:pt x="1179" y="116"/>
                  </a:cubicBezTo>
                  <a:cubicBezTo>
                    <a:pt x="1171" y="112"/>
                    <a:pt x="1159" y="105"/>
                    <a:pt x="1150" y="101"/>
                  </a:cubicBezTo>
                  <a:cubicBezTo>
                    <a:pt x="1148" y="100"/>
                    <a:pt x="1143" y="101"/>
                    <a:pt x="1141" y="100"/>
                  </a:cubicBezTo>
                  <a:cubicBezTo>
                    <a:pt x="1133" y="97"/>
                    <a:pt x="1130" y="87"/>
                    <a:pt x="1122" y="85"/>
                  </a:cubicBezTo>
                  <a:cubicBezTo>
                    <a:pt x="1126" y="84"/>
                    <a:pt x="1129" y="88"/>
                    <a:pt x="1130" y="85"/>
                  </a:cubicBezTo>
                  <a:cubicBezTo>
                    <a:pt x="1128" y="85"/>
                    <a:pt x="1127" y="84"/>
                    <a:pt x="1127" y="82"/>
                  </a:cubicBezTo>
                  <a:cubicBezTo>
                    <a:pt x="1131" y="83"/>
                    <a:pt x="1134" y="86"/>
                    <a:pt x="1138" y="87"/>
                  </a:cubicBezTo>
                  <a:cubicBezTo>
                    <a:pt x="1139" y="85"/>
                    <a:pt x="1135" y="84"/>
                    <a:pt x="1138" y="83"/>
                  </a:cubicBezTo>
                  <a:cubicBezTo>
                    <a:pt x="1146" y="83"/>
                    <a:pt x="1153" y="88"/>
                    <a:pt x="1159" y="87"/>
                  </a:cubicBezTo>
                  <a:cubicBezTo>
                    <a:pt x="1153" y="85"/>
                    <a:pt x="1155" y="82"/>
                    <a:pt x="1151" y="78"/>
                  </a:cubicBezTo>
                  <a:cubicBezTo>
                    <a:pt x="1157" y="78"/>
                    <a:pt x="1153" y="76"/>
                    <a:pt x="1153" y="73"/>
                  </a:cubicBezTo>
                  <a:cubicBezTo>
                    <a:pt x="1156" y="74"/>
                    <a:pt x="1163" y="77"/>
                    <a:pt x="1166" y="75"/>
                  </a:cubicBezTo>
                  <a:cubicBezTo>
                    <a:pt x="1153" y="69"/>
                    <a:pt x="1139" y="65"/>
                    <a:pt x="1125" y="60"/>
                  </a:cubicBezTo>
                  <a:cubicBezTo>
                    <a:pt x="1128" y="59"/>
                    <a:pt x="1129" y="59"/>
                    <a:pt x="1126" y="56"/>
                  </a:cubicBezTo>
                  <a:cubicBezTo>
                    <a:pt x="1140" y="57"/>
                    <a:pt x="1157" y="66"/>
                    <a:pt x="1169" y="67"/>
                  </a:cubicBezTo>
                  <a:cubicBezTo>
                    <a:pt x="1163" y="64"/>
                    <a:pt x="1155" y="62"/>
                    <a:pt x="1153" y="57"/>
                  </a:cubicBezTo>
                  <a:cubicBezTo>
                    <a:pt x="1110" y="45"/>
                    <a:pt x="1062" y="32"/>
                    <a:pt x="1011" y="28"/>
                  </a:cubicBezTo>
                  <a:cubicBezTo>
                    <a:pt x="1015" y="30"/>
                    <a:pt x="1022" y="30"/>
                    <a:pt x="1025" y="32"/>
                  </a:cubicBezTo>
                  <a:cubicBezTo>
                    <a:pt x="1018" y="31"/>
                    <a:pt x="1009" y="31"/>
                    <a:pt x="1006" y="27"/>
                  </a:cubicBezTo>
                  <a:cubicBezTo>
                    <a:pt x="978" y="31"/>
                    <a:pt x="950" y="17"/>
                    <a:pt x="926" y="18"/>
                  </a:cubicBezTo>
                  <a:cubicBezTo>
                    <a:pt x="900" y="20"/>
                    <a:pt x="872" y="5"/>
                    <a:pt x="845" y="12"/>
                  </a:cubicBezTo>
                  <a:cubicBezTo>
                    <a:pt x="846" y="14"/>
                    <a:pt x="850" y="12"/>
                    <a:pt x="851" y="14"/>
                  </a:cubicBezTo>
                  <a:cubicBezTo>
                    <a:pt x="840" y="14"/>
                    <a:pt x="828" y="16"/>
                    <a:pt x="818" y="13"/>
                  </a:cubicBezTo>
                  <a:cubicBezTo>
                    <a:pt x="816" y="15"/>
                    <a:pt x="820" y="16"/>
                    <a:pt x="817" y="17"/>
                  </a:cubicBezTo>
                  <a:cubicBezTo>
                    <a:pt x="805" y="14"/>
                    <a:pt x="796" y="8"/>
                    <a:pt x="780" y="8"/>
                  </a:cubicBezTo>
                  <a:cubicBezTo>
                    <a:pt x="771" y="15"/>
                    <a:pt x="750" y="9"/>
                    <a:pt x="739" y="10"/>
                  </a:cubicBezTo>
                  <a:cubicBezTo>
                    <a:pt x="738" y="6"/>
                    <a:pt x="743" y="8"/>
                    <a:pt x="742" y="5"/>
                  </a:cubicBezTo>
                  <a:cubicBezTo>
                    <a:pt x="733" y="4"/>
                    <a:pt x="725" y="7"/>
                    <a:pt x="718" y="4"/>
                  </a:cubicBezTo>
                  <a:cubicBezTo>
                    <a:pt x="720" y="3"/>
                    <a:pt x="725" y="5"/>
                    <a:pt x="725" y="3"/>
                  </a:cubicBezTo>
                  <a:cubicBezTo>
                    <a:pt x="717" y="4"/>
                    <a:pt x="714" y="0"/>
                    <a:pt x="706" y="5"/>
                  </a:cubicBezTo>
                  <a:cubicBezTo>
                    <a:pt x="707" y="5"/>
                    <a:pt x="711" y="3"/>
                    <a:pt x="711" y="6"/>
                  </a:cubicBezTo>
                  <a:cubicBezTo>
                    <a:pt x="677" y="11"/>
                    <a:pt x="645" y="21"/>
                    <a:pt x="616" y="27"/>
                  </a:cubicBezTo>
                  <a:cubicBezTo>
                    <a:pt x="617" y="26"/>
                    <a:pt x="616" y="29"/>
                    <a:pt x="616" y="29"/>
                  </a:cubicBezTo>
                  <a:cubicBezTo>
                    <a:pt x="603" y="28"/>
                    <a:pt x="583" y="36"/>
                    <a:pt x="571" y="43"/>
                  </a:cubicBezTo>
                  <a:cubicBezTo>
                    <a:pt x="572" y="40"/>
                    <a:pt x="567" y="42"/>
                    <a:pt x="566" y="42"/>
                  </a:cubicBezTo>
                  <a:cubicBezTo>
                    <a:pt x="460" y="83"/>
                    <a:pt x="374" y="136"/>
                    <a:pt x="295" y="203"/>
                  </a:cubicBezTo>
                  <a:cubicBezTo>
                    <a:pt x="270" y="225"/>
                    <a:pt x="246" y="256"/>
                    <a:pt x="222" y="276"/>
                  </a:cubicBezTo>
                  <a:cubicBezTo>
                    <a:pt x="171" y="339"/>
                    <a:pt x="114" y="412"/>
                    <a:pt x="85" y="497"/>
                  </a:cubicBezTo>
                  <a:cubicBezTo>
                    <a:pt x="79" y="514"/>
                    <a:pt x="70" y="528"/>
                    <a:pt x="68" y="546"/>
                  </a:cubicBezTo>
                  <a:cubicBezTo>
                    <a:pt x="68" y="553"/>
                    <a:pt x="64" y="561"/>
                    <a:pt x="62" y="569"/>
                  </a:cubicBezTo>
                  <a:cubicBezTo>
                    <a:pt x="60" y="577"/>
                    <a:pt x="59" y="586"/>
                    <a:pt x="57" y="594"/>
                  </a:cubicBezTo>
                  <a:cubicBezTo>
                    <a:pt x="53" y="615"/>
                    <a:pt x="41" y="636"/>
                    <a:pt x="43" y="660"/>
                  </a:cubicBezTo>
                  <a:cubicBezTo>
                    <a:pt x="49" y="660"/>
                    <a:pt x="47" y="653"/>
                    <a:pt x="50" y="651"/>
                  </a:cubicBezTo>
                  <a:cubicBezTo>
                    <a:pt x="53" y="653"/>
                    <a:pt x="57" y="650"/>
                    <a:pt x="61" y="651"/>
                  </a:cubicBezTo>
                  <a:cubicBezTo>
                    <a:pt x="67" y="639"/>
                    <a:pt x="74" y="625"/>
                    <a:pt x="89" y="625"/>
                  </a:cubicBezTo>
                  <a:cubicBezTo>
                    <a:pt x="90" y="604"/>
                    <a:pt x="117" y="607"/>
                    <a:pt x="120" y="588"/>
                  </a:cubicBezTo>
                  <a:cubicBezTo>
                    <a:pt x="124" y="589"/>
                    <a:pt x="124" y="586"/>
                    <a:pt x="128" y="586"/>
                  </a:cubicBezTo>
                  <a:cubicBezTo>
                    <a:pt x="134" y="574"/>
                    <a:pt x="146" y="568"/>
                    <a:pt x="150" y="554"/>
                  </a:cubicBezTo>
                  <a:cubicBezTo>
                    <a:pt x="152" y="554"/>
                    <a:pt x="153" y="556"/>
                    <a:pt x="155" y="554"/>
                  </a:cubicBezTo>
                  <a:cubicBezTo>
                    <a:pt x="159" y="540"/>
                    <a:pt x="172" y="534"/>
                    <a:pt x="175" y="518"/>
                  </a:cubicBezTo>
                  <a:cubicBezTo>
                    <a:pt x="169" y="514"/>
                    <a:pt x="174" y="507"/>
                    <a:pt x="172" y="500"/>
                  </a:cubicBezTo>
                  <a:cubicBezTo>
                    <a:pt x="168" y="495"/>
                    <a:pt x="162" y="496"/>
                    <a:pt x="161" y="490"/>
                  </a:cubicBezTo>
                  <a:cubicBezTo>
                    <a:pt x="157" y="479"/>
                    <a:pt x="170" y="467"/>
                    <a:pt x="169" y="459"/>
                  </a:cubicBezTo>
                  <a:cubicBezTo>
                    <a:pt x="161" y="470"/>
                    <a:pt x="149" y="479"/>
                    <a:pt x="142" y="492"/>
                  </a:cubicBezTo>
                  <a:cubicBezTo>
                    <a:pt x="136" y="491"/>
                    <a:pt x="134" y="492"/>
                    <a:pt x="129" y="494"/>
                  </a:cubicBezTo>
                  <a:cubicBezTo>
                    <a:pt x="130" y="480"/>
                    <a:pt x="140" y="476"/>
                    <a:pt x="141" y="462"/>
                  </a:cubicBezTo>
                  <a:cubicBezTo>
                    <a:pt x="134" y="465"/>
                    <a:pt x="134" y="475"/>
                    <a:pt x="129" y="480"/>
                  </a:cubicBezTo>
                  <a:cubicBezTo>
                    <a:pt x="133" y="459"/>
                    <a:pt x="139" y="442"/>
                    <a:pt x="144" y="420"/>
                  </a:cubicBezTo>
                  <a:cubicBezTo>
                    <a:pt x="152" y="418"/>
                    <a:pt x="151" y="413"/>
                    <a:pt x="158" y="409"/>
                  </a:cubicBezTo>
                  <a:cubicBezTo>
                    <a:pt x="155" y="421"/>
                    <a:pt x="151" y="431"/>
                    <a:pt x="149" y="444"/>
                  </a:cubicBezTo>
                  <a:cubicBezTo>
                    <a:pt x="151" y="445"/>
                    <a:pt x="153" y="441"/>
                    <a:pt x="155" y="443"/>
                  </a:cubicBezTo>
                  <a:cubicBezTo>
                    <a:pt x="155" y="450"/>
                    <a:pt x="155" y="455"/>
                    <a:pt x="157" y="460"/>
                  </a:cubicBezTo>
                  <a:cubicBezTo>
                    <a:pt x="165" y="458"/>
                    <a:pt x="168" y="451"/>
                    <a:pt x="176" y="449"/>
                  </a:cubicBezTo>
                  <a:cubicBezTo>
                    <a:pt x="177" y="457"/>
                    <a:pt x="173" y="461"/>
                    <a:pt x="173" y="468"/>
                  </a:cubicBezTo>
                  <a:cubicBezTo>
                    <a:pt x="175" y="473"/>
                    <a:pt x="185" y="470"/>
                    <a:pt x="185" y="477"/>
                  </a:cubicBezTo>
                  <a:cubicBezTo>
                    <a:pt x="191" y="475"/>
                    <a:pt x="192" y="478"/>
                    <a:pt x="196" y="480"/>
                  </a:cubicBezTo>
                  <a:cubicBezTo>
                    <a:pt x="213" y="476"/>
                    <a:pt x="225" y="477"/>
                    <a:pt x="242" y="472"/>
                  </a:cubicBezTo>
                  <a:cubicBezTo>
                    <a:pt x="245" y="476"/>
                    <a:pt x="243" y="480"/>
                    <a:pt x="243" y="487"/>
                  </a:cubicBezTo>
                  <a:cubicBezTo>
                    <a:pt x="246" y="488"/>
                    <a:pt x="251" y="489"/>
                    <a:pt x="254" y="491"/>
                  </a:cubicBezTo>
                  <a:cubicBezTo>
                    <a:pt x="253" y="495"/>
                    <a:pt x="255" y="496"/>
                    <a:pt x="255" y="500"/>
                  </a:cubicBezTo>
                  <a:cubicBezTo>
                    <a:pt x="258" y="500"/>
                    <a:pt x="261" y="500"/>
                    <a:pt x="262" y="503"/>
                  </a:cubicBezTo>
                  <a:cubicBezTo>
                    <a:pt x="261" y="505"/>
                    <a:pt x="260" y="508"/>
                    <a:pt x="260" y="511"/>
                  </a:cubicBezTo>
                  <a:cubicBezTo>
                    <a:pt x="266" y="518"/>
                    <a:pt x="276" y="512"/>
                    <a:pt x="281" y="511"/>
                  </a:cubicBezTo>
                  <a:cubicBezTo>
                    <a:pt x="277" y="521"/>
                    <a:pt x="263" y="519"/>
                    <a:pt x="257" y="525"/>
                  </a:cubicBezTo>
                  <a:cubicBezTo>
                    <a:pt x="257" y="547"/>
                    <a:pt x="281" y="562"/>
                    <a:pt x="294" y="544"/>
                  </a:cubicBezTo>
                  <a:cubicBezTo>
                    <a:pt x="299" y="537"/>
                    <a:pt x="297" y="525"/>
                    <a:pt x="308" y="526"/>
                  </a:cubicBezTo>
                  <a:cubicBezTo>
                    <a:pt x="306" y="532"/>
                    <a:pt x="299" y="533"/>
                    <a:pt x="297" y="539"/>
                  </a:cubicBezTo>
                  <a:cubicBezTo>
                    <a:pt x="297" y="544"/>
                    <a:pt x="301" y="544"/>
                    <a:pt x="302" y="549"/>
                  </a:cubicBezTo>
                  <a:cubicBezTo>
                    <a:pt x="292" y="567"/>
                    <a:pt x="282" y="600"/>
                    <a:pt x="292" y="626"/>
                  </a:cubicBezTo>
                  <a:cubicBezTo>
                    <a:pt x="287" y="631"/>
                    <a:pt x="292" y="639"/>
                    <a:pt x="297" y="642"/>
                  </a:cubicBezTo>
                  <a:cubicBezTo>
                    <a:pt x="293" y="652"/>
                    <a:pt x="303" y="658"/>
                    <a:pt x="305" y="666"/>
                  </a:cubicBezTo>
                  <a:cubicBezTo>
                    <a:pt x="306" y="675"/>
                    <a:pt x="302" y="685"/>
                    <a:pt x="304" y="694"/>
                  </a:cubicBezTo>
                  <a:cubicBezTo>
                    <a:pt x="305" y="705"/>
                    <a:pt x="315" y="716"/>
                    <a:pt x="316" y="726"/>
                  </a:cubicBezTo>
                  <a:cubicBezTo>
                    <a:pt x="317" y="731"/>
                    <a:pt x="314" y="735"/>
                    <a:pt x="314" y="740"/>
                  </a:cubicBezTo>
                  <a:cubicBezTo>
                    <a:pt x="315" y="755"/>
                    <a:pt x="327" y="765"/>
                    <a:pt x="330" y="779"/>
                  </a:cubicBezTo>
                  <a:cubicBezTo>
                    <a:pt x="338" y="780"/>
                    <a:pt x="341" y="777"/>
                    <a:pt x="346" y="775"/>
                  </a:cubicBezTo>
                  <a:cubicBezTo>
                    <a:pt x="344" y="759"/>
                    <a:pt x="357" y="764"/>
                    <a:pt x="365" y="758"/>
                  </a:cubicBezTo>
                  <a:cubicBezTo>
                    <a:pt x="359" y="747"/>
                    <a:pt x="372" y="744"/>
                    <a:pt x="379" y="741"/>
                  </a:cubicBezTo>
                  <a:cubicBezTo>
                    <a:pt x="382" y="728"/>
                    <a:pt x="376" y="717"/>
                    <a:pt x="380" y="705"/>
                  </a:cubicBezTo>
                  <a:cubicBezTo>
                    <a:pt x="381" y="704"/>
                    <a:pt x="384" y="702"/>
                    <a:pt x="385" y="700"/>
                  </a:cubicBezTo>
                  <a:cubicBezTo>
                    <a:pt x="389" y="687"/>
                    <a:pt x="386" y="677"/>
                    <a:pt x="382" y="670"/>
                  </a:cubicBezTo>
                  <a:cubicBezTo>
                    <a:pt x="386" y="665"/>
                    <a:pt x="388" y="659"/>
                    <a:pt x="387" y="650"/>
                  </a:cubicBezTo>
                  <a:cubicBezTo>
                    <a:pt x="390" y="647"/>
                    <a:pt x="394" y="645"/>
                    <a:pt x="400" y="645"/>
                  </a:cubicBezTo>
                  <a:cubicBezTo>
                    <a:pt x="400" y="633"/>
                    <a:pt x="411" y="632"/>
                    <a:pt x="422" y="632"/>
                  </a:cubicBezTo>
                  <a:cubicBezTo>
                    <a:pt x="425" y="626"/>
                    <a:pt x="428" y="618"/>
                    <a:pt x="433" y="614"/>
                  </a:cubicBezTo>
                  <a:cubicBezTo>
                    <a:pt x="436" y="612"/>
                    <a:pt x="440" y="612"/>
                    <a:pt x="443" y="610"/>
                  </a:cubicBezTo>
                  <a:cubicBezTo>
                    <a:pt x="450" y="606"/>
                    <a:pt x="451" y="598"/>
                    <a:pt x="457" y="592"/>
                  </a:cubicBezTo>
                  <a:cubicBezTo>
                    <a:pt x="463" y="587"/>
                    <a:pt x="472" y="586"/>
                    <a:pt x="478" y="582"/>
                  </a:cubicBezTo>
                  <a:cubicBezTo>
                    <a:pt x="481" y="580"/>
                    <a:pt x="476" y="578"/>
                    <a:pt x="479" y="577"/>
                  </a:cubicBezTo>
                  <a:cubicBezTo>
                    <a:pt x="479" y="578"/>
                    <a:pt x="479" y="580"/>
                    <a:pt x="481" y="580"/>
                  </a:cubicBezTo>
                  <a:cubicBezTo>
                    <a:pt x="492" y="575"/>
                    <a:pt x="507" y="567"/>
                    <a:pt x="499" y="552"/>
                  </a:cubicBezTo>
                  <a:cubicBezTo>
                    <a:pt x="510" y="551"/>
                    <a:pt x="514" y="544"/>
                    <a:pt x="521" y="539"/>
                  </a:cubicBezTo>
                  <a:cubicBezTo>
                    <a:pt x="524" y="543"/>
                    <a:pt x="527" y="546"/>
                    <a:pt x="527" y="552"/>
                  </a:cubicBezTo>
                  <a:cubicBezTo>
                    <a:pt x="532" y="551"/>
                    <a:pt x="533" y="546"/>
                    <a:pt x="540" y="549"/>
                  </a:cubicBezTo>
                  <a:cubicBezTo>
                    <a:pt x="541" y="546"/>
                    <a:pt x="540" y="540"/>
                    <a:pt x="545" y="539"/>
                  </a:cubicBezTo>
                  <a:cubicBezTo>
                    <a:pt x="548" y="542"/>
                    <a:pt x="553" y="544"/>
                    <a:pt x="560" y="543"/>
                  </a:cubicBezTo>
                  <a:cubicBezTo>
                    <a:pt x="562" y="540"/>
                    <a:pt x="559" y="538"/>
                    <a:pt x="562" y="537"/>
                  </a:cubicBezTo>
                  <a:cubicBezTo>
                    <a:pt x="566" y="538"/>
                    <a:pt x="568" y="542"/>
                    <a:pt x="575" y="540"/>
                  </a:cubicBezTo>
                  <a:cubicBezTo>
                    <a:pt x="577" y="540"/>
                    <a:pt x="577" y="536"/>
                    <a:pt x="579" y="535"/>
                  </a:cubicBezTo>
                  <a:cubicBezTo>
                    <a:pt x="579" y="537"/>
                    <a:pt x="583" y="536"/>
                    <a:pt x="583" y="538"/>
                  </a:cubicBezTo>
                  <a:cubicBezTo>
                    <a:pt x="583" y="544"/>
                    <a:pt x="580" y="547"/>
                    <a:pt x="580" y="552"/>
                  </a:cubicBezTo>
                  <a:cubicBezTo>
                    <a:pt x="581" y="555"/>
                    <a:pt x="586" y="555"/>
                    <a:pt x="588" y="558"/>
                  </a:cubicBezTo>
                  <a:cubicBezTo>
                    <a:pt x="588" y="565"/>
                    <a:pt x="588" y="565"/>
                    <a:pt x="588" y="565"/>
                  </a:cubicBezTo>
                  <a:cubicBezTo>
                    <a:pt x="596" y="568"/>
                    <a:pt x="602" y="573"/>
                    <a:pt x="604" y="582"/>
                  </a:cubicBezTo>
                  <a:cubicBezTo>
                    <a:pt x="606" y="582"/>
                    <a:pt x="610" y="580"/>
                    <a:pt x="610" y="583"/>
                  </a:cubicBezTo>
                  <a:cubicBezTo>
                    <a:pt x="610" y="586"/>
                    <a:pt x="606" y="586"/>
                    <a:pt x="606" y="589"/>
                  </a:cubicBezTo>
                  <a:cubicBezTo>
                    <a:pt x="623" y="591"/>
                    <a:pt x="625" y="608"/>
                    <a:pt x="632" y="620"/>
                  </a:cubicBezTo>
                  <a:cubicBezTo>
                    <a:pt x="625" y="623"/>
                    <a:pt x="629" y="636"/>
                    <a:pt x="630" y="643"/>
                  </a:cubicBezTo>
                  <a:cubicBezTo>
                    <a:pt x="627" y="644"/>
                    <a:pt x="625" y="647"/>
                    <a:pt x="626" y="652"/>
                  </a:cubicBezTo>
                  <a:cubicBezTo>
                    <a:pt x="632" y="654"/>
                    <a:pt x="639" y="651"/>
                    <a:pt x="644" y="655"/>
                  </a:cubicBezTo>
                  <a:cubicBezTo>
                    <a:pt x="651" y="648"/>
                    <a:pt x="662" y="644"/>
                    <a:pt x="671" y="639"/>
                  </a:cubicBezTo>
                  <a:close/>
                  <a:moveTo>
                    <a:pt x="736" y="8"/>
                  </a:moveTo>
                  <a:cubicBezTo>
                    <a:pt x="736" y="11"/>
                    <a:pt x="736" y="11"/>
                    <a:pt x="736" y="11"/>
                  </a:cubicBezTo>
                  <a:cubicBezTo>
                    <a:pt x="733" y="12"/>
                    <a:pt x="732" y="10"/>
                    <a:pt x="729" y="10"/>
                  </a:cubicBezTo>
                  <a:cubicBezTo>
                    <a:pt x="730" y="9"/>
                    <a:pt x="734" y="10"/>
                    <a:pt x="736" y="8"/>
                  </a:cubicBezTo>
                  <a:close/>
                  <a:moveTo>
                    <a:pt x="728" y="12"/>
                  </a:moveTo>
                  <a:cubicBezTo>
                    <a:pt x="723" y="12"/>
                    <a:pt x="721" y="14"/>
                    <a:pt x="716" y="13"/>
                  </a:cubicBezTo>
                  <a:cubicBezTo>
                    <a:pt x="719" y="13"/>
                    <a:pt x="727" y="9"/>
                    <a:pt x="728" y="12"/>
                  </a:cubicBezTo>
                  <a:close/>
                  <a:moveTo>
                    <a:pt x="557" y="51"/>
                  </a:moveTo>
                  <a:cubicBezTo>
                    <a:pt x="560" y="50"/>
                    <a:pt x="562" y="48"/>
                    <a:pt x="567" y="48"/>
                  </a:cubicBezTo>
                  <a:cubicBezTo>
                    <a:pt x="565" y="50"/>
                    <a:pt x="561" y="51"/>
                    <a:pt x="557" y="51"/>
                  </a:cubicBezTo>
                  <a:close/>
                  <a:moveTo>
                    <a:pt x="569" y="48"/>
                  </a:moveTo>
                  <a:cubicBezTo>
                    <a:pt x="567" y="47"/>
                    <a:pt x="573" y="45"/>
                    <a:pt x="575" y="44"/>
                  </a:cubicBezTo>
                  <a:cubicBezTo>
                    <a:pt x="575" y="47"/>
                    <a:pt x="571" y="46"/>
                    <a:pt x="569" y="48"/>
                  </a:cubicBezTo>
                  <a:close/>
                  <a:moveTo>
                    <a:pt x="857" y="8"/>
                  </a:moveTo>
                  <a:cubicBezTo>
                    <a:pt x="850" y="9"/>
                    <a:pt x="842" y="6"/>
                    <a:pt x="838" y="8"/>
                  </a:cubicBezTo>
                  <a:cubicBezTo>
                    <a:pt x="844" y="9"/>
                    <a:pt x="852" y="11"/>
                    <a:pt x="857" y="8"/>
                  </a:cubicBezTo>
                  <a:close/>
                  <a:moveTo>
                    <a:pt x="1227" y="179"/>
                  </a:moveTo>
                  <a:cubicBezTo>
                    <a:pt x="1227" y="177"/>
                    <a:pt x="1223" y="174"/>
                    <a:pt x="1222" y="175"/>
                  </a:cubicBezTo>
                  <a:cubicBezTo>
                    <a:pt x="1224" y="176"/>
                    <a:pt x="1224" y="180"/>
                    <a:pt x="1227" y="179"/>
                  </a:cubicBezTo>
                  <a:close/>
                  <a:moveTo>
                    <a:pt x="47" y="773"/>
                  </a:moveTo>
                  <a:cubicBezTo>
                    <a:pt x="48" y="769"/>
                    <a:pt x="47" y="765"/>
                    <a:pt x="48" y="761"/>
                  </a:cubicBezTo>
                  <a:cubicBezTo>
                    <a:pt x="52" y="749"/>
                    <a:pt x="58" y="738"/>
                    <a:pt x="62" y="727"/>
                  </a:cubicBezTo>
                  <a:cubicBezTo>
                    <a:pt x="66" y="710"/>
                    <a:pt x="67" y="695"/>
                    <a:pt x="71" y="680"/>
                  </a:cubicBezTo>
                  <a:cubicBezTo>
                    <a:pt x="65" y="680"/>
                    <a:pt x="67" y="688"/>
                    <a:pt x="61" y="688"/>
                  </a:cubicBezTo>
                  <a:cubicBezTo>
                    <a:pt x="54" y="688"/>
                    <a:pt x="50" y="690"/>
                    <a:pt x="44" y="696"/>
                  </a:cubicBezTo>
                  <a:cubicBezTo>
                    <a:pt x="43" y="688"/>
                    <a:pt x="40" y="698"/>
                    <a:pt x="38" y="698"/>
                  </a:cubicBezTo>
                  <a:cubicBezTo>
                    <a:pt x="37" y="674"/>
                    <a:pt x="40" y="653"/>
                    <a:pt x="42" y="631"/>
                  </a:cubicBezTo>
                  <a:cubicBezTo>
                    <a:pt x="46" y="589"/>
                    <a:pt x="60" y="551"/>
                    <a:pt x="74" y="516"/>
                  </a:cubicBezTo>
                  <a:cubicBezTo>
                    <a:pt x="74" y="515"/>
                    <a:pt x="73" y="514"/>
                    <a:pt x="73" y="516"/>
                  </a:cubicBezTo>
                  <a:cubicBezTo>
                    <a:pt x="28" y="618"/>
                    <a:pt x="0" y="756"/>
                    <a:pt x="9" y="903"/>
                  </a:cubicBezTo>
                  <a:cubicBezTo>
                    <a:pt x="13" y="974"/>
                    <a:pt x="30" y="1041"/>
                    <a:pt x="47" y="1100"/>
                  </a:cubicBezTo>
                  <a:cubicBezTo>
                    <a:pt x="47" y="1101"/>
                    <a:pt x="48" y="1101"/>
                    <a:pt x="48" y="1099"/>
                  </a:cubicBezTo>
                  <a:cubicBezTo>
                    <a:pt x="35" y="1051"/>
                    <a:pt x="26" y="1010"/>
                    <a:pt x="18" y="960"/>
                  </a:cubicBezTo>
                  <a:cubicBezTo>
                    <a:pt x="12" y="917"/>
                    <a:pt x="11" y="874"/>
                    <a:pt x="23" y="839"/>
                  </a:cubicBezTo>
                  <a:cubicBezTo>
                    <a:pt x="31" y="818"/>
                    <a:pt x="42" y="798"/>
                    <a:pt x="47" y="773"/>
                  </a:cubicBezTo>
                  <a:close/>
                  <a:moveTo>
                    <a:pt x="1446" y="1464"/>
                  </a:moveTo>
                  <a:cubicBezTo>
                    <a:pt x="1468" y="1442"/>
                    <a:pt x="1495" y="1421"/>
                    <a:pt x="1508" y="1394"/>
                  </a:cubicBezTo>
                  <a:cubicBezTo>
                    <a:pt x="1493" y="1421"/>
                    <a:pt x="1463" y="1440"/>
                    <a:pt x="1446" y="1464"/>
                  </a:cubicBezTo>
                  <a:close/>
                  <a:moveTo>
                    <a:pt x="1217" y="1539"/>
                  </a:moveTo>
                  <a:cubicBezTo>
                    <a:pt x="1213" y="1543"/>
                    <a:pt x="1209" y="1547"/>
                    <a:pt x="1206" y="1552"/>
                  </a:cubicBezTo>
                  <a:cubicBezTo>
                    <a:pt x="1197" y="1553"/>
                    <a:pt x="1194" y="1558"/>
                    <a:pt x="1193" y="1566"/>
                  </a:cubicBezTo>
                  <a:cubicBezTo>
                    <a:pt x="1207" y="1564"/>
                    <a:pt x="1217" y="1562"/>
                    <a:pt x="1224" y="1552"/>
                  </a:cubicBezTo>
                  <a:cubicBezTo>
                    <a:pt x="1234" y="1549"/>
                    <a:pt x="1244" y="1541"/>
                    <a:pt x="1247" y="1536"/>
                  </a:cubicBezTo>
                  <a:cubicBezTo>
                    <a:pt x="1239" y="1541"/>
                    <a:pt x="1227" y="1542"/>
                    <a:pt x="1217" y="1539"/>
                  </a:cubicBezTo>
                  <a:close/>
                  <a:moveTo>
                    <a:pt x="1311" y="1557"/>
                  </a:moveTo>
                  <a:cubicBezTo>
                    <a:pt x="1312" y="1555"/>
                    <a:pt x="1315" y="1555"/>
                    <a:pt x="1316" y="1552"/>
                  </a:cubicBezTo>
                  <a:cubicBezTo>
                    <a:pt x="1314" y="1552"/>
                    <a:pt x="1309" y="1556"/>
                    <a:pt x="1311" y="1557"/>
                  </a:cubicBezTo>
                  <a:close/>
                </a:path>
              </a:pathLst>
            </a:custGeom>
            <a:solidFill>
              <a:srgbClr val="00B050"/>
            </a:solidFill>
            <a:ln w="9525" cap="flat" cmpd="sng">
              <a:no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pic>
        <p:nvPicPr>
          <p:cNvPr id="3" name="Picture 2">
            <a:extLst>
              <a:ext uri="{FF2B5EF4-FFF2-40B4-BE49-F238E27FC236}">
                <a16:creationId xmlns:a16="http://schemas.microsoft.com/office/drawing/2014/main" id="{128BFBD9-974A-9A43-BC67-5785913205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31328" y="368544"/>
            <a:ext cx="2195657" cy="22440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mpty_coloured">
    <p:bg>
      <p:bgPr>
        <a:solidFill>
          <a:schemeClr val="accent3"/>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738188" y="5636195"/>
            <a:ext cx="1440160" cy="1476821"/>
            <a:chOff x="3968847" y="1159041"/>
            <a:chExt cx="1551068" cy="1533230"/>
          </a:xfrm>
        </p:grpSpPr>
        <p:sp>
          <p:nvSpPr>
            <p:cNvPr id="19" name="Rectangle 18"/>
            <p:cNvSpPr/>
            <p:nvPr/>
          </p:nvSpPr>
          <p:spPr bwMode="black">
            <a:xfrm>
              <a:off x="4293096" y="1475656"/>
              <a:ext cx="900000" cy="900000"/>
            </a:xfrm>
            <a:prstGeom prst="rect">
              <a:avLst/>
            </a:prstGeom>
            <a:solidFill>
              <a:srgbClr val="FFFFFF">
                <a:lumMod val="65000"/>
              </a:srgbClr>
            </a:solidFill>
            <a:ln w="0">
              <a:solidFill>
                <a:schemeClr val="tx1"/>
              </a:solid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Rectangle 19"/>
            <p:cNvSpPr/>
            <p:nvPr/>
          </p:nvSpPr>
          <p:spPr bwMode="black">
            <a:xfrm>
              <a:off x="4473096" y="1655656"/>
              <a:ext cx="540000" cy="540000"/>
            </a:xfrm>
            <a:prstGeom prst="rect">
              <a:avLst/>
            </a:pr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1" name="Rectangle 20"/>
            <p:cNvSpPr/>
            <p:nvPr/>
          </p:nvSpPr>
          <p:spPr bwMode="black">
            <a:xfrm>
              <a:off x="4655915" y="1835656"/>
              <a:ext cx="180000" cy="180000"/>
            </a:xfrm>
            <a:prstGeom prst="rect">
              <a:avLst/>
            </a:prstGeom>
            <a:solidFill>
              <a:srgbClr val="FFFFFF">
                <a:lumMod val="65000"/>
              </a:srgb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2" name="Rectangle 21"/>
            <p:cNvSpPr/>
            <p:nvPr/>
          </p:nvSpPr>
          <p:spPr bwMode="black">
            <a:xfrm>
              <a:off x="4655915" y="1159813"/>
              <a:ext cx="864000" cy="180000"/>
            </a:xfrm>
            <a:prstGeom prst="rect">
              <a:avLst/>
            </a:prstGeom>
            <a:solidFill>
              <a:srgbClr val="00B050"/>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3" name="Rectangle 22"/>
            <p:cNvSpPr/>
            <p:nvPr/>
          </p:nvSpPr>
          <p:spPr bwMode="black">
            <a:xfrm rot="5400000">
              <a:off x="4995232" y="1501041"/>
              <a:ext cx="864000" cy="180000"/>
            </a:xfrm>
            <a:prstGeom prst="rect">
              <a:avLst/>
            </a:prstGeom>
            <a:solidFill>
              <a:srgbClr val="00B050"/>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4" name="Rectangle 23"/>
            <p:cNvSpPr/>
            <p:nvPr/>
          </p:nvSpPr>
          <p:spPr bwMode="black">
            <a:xfrm rot="16200000">
              <a:off x="3626799" y="2170183"/>
              <a:ext cx="864136" cy="180040"/>
            </a:xfrm>
            <a:prstGeom prst="rect">
              <a:avLst/>
            </a:prstGeom>
            <a:solidFill>
              <a:srgbClr val="002060"/>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5" name="Rectangle 24"/>
            <p:cNvSpPr/>
            <p:nvPr/>
          </p:nvSpPr>
          <p:spPr bwMode="black">
            <a:xfrm>
              <a:off x="3971915" y="2512271"/>
              <a:ext cx="864000" cy="180000"/>
            </a:xfrm>
            <a:prstGeom prst="rect">
              <a:avLst/>
            </a:prstGeom>
            <a:solidFill>
              <a:srgbClr val="002060"/>
            </a:solid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pic>
        <p:nvPicPr>
          <p:cNvPr id="11" name="Picture 10">
            <a:extLst>
              <a:ext uri="{FF2B5EF4-FFF2-40B4-BE49-F238E27FC236}">
                <a16:creationId xmlns:a16="http://schemas.microsoft.com/office/drawing/2014/main" id="{E6705A54-B54C-D94F-85CA-07AC508D45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7498" y="5636195"/>
            <a:ext cx="1444985" cy="1476821"/>
          </a:xfrm>
          <a:prstGeom prst="rect">
            <a:avLst/>
          </a:prstGeom>
        </p:spPr>
      </p:pic>
    </p:spTree>
    <p:extLst>
      <p:ext uri="{BB962C8B-B14F-4D97-AF65-F5344CB8AC3E}">
        <p14:creationId xmlns:p14="http://schemas.microsoft.com/office/powerpoint/2010/main" val="93638422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with Footers">
    <p:spTree>
      <p:nvGrpSpPr>
        <p:cNvPr id="1" name=""/>
        <p:cNvGrpSpPr/>
        <p:nvPr/>
      </p:nvGrpSpPr>
      <p:grpSpPr>
        <a:xfrm>
          <a:off x="0" y="0"/>
          <a:ext cx="0" cy="0"/>
          <a:chOff x="0" y="0"/>
          <a:chExt cx="0" cy="0"/>
        </a:xfrm>
      </p:grpSpPr>
      <p:sp>
        <p:nvSpPr>
          <p:cNvPr id="6" name="PwCFirm"/>
          <p:cNvSpPr txBox="1"/>
          <p:nvPr userDrawn="1"/>
        </p:nvSpPr>
        <p:spPr>
          <a:xfrm>
            <a:off x="450156" y="7203079"/>
            <a:ext cx="3078403" cy="14826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DFID</a:t>
            </a:r>
          </a:p>
        </p:txBody>
      </p:sp>
      <p:sp>
        <p:nvSpPr>
          <p:cNvPr id="7" name="TextBox 6"/>
          <p:cNvSpPr txBox="1"/>
          <p:nvPr userDrawn="1"/>
        </p:nvSpPr>
        <p:spPr>
          <a:xfrm>
            <a:off x="8650326" y="7227143"/>
            <a:ext cx="1476000" cy="153888"/>
          </a:xfrm>
          <a:prstGeom prst="rect">
            <a:avLst/>
          </a:prstGeom>
          <a:noFill/>
        </p:spPr>
        <p:txBody>
          <a:bodyPr wrap="square" lIns="0" tIns="0" rIns="0" bIns="0" rtlCol="0">
            <a:no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ICED </a:t>
            </a:r>
            <a:r>
              <a:rPr kumimoji="0" lang="en-GB" sz="1000" b="0" i="0" u="none" strike="noStrike" kern="1200" cap="none" spc="0" normalizeH="0" baseline="0" noProof="0" dirty="0">
                <a:ln>
                  <a:noFill/>
                </a:ln>
                <a:solidFill>
                  <a:prstClr val="black"/>
                </a:solidFill>
                <a:effectLst/>
                <a:uLnTx/>
                <a:uFillTx/>
                <a:latin typeface="+mn-lt"/>
                <a:ea typeface="+mn-ea"/>
                <a:cs typeface="+mn-cs"/>
                <a:sym typeface="Symbol"/>
              </a:rPr>
              <a:t> </a:t>
            </a:r>
            <a:fld id="{FEBD7F86-1881-4698-8703-FB80B0800997}" type="slidenum">
              <a:rPr kumimoji="0" lang="en-GB" sz="1000" b="0" i="0" u="none" strike="noStrike" kern="1200" cap="none" spc="0" normalizeH="0" baseline="0" noProof="0" smtClean="0">
                <a:ln>
                  <a:noFill/>
                </a:ln>
                <a:solidFill>
                  <a:prstClr val="black"/>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point Colour">
    <p:spTree>
      <p:nvGrpSpPr>
        <p:cNvPr id="1" name=""/>
        <p:cNvGrpSpPr/>
        <p:nvPr/>
      </p:nvGrpSpPr>
      <p:grpSpPr>
        <a:xfrm>
          <a:off x="0" y="0"/>
          <a:ext cx="0" cy="0"/>
          <a:chOff x="0" y="0"/>
          <a:chExt cx="0" cy="0"/>
        </a:xfrm>
      </p:grpSpPr>
      <p:sp>
        <p:nvSpPr>
          <p:cNvPr id="41" name="Rectangle 40"/>
          <p:cNvSpPr/>
          <p:nvPr userDrawn="1"/>
        </p:nvSpPr>
        <p:spPr bwMode="ltGray">
          <a:xfrm>
            <a:off x="546189" y="1116335"/>
            <a:ext cx="5520591" cy="554404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pic>
        <p:nvPicPr>
          <p:cNvPr id="28" name="Picture 16" descr="Image result for building silhouette vector"/>
          <p:cNvPicPr>
            <a:picLocks noChangeAspect="1" noChangeArrowheads="1"/>
          </p:cNvPicPr>
          <p:nvPr userDrawn="1"/>
        </p:nvPicPr>
        <p:blipFill>
          <a:blip r:embed="rId2" cstate="screen">
            <a:duotone>
              <a:srgbClr val="60232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634732" y="2479970"/>
            <a:ext cx="4988016" cy="42872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rotWithShape="1">
          <a:blip r:embed="rId3" cstate="print">
            <a:duotone>
              <a:prstClr val="black"/>
              <a:srgbClr val="000000">
                <a:lumMod val="95000"/>
                <a:lumOff val="5000"/>
                <a:tint val="45000"/>
                <a:satMod val="400000"/>
              </a:srgbClr>
            </a:duotone>
            <a:extLst>
              <a:ext uri="{28A0092B-C50C-407E-A947-70E740481C1C}">
                <a14:useLocalDpi xmlns:a14="http://schemas.microsoft.com/office/drawing/2010/main"/>
              </a:ext>
            </a:extLst>
          </a:blip>
          <a:srcRect/>
          <a:stretch/>
        </p:blipFill>
        <p:spPr>
          <a:xfrm>
            <a:off x="2874134" y="5532556"/>
            <a:ext cx="7773785" cy="2033061"/>
          </a:xfrm>
          <a:prstGeom prst="rect">
            <a:avLst/>
          </a:prstGeom>
        </p:spPr>
      </p:pic>
      <p:pic>
        <p:nvPicPr>
          <p:cNvPr id="30" name="Picture 29"/>
          <p:cNvPicPr>
            <a:picLocks noChangeAspect="1"/>
          </p:cNvPicPr>
          <p:nvPr userDrawn="1"/>
        </p:nvPicPr>
        <p:blipFill rotWithShape="1">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p:blipFill>
        <p:spPr>
          <a:xfrm>
            <a:off x="7070324" y="5256060"/>
            <a:ext cx="3634201" cy="2305203"/>
          </a:xfrm>
          <a:prstGeom prst="rect">
            <a:avLst/>
          </a:prstGeom>
        </p:spPr>
      </p:pic>
      <p:sp>
        <p:nvSpPr>
          <p:cNvPr id="31" name="Freeform 728"/>
          <p:cNvSpPr>
            <a:spLocks noEditPoints="1"/>
          </p:cNvSpPr>
          <p:nvPr userDrawn="1"/>
        </p:nvSpPr>
        <p:spPr bwMode="auto">
          <a:xfrm rot="20157755">
            <a:off x="4937976" y="5362259"/>
            <a:ext cx="1558783" cy="657331"/>
          </a:xfrm>
          <a:custGeom>
            <a:avLst/>
            <a:gdLst>
              <a:gd name="T0" fmla="*/ 238 w 380"/>
              <a:gd name="T1" fmla="*/ 6 h 136"/>
              <a:gd name="T2" fmla="*/ 270 w 380"/>
              <a:gd name="T3" fmla="*/ 30 h 136"/>
              <a:gd name="T4" fmla="*/ 176 w 380"/>
              <a:gd name="T5" fmla="*/ 6 h 136"/>
              <a:gd name="T6" fmla="*/ 358 w 380"/>
              <a:gd name="T7" fmla="*/ 70 h 136"/>
              <a:gd name="T8" fmla="*/ 12 w 380"/>
              <a:gd name="T9" fmla="*/ 134 h 136"/>
              <a:gd name="T10" fmla="*/ 166 w 380"/>
              <a:gd name="T11" fmla="*/ 4 h 136"/>
              <a:gd name="T12" fmla="*/ 286 w 380"/>
              <a:gd name="T13" fmla="*/ 50 h 136"/>
              <a:gd name="T14" fmla="*/ 36 w 380"/>
              <a:gd name="T15" fmla="*/ 54 h 136"/>
              <a:gd name="T16" fmla="*/ 4 w 380"/>
              <a:gd name="T17" fmla="*/ 122 h 136"/>
              <a:gd name="T18" fmla="*/ 156 w 380"/>
              <a:gd name="T19" fmla="*/ 12 h 136"/>
              <a:gd name="T20" fmla="*/ 356 w 380"/>
              <a:gd name="T21" fmla="*/ 92 h 136"/>
              <a:gd name="T22" fmla="*/ 342 w 380"/>
              <a:gd name="T23" fmla="*/ 104 h 136"/>
              <a:gd name="T24" fmla="*/ 342 w 380"/>
              <a:gd name="T25" fmla="*/ 84 h 136"/>
              <a:gd name="T26" fmla="*/ 326 w 380"/>
              <a:gd name="T27" fmla="*/ 84 h 136"/>
              <a:gd name="T28" fmla="*/ 318 w 380"/>
              <a:gd name="T29" fmla="*/ 84 h 136"/>
              <a:gd name="T30" fmla="*/ 330 w 380"/>
              <a:gd name="T31" fmla="*/ 72 h 136"/>
              <a:gd name="T32" fmla="*/ 328 w 380"/>
              <a:gd name="T33" fmla="*/ 62 h 136"/>
              <a:gd name="T34" fmla="*/ 308 w 380"/>
              <a:gd name="T35" fmla="*/ 74 h 136"/>
              <a:gd name="T36" fmla="*/ 310 w 380"/>
              <a:gd name="T37" fmla="*/ 58 h 136"/>
              <a:gd name="T38" fmla="*/ 286 w 380"/>
              <a:gd name="T39" fmla="*/ 52 h 136"/>
              <a:gd name="T40" fmla="*/ 274 w 380"/>
              <a:gd name="T41" fmla="*/ 60 h 136"/>
              <a:gd name="T42" fmla="*/ 268 w 380"/>
              <a:gd name="T43" fmla="*/ 52 h 136"/>
              <a:gd name="T44" fmla="*/ 254 w 380"/>
              <a:gd name="T45" fmla="*/ 52 h 136"/>
              <a:gd name="T46" fmla="*/ 250 w 380"/>
              <a:gd name="T47" fmla="*/ 50 h 136"/>
              <a:gd name="T48" fmla="*/ 254 w 380"/>
              <a:gd name="T49" fmla="*/ 38 h 136"/>
              <a:gd name="T50" fmla="*/ 240 w 380"/>
              <a:gd name="T51" fmla="*/ 40 h 136"/>
              <a:gd name="T52" fmla="*/ 230 w 380"/>
              <a:gd name="T53" fmla="*/ 38 h 136"/>
              <a:gd name="T54" fmla="*/ 244 w 380"/>
              <a:gd name="T55" fmla="*/ 28 h 136"/>
              <a:gd name="T56" fmla="*/ 240 w 380"/>
              <a:gd name="T57" fmla="*/ 18 h 136"/>
              <a:gd name="T58" fmla="*/ 218 w 380"/>
              <a:gd name="T59" fmla="*/ 26 h 136"/>
              <a:gd name="T60" fmla="*/ 224 w 380"/>
              <a:gd name="T61" fmla="*/ 12 h 136"/>
              <a:gd name="T62" fmla="*/ 200 w 380"/>
              <a:gd name="T63" fmla="*/ 6 h 136"/>
              <a:gd name="T64" fmla="*/ 198 w 380"/>
              <a:gd name="T65" fmla="*/ 18 h 136"/>
              <a:gd name="T66" fmla="*/ 166 w 380"/>
              <a:gd name="T67" fmla="*/ 12 h 136"/>
              <a:gd name="T68" fmla="*/ 166 w 380"/>
              <a:gd name="T69" fmla="*/ 28 h 136"/>
              <a:gd name="T70" fmla="*/ 156 w 380"/>
              <a:gd name="T71" fmla="*/ 40 h 136"/>
              <a:gd name="T72" fmla="*/ 152 w 380"/>
              <a:gd name="T73" fmla="*/ 68 h 136"/>
              <a:gd name="T74" fmla="*/ 124 w 380"/>
              <a:gd name="T75" fmla="*/ 78 h 136"/>
              <a:gd name="T76" fmla="*/ 116 w 380"/>
              <a:gd name="T77" fmla="*/ 68 h 136"/>
              <a:gd name="T78" fmla="*/ 126 w 380"/>
              <a:gd name="T79" fmla="*/ 60 h 136"/>
              <a:gd name="T80" fmla="*/ 112 w 380"/>
              <a:gd name="T81" fmla="*/ 64 h 136"/>
              <a:gd name="T82" fmla="*/ 102 w 380"/>
              <a:gd name="T83" fmla="*/ 56 h 136"/>
              <a:gd name="T84" fmla="*/ 100 w 380"/>
              <a:gd name="T85" fmla="*/ 48 h 136"/>
              <a:gd name="T86" fmla="*/ 92 w 380"/>
              <a:gd name="T87" fmla="*/ 58 h 136"/>
              <a:gd name="T88" fmla="*/ 74 w 380"/>
              <a:gd name="T89" fmla="*/ 66 h 136"/>
              <a:gd name="T90" fmla="*/ 54 w 380"/>
              <a:gd name="T91" fmla="*/ 60 h 136"/>
              <a:gd name="T92" fmla="*/ 58 w 380"/>
              <a:gd name="T93" fmla="*/ 80 h 136"/>
              <a:gd name="T94" fmla="*/ 44 w 380"/>
              <a:gd name="T95" fmla="*/ 90 h 136"/>
              <a:gd name="T96" fmla="*/ 30 w 380"/>
              <a:gd name="T97" fmla="*/ 108 h 136"/>
              <a:gd name="T98" fmla="*/ 18 w 380"/>
              <a:gd name="T99" fmla="*/ 126 h 136"/>
              <a:gd name="T100" fmla="*/ 372 w 380"/>
              <a:gd name="T101" fmla="*/ 124 h 136"/>
              <a:gd name="T102" fmla="*/ 374 w 380"/>
              <a:gd name="T103" fmla="*/ 100 h 136"/>
              <a:gd name="T104" fmla="*/ 116 w 380"/>
              <a:gd name="T105" fmla="*/ 80 h 136"/>
              <a:gd name="T106" fmla="*/ 134 w 380"/>
              <a:gd name="T107" fmla="*/ 86 h 136"/>
              <a:gd name="T108" fmla="*/ 280 w 380"/>
              <a:gd name="T109" fmla="*/ 68 h 136"/>
              <a:gd name="T110" fmla="*/ 286 w 380"/>
              <a:gd name="T111" fmla="*/ 62 h 136"/>
              <a:gd name="T112" fmla="*/ 62 w 380"/>
              <a:gd name="T113" fmla="*/ 48 h 136"/>
              <a:gd name="T114" fmla="*/ 124 w 380"/>
              <a:gd name="T115" fmla="*/ 48 h 136"/>
              <a:gd name="T116" fmla="*/ 74 w 380"/>
              <a:gd name="T117" fmla="*/ 52 h 136"/>
              <a:gd name="T118" fmla="*/ 82 w 380"/>
              <a:gd name="T119" fmla="*/ 5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0" h="136">
                <a:moveTo>
                  <a:pt x="198" y="4"/>
                </a:moveTo>
                <a:lnTo>
                  <a:pt x="198" y="4"/>
                </a:lnTo>
                <a:lnTo>
                  <a:pt x="198" y="2"/>
                </a:lnTo>
                <a:lnTo>
                  <a:pt x="198" y="0"/>
                </a:lnTo>
                <a:lnTo>
                  <a:pt x="196" y="0"/>
                </a:lnTo>
                <a:lnTo>
                  <a:pt x="196" y="0"/>
                </a:lnTo>
                <a:lnTo>
                  <a:pt x="196" y="4"/>
                </a:lnTo>
                <a:lnTo>
                  <a:pt x="196" y="4"/>
                </a:lnTo>
                <a:lnTo>
                  <a:pt x="198" y="4"/>
                </a:lnTo>
                <a:lnTo>
                  <a:pt x="198" y="4"/>
                </a:lnTo>
                <a:close/>
                <a:moveTo>
                  <a:pt x="238" y="6"/>
                </a:moveTo>
                <a:lnTo>
                  <a:pt x="238" y="6"/>
                </a:lnTo>
                <a:lnTo>
                  <a:pt x="238" y="10"/>
                </a:lnTo>
                <a:lnTo>
                  <a:pt x="238" y="10"/>
                </a:lnTo>
                <a:lnTo>
                  <a:pt x="242" y="10"/>
                </a:lnTo>
                <a:lnTo>
                  <a:pt x="242" y="10"/>
                </a:lnTo>
                <a:lnTo>
                  <a:pt x="242" y="8"/>
                </a:lnTo>
                <a:lnTo>
                  <a:pt x="238" y="6"/>
                </a:lnTo>
                <a:lnTo>
                  <a:pt x="238" y="6"/>
                </a:lnTo>
                <a:close/>
                <a:moveTo>
                  <a:pt x="278" y="36"/>
                </a:moveTo>
                <a:lnTo>
                  <a:pt x="278" y="36"/>
                </a:lnTo>
                <a:lnTo>
                  <a:pt x="274" y="36"/>
                </a:lnTo>
                <a:lnTo>
                  <a:pt x="274" y="36"/>
                </a:lnTo>
                <a:lnTo>
                  <a:pt x="272" y="38"/>
                </a:lnTo>
                <a:lnTo>
                  <a:pt x="272" y="38"/>
                </a:lnTo>
                <a:lnTo>
                  <a:pt x="276" y="38"/>
                </a:lnTo>
                <a:lnTo>
                  <a:pt x="278" y="36"/>
                </a:lnTo>
                <a:lnTo>
                  <a:pt x="278" y="36"/>
                </a:lnTo>
                <a:close/>
                <a:moveTo>
                  <a:pt x="270" y="30"/>
                </a:moveTo>
                <a:lnTo>
                  <a:pt x="270" y="30"/>
                </a:lnTo>
                <a:lnTo>
                  <a:pt x="270" y="24"/>
                </a:lnTo>
                <a:lnTo>
                  <a:pt x="270" y="20"/>
                </a:lnTo>
                <a:lnTo>
                  <a:pt x="268" y="20"/>
                </a:lnTo>
                <a:lnTo>
                  <a:pt x="268" y="20"/>
                </a:lnTo>
                <a:lnTo>
                  <a:pt x="266" y="26"/>
                </a:lnTo>
                <a:lnTo>
                  <a:pt x="266" y="28"/>
                </a:lnTo>
                <a:lnTo>
                  <a:pt x="270" y="30"/>
                </a:lnTo>
                <a:lnTo>
                  <a:pt x="270" y="30"/>
                </a:lnTo>
                <a:close/>
                <a:moveTo>
                  <a:pt x="194" y="10"/>
                </a:moveTo>
                <a:lnTo>
                  <a:pt x="194" y="10"/>
                </a:lnTo>
                <a:lnTo>
                  <a:pt x="196" y="12"/>
                </a:lnTo>
                <a:lnTo>
                  <a:pt x="198" y="12"/>
                </a:lnTo>
                <a:lnTo>
                  <a:pt x="198" y="12"/>
                </a:lnTo>
                <a:lnTo>
                  <a:pt x="198" y="10"/>
                </a:lnTo>
                <a:lnTo>
                  <a:pt x="196" y="8"/>
                </a:lnTo>
                <a:lnTo>
                  <a:pt x="194" y="8"/>
                </a:lnTo>
                <a:lnTo>
                  <a:pt x="194" y="10"/>
                </a:lnTo>
                <a:lnTo>
                  <a:pt x="194" y="10"/>
                </a:lnTo>
                <a:close/>
                <a:moveTo>
                  <a:pt x="176" y="6"/>
                </a:moveTo>
                <a:lnTo>
                  <a:pt x="176" y="6"/>
                </a:lnTo>
                <a:lnTo>
                  <a:pt x="172" y="6"/>
                </a:lnTo>
                <a:lnTo>
                  <a:pt x="170" y="6"/>
                </a:lnTo>
                <a:lnTo>
                  <a:pt x="170" y="8"/>
                </a:lnTo>
                <a:lnTo>
                  <a:pt x="170" y="8"/>
                </a:lnTo>
                <a:lnTo>
                  <a:pt x="174" y="10"/>
                </a:lnTo>
                <a:lnTo>
                  <a:pt x="176" y="8"/>
                </a:lnTo>
                <a:lnTo>
                  <a:pt x="176" y="6"/>
                </a:lnTo>
                <a:lnTo>
                  <a:pt x="176" y="6"/>
                </a:lnTo>
                <a:close/>
                <a:moveTo>
                  <a:pt x="190" y="14"/>
                </a:moveTo>
                <a:lnTo>
                  <a:pt x="190" y="14"/>
                </a:lnTo>
                <a:lnTo>
                  <a:pt x="190" y="10"/>
                </a:lnTo>
                <a:lnTo>
                  <a:pt x="190" y="8"/>
                </a:lnTo>
                <a:lnTo>
                  <a:pt x="190" y="6"/>
                </a:lnTo>
                <a:lnTo>
                  <a:pt x="190" y="6"/>
                </a:lnTo>
                <a:lnTo>
                  <a:pt x="186" y="6"/>
                </a:lnTo>
                <a:lnTo>
                  <a:pt x="182" y="6"/>
                </a:lnTo>
                <a:lnTo>
                  <a:pt x="182" y="8"/>
                </a:lnTo>
                <a:lnTo>
                  <a:pt x="182" y="8"/>
                </a:lnTo>
                <a:lnTo>
                  <a:pt x="186" y="10"/>
                </a:lnTo>
                <a:lnTo>
                  <a:pt x="186" y="12"/>
                </a:lnTo>
                <a:lnTo>
                  <a:pt x="188" y="14"/>
                </a:lnTo>
                <a:lnTo>
                  <a:pt x="190" y="14"/>
                </a:lnTo>
                <a:lnTo>
                  <a:pt x="190" y="14"/>
                </a:lnTo>
                <a:close/>
                <a:moveTo>
                  <a:pt x="356" y="74"/>
                </a:moveTo>
                <a:lnTo>
                  <a:pt x="356" y="74"/>
                </a:lnTo>
                <a:lnTo>
                  <a:pt x="358" y="70"/>
                </a:lnTo>
                <a:lnTo>
                  <a:pt x="358" y="66"/>
                </a:lnTo>
                <a:lnTo>
                  <a:pt x="354" y="66"/>
                </a:lnTo>
                <a:lnTo>
                  <a:pt x="354" y="66"/>
                </a:lnTo>
                <a:lnTo>
                  <a:pt x="354" y="72"/>
                </a:lnTo>
                <a:lnTo>
                  <a:pt x="354" y="74"/>
                </a:lnTo>
                <a:lnTo>
                  <a:pt x="356" y="74"/>
                </a:lnTo>
                <a:lnTo>
                  <a:pt x="356" y="74"/>
                </a:lnTo>
                <a:close/>
                <a:moveTo>
                  <a:pt x="378" y="136"/>
                </a:moveTo>
                <a:lnTo>
                  <a:pt x="380" y="136"/>
                </a:lnTo>
                <a:lnTo>
                  <a:pt x="380" y="136"/>
                </a:lnTo>
                <a:lnTo>
                  <a:pt x="380" y="134"/>
                </a:lnTo>
                <a:lnTo>
                  <a:pt x="380" y="134"/>
                </a:lnTo>
                <a:lnTo>
                  <a:pt x="378" y="136"/>
                </a:lnTo>
                <a:lnTo>
                  <a:pt x="378" y="136"/>
                </a:lnTo>
                <a:close/>
                <a:moveTo>
                  <a:pt x="12" y="136"/>
                </a:moveTo>
                <a:lnTo>
                  <a:pt x="16" y="136"/>
                </a:lnTo>
                <a:lnTo>
                  <a:pt x="16" y="136"/>
                </a:lnTo>
                <a:lnTo>
                  <a:pt x="12" y="134"/>
                </a:lnTo>
                <a:lnTo>
                  <a:pt x="12" y="134"/>
                </a:lnTo>
                <a:lnTo>
                  <a:pt x="12" y="136"/>
                </a:lnTo>
                <a:lnTo>
                  <a:pt x="12" y="136"/>
                </a:lnTo>
                <a:close/>
                <a:moveTo>
                  <a:pt x="364" y="82"/>
                </a:moveTo>
                <a:lnTo>
                  <a:pt x="364" y="82"/>
                </a:lnTo>
                <a:lnTo>
                  <a:pt x="362" y="82"/>
                </a:lnTo>
                <a:lnTo>
                  <a:pt x="360" y="82"/>
                </a:lnTo>
                <a:lnTo>
                  <a:pt x="360" y="82"/>
                </a:lnTo>
                <a:lnTo>
                  <a:pt x="360" y="82"/>
                </a:lnTo>
                <a:lnTo>
                  <a:pt x="362" y="84"/>
                </a:lnTo>
                <a:lnTo>
                  <a:pt x="364" y="82"/>
                </a:lnTo>
                <a:lnTo>
                  <a:pt x="364" y="82"/>
                </a:lnTo>
                <a:close/>
                <a:moveTo>
                  <a:pt x="166" y="4"/>
                </a:moveTo>
                <a:lnTo>
                  <a:pt x="166" y="4"/>
                </a:lnTo>
                <a:lnTo>
                  <a:pt x="166" y="2"/>
                </a:lnTo>
                <a:lnTo>
                  <a:pt x="162" y="0"/>
                </a:lnTo>
                <a:lnTo>
                  <a:pt x="162" y="0"/>
                </a:lnTo>
                <a:lnTo>
                  <a:pt x="162" y="4"/>
                </a:lnTo>
                <a:lnTo>
                  <a:pt x="164" y="4"/>
                </a:lnTo>
                <a:lnTo>
                  <a:pt x="166" y="4"/>
                </a:lnTo>
                <a:lnTo>
                  <a:pt x="166" y="4"/>
                </a:lnTo>
                <a:close/>
                <a:moveTo>
                  <a:pt x="326" y="52"/>
                </a:moveTo>
                <a:lnTo>
                  <a:pt x="326" y="52"/>
                </a:lnTo>
                <a:lnTo>
                  <a:pt x="324" y="56"/>
                </a:lnTo>
                <a:lnTo>
                  <a:pt x="324" y="56"/>
                </a:lnTo>
                <a:lnTo>
                  <a:pt x="328" y="56"/>
                </a:lnTo>
                <a:lnTo>
                  <a:pt x="328" y="56"/>
                </a:lnTo>
                <a:lnTo>
                  <a:pt x="328" y="54"/>
                </a:lnTo>
                <a:lnTo>
                  <a:pt x="326" y="52"/>
                </a:lnTo>
                <a:lnTo>
                  <a:pt x="326" y="52"/>
                </a:lnTo>
                <a:close/>
                <a:moveTo>
                  <a:pt x="286" y="50"/>
                </a:moveTo>
                <a:lnTo>
                  <a:pt x="286" y="50"/>
                </a:lnTo>
                <a:lnTo>
                  <a:pt x="286" y="48"/>
                </a:lnTo>
                <a:lnTo>
                  <a:pt x="286" y="46"/>
                </a:lnTo>
                <a:lnTo>
                  <a:pt x="284" y="46"/>
                </a:lnTo>
                <a:lnTo>
                  <a:pt x="284" y="46"/>
                </a:lnTo>
                <a:lnTo>
                  <a:pt x="284" y="48"/>
                </a:lnTo>
                <a:lnTo>
                  <a:pt x="284" y="50"/>
                </a:lnTo>
                <a:lnTo>
                  <a:pt x="286" y="50"/>
                </a:lnTo>
                <a:lnTo>
                  <a:pt x="286" y="50"/>
                </a:lnTo>
                <a:close/>
                <a:moveTo>
                  <a:pt x="34" y="82"/>
                </a:moveTo>
                <a:lnTo>
                  <a:pt x="34" y="82"/>
                </a:lnTo>
                <a:lnTo>
                  <a:pt x="30" y="82"/>
                </a:lnTo>
                <a:lnTo>
                  <a:pt x="28" y="84"/>
                </a:lnTo>
                <a:lnTo>
                  <a:pt x="30" y="86"/>
                </a:lnTo>
                <a:lnTo>
                  <a:pt x="30" y="86"/>
                </a:lnTo>
                <a:lnTo>
                  <a:pt x="32" y="84"/>
                </a:lnTo>
                <a:lnTo>
                  <a:pt x="34" y="82"/>
                </a:lnTo>
                <a:lnTo>
                  <a:pt x="34" y="82"/>
                </a:lnTo>
                <a:close/>
                <a:moveTo>
                  <a:pt x="22" y="98"/>
                </a:moveTo>
                <a:lnTo>
                  <a:pt x="22" y="100"/>
                </a:lnTo>
                <a:lnTo>
                  <a:pt x="28" y="100"/>
                </a:lnTo>
                <a:lnTo>
                  <a:pt x="28" y="100"/>
                </a:lnTo>
                <a:lnTo>
                  <a:pt x="26" y="98"/>
                </a:lnTo>
                <a:lnTo>
                  <a:pt x="22" y="98"/>
                </a:lnTo>
                <a:lnTo>
                  <a:pt x="22" y="98"/>
                </a:lnTo>
                <a:close/>
                <a:moveTo>
                  <a:pt x="40" y="54"/>
                </a:moveTo>
                <a:lnTo>
                  <a:pt x="36" y="54"/>
                </a:lnTo>
                <a:lnTo>
                  <a:pt x="36" y="54"/>
                </a:lnTo>
                <a:lnTo>
                  <a:pt x="36" y="56"/>
                </a:lnTo>
                <a:lnTo>
                  <a:pt x="36" y="58"/>
                </a:lnTo>
                <a:lnTo>
                  <a:pt x="36" y="58"/>
                </a:lnTo>
                <a:lnTo>
                  <a:pt x="40" y="56"/>
                </a:lnTo>
                <a:lnTo>
                  <a:pt x="40" y="54"/>
                </a:lnTo>
                <a:lnTo>
                  <a:pt x="40" y="54"/>
                </a:lnTo>
                <a:close/>
                <a:moveTo>
                  <a:pt x="50" y="46"/>
                </a:moveTo>
                <a:lnTo>
                  <a:pt x="50" y="46"/>
                </a:lnTo>
                <a:lnTo>
                  <a:pt x="50" y="44"/>
                </a:lnTo>
                <a:lnTo>
                  <a:pt x="48" y="42"/>
                </a:lnTo>
                <a:lnTo>
                  <a:pt x="48" y="42"/>
                </a:lnTo>
                <a:lnTo>
                  <a:pt x="48" y="46"/>
                </a:lnTo>
                <a:lnTo>
                  <a:pt x="48" y="46"/>
                </a:lnTo>
                <a:lnTo>
                  <a:pt x="50" y="46"/>
                </a:lnTo>
                <a:lnTo>
                  <a:pt x="50" y="46"/>
                </a:lnTo>
                <a:close/>
                <a:moveTo>
                  <a:pt x="0" y="120"/>
                </a:moveTo>
                <a:lnTo>
                  <a:pt x="0" y="120"/>
                </a:lnTo>
                <a:lnTo>
                  <a:pt x="4" y="122"/>
                </a:lnTo>
                <a:lnTo>
                  <a:pt x="4" y="124"/>
                </a:lnTo>
                <a:lnTo>
                  <a:pt x="6" y="126"/>
                </a:lnTo>
                <a:lnTo>
                  <a:pt x="8" y="126"/>
                </a:lnTo>
                <a:lnTo>
                  <a:pt x="8" y="126"/>
                </a:lnTo>
                <a:lnTo>
                  <a:pt x="8" y="122"/>
                </a:lnTo>
                <a:lnTo>
                  <a:pt x="6" y="120"/>
                </a:lnTo>
                <a:lnTo>
                  <a:pt x="6" y="120"/>
                </a:lnTo>
                <a:lnTo>
                  <a:pt x="2" y="120"/>
                </a:lnTo>
                <a:lnTo>
                  <a:pt x="2" y="120"/>
                </a:lnTo>
                <a:lnTo>
                  <a:pt x="0" y="120"/>
                </a:lnTo>
                <a:lnTo>
                  <a:pt x="0" y="120"/>
                </a:lnTo>
                <a:close/>
                <a:moveTo>
                  <a:pt x="156" y="12"/>
                </a:moveTo>
                <a:lnTo>
                  <a:pt x="152" y="12"/>
                </a:lnTo>
                <a:lnTo>
                  <a:pt x="152" y="12"/>
                </a:lnTo>
                <a:lnTo>
                  <a:pt x="152" y="14"/>
                </a:lnTo>
                <a:lnTo>
                  <a:pt x="152" y="16"/>
                </a:lnTo>
                <a:lnTo>
                  <a:pt x="152" y="16"/>
                </a:lnTo>
                <a:lnTo>
                  <a:pt x="154" y="16"/>
                </a:lnTo>
                <a:lnTo>
                  <a:pt x="156" y="12"/>
                </a:lnTo>
                <a:lnTo>
                  <a:pt x="156" y="12"/>
                </a:lnTo>
                <a:close/>
                <a:moveTo>
                  <a:pt x="370" y="104"/>
                </a:moveTo>
                <a:lnTo>
                  <a:pt x="370" y="104"/>
                </a:lnTo>
                <a:lnTo>
                  <a:pt x="368" y="108"/>
                </a:lnTo>
                <a:lnTo>
                  <a:pt x="362" y="108"/>
                </a:lnTo>
                <a:lnTo>
                  <a:pt x="362" y="108"/>
                </a:lnTo>
                <a:lnTo>
                  <a:pt x="360" y="106"/>
                </a:lnTo>
                <a:lnTo>
                  <a:pt x="362" y="102"/>
                </a:lnTo>
                <a:lnTo>
                  <a:pt x="362" y="94"/>
                </a:lnTo>
                <a:lnTo>
                  <a:pt x="362" y="94"/>
                </a:lnTo>
                <a:lnTo>
                  <a:pt x="360" y="96"/>
                </a:lnTo>
                <a:lnTo>
                  <a:pt x="358" y="96"/>
                </a:lnTo>
                <a:lnTo>
                  <a:pt x="356" y="98"/>
                </a:lnTo>
                <a:lnTo>
                  <a:pt x="354" y="98"/>
                </a:lnTo>
                <a:lnTo>
                  <a:pt x="354" y="98"/>
                </a:lnTo>
                <a:lnTo>
                  <a:pt x="352" y="94"/>
                </a:lnTo>
                <a:lnTo>
                  <a:pt x="352" y="90"/>
                </a:lnTo>
                <a:lnTo>
                  <a:pt x="352" y="90"/>
                </a:lnTo>
                <a:lnTo>
                  <a:pt x="356" y="92"/>
                </a:lnTo>
                <a:lnTo>
                  <a:pt x="358" y="90"/>
                </a:lnTo>
                <a:lnTo>
                  <a:pt x="362" y="90"/>
                </a:lnTo>
                <a:lnTo>
                  <a:pt x="362" y="88"/>
                </a:lnTo>
                <a:lnTo>
                  <a:pt x="362" y="88"/>
                </a:lnTo>
                <a:lnTo>
                  <a:pt x="360" y="88"/>
                </a:lnTo>
                <a:lnTo>
                  <a:pt x="358" y="88"/>
                </a:lnTo>
                <a:lnTo>
                  <a:pt x="352" y="86"/>
                </a:lnTo>
                <a:lnTo>
                  <a:pt x="352" y="86"/>
                </a:lnTo>
                <a:lnTo>
                  <a:pt x="352" y="88"/>
                </a:lnTo>
                <a:lnTo>
                  <a:pt x="350" y="90"/>
                </a:lnTo>
                <a:lnTo>
                  <a:pt x="350" y="90"/>
                </a:lnTo>
                <a:lnTo>
                  <a:pt x="344" y="92"/>
                </a:lnTo>
                <a:lnTo>
                  <a:pt x="342" y="94"/>
                </a:lnTo>
                <a:lnTo>
                  <a:pt x="340" y="98"/>
                </a:lnTo>
                <a:lnTo>
                  <a:pt x="340" y="98"/>
                </a:lnTo>
                <a:lnTo>
                  <a:pt x="342" y="100"/>
                </a:lnTo>
                <a:lnTo>
                  <a:pt x="344" y="102"/>
                </a:lnTo>
                <a:lnTo>
                  <a:pt x="344" y="102"/>
                </a:lnTo>
                <a:lnTo>
                  <a:pt x="342" y="104"/>
                </a:lnTo>
                <a:lnTo>
                  <a:pt x="336" y="104"/>
                </a:lnTo>
                <a:lnTo>
                  <a:pt x="334" y="102"/>
                </a:lnTo>
                <a:lnTo>
                  <a:pt x="332" y="98"/>
                </a:lnTo>
                <a:lnTo>
                  <a:pt x="332" y="98"/>
                </a:lnTo>
                <a:lnTo>
                  <a:pt x="336" y="96"/>
                </a:lnTo>
                <a:lnTo>
                  <a:pt x="336" y="96"/>
                </a:lnTo>
                <a:lnTo>
                  <a:pt x="336" y="92"/>
                </a:lnTo>
                <a:lnTo>
                  <a:pt x="336" y="90"/>
                </a:lnTo>
                <a:lnTo>
                  <a:pt x="336" y="88"/>
                </a:lnTo>
                <a:lnTo>
                  <a:pt x="336" y="88"/>
                </a:lnTo>
                <a:lnTo>
                  <a:pt x="338" y="88"/>
                </a:lnTo>
                <a:lnTo>
                  <a:pt x="338" y="90"/>
                </a:lnTo>
                <a:lnTo>
                  <a:pt x="340" y="90"/>
                </a:lnTo>
                <a:lnTo>
                  <a:pt x="340" y="90"/>
                </a:lnTo>
                <a:lnTo>
                  <a:pt x="340" y="90"/>
                </a:lnTo>
                <a:lnTo>
                  <a:pt x="344" y="88"/>
                </a:lnTo>
                <a:lnTo>
                  <a:pt x="344" y="88"/>
                </a:lnTo>
                <a:lnTo>
                  <a:pt x="344" y="86"/>
                </a:lnTo>
                <a:lnTo>
                  <a:pt x="342" y="84"/>
                </a:lnTo>
                <a:lnTo>
                  <a:pt x="342" y="84"/>
                </a:lnTo>
                <a:lnTo>
                  <a:pt x="342" y="82"/>
                </a:lnTo>
                <a:lnTo>
                  <a:pt x="342" y="82"/>
                </a:lnTo>
                <a:lnTo>
                  <a:pt x="344" y="80"/>
                </a:lnTo>
                <a:lnTo>
                  <a:pt x="346" y="78"/>
                </a:lnTo>
                <a:lnTo>
                  <a:pt x="346" y="78"/>
                </a:lnTo>
                <a:lnTo>
                  <a:pt x="340" y="74"/>
                </a:lnTo>
                <a:lnTo>
                  <a:pt x="340" y="74"/>
                </a:lnTo>
                <a:lnTo>
                  <a:pt x="338" y="76"/>
                </a:lnTo>
                <a:lnTo>
                  <a:pt x="336" y="76"/>
                </a:lnTo>
                <a:lnTo>
                  <a:pt x="336" y="76"/>
                </a:lnTo>
                <a:lnTo>
                  <a:pt x="334" y="76"/>
                </a:lnTo>
                <a:lnTo>
                  <a:pt x="332" y="76"/>
                </a:lnTo>
                <a:lnTo>
                  <a:pt x="328" y="78"/>
                </a:lnTo>
                <a:lnTo>
                  <a:pt x="328" y="78"/>
                </a:lnTo>
                <a:lnTo>
                  <a:pt x="328" y="80"/>
                </a:lnTo>
                <a:lnTo>
                  <a:pt x="326" y="82"/>
                </a:lnTo>
                <a:lnTo>
                  <a:pt x="326" y="82"/>
                </a:lnTo>
                <a:lnTo>
                  <a:pt x="326" y="84"/>
                </a:lnTo>
                <a:lnTo>
                  <a:pt x="326" y="86"/>
                </a:lnTo>
                <a:lnTo>
                  <a:pt x="326" y="86"/>
                </a:lnTo>
                <a:lnTo>
                  <a:pt x="320" y="88"/>
                </a:lnTo>
                <a:lnTo>
                  <a:pt x="316" y="88"/>
                </a:lnTo>
                <a:lnTo>
                  <a:pt x="312" y="88"/>
                </a:lnTo>
                <a:lnTo>
                  <a:pt x="312" y="88"/>
                </a:lnTo>
                <a:lnTo>
                  <a:pt x="312" y="90"/>
                </a:lnTo>
                <a:lnTo>
                  <a:pt x="310" y="92"/>
                </a:lnTo>
                <a:lnTo>
                  <a:pt x="310" y="92"/>
                </a:lnTo>
                <a:lnTo>
                  <a:pt x="308" y="90"/>
                </a:lnTo>
                <a:lnTo>
                  <a:pt x="306" y="88"/>
                </a:lnTo>
                <a:lnTo>
                  <a:pt x="306" y="88"/>
                </a:lnTo>
                <a:lnTo>
                  <a:pt x="304" y="88"/>
                </a:lnTo>
                <a:lnTo>
                  <a:pt x="302" y="86"/>
                </a:lnTo>
                <a:lnTo>
                  <a:pt x="302" y="86"/>
                </a:lnTo>
                <a:lnTo>
                  <a:pt x="302" y="84"/>
                </a:lnTo>
                <a:lnTo>
                  <a:pt x="302" y="84"/>
                </a:lnTo>
                <a:lnTo>
                  <a:pt x="310" y="86"/>
                </a:lnTo>
                <a:lnTo>
                  <a:pt x="318" y="84"/>
                </a:lnTo>
                <a:lnTo>
                  <a:pt x="318" y="84"/>
                </a:lnTo>
                <a:lnTo>
                  <a:pt x="318" y="82"/>
                </a:lnTo>
                <a:lnTo>
                  <a:pt x="320" y="80"/>
                </a:lnTo>
                <a:lnTo>
                  <a:pt x="320" y="80"/>
                </a:lnTo>
                <a:lnTo>
                  <a:pt x="326" y="78"/>
                </a:lnTo>
                <a:lnTo>
                  <a:pt x="326" y="78"/>
                </a:lnTo>
                <a:lnTo>
                  <a:pt x="328" y="76"/>
                </a:lnTo>
                <a:lnTo>
                  <a:pt x="328" y="76"/>
                </a:lnTo>
                <a:lnTo>
                  <a:pt x="322" y="74"/>
                </a:lnTo>
                <a:lnTo>
                  <a:pt x="318" y="72"/>
                </a:lnTo>
                <a:lnTo>
                  <a:pt x="318" y="72"/>
                </a:lnTo>
                <a:lnTo>
                  <a:pt x="320" y="66"/>
                </a:lnTo>
                <a:lnTo>
                  <a:pt x="324" y="66"/>
                </a:lnTo>
                <a:lnTo>
                  <a:pt x="324" y="66"/>
                </a:lnTo>
                <a:lnTo>
                  <a:pt x="324" y="66"/>
                </a:lnTo>
                <a:lnTo>
                  <a:pt x="324" y="68"/>
                </a:lnTo>
                <a:lnTo>
                  <a:pt x="324" y="68"/>
                </a:lnTo>
                <a:lnTo>
                  <a:pt x="328" y="70"/>
                </a:lnTo>
                <a:lnTo>
                  <a:pt x="330" y="72"/>
                </a:lnTo>
                <a:lnTo>
                  <a:pt x="330" y="72"/>
                </a:lnTo>
                <a:lnTo>
                  <a:pt x="332" y="74"/>
                </a:lnTo>
                <a:lnTo>
                  <a:pt x="332" y="74"/>
                </a:lnTo>
                <a:lnTo>
                  <a:pt x="334" y="72"/>
                </a:lnTo>
                <a:lnTo>
                  <a:pt x="336" y="70"/>
                </a:lnTo>
                <a:lnTo>
                  <a:pt x="336" y="70"/>
                </a:lnTo>
                <a:lnTo>
                  <a:pt x="330" y="68"/>
                </a:lnTo>
                <a:lnTo>
                  <a:pt x="328" y="64"/>
                </a:lnTo>
                <a:lnTo>
                  <a:pt x="328" y="64"/>
                </a:lnTo>
                <a:lnTo>
                  <a:pt x="328" y="64"/>
                </a:lnTo>
                <a:lnTo>
                  <a:pt x="330" y="64"/>
                </a:lnTo>
                <a:lnTo>
                  <a:pt x="330" y="64"/>
                </a:lnTo>
                <a:lnTo>
                  <a:pt x="330" y="62"/>
                </a:lnTo>
                <a:lnTo>
                  <a:pt x="330" y="62"/>
                </a:lnTo>
                <a:lnTo>
                  <a:pt x="330" y="60"/>
                </a:lnTo>
                <a:lnTo>
                  <a:pt x="328" y="58"/>
                </a:lnTo>
                <a:lnTo>
                  <a:pt x="328" y="60"/>
                </a:lnTo>
                <a:lnTo>
                  <a:pt x="328" y="60"/>
                </a:lnTo>
                <a:lnTo>
                  <a:pt x="328" y="62"/>
                </a:lnTo>
                <a:lnTo>
                  <a:pt x="328" y="64"/>
                </a:lnTo>
                <a:lnTo>
                  <a:pt x="328" y="64"/>
                </a:lnTo>
                <a:lnTo>
                  <a:pt x="326" y="62"/>
                </a:lnTo>
                <a:lnTo>
                  <a:pt x="324" y="62"/>
                </a:lnTo>
                <a:lnTo>
                  <a:pt x="324" y="58"/>
                </a:lnTo>
                <a:lnTo>
                  <a:pt x="324" y="58"/>
                </a:lnTo>
                <a:lnTo>
                  <a:pt x="320" y="62"/>
                </a:lnTo>
                <a:lnTo>
                  <a:pt x="314" y="66"/>
                </a:lnTo>
                <a:lnTo>
                  <a:pt x="314" y="66"/>
                </a:lnTo>
                <a:lnTo>
                  <a:pt x="310" y="64"/>
                </a:lnTo>
                <a:lnTo>
                  <a:pt x="308" y="64"/>
                </a:lnTo>
                <a:lnTo>
                  <a:pt x="306" y="64"/>
                </a:lnTo>
                <a:lnTo>
                  <a:pt x="306" y="64"/>
                </a:lnTo>
                <a:lnTo>
                  <a:pt x="306" y="66"/>
                </a:lnTo>
                <a:lnTo>
                  <a:pt x="308" y="68"/>
                </a:lnTo>
                <a:lnTo>
                  <a:pt x="310" y="72"/>
                </a:lnTo>
                <a:lnTo>
                  <a:pt x="310" y="72"/>
                </a:lnTo>
                <a:lnTo>
                  <a:pt x="308" y="74"/>
                </a:lnTo>
                <a:lnTo>
                  <a:pt x="308" y="74"/>
                </a:lnTo>
                <a:lnTo>
                  <a:pt x="304" y="72"/>
                </a:lnTo>
                <a:lnTo>
                  <a:pt x="302" y="70"/>
                </a:lnTo>
                <a:lnTo>
                  <a:pt x="302" y="68"/>
                </a:lnTo>
                <a:lnTo>
                  <a:pt x="302" y="68"/>
                </a:lnTo>
                <a:lnTo>
                  <a:pt x="304" y="66"/>
                </a:lnTo>
                <a:lnTo>
                  <a:pt x="304" y="62"/>
                </a:lnTo>
                <a:lnTo>
                  <a:pt x="304" y="62"/>
                </a:lnTo>
                <a:lnTo>
                  <a:pt x="302" y="60"/>
                </a:lnTo>
                <a:lnTo>
                  <a:pt x="304" y="58"/>
                </a:lnTo>
                <a:lnTo>
                  <a:pt x="304" y="58"/>
                </a:lnTo>
                <a:lnTo>
                  <a:pt x="306" y="58"/>
                </a:lnTo>
                <a:lnTo>
                  <a:pt x="306" y="60"/>
                </a:lnTo>
                <a:lnTo>
                  <a:pt x="310" y="60"/>
                </a:lnTo>
                <a:lnTo>
                  <a:pt x="310" y="60"/>
                </a:lnTo>
                <a:lnTo>
                  <a:pt x="314" y="62"/>
                </a:lnTo>
                <a:lnTo>
                  <a:pt x="316" y="58"/>
                </a:lnTo>
                <a:lnTo>
                  <a:pt x="316" y="58"/>
                </a:lnTo>
                <a:lnTo>
                  <a:pt x="314" y="58"/>
                </a:lnTo>
                <a:lnTo>
                  <a:pt x="310" y="58"/>
                </a:lnTo>
                <a:lnTo>
                  <a:pt x="310" y="58"/>
                </a:lnTo>
                <a:lnTo>
                  <a:pt x="310" y="56"/>
                </a:lnTo>
                <a:lnTo>
                  <a:pt x="310" y="56"/>
                </a:lnTo>
                <a:lnTo>
                  <a:pt x="306" y="58"/>
                </a:lnTo>
                <a:lnTo>
                  <a:pt x="306" y="58"/>
                </a:lnTo>
                <a:lnTo>
                  <a:pt x="304" y="54"/>
                </a:lnTo>
                <a:lnTo>
                  <a:pt x="302" y="52"/>
                </a:lnTo>
                <a:lnTo>
                  <a:pt x="300" y="50"/>
                </a:lnTo>
                <a:lnTo>
                  <a:pt x="300" y="50"/>
                </a:lnTo>
                <a:lnTo>
                  <a:pt x="300" y="52"/>
                </a:lnTo>
                <a:lnTo>
                  <a:pt x="298" y="52"/>
                </a:lnTo>
                <a:lnTo>
                  <a:pt x="296" y="56"/>
                </a:lnTo>
                <a:lnTo>
                  <a:pt x="296" y="56"/>
                </a:lnTo>
                <a:lnTo>
                  <a:pt x="296" y="56"/>
                </a:lnTo>
                <a:lnTo>
                  <a:pt x="294" y="56"/>
                </a:lnTo>
                <a:lnTo>
                  <a:pt x="294" y="56"/>
                </a:lnTo>
                <a:lnTo>
                  <a:pt x="290" y="54"/>
                </a:lnTo>
                <a:lnTo>
                  <a:pt x="288" y="52"/>
                </a:lnTo>
                <a:lnTo>
                  <a:pt x="286" y="52"/>
                </a:lnTo>
                <a:lnTo>
                  <a:pt x="286" y="52"/>
                </a:lnTo>
                <a:lnTo>
                  <a:pt x="286" y="54"/>
                </a:lnTo>
                <a:lnTo>
                  <a:pt x="286" y="54"/>
                </a:lnTo>
                <a:lnTo>
                  <a:pt x="284" y="58"/>
                </a:lnTo>
                <a:lnTo>
                  <a:pt x="284" y="58"/>
                </a:lnTo>
                <a:lnTo>
                  <a:pt x="284" y="56"/>
                </a:lnTo>
                <a:lnTo>
                  <a:pt x="284" y="54"/>
                </a:lnTo>
                <a:lnTo>
                  <a:pt x="282" y="54"/>
                </a:lnTo>
                <a:lnTo>
                  <a:pt x="280" y="56"/>
                </a:lnTo>
                <a:lnTo>
                  <a:pt x="280" y="56"/>
                </a:lnTo>
                <a:lnTo>
                  <a:pt x="282" y="56"/>
                </a:lnTo>
                <a:lnTo>
                  <a:pt x="284" y="58"/>
                </a:lnTo>
                <a:lnTo>
                  <a:pt x="284" y="58"/>
                </a:lnTo>
                <a:lnTo>
                  <a:pt x="284" y="58"/>
                </a:lnTo>
                <a:lnTo>
                  <a:pt x="284" y="58"/>
                </a:lnTo>
                <a:lnTo>
                  <a:pt x="280" y="62"/>
                </a:lnTo>
                <a:lnTo>
                  <a:pt x="276" y="64"/>
                </a:lnTo>
                <a:lnTo>
                  <a:pt x="276" y="64"/>
                </a:lnTo>
                <a:lnTo>
                  <a:pt x="274" y="60"/>
                </a:lnTo>
                <a:lnTo>
                  <a:pt x="274" y="58"/>
                </a:lnTo>
                <a:lnTo>
                  <a:pt x="274" y="58"/>
                </a:lnTo>
                <a:lnTo>
                  <a:pt x="276" y="60"/>
                </a:lnTo>
                <a:lnTo>
                  <a:pt x="278" y="60"/>
                </a:lnTo>
                <a:lnTo>
                  <a:pt x="278" y="60"/>
                </a:lnTo>
                <a:lnTo>
                  <a:pt x="276" y="56"/>
                </a:lnTo>
                <a:lnTo>
                  <a:pt x="276" y="54"/>
                </a:lnTo>
                <a:lnTo>
                  <a:pt x="276" y="52"/>
                </a:lnTo>
                <a:lnTo>
                  <a:pt x="276" y="52"/>
                </a:lnTo>
                <a:lnTo>
                  <a:pt x="276" y="52"/>
                </a:lnTo>
                <a:lnTo>
                  <a:pt x="276" y="52"/>
                </a:lnTo>
                <a:lnTo>
                  <a:pt x="276" y="50"/>
                </a:lnTo>
                <a:lnTo>
                  <a:pt x="276" y="50"/>
                </a:lnTo>
                <a:lnTo>
                  <a:pt x="272" y="50"/>
                </a:lnTo>
                <a:lnTo>
                  <a:pt x="272" y="50"/>
                </a:lnTo>
                <a:lnTo>
                  <a:pt x="270" y="52"/>
                </a:lnTo>
                <a:lnTo>
                  <a:pt x="270" y="52"/>
                </a:lnTo>
                <a:lnTo>
                  <a:pt x="270" y="52"/>
                </a:lnTo>
                <a:lnTo>
                  <a:pt x="268" y="52"/>
                </a:lnTo>
                <a:lnTo>
                  <a:pt x="268" y="52"/>
                </a:lnTo>
                <a:lnTo>
                  <a:pt x="266" y="50"/>
                </a:lnTo>
                <a:lnTo>
                  <a:pt x="266" y="44"/>
                </a:lnTo>
                <a:lnTo>
                  <a:pt x="266" y="44"/>
                </a:lnTo>
                <a:lnTo>
                  <a:pt x="268" y="46"/>
                </a:lnTo>
                <a:lnTo>
                  <a:pt x="272" y="46"/>
                </a:lnTo>
                <a:lnTo>
                  <a:pt x="274" y="44"/>
                </a:lnTo>
                <a:lnTo>
                  <a:pt x="276" y="42"/>
                </a:lnTo>
                <a:lnTo>
                  <a:pt x="276" y="42"/>
                </a:lnTo>
                <a:lnTo>
                  <a:pt x="272" y="42"/>
                </a:lnTo>
                <a:lnTo>
                  <a:pt x="270" y="42"/>
                </a:lnTo>
                <a:lnTo>
                  <a:pt x="264" y="40"/>
                </a:lnTo>
                <a:lnTo>
                  <a:pt x="264" y="40"/>
                </a:lnTo>
                <a:lnTo>
                  <a:pt x="264" y="42"/>
                </a:lnTo>
                <a:lnTo>
                  <a:pt x="264" y="44"/>
                </a:lnTo>
                <a:lnTo>
                  <a:pt x="264" y="44"/>
                </a:lnTo>
                <a:lnTo>
                  <a:pt x="258" y="46"/>
                </a:lnTo>
                <a:lnTo>
                  <a:pt x="254" y="48"/>
                </a:lnTo>
                <a:lnTo>
                  <a:pt x="254" y="52"/>
                </a:lnTo>
                <a:lnTo>
                  <a:pt x="254" y="52"/>
                </a:lnTo>
                <a:lnTo>
                  <a:pt x="256" y="54"/>
                </a:lnTo>
                <a:lnTo>
                  <a:pt x="256" y="56"/>
                </a:lnTo>
                <a:lnTo>
                  <a:pt x="256" y="56"/>
                </a:lnTo>
                <a:lnTo>
                  <a:pt x="256" y="58"/>
                </a:lnTo>
                <a:lnTo>
                  <a:pt x="256" y="58"/>
                </a:lnTo>
                <a:lnTo>
                  <a:pt x="252" y="56"/>
                </a:lnTo>
                <a:lnTo>
                  <a:pt x="252" y="56"/>
                </a:lnTo>
                <a:lnTo>
                  <a:pt x="252" y="58"/>
                </a:lnTo>
                <a:lnTo>
                  <a:pt x="254" y="58"/>
                </a:lnTo>
                <a:lnTo>
                  <a:pt x="254" y="58"/>
                </a:lnTo>
                <a:lnTo>
                  <a:pt x="248" y="56"/>
                </a:lnTo>
                <a:lnTo>
                  <a:pt x="246" y="54"/>
                </a:lnTo>
                <a:lnTo>
                  <a:pt x="244" y="52"/>
                </a:lnTo>
                <a:lnTo>
                  <a:pt x="244" y="52"/>
                </a:lnTo>
                <a:lnTo>
                  <a:pt x="250" y="50"/>
                </a:lnTo>
                <a:lnTo>
                  <a:pt x="250" y="50"/>
                </a:lnTo>
                <a:lnTo>
                  <a:pt x="250" y="50"/>
                </a:lnTo>
                <a:lnTo>
                  <a:pt x="250" y="50"/>
                </a:lnTo>
                <a:lnTo>
                  <a:pt x="250" y="50"/>
                </a:lnTo>
                <a:lnTo>
                  <a:pt x="252" y="50"/>
                </a:lnTo>
                <a:lnTo>
                  <a:pt x="252" y="50"/>
                </a:lnTo>
                <a:lnTo>
                  <a:pt x="252" y="48"/>
                </a:lnTo>
                <a:lnTo>
                  <a:pt x="250" y="46"/>
                </a:lnTo>
                <a:lnTo>
                  <a:pt x="250" y="46"/>
                </a:lnTo>
                <a:lnTo>
                  <a:pt x="250" y="48"/>
                </a:lnTo>
                <a:lnTo>
                  <a:pt x="250" y="48"/>
                </a:lnTo>
                <a:lnTo>
                  <a:pt x="248" y="46"/>
                </a:lnTo>
                <a:lnTo>
                  <a:pt x="250" y="44"/>
                </a:lnTo>
                <a:lnTo>
                  <a:pt x="250" y="44"/>
                </a:lnTo>
                <a:lnTo>
                  <a:pt x="252" y="44"/>
                </a:lnTo>
                <a:lnTo>
                  <a:pt x="254" y="44"/>
                </a:lnTo>
                <a:lnTo>
                  <a:pt x="254" y="44"/>
                </a:lnTo>
                <a:lnTo>
                  <a:pt x="256" y="42"/>
                </a:lnTo>
                <a:lnTo>
                  <a:pt x="256" y="42"/>
                </a:lnTo>
                <a:lnTo>
                  <a:pt x="256" y="40"/>
                </a:lnTo>
                <a:lnTo>
                  <a:pt x="256" y="38"/>
                </a:lnTo>
                <a:lnTo>
                  <a:pt x="254" y="38"/>
                </a:lnTo>
                <a:lnTo>
                  <a:pt x="254" y="36"/>
                </a:lnTo>
                <a:lnTo>
                  <a:pt x="254" y="36"/>
                </a:lnTo>
                <a:lnTo>
                  <a:pt x="256" y="34"/>
                </a:lnTo>
                <a:lnTo>
                  <a:pt x="258" y="32"/>
                </a:lnTo>
                <a:lnTo>
                  <a:pt x="258" y="32"/>
                </a:lnTo>
                <a:lnTo>
                  <a:pt x="254" y="28"/>
                </a:lnTo>
                <a:lnTo>
                  <a:pt x="254" y="28"/>
                </a:lnTo>
                <a:lnTo>
                  <a:pt x="252" y="30"/>
                </a:lnTo>
                <a:lnTo>
                  <a:pt x="250" y="30"/>
                </a:lnTo>
                <a:lnTo>
                  <a:pt x="250" y="30"/>
                </a:lnTo>
                <a:lnTo>
                  <a:pt x="248" y="30"/>
                </a:lnTo>
                <a:lnTo>
                  <a:pt x="246" y="32"/>
                </a:lnTo>
                <a:lnTo>
                  <a:pt x="242" y="32"/>
                </a:lnTo>
                <a:lnTo>
                  <a:pt x="242" y="32"/>
                </a:lnTo>
                <a:lnTo>
                  <a:pt x="240" y="36"/>
                </a:lnTo>
                <a:lnTo>
                  <a:pt x="238" y="36"/>
                </a:lnTo>
                <a:lnTo>
                  <a:pt x="238" y="36"/>
                </a:lnTo>
                <a:lnTo>
                  <a:pt x="238" y="38"/>
                </a:lnTo>
                <a:lnTo>
                  <a:pt x="240" y="40"/>
                </a:lnTo>
                <a:lnTo>
                  <a:pt x="240" y="40"/>
                </a:lnTo>
                <a:lnTo>
                  <a:pt x="232" y="42"/>
                </a:lnTo>
                <a:lnTo>
                  <a:pt x="228" y="42"/>
                </a:lnTo>
                <a:lnTo>
                  <a:pt x="226" y="42"/>
                </a:lnTo>
                <a:lnTo>
                  <a:pt x="226" y="42"/>
                </a:lnTo>
                <a:lnTo>
                  <a:pt x="224" y="46"/>
                </a:lnTo>
                <a:lnTo>
                  <a:pt x="222" y="46"/>
                </a:lnTo>
                <a:lnTo>
                  <a:pt x="222" y="46"/>
                </a:lnTo>
                <a:lnTo>
                  <a:pt x="220" y="44"/>
                </a:lnTo>
                <a:lnTo>
                  <a:pt x="218" y="42"/>
                </a:lnTo>
                <a:lnTo>
                  <a:pt x="218" y="42"/>
                </a:lnTo>
                <a:lnTo>
                  <a:pt x="216" y="42"/>
                </a:lnTo>
                <a:lnTo>
                  <a:pt x="214" y="42"/>
                </a:lnTo>
                <a:lnTo>
                  <a:pt x="214" y="40"/>
                </a:lnTo>
                <a:lnTo>
                  <a:pt x="216" y="38"/>
                </a:lnTo>
                <a:lnTo>
                  <a:pt x="216" y="38"/>
                </a:lnTo>
                <a:lnTo>
                  <a:pt x="222" y="40"/>
                </a:lnTo>
                <a:lnTo>
                  <a:pt x="230" y="38"/>
                </a:lnTo>
                <a:lnTo>
                  <a:pt x="230" y="38"/>
                </a:lnTo>
                <a:lnTo>
                  <a:pt x="232" y="36"/>
                </a:lnTo>
                <a:lnTo>
                  <a:pt x="234" y="34"/>
                </a:lnTo>
                <a:lnTo>
                  <a:pt x="234" y="34"/>
                </a:lnTo>
                <a:lnTo>
                  <a:pt x="238" y="34"/>
                </a:lnTo>
                <a:lnTo>
                  <a:pt x="240" y="32"/>
                </a:lnTo>
                <a:lnTo>
                  <a:pt x="240" y="30"/>
                </a:lnTo>
                <a:lnTo>
                  <a:pt x="240" y="30"/>
                </a:lnTo>
                <a:lnTo>
                  <a:pt x="236" y="28"/>
                </a:lnTo>
                <a:lnTo>
                  <a:pt x="232" y="26"/>
                </a:lnTo>
                <a:lnTo>
                  <a:pt x="232" y="26"/>
                </a:lnTo>
                <a:lnTo>
                  <a:pt x="232" y="22"/>
                </a:lnTo>
                <a:lnTo>
                  <a:pt x="236" y="20"/>
                </a:lnTo>
                <a:lnTo>
                  <a:pt x="236" y="20"/>
                </a:lnTo>
                <a:lnTo>
                  <a:pt x="238" y="22"/>
                </a:lnTo>
                <a:lnTo>
                  <a:pt x="238" y="24"/>
                </a:lnTo>
                <a:lnTo>
                  <a:pt x="238" y="24"/>
                </a:lnTo>
                <a:lnTo>
                  <a:pt x="240" y="24"/>
                </a:lnTo>
                <a:lnTo>
                  <a:pt x="242" y="26"/>
                </a:lnTo>
                <a:lnTo>
                  <a:pt x="244" y="28"/>
                </a:lnTo>
                <a:lnTo>
                  <a:pt x="246" y="28"/>
                </a:lnTo>
                <a:lnTo>
                  <a:pt x="246" y="28"/>
                </a:lnTo>
                <a:lnTo>
                  <a:pt x="248" y="28"/>
                </a:lnTo>
                <a:lnTo>
                  <a:pt x="248" y="24"/>
                </a:lnTo>
                <a:lnTo>
                  <a:pt x="248" y="24"/>
                </a:lnTo>
                <a:lnTo>
                  <a:pt x="244" y="22"/>
                </a:lnTo>
                <a:lnTo>
                  <a:pt x="240" y="18"/>
                </a:lnTo>
                <a:lnTo>
                  <a:pt x="240" y="18"/>
                </a:lnTo>
                <a:lnTo>
                  <a:pt x="242" y="18"/>
                </a:lnTo>
                <a:lnTo>
                  <a:pt x="242" y="18"/>
                </a:lnTo>
                <a:lnTo>
                  <a:pt x="244" y="18"/>
                </a:lnTo>
                <a:lnTo>
                  <a:pt x="244" y="18"/>
                </a:lnTo>
                <a:lnTo>
                  <a:pt x="244" y="18"/>
                </a:lnTo>
                <a:lnTo>
                  <a:pt x="242" y="14"/>
                </a:lnTo>
                <a:lnTo>
                  <a:pt x="242" y="14"/>
                </a:lnTo>
                <a:lnTo>
                  <a:pt x="240" y="14"/>
                </a:lnTo>
                <a:lnTo>
                  <a:pt x="240" y="14"/>
                </a:lnTo>
                <a:lnTo>
                  <a:pt x="242" y="16"/>
                </a:lnTo>
                <a:lnTo>
                  <a:pt x="240" y="18"/>
                </a:lnTo>
                <a:lnTo>
                  <a:pt x="240" y="18"/>
                </a:lnTo>
                <a:lnTo>
                  <a:pt x="238" y="16"/>
                </a:lnTo>
                <a:lnTo>
                  <a:pt x="238" y="16"/>
                </a:lnTo>
                <a:lnTo>
                  <a:pt x="238" y="12"/>
                </a:lnTo>
                <a:lnTo>
                  <a:pt x="238" y="12"/>
                </a:lnTo>
                <a:lnTo>
                  <a:pt x="232" y="18"/>
                </a:lnTo>
                <a:lnTo>
                  <a:pt x="228" y="22"/>
                </a:lnTo>
                <a:lnTo>
                  <a:pt x="228" y="22"/>
                </a:lnTo>
                <a:lnTo>
                  <a:pt x="224" y="18"/>
                </a:lnTo>
                <a:lnTo>
                  <a:pt x="222" y="18"/>
                </a:lnTo>
                <a:lnTo>
                  <a:pt x="220" y="18"/>
                </a:lnTo>
                <a:lnTo>
                  <a:pt x="220" y="18"/>
                </a:lnTo>
                <a:lnTo>
                  <a:pt x="220" y="20"/>
                </a:lnTo>
                <a:lnTo>
                  <a:pt x="220" y="22"/>
                </a:lnTo>
                <a:lnTo>
                  <a:pt x="222" y="26"/>
                </a:lnTo>
                <a:lnTo>
                  <a:pt x="222" y="26"/>
                </a:lnTo>
                <a:lnTo>
                  <a:pt x="220" y="28"/>
                </a:lnTo>
                <a:lnTo>
                  <a:pt x="220" y="28"/>
                </a:lnTo>
                <a:lnTo>
                  <a:pt x="218" y="26"/>
                </a:lnTo>
                <a:lnTo>
                  <a:pt x="216" y="24"/>
                </a:lnTo>
                <a:lnTo>
                  <a:pt x="216" y="22"/>
                </a:lnTo>
                <a:lnTo>
                  <a:pt x="216" y="22"/>
                </a:lnTo>
                <a:lnTo>
                  <a:pt x="216" y="20"/>
                </a:lnTo>
                <a:lnTo>
                  <a:pt x="218" y="18"/>
                </a:lnTo>
                <a:lnTo>
                  <a:pt x="218" y="18"/>
                </a:lnTo>
                <a:lnTo>
                  <a:pt x="216" y="14"/>
                </a:lnTo>
                <a:lnTo>
                  <a:pt x="216" y="12"/>
                </a:lnTo>
                <a:lnTo>
                  <a:pt x="216" y="12"/>
                </a:lnTo>
                <a:lnTo>
                  <a:pt x="218" y="12"/>
                </a:lnTo>
                <a:lnTo>
                  <a:pt x="220" y="14"/>
                </a:lnTo>
                <a:lnTo>
                  <a:pt x="220" y="14"/>
                </a:lnTo>
                <a:lnTo>
                  <a:pt x="222" y="16"/>
                </a:lnTo>
                <a:lnTo>
                  <a:pt x="222" y="16"/>
                </a:lnTo>
                <a:lnTo>
                  <a:pt x="226" y="16"/>
                </a:lnTo>
                <a:lnTo>
                  <a:pt x="230" y="12"/>
                </a:lnTo>
                <a:lnTo>
                  <a:pt x="230" y="12"/>
                </a:lnTo>
                <a:lnTo>
                  <a:pt x="226" y="12"/>
                </a:lnTo>
                <a:lnTo>
                  <a:pt x="224" y="12"/>
                </a:lnTo>
                <a:lnTo>
                  <a:pt x="224" y="12"/>
                </a:lnTo>
                <a:lnTo>
                  <a:pt x="222" y="10"/>
                </a:lnTo>
                <a:lnTo>
                  <a:pt x="222" y="10"/>
                </a:lnTo>
                <a:lnTo>
                  <a:pt x="218" y="12"/>
                </a:lnTo>
                <a:lnTo>
                  <a:pt x="218" y="12"/>
                </a:lnTo>
                <a:lnTo>
                  <a:pt x="216" y="8"/>
                </a:lnTo>
                <a:lnTo>
                  <a:pt x="216" y="6"/>
                </a:lnTo>
                <a:lnTo>
                  <a:pt x="214" y="4"/>
                </a:lnTo>
                <a:lnTo>
                  <a:pt x="214" y="4"/>
                </a:lnTo>
                <a:lnTo>
                  <a:pt x="212" y="6"/>
                </a:lnTo>
                <a:lnTo>
                  <a:pt x="212" y="8"/>
                </a:lnTo>
                <a:lnTo>
                  <a:pt x="210" y="10"/>
                </a:lnTo>
                <a:lnTo>
                  <a:pt x="210" y="10"/>
                </a:lnTo>
                <a:lnTo>
                  <a:pt x="208" y="10"/>
                </a:lnTo>
                <a:lnTo>
                  <a:pt x="206" y="10"/>
                </a:lnTo>
                <a:lnTo>
                  <a:pt x="206" y="10"/>
                </a:lnTo>
                <a:lnTo>
                  <a:pt x="204" y="8"/>
                </a:lnTo>
                <a:lnTo>
                  <a:pt x="202" y="6"/>
                </a:lnTo>
                <a:lnTo>
                  <a:pt x="200" y="6"/>
                </a:lnTo>
                <a:lnTo>
                  <a:pt x="200" y="6"/>
                </a:lnTo>
                <a:lnTo>
                  <a:pt x="200" y="10"/>
                </a:lnTo>
                <a:lnTo>
                  <a:pt x="198" y="12"/>
                </a:lnTo>
                <a:lnTo>
                  <a:pt x="198" y="14"/>
                </a:lnTo>
                <a:lnTo>
                  <a:pt x="198" y="16"/>
                </a:lnTo>
                <a:lnTo>
                  <a:pt x="198" y="16"/>
                </a:lnTo>
                <a:lnTo>
                  <a:pt x="208" y="18"/>
                </a:lnTo>
                <a:lnTo>
                  <a:pt x="208" y="18"/>
                </a:lnTo>
                <a:lnTo>
                  <a:pt x="210" y="14"/>
                </a:lnTo>
                <a:lnTo>
                  <a:pt x="210" y="12"/>
                </a:lnTo>
                <a:lnTo>
                  <a:pt x="214" y="12"/>
                </a:lnTo>
                <a:lnTo>
                  <a:pt x="214" y="12"/>
                </a:lnTo>
                <a:lnTo>
                  <a:pt x="214" y="16"/>
                </a:lnTo>
                <a:lnTo>
                  <a:pt x="212" y="18"/>
                </a:lnTo>
                <a:lnTo>
                  <a:pt x="212" y="18"/>
                </a:lnTo>
                <a:lnTo>
                  <a:pt x="208" y="20"/>
                </a:lnTo>
                <a:lnTo>
                  <a:pt x="202" y="22"/>
                </a:lnTo>
                <a:lnTo>
                  <a:pt x="202" y="22"/>
                </a:lnTo>
                <a:lnTo>
                  <a:pt x="198" y="18"/>
                </a:lnTo>
                <a:lnTo>
                  <a:pt x="192" y="18"/>
                </a:lnTo>
                <a:lnTo>
                  <a:pt x="192" y="18"/>
                </a:lnTo>
                <a:lnTo>
                  <a:pt x="194" y="22"/>
                </a:lnTo>
                <a:lnTo>
                  <a:pt x="198" y="24"/>
                </a:lnTo>
                <a:lnTo>
                  <a:pt x="198" y="24"/>
                </a:lnTo>
                <a:lnTo>
                  <a:pt x="188" y="24"/>
                </a:lnTo>
                <a:lnTo>
                  <a:pt x="188" y="24"/>
                </a:lnTo>
                <a:lnTo>
                  <a:pt x="188" y="22"/>
                </a:lnTo>
                <a:lnTo>
                  <a:pt x="188" y="20"/>
                </a:lnTo>
                <a:lnTo>
                  <a:pt x="188" y="20"/>
                </a:lnTo>
                <a:lnTo>
                  <a:pt x="184" y="20"/>
                </a:lnTo>
                <a:lnTo>
                  <a:pt x="182" y="20"/>
                </a:lnTo>
                <a:lnTo>
                  <a:pt x="176" y="18"/>
                </a:lnTo>
                <a:lnTo>
                  <a:pt x="176" y="18"/>
                </a:lnTo>
                <a:lnTo>
                  <a:pt x="170" y="14"/>
                </a:lnTo>
                <a:lnTo>
                  <a:pt x="168" y="12"/>
                </a:lnTo>
                <a:lnTo>
                  <a:pt x="164" y="10"/>
                </a:lnTo>
                <a:lnTo>
                  <a:pt x="164" y="10"/>
                </a:lnTo>
                <a:lnTo>
                  <a:pt x="166" y="12"/>
                </a:lnTo>
                <a:lnTo>
                  <a:pt x="168" y="14"/>
                </a:lnTo>
                <a:lnTo>
                  <a:pt x="168" y="14"/>
                </a:lnTo>
                <a:lnTo>
                  <a:pt x="168" y="18"/>
                </a:lnTo>
                <a:lnTo>
                  <a:pt x="168" y="18"/>
                </a:lnTo>
                <a:lnTo>
                  <a:pt x="168" y="18"/>
                </a:lnTo>
                <a:lnTo>
                  <a:pt x="168" y="18"/>
                </a:lnTo>
                <a:lnTo>
                  <a:pt x="168" y="18"/>
                </a:lnTo>
                <a:lnTo>
                  <a:pt x="166" y="20"/>
                </a:lnTo>
                <a:lnTo>
                  <a:pt x="166" y="20"/>
                </a:lnTo>
                <a:lnTo>
                  <a:pt x="164" y="18"/>
                </a:lnTo>
                <a:lnTo>
                  <a:pt x="162" y="16"/>
                </a:lnTo>
                <a:lnTo>
                  <a:pt x="162" y="16"/>
                </a:lnTo>
                <a:lnTo>
                  <a:pt x="160" y="18"/>
                </a:lnTo>
                <a:lnTo>
                  <a:pt x="158" y="22"/>
                </a:lnTo>
                <a:lnTo>
                  <a:pt x="158" y="22"/>
                </a:lnTo>
                <a:lnTo>
                  <a:pt x="164" y="24"/>
                </a:lnTo>
                <a:lnTo>
                  <a:pt x="166" y="26"/>
                </a:lnTo>
                <a:lnTo>
                  <a:pt x="166" y="28"/>
                </a:lnTo>
                <a:lnTo>
                  <a:pt x="166" y="28"/>
                </a:lnTo>
                <a:lnTo>
                  <a:pt x="170" y="32"/>
                </a:lnTo>
                <a:lnTo>
                  <a:pt x="170" y="32"/>
                </a:lnTo>
                <a:lnTo>
                  <a:pt x="170" y="34"/>
                </a:lnTo>
                <a:lnTo>
                  <a:pt x="170" y="34"/>
                </a:lnTo>
                <a:lnTo>
                  <a:pt x="172" y="36"/>
                </a:lnTo>
                <a:lnTo>
                  <a:pt x="172" y="36"/>
                </a:lnTo>
                <a:lnTo>
                  <a:pt x="172" y="38"/>
                </a:lnTo>
                <a:lnTo>
                  <a:pt x="172" y="38"/>
                </a:lnTo>
                <a:lnTo>
                  <a:pt x="170" y="38"/>
                </a:lnTo>
                <a:lnTo>
                  <a:pt x="170" y="38"/>
                </a:lnTo>
                <a:lnTo>
                  <a:pt x="168" y="38"/>
                </a:lnTo>
                <a:lnTo>
                  <a:pt x="164" y="36"/>
                </a:lnTo>
                <a:lnTo>
                  <a:pt x="164" y="36"/>
                </a:lnTo>
                <a:lnTo>
                  <a:pt x="164" y="38"/>
                </a:lnTo>
                <a:lnTo>
                  <a:pt x="162" y="38"/>
                </a:lnTo>
                <a:lnTo>
                  <a:pt x="162" y="38"/>
                </a:lnTo>
                <a:lnTo>
                  <a:pt x="158" y="38"/>
                </a:lnTo>
                <a:lnTo>
                  <a:pt x="158" y="38"/>
                </a:lnTo>
                <a:lnTo>
                  <a:pt x="156" y="40"/>
                </a:lnTo>
                <a:lnTo>
                  <a:pt x="156" y="40"/>
                </a:lnTo>
                <a:lnTo>
                  <a:pt x="160" y="42"/>
                </a:lnTo>
                <a:lnTo>
                  <a:pt x="162" y="42"/>
                </a:lnTo>
                <a:lnTo>
                  <a:pt x="162" y="44"/>
                </a:lnTo>
                <a:lnTo>
                  <a:pt x="162" y="44"/>
                </a:lnTo>
                <a:lnTo>
                  <a:pt x="160" y="48"/>
                </a:lnTo>
                <a:lnTo>
                  <a:pt x="158" y="48"/>
                </a:lnTo>
                <a:lnTo>
                  <a:pt x="154" y="52"/>
                </a:lnTo>
                <a:lnTo>
                  <a:pt x="154" y="52"/>
                </a:lnTo>
                <a:lnTo>
                  <a:pt x="148" y="52"/>
                </a:lnTo>
                <a:lnTo>
                  <a:pt x="148" y="52"/>
                </a:lnTo>
                <a:lnTo>
                  <a:pt x="148" y="56"/>
                </a:lnTo>
                <a:lnTo>
                  <a:pt x="150" y="60"/>
                </a:lnTo>
                <a:lnTo>
                  <a:pt x="150" y="60"/>
                </a:lnTo>
                <a:lnTo>
                  <a:pt x="148" y="64"/>
                </a:lnTo>
                <a:lnTo>
                  <a:pt x="148" y="66"/>
                </a:lnTo>
                <a:lnTo>
                  <a:pt x="148" y="66"/>
                </a:lnTo>
                <a:lnTo>
                  <a:pt x="152" y="68"/>
                </a:lnTo>
                <a:lnTo>
                  <a:pt x="152" y="68"/>
                </a:lnTo>
                <a:lnTo>
                  <a:pt x="152" y="70"/>
                </a:lnTo>
                <a:lnTo>
                  <a:pt x="152" y="70"/>
                </a:lnTo>
                <a:lnTo>
                  <a:pt x="150" y="72"/>
                </a:lnTo>
                <a:lnTo>
                  <a:pt x="150" y="72"/>
                </a:lnTo>
                <a:lnTo>
                  <a:pt x="144" y="70"/>
                </a:lnTo>
                <a:lnTo>
                  <a:pt x="144" y="70"/>
                </a:lnTo>
                <a:lnTo>
                  <a:pt x="144" y="68"/>
                </a:lnTo>
                <a:lnTo>
                  <a:pt x="142" y="64"/>
                </a:lnTo>
                <a:lnTo>
                  <a:pt x="142" y="64"/>
                </a:lnTo>
                <a:lnTo>
                  <a:pt x="136" y="68"/>
                </a:lnTo>
                <a:lnTo>
                  <a:pt x="128" y="72"/>
                </a:lnTo>
                <a:lnTo>
                  <a:pt x="128" y="72"/>
                </a:lnTo>
                <a:lnTo>
                  <a:pt x="128" y="74"/>
                </a:lnTo>
                <a:lnTo>
                  <a:pt x="128" y="74"/>
                </a:lnTo>
                <a:lnTo>
                  <a:pt x="126" y="74"/>
                </a:lnTo>
                <a:lnTo>
                  <a:pt x="126" y="74"/>
                </a:lnTo>
                <a:lnTo>
                  <a:pt x="126" y="76"/>
                </a:lnTo>
                <a:lnTo>
                  <a:pt x="124" y="78"/>
                </a:lnTo>
                <a:lnTo>
                  <a:pt x="124" y="78"/>
                </a:lnTo>
                <a:lnTo>
                  <a:pt x="124" y="80"/>
                </a:lnTo>
                <a:lnTo>
                  <a:pt x="124" y="82"/>
                </a:lnTo>
                <a:lnTo>
                  <a:pt x="124" y="82"/>
                </a:lnTo>
                <a:lnTo>
                  <a:pt x="122" y="82"/>
                </a:lnTo>
                <a:lnTo>
                  <a:pt x="122" y="82"/>
                </a:lnTo>
                <a:lnTo>
                  <a:pt x="120" y="78"/>
                </a:lnTo>
                <a:lnTo>
                  <a:pt x="120" y="78"/>
                </a:lnTo>
                <a:lnTo>
                  <a:pt x="116" y="78"/>
                </a:lnTo>
                <a:lnTo>
                  <a:pt x="116" y="78"/>
                </a:lnTo>
                <a:lnTo>
                  <a:pt x="118" y="76"/>
                </a:lnTo>
                <a:lnTo>
                  <a:pt x="118" y="76"/>
                </a:lnTo>
                <a:lnTo>
                  <a:pt x="118" y="76"/>
                </a:lnTo>
                <a:lnTo>
                  <a:pt x="124" y="74"/>
                </a:lnTo>
                <a:lnTo>
                  <a:pt x="126" y="74"/>
                </a:lnTo>
                <a:lnTo>
                  <a:pt x="126" y="72"/>
                </a:lnTo>
                <a:lnTo>
                  <a:pt x="126" y="72"/>
                </a:lnTo>
                <a:lnTo>
                  <a:pt x="120" y="70"/>
                </a:lnTo>
                <a:lnTo>
                  <a:pt x="116" y="68"/>
                </a:lnTo>
                <a:lnTo>
                  <a:pt x="116" y="68"/>
                </a:lnTo>
                <a:lnTo>
                  <a:pt x="118" y="64"/>
                </a:lnTo>
                <a:lnTo>
                  <a:pt x="118" y="64"/>
                </a:lnTo>
                <a:lnTo>
                  <a:pt x="120" y="62"/>
                </a:lnTo>
                <a:lnTo>
                  <a:pt x="120" y="62"/>
                </a:lnTo>
                <a:lnTo>
                  <a:pt x="122" y="62"/>
                </a:lnTo>
                <a:lnTo>
                  <a:pt x="122" y="62"/>
                </a:lnTo>
                <a:lnTo>
                  <a:pt x="122" y="62"/>
                </a:lnTo>
                <a:lnTo>
                  <a:pt x="122" y="64"/>
                </a:lnTo>
                <a:lnTo>
                  <a:pt x="122" y="64"/>
                </a:lnTo>
                <a:lnTo>
                  <a:pt x="126" y="66"/>
                </a:lnTo>
                <a:lnTo>
                  <a:pt x="128" y="68"/>
                </a:lnTo>
                <a:lnTo>
                  <a:pt x="128" y="68"/>
                </a:lnTo>
                <a:lnTo>
                  <a:pt x="130" y="70"/>
                </a:lnTo>
                <a:lnTo>
                  <a:pt x="130" y="70"/>
                </a:lnTo>
                <a:lnTo>
                  <a:pt x="132" y="68"/>
                </a:lnTo>
                <a:lnTo>
                  <a:pt x="134" y="66"/>
                </a:lnTo>
                <a:lnTo>
                  <a:pt x="134" y="66"/>
                </a:lnTo>
                <a:lnTo>
                  <a:pt x="128" y="64"/>
                </a:lnTo>
                <a:lnTo>
                  <a:pt x="126" y="60"/>
                </a:lnTo>
                <a:lnTo>
                  <a:pt x="126" y="60"/>
                </a:lnTo>
                <a:lnTo>
                  <a:pt x="126" y="60"/>
                </a:lnTo>
                <a:lnTo>
                  <a:pt x="128" y="60"/>
                </a:lnTo>
                <a:lnTo>
                  <a:pt x="128" y="60"/>
                </a:lnTo>
                <a:lnTo>
                  <a:pt x="130" y="58"/>
                </a:lnTo>
                <a:lnTo>
                  <a:pt x="130" y="58"/>
                </a:lnTo>
                <a:lnTo>
                  <a:pt x="128" y="56"/>
                </a:lnTo>
                <a:lnTo>
                  <a:pt x="126" y="54"/>
                </a:lnTo>
                <a:lnTo>
                  <a:pt x="126" y="56"/>
                </a:lnTo>
                <a:lnTo>
                  <a:pt x="126" y="56"/>
                </a:lnTo>
                <a:lnTo>
                  <a:pt x="126" y="58"/>
                </a:lnTo>
                <a:lnTo>
                  <a:pt x="126" y="60"/>
                </a:lnTo>
                <a:lnTo>
                  <a:pt x="126" y="60"/>
                </a:lnTo>
                <a:lnTo>
                  <a:pt x="124" y="58"/>
                </a:lnTo>
                <a:lnTo>
                  <a:pt x="122" y="58"/>
                </a:lnTo>
                <a:lnTo>
                  <a:pt x="122" y="54"/>
                </a:lnTo>
                <a:lnTo>
                  <a:pt x="122" y="54"/>
                </a:lnTo>
                <a:lnTo>
                  <a:pt x="118" y="58"/>
                </a:lnTo>
                <a:lnTo>
                  <a:pt x="112" y="64"/>
                </a:lnTo>
                <a:lnTo>
                  <a:pt x="112" y="64"/>
                </a:lnTo>
                <a:lnTo>
                  <a:pt x="108" y="60"/>
                </a:lnTo>
                <a:lnTo>
                  <a:pt x="106" y="60"/>
                </a:lnTo>
                <a:lnTo>
                  <a:pt x="104" y="60"/>
                </a:lnTo>
                <a:lnTo>
                  <a:pt x="104" y="60"/>
                </a:lnTo>
                <a:lnTo>
                  <a:pt x="104" y="62"/>
                </a:lnTo>
                <a:lnTo>
                  <a:pt x="106" y="64"/>
                </a:lnTo>
                <a:lnTo>
                  <a:pt x="108" y="68"/>
                </a:lnTo>
                <a:lnTo>
                  <a:pt x="108" y="68"/>
                </a:lnTo>
                <a:lnTo>
                  <a:pt x="106" y="70"/>
                </a:lnTo>
                <a:lnTo>
                  <a:pt x="106" y="70"/>
                </a:lnTo>
                <a:lnTo>
                  <a:pt x="102" y="68"/>
                </a:lnTo>
                <a:lnTo>
                  <a:pt x="100" y="66"/>
                </a:lnTo>
                <a:lnTo>
                  <a:pt x="100" y="64"/>
                </a:lnTo>
                <a:lnTo>
                  <a:pt x="100" y="64"/>
                </a:lnTo>
                <a:lnTo>
                  <a:pt x="102" y="62"/>
                </a:lnTo>
                <a:lnTo>
                  <a:pt x="102" y="58"/>
                </a:lnTo>
                <a:lnTo>
                  <a:pt x="102" y="58"/>
                </a:lnTo>
                <a:lnTo>
                  <a:pt x="102" y="56"/>
                </a:lnTo>
                <a:lnTo>
                  <a:pt x="102" y="54"/>
                </a:lnTo>
                <a:lnTo>
                  <a:pt x="102" y="54"/>
                </a:lnTo>
                <a:lnTo>
                  <a:pt x="104" y="54"/>
                </a:lnTo>
                <a:lnTo>
                  <a:pt x="104" y="56"/>
                </a:lnTo>
                <a:lnTo>
                  <a:pt x="106" y="56"/>
                </a:lnTo>
                <a:lnTo>
                  <a:pt x="108" y="56"/>
                </a:lnTo>
                <a:lnTo>
                  <a:pt x="108" y="56"/>
                </a:lnTo>
                <a:lnTo>
                  <a:pt x="112" y="58"/>
                </a:lnTo>
                <a:lnTo>
                  <a:pt x="114" y="54"/>
                </a:lnTo>
                <a:lnTo>
                  <a:pt x="114" y="54"/>
                </a:lnTo>
                <a:lnTo>
                  <a:pt x="112" y="54"/>
                </a:lnTo>
                <a:lnTo>
                  <a:pt x="110" y="54"/>
                </a:lnTo>
                <a:lnTo>
                  <a:pt x="110" y="54"/>
                </a:lnTo>
                <a:lnTo>
                  <a:pt x="108" y="52"/>
                </a:lnTo>
                <a:lnTo>
                  <a:pt x="108" y="52"/>
                </a:lnTo>
                <a:lnTo>
                  <a:pt x="104" y="54"/>
                </a:lnTo>
                <a:lnTo>
                  <a:pt x="104" y="54"/>
                </a:lnTo>
                <a:lnTo>
                  <a:pt x="102" y="50"/>
                </a:lnTo>
                <a:lnTo>
                  <a:pt x="100" y="48"/>
                </a:lnTo>
                <a:lnTo>
                  <a:pt x="98" y="46"/>
                </a:lnTo>
                <a:lnTo>
                  <a:pt x="98" y="46"/>
                </a:lnTo>
                <a:lnTo>
                  <a:pt x="98" y="48"/>
                </a:lnTo>
                <a:lnTo>
                  <a:pt x="96" y="48"/>
                </a:lnTo>
                <a:lnTo>
                  <a:pt x="96" y="52"/>
                </a:lnTo>
                <a:lnTo>
                  <a:pt x="96" y="52"/>
                </a:lnTo>
                <a:lnTo>
                  <a:pt x="94" y="52"/>
                </a:lnTo>
                <a:lnTo>
                  <a:pt x="92" y="52"/>
                </a:lnTo>
                <a:lnTo>
                  <a:pt x="92" y="52"/>
                </a:lnTo>
                <a:lnTo>
                  <a:pt x="88" y="50"/>
                </a:lnTo>
                <a:lnTo>
                  <a:pt x="86" y="48"/>
                </a:lnTo>
                <a:lnTo>
                  <a:pt x="84" y="48"/>
                </a:lnTo>
                <a:lnTo>
                  <a:pt x="84" y="48"/>
                </a:lnTo>
                <a:lnTo>
                  <a:pt x="84" y="50"/>
                </a:lnTo>
                <a:lnTo>
                  <a:pt x="84" y="54"/>
                </a:lnTo>
                <a:lnTo>
                  <a:pt x="84" y="56"/>
                </a:lnTo>
                <a:lnTo>
                  <a:pt x="84" y="58"/>
                </a:lnTo>
                <a:lnTo>
                  <a:pt x="84" y="58"/>
                </a:lnTo>
                <a:lnTo>
                  <a:pt x="92" y="58"/>
                </a:lnTo>
                <a:lnTo>
                  <a:pt x="92" y="58"/>
                </a:lnTo>
                <a:lnTo>
                  <a:pt x="94" y="56"/>
                </a:lnTo>
                <a:lnTo>
                  <a:pt x="96" y="54"/>
                </a:lnTo>
                <a:lnTo>
                  <a:pt x="98" y="54"/>
                </a:lnTo>
                <a:lnTo>
                  <a:pt x="98" y="54"/>
                </a:lnTo>
                <a:lnTo>
                  <a:pt x="98" y="58"/>
                </a:lnTo>
                <a:lnTo>
                  <a:pt x="96" y="60"/>
                </a:lnTo>
                <a:lnTo>
                  <a:pt x="96" y="60"/>
                </a:lnTo>
                <a:lnTo>
                  <a:pt x="92" y="62"/>
                </a:lnTo>
                <a:lnTo>
                  <a:pt x="88" y="64"/>
                </a:lnTo>
                <a:lnTo>
                  <a:pt x="88" y="64"/>
                </a:lnTo>
                <a:lnTo>
                  <a:pt x="84" y="60"/>
                </a:lnTo>
                <a:lnTo>
                  <a:pt x="76" y="60"/>
                </a:lnTo>
                <a:lnTo>
                  <a:pt x="76" y="60"/>
                </a:lnTo>
                <a:lnTo>
                  <a:pt x="80" y="64"/>
                </a:lnTo>
                <a:lnTo>
                  <a:pt x="82" y="66"/>
                </a:lnTo>
                <a:lnTo>
                  <a:pt x="82" y="66"/>
                </a:lnTo>
                <a:lnTo>
                  <a:pt x="74" y="66"/>
                </a:lnTo>
                <a:lnTo>
                  <a:pt x="74" y="66"/>
                </a:lnTo>
                <a:lnTo>
                  <a:pt x="72" y="64"/>
                </a:lnTo>
                <a:lnTo>
                  <a:pt x="72" y="62"/>
                </a:lnTo>
                <a:lnTo>
                  <a:pt x="72" y="62"/>
                </a:lnTo>
                <a:lnTo>
                  <a:pt x="70" y="62"/>
                </a:lnTo>
                <a:lnTo>
                  <a:pt x="66" y="62"/>
                </a:lnTo>
                <a:lnTo>
                  <a:pt x="60" y="60"/>
                </a:lnTo>
                <a:lnTo>
                  <a:pt x="60" y="60"/>
                </a:lnTo>
                <a:lnTo>
                  <a:pt x="56" y="56"/>
                </a:lnTo>
                <a:lnTo>
                  <a:pt x="54" y="52"/>
                </a:lnTo>
                <a:lnTo>
                  <a:pt x="50" y="52"/>
                </a:lnTo>
                <a:lnTo>
                  <a:pt x="50" y="52"/>
                </a:lnTo>
                <a:lnTo>
                  <a:pt x="50" y="54"/>
                </a:lnTo>
                <a:lnTo>
                  <a:pt x="52" y="56"/>
                </a:lnTo>
                <a:lnTo>
                  <a:pt x="52" y="56"/>
                </a:lnTo>
                <a:lnTo>
                  <a:pt x="52" y="58"/>
                </a:lnTo>
                <a:lnTo>
                  <a:pt x="52" y="58"/>
                </a:lnTo>
                <a:lnTo>
                  <a:pt x="54" y="60"/>
                </a:lnTo>
                <a:lnTo>
                  <a:pt x="54" y="60"/>
                </a:lnTo>
                <a:lnTo>
                  <a:pt x="54" y="60"/>
                </a:lnTo>
                <a:lnTo>
                  <a:pt x="50" y="62"/>
                </a:lnTo>
                <a:lnTo>
                  <a:pt x="50" y="62"/>
                </a:lnTo>
                <a:lnTo>
                  <a:pt x="48" y="60"/>
                </a:lnTo>
                <a:lnTo>
                  <a:pt x="46" y="58"/>
                </a:lnTo>
                <a:lnTo>
                  <a:pt x="46" y="58"/>
                </a:lnTo>
                <a:lnTo>
                  <a:pt x="44" y="60"/>
                </a:lnTo>
                <a:lnTo>
                  <a:pt x="44" y="64"/>
                </a:lnTo>
                <a:lnTo>
                  <a:pt x="44" y="64"/>
                </a:lnTo>
                <a:lnTo>
                  <a:pt x="48" y="64"/>
                </a:lnTo>
                <a:lnTo>
                  <a:pt x="50" y="66"/>
                </a:lnTo>
                <a:lnTo>
                  <a:pt x="50" y="70"/>
                </a:lnTo>
                <a:lnTo>
                  <a:pt x="50" y="70"/>
                </a:lnTo>
                <a:lnTo>
                  <a:pt x="56" y="74"/>
                </a:lnTo>
                <a:lnTo>
                  <a:pt x="56" y="74"/>
                </a:lnTo>
                <a:lnTo>
                  <a:pt x="56" y="76"/>
                </a:lnTo>
                <a:lnTo>
                  <a:pt x="56" y="76"/>
                </a:lnTo>
                <a:lnTo>
                  <a:pt x="58" y="76"/>
                </a:lnTo>
                <a:lnTo>
                  <a:pt x="58" y="78"/>
                </a:lnTo>
                <a:lnTo>
                  <a:pt x="58" y="80"/>
                </a:lnTo>
                <a:lnTo>
                  <a:pt x="58" y="80"/>
                </a:lnTo>
                <a:lnTo>
                  <a:pt x="56" y="80"/>
                </a:lnTo>
                <a:lnTo>
                  <a:pt x="56" y="80"/>
                </a:lnTo>
                <a:lnTo>
                  <a:pt x="52" y="80"/>
                </a:lnTo>
                <a:lnTo>
                  <a:pt x="50" y="78"/>
                </a:lnTo>
                <a:lnTo>
                  <a:pt x="50" y="78"/>
                </a:lnTo>
                <a:lnTo>
                  <a:pt x="48" y="80"/>
                </a:lnTo>
                <a:lnTo>
                  <a:pt x="48" y="80"/>
                </a:lnTo>
                <a:lnTo>
                  <a:pt x="48" y="80"/>
                </a:lnTo>
                <a:lnTo>
                  <a:pt x="44" y="80"/>
                </a:lnTo>
                <a:lnTo>
                  <a:pt x="42" y="80"/>
                </a:lnTo>
                <a:lnTo>
                  <a:pt x="42" y="82"/>
                </a:lnTo>
                <a:lnTo>
                  <a:pt x="42" y="82"/>
                </a:lnTo>
                <a:lnTo>
                  <a:pt x="46" y="84"/>
                </a:lnTo>
                <a:lnTo>
                  <a:pt x="46" y="84"/>
                </a:lnTo>
                <a:lnTo>
                  <a:pt x="48" y="86"/>
                </a:lnTo>
                <a:lnTo>
                  <a:pt x="48" y="86"/>
                </a:lnTo>
                <a:lnTo>
                  <a:pt x="46" y="88"/>
                </a:lnTo>
                <a:lnTo>
                  <a:pt x="44" y="90"/>
                </a:lnTo>
                <a:lnTo>
                  <a:pt x="40" y="94"/>
                </a:lnTo>
                <a:lnTo>
                  <a:pt x="40" y="94"/>
                </a:lnTo>
                <a:lnTo>
                  <a:pt x="34" y="94"/>
                </a:lnTo>
                <a:lnTo>
                  <a:pt x="34" y="94"/>
                </a:lnTo>
                <a:lnTo>
                  <a:pt x="34" y="98"/>
                </a:lnTo>
                <a:lnTo>
                  <a:pt x="34" y="102"/>
                </a:lnTo>
                <a:lnTo>
                  <a:pt x="34" y="102"/>
                </a:lnTo>
                <a:lnTo>
                  <a:pt x="34" y="106"/>
                </a:lnTo>
                <a:lnTo>
                  <a:pt x="34" y="108"/>
                </a:lnTo>
                <a:lnTo>
                  <a:pt x="34" y="108"/>
                </a:lnTo>
                <a:lnTo>
                  <a:pt x="36" y="110"/>
                </a:lnTo>
                <a:lnTo>
                  <a:pt x="38" y="110"/>
                </a:lnTo>
                <a:lnTo>
                  <a:pt x="38" y="112"/>
                </a:lnTo>
                <a:lnTo>
                  <a:pt x="38" y="112"/>
                </a:lnTo>
                <a:lnTo>
                  <a:pt x="36" y="114"/>
                </a:lnTo>
                <a:lnTo>
                  <a:pt x="34" y="112"/>
                </a:lnTo>
                <a:lnTo>
                  <a:pt x="30" y="112"/>
                </a:lnTo>
                <a:lnTo>
                  <a:pt x="30" y="112"/>
                </a:lnTo>
                <a:lnTo>
                  <a:pt x="30" y="108"/>
                </a:lnTo>
                <a:lnTo>
                  <a:pt x="28" y="106"/>
                </a:lnTo>
                <a:lnTo>
                  <a:pt x="28" y="106"/>
                </a:lnTo>
                <a:lnTo>
                  <a:pt x="20" y="110"/>
                </a:lnTo>
                <a:lnTo>
                  <a:pt x="12" y="114"/>
                </a:lnTo>
                <a:lnTo>
                  <a:pt x="12" y="114"/>
                </a:lnTo>
                <a:lnTo>
                  <a:pt x="14" y="116"/>
                </a:lnTo>
                <a:lnTo>
                  <a:pt x="14" y="118"/>
                </a:lnTo>
                <a:lnTo>
                  <a:pt x="14" y="118"/>
                </a:lnTo>
                <a:lnTo>
                  <a:pt x="14" y="122"/>
                </a:lnTo>
                <a:lnTo>
                  <a:pt x="14" y="126"/>
                </a:lnTo>
                <a:lnTo>
                  <a:pt x="14" y="126"/>
                </a:lnTo>
                <a:lnTo>
                  <a:pt x="12" y="128"/>
                </a:lnTo>
                <a:lnTo>
                  <a:pt x="12" y="130"/>
                </a:lnTo>
                <a:lnTo>
                  <a:pt x="12" y="130"/>
                </a:lnTo>
                <a:lnTo>
                  <a:pt x="14" y="130"/>
                </a:lnTo>
                <a:lnTo>
                  <a:pt x="18" y="130"/>
                </a:lnTo>
                <a:lnTo>
                  <a:pt x="18" y="130"/>
                </a:lnTo>
                <a:lnTo>
                  <a:pt x="18" y="128"/>
                </a:lnTo>
                <a:lnTo>
                  <a:pt x="18" y="126"/>
                </a:lnTo>
                <a:lnTo>
                  <a:pt x="16" y="126"/>
                </a:lnTo>
                <a:lnTo>
                  <a:pt x="16" y="124"/>
                </a:lnTo>
                <a:lnTo>
                  <a:pt x="22" y="124"/>
                </a:lnTo>
                <a:lnTo>
                  <a:pt x="22" y="124"/>
                </a:lnTo>
                <a:lnTo>
                  <a:pt x="24" y="132"/>
                </a:lnTo>
                <a:lnTo>
                  <a:pt x="24" y="132"/>
                </a:lnTo>
                <a:lnTo>
                  <a:pt x="26" y="130"/>
                </a:lnTo>
                <a:lnTo>
                  <a:pt x="30" y="130"/>
                </a:lnTo>
                <a:lnTo>
                  <a:pt x="30" y="130"/>
                </a:lnTo>
                <a:lnTo>
                  <a:pt x="30" y="132"/>
                </a:lnTo>
                <a:lnTo>
                  <a:pt x="30" y="136"/>
                </a:lnTo>
                <a:lnTo>
                  <a:pt x="370" y="136"/>
                </a:lnTo>
                <a:lnTo>
                  <a:pt x="370" y="136"/>
                </a:lnTo>
                <a:lnTo>
                  <a:pt x="368" y="132"/>
                </a:lnTo>
                <a:lnTo>
                  <a:pt x="368" y="132"/>
                </a:lnTo>
                <a:lnTo>
                  <a:pt x="372" y="128"/>
                </a:lnTo>
                <a:lnTo>
                  <a:pt x="372" y="128"/>
                </a:lnTo>
                <a:lnTo>
                  <a:pt x="370" y="126"/>
                </a:lnTo>
                <a:lnTo>
                  <a:pt x="372" y="124"/>
                </a:lnTo>
                <a:lnTo>
                  <a:pt x="372" y="122"/>
                </a:lnTo>
                <a:lnTo>
                  <a:pt x="374" y="118"/>
                </a:lnTo>
                <a:lnTo>
                  <a:pt x="374" y="118"/>
                </a:lnTo>
                <a:lnTo>
                  <a:pt x="370" y="118"/>
                </a:lnTo>
                <a:lnTo>
                  <a:pt x="368" y="118"/>
                </a:lnTo>
                <a:lnTo>
                  <a:pt x="368" y="118"/>
                </a:lnTo>
                <a:lnTo>
                  <a:pt x="368" y="116"/>
                </a:lnTo>
                <a:lnTo>
                  <a:pt x="368" y="114"/>
                </a:lnTo>
                <a:lnTo>
                  <a:pt x="368" y="114"/>
                </a:lnTo>
                <a:lnTo>
                  <a:pt x="370" y="110"/>
                </a:lnTo>
                <a:lnTo>
                  <a:pt x="372" y="108"/>
                </a:lnTo>
                <a:lnTo>
                  <a:pt x="372" y="106"/>
                </a:lnTo>
                <a:lnTo>
                  <a:pt x="372" y="106"/>
                </a:lnTo>
                <a:lnTo>
                  <a:pt x="374" y="106"/>
                </a:lnTo>
                <a:lnTo>
                  <a:pt x="376" y="104"/>
                </a:lnTo>
                <a:lnTo>
                  <a:pt x="378" y="102"/>
                </a:lnTo>
                <a:lnTo>
                  <a:pt x="376" y="100"/>
                </a:lnTo>
                <a:lnTo>
                  <a:pt x="376" y="100"/>
                </a:lnTo>
                <a:lnTo>
                  <a:pt x="374" y="100"/>
                </a:lnTo>
                <a:lnTo>
                  <a:pt x="372" y="100"/>
                </a:lnTo>
                <a:lnTo>
                  <a:pt x="370" y="104"/>
                </a:lnTo>
                <a:lnTo>
                  <a:pt x="370" y="104"/>
                </a:lnTo>
                <a:close/>
                <a:moveTo>
                  <a:pt x="110" y="84"/>
                </a:moveTo>
                <a:lnTo>
                  <a:pt x="110" y="84"/>
                </a:lnTo>
                <a:lnTo>
                  <a:pt x="110" y="86"/>
                </a:lnTo>
                <a:lnTo>
                  <a:pt x="108" y="88"/>
                </a:lnTo>
                <a:lnTo>
                  <a:pt x="108" y="88"/>
                </a:lnTo>
                <a:lnTo>
                  <a:pt x="106" y="86"/>
                </a:lnTo>
                <a:lnTo>
                  <a:pt x="104" y="84"/>
                </a:lnTo>
                <a:lnTo>
                  <a:pt x="104" y="84"/>
                </a:lnTo>
                <a:lnTo>
                  <a:pt x="102" y="84"/>
                </a:lnTo>
                <a:lnTo>
                  <a:pt x="100" y="82"/>
                </a:lnTo>
                <a:lnTo>
                  <a:pt x="100" y="82"/>
                </a:lnTo>
                <a:lnTo>
                  <a:pt x="100" y="80"/>
                </a:lnTo>
                <a:lnTo>
                  <a:pt x="100" y="80"/>
                </a:lnTo>
                <a:lnTo>
                  <a:pt x="108" y="82"/>
                </a:lnTo>
                <a:lnTo>
                  <a:pt x="116" y="80"/>
                </a:lnTo>
                <a:lnTo>
                  <a:pt x="116" y="80"/>
                </a:lnTo>
                <a:lnTo>
                  <a:pt x="116" y="78"/>
                </a:lnTo>
                <a:lnTo>
                  <a:pt x="116" y="78"/>
                </a:lnTo>
                <a:lnTo>
                  <a:pt x="118" y="80"/>
                </a:lnTo>
                <a:lnTo>
                  <a:pt x="120" y="84"/>
                </a:lnTo>
                <a:lnTo>
                  <a:pt x="120" y="84"/>
                </a:lnTo>
                <a:lnTo>
                  <a:pt x="116" y="84"/>
                </a:lnTo>
                <a:lnTo>
                  <a:pt x="110" y="84"/>
                </a:lnTo>
                <a:lnTo>
                  <a:pt x="110" y="84"/>
                </a:lnTo>
                <a:close/>
                <a:moveTo>
                  <a:pt x="142" y="96"/>
                </a:moveTo>
                <a:lnTo>
                  <a:pt x="142" y="96"/>
                </a:lnTo>
                <a:lnTo>
                  <a:pt x="134" y="98"/>
                </a:lnTo>
                <a:lnTo>
                  <a:pt x="134" y="98"/>
                </a:lnTo>
                <a:lnTo>
                  <a:pt x="132" y="96"/>
                </a:lnTo>
                <a:lnTo>
                  <a:pt x="130" y="94"/>
                </a:lnTo>
                <a:lnTo>
                  <a:pt x="130" y="94"/>
                </a:lnTo>
                <a:lnTo>
                  <a:pt x="134" y="92"/>
                </a:lnTo>
                <a:lnTo>
                  <a:pt x="134" y="92"/>
                </a:lnTo>
                <a:lnTo>
                  <a:pt x="134" y="88"/>
                </a:lnTo>
                <a:lnTo>
                  <a:pt x="134" y="86"/>
                </a:lnTo>
                <a:lnTo>
                  <a:pt x="134" y="84"/>
                </a:lnTo>
                <a:lnTo>
                  <a:pt x="134" y="84"/>
                </a:lnTo>
                <a:lnTo>
                  <a:pt x="136" y="86"/>
                </a:lnTo>
                <a:lnTo>
                  <a:pt x="138" y="86"/>
                </a:lnTo>
                <a:lnTo>
                  <a:pt x="138" y="86"/>
                </a:lnTo>
                <a:lnTo>
                  <a:pt x="138" y="90"/>
                </a:lnTo>
                <a:lnTo>
                  <a:pt x="138" y="90"/>
                </a:lnTo>
                <a:lnTo>
                  <a:pt x="140" y="90"/>
                </a:lnTo>
                <a:lnTo>
                  <a:pt x="142" y="88"/>
                </a:lnTo>
                <a:lnTo>
                  <a:pt x="142" y="88"/>
                </a:lnTo>
                <a:lnTo>
                  <a:pt x="140" y="90"/>
                </a:lnTo>
                <a:lnTo>
                  <a:pt x="138" y="94"/>
                </a:lnTo>
                <a:lnTo>
                  <a:pt x="138" y="94"/>
                </a:lnTo>
                <a:lnTo>
                  <a:pt x="142" y="96"/>
                </a:lnTo>
                <a:lnTo>
                  <a:pt x="142" y="96"/>
                </a:lnTo>
                <a:close/>
                <a:moveTo>
                  <a:pt x="282" y="70"/>
                </a:moveTo>
                <a:lnTo>
                  <a:pt x="282" y="70"/>
                </a:lnTo>
                <a:lnTo>
                  <a:pt x="280" y="68"/>
                </a:lnTo>
                <a:lnTo>
                  <a:pt x="280" y="68"/>
                </a:lnTo>
                <a:lnTo>
                  <a:pt x="280" y="68"/>
                </a:lnTo>
                <a:lnTo>
                  <a:pt x="280" y="68"/>
                </a:lnTo>
                <a:lnTo>
                  <a:pt x="284" y="70"/>
                </a:lnTo>
                <a:lnTo>
                  <a:pt x="284" y="70"/>
                </a:lnTo>
                <a:lnTo>
                  <a:pt x="282" y="70"/>
                </a:lnTo>
                <a:lnTo>
                  <a:pt x="282" y="70"/>
                </a:lnTo>
                <a:close/>
                <a:moveTo>
                  <a:pt x="298" y="64"/>
                </a:moveTo>
                <a:lnTo>
                  <a:pt x="298" y="64"/>
                </a:lnTo>
                <a:lnTo>
                  <a:pt x="294" y="66"/>
                </a:lnTo>
                <a:lnTo>
                  <a:pt x="290" y="66"/>
                </a:lnTo>
                <a:lnTo>
                  <a:pt x="290" y="66"/>
                </a:lnTo>
                <a:lnTo>
                  <a:pt x="284" y="64"/>
                </a:lnTo>
                <a:lnTo>
                  <a:pt x="284" y="64"/>
                </a:lnTo>
                <a:lnTo>
                  <a:pt x="284" y="60"/>
                </a:lnTo>
                <a:lnTo>
                  <a:pt x="284" y="60"/>
                </a:lnTo>
                <a:lnTo>
                  <a:pt x="284" y="60"/>
                </a:lnTo>
                <a:lnTo>
                  <a:pt x="284" y="60"/>
                </a:lnTo>
                <a:lnTo>
                  <a:pt x="286" y="62"/>
                </a:lnTo>
                <a:lnTo>
                  <a:pt x="286" y="62"/>
                </a:lnTo>
                <a:lnTo>
                  <a:pt x="294" y="62"/>
                </a:lnTo>
                <a:lnTo>
                  <a:pt x="294" y="62"/>
                </a:lnTo>
                <a:lnTo>
                  <a:pt x="296" y="60"/>
                </a:lnTo>
                <a:lnTo>
                  <a:pt x="298" y="58"/>
                </a:lnTo>
                <a:lnTo>
                  <a:pt x="300" y="58"/>
                </a:lnTo>
                <a:lnTo>
                  <a:pt x="300" y="58"/>
                </a:lnTo>
                <a:lnTo>
                  <a:pt x="300" y="62"/>
                </a:lnTo>
                <a:lnTo>
                  <a:pt x="298" y="64"/>
                </a:lnTo>
                <a:lnTo>
                  <a:pt x="298" y="64"/>
                </a:lnTo>
                <a:close/>
                <a:moveTo>
                  <a:pt x="62" y="48"/>
                </a:moveTo>
                <a:lnTo>
                  <a:pt x="62" y="48"/>
                </a:lnTo>
                <a:lnTo>
                  <a:pt x="58" y="48"/>
                </a:lnTo>
                <a:lnTo>
                  <a:pt x="56" y="48"/>
                </a:lnTo>
                <a:lnTo>
                  <a:pt x="56" y="50"/>
                </a:lnTo>
                <a:lnTo>
                  <a:pt x="56" y="50"/>
                </a:lnTo>
                <a:lnTo>
                  <a:pt x="58" y="50"/>
                </a:lnTo>
                <a:lnTo>
                  <a:pt x="60" y="50"/>
                </a:lnTo>
                <a:lnTo>
                  <a:pt x="62" y="48"/>
                </a:lnTo>
                <a:lnTo>
                  <a:pt x="62" y="48"/>
                </a:lnTo>
                <a:close/>
                <a:moveTo>
                  <a:pt x="4" y="104"/>
                </a:moveTo>
                <a:lnTo>
                  <a:pt x="4" y="104"/>
                </a:lnTo>
                <a:lnTo>
                  <a:pt x="2" y="104"/>
                </a:lnTo>
                <a:lnTo>
                  <a:pt x="0" y="104"/>
                </a:lnTo>
                <a:lnTo>
                  <a:pt x="0" y="104"/>
                </a:lnTo>
                <a:lnTo>
                  <a:pt x="0" y="106"/>
                </a:lnTo>
                <a:lnTo>
                  <a:pt x="2" y="106"/>
                </a:lnTo>
                <a:lnTo>
                  <a:pt x="4" y="104"/>
                </a:lnTo>
                <a:lnTo>
                  <a:pt x="4" y="104"/>
                </a:lnTo>
                <a:lnTo>
                  <a:pt x="4" y="104"/>
                </a:lnTo>
                <a:close/>
                <a:moveTo>
                  <a:pt x="138" y="56"/>
                </a:moveTo>
                <a:lnTo>
                  <a:pt x="138" y="58"/>
                </a:lnTo>
                <a:lnTo>
                  <a:pt x="142" y="58"/>
                </a:lnTo>
                <a:lnTo>
                  <a:pt x="142" y="58"/>
                </a:lnTo>
                <a:lnTo>
                  <a:pt x="142" y="56"/>
                </a:lnTo>
                <a:lnTo>
                  <a:pt x="138" y="56"/>
                </a:lnTo>
                <a:lnTo>
                  <a:pt x="138" y="56"/>
                </a:lnTo>
                <a:close/>
                <a:moveTo>
                  <a:pt x="124" y="48"/>
                </a:moveTo>
                <a:lnTo>
                  <a:pt x="124" y="48"/>
                </a:lnTo>
                <a:lnTo>
                  <a:pt x="122" y="52"/>
                </a:lnTo>
                <a:lnTo>
                  <a:pt x="122" y="52"/>
                </a:lnTo>
                <a:lnTo>
                  <a:pt x="126" y="52"/>
                </a:lnTo>
                <a:lnTo>
                  <a:pt x="126" y="52"/>
                </a:lnTo>
                <a:lnTo>
                  <a:pt x="126" y="50"/>
                </a:lnTo>
                <a:lnTo>
                  <a:pt x="124" y="48"/>
                </a:lnTo>
                <a:lnTo>
                  <a:pt x="124" y="48"/>
                </a:lnTo>
                <a:close/>
                <a:moveTo>
                  <a:pt x="148" y="40"/>
                </a:moveTo>
                <a:lnTo>
                  <a:pt x="148" y="40"/>
                </a:lnTo>
                <a:lnTo>
                  <a:pt x="144" y="40"/>
                </a:lnTo>
                <a:lnTo>
                  <a:pt x="144" y="42"/>
                </a:lnTo>
                <a:lnTo>
                  <a:pt x="144" y="44"/>
                </a:lnTo>
                <a:lnTo>
                  <a:pt x="144" y="44"/>
                </a:lnTo>
                <a:lnTo>
                  <a:pt x="148" y="42"/>
                </a:lnTo>
                <a:lnTo>
                  <a:pt x="148" y="40"/>
                </a:lnTo>
                <a:lnTo>
                  <a:pt x="148" y="40"/>
                </a:lnTo>
                <a:close/>
                <a:moveTo>
                  <a:pt x="76" y="56"/>
                </a:moveTo>
                <a:lnTo>
                  <a:pt x="76" y="56"/>
                </a:lnTo>
                <a:lnTo>
                  <a:pt x="74" y="52"/>
                </a:lnTo>
                <a:lnTo>
                  <a:pt x="74" y="50"/>
                </a:lnTo>
                <a:lnTo>
                  <a:pt x="76" y="48"/>
                </a:lnTo>
                <a:lnTo>
                  <a:pt x="76" y="48"/>
                </a:lnTo>
                <a:lnTo>
                  <a:pt x="72" y="46"/>
                </a:lnTo>
                <a:lnTo>
                  <a:pt x="68" y="48"/>
                </a:lnTo>
                <a:lnTo>
                  <a:pt x="68" y="50"/>
                </a:lnTo>
                <a:lnTo>
                  <a:pt x="68" y="50"/>
                </a:lnTo>
                <a:lnTo>
                  <a:pt x="70" y="52"/>
                </a:lnTo>
                <a:lnTo>
                  <a:pt x="72" y="54"/>
                </a:lnTo>
                <a:lnTo>
                  <a:pt x="74" y="56"/>
                </a:lnTo>
                <a:lnTo>
                  <a:pt x="76" y="56"/>
                </a:lnTo>
                <a:lnTo>
                  <a:pt x="76" y="56"/>
                </a:lnTo>
                <a:close/>
                <a:moveTo>
                  <a:pt x="78" y="52"/>
                </a:moveTo>
                <a:lnTo>
                  <a:pt x="78" y="52"/>
                </a:lnTo>
                <a:lnTo>
                  <a:pt x="80" y="52"/>
                </a:lnTo>
                <a:lnTo>
                  <a:pt x="82" y="54"/>
                </a:lnTo>
                <a:lnTo>
                  <a:pt x="82" y="54"/>
                </a:lnTo>
                <a:lnTo>
                  <a:pt x="82" y="52"/>
                </a:lnTo>
                <a:lnTo>
                  <a:pt x="82" y="50"/>
                </a:lnTo>
                <a:lnTo>
                  <a:pt x="80" y="50"/>
                </a:lnTo>
                <a:lnTo>
                  <a:pt x="78" y="52"/>
                </a:lnTo>
                <a:lnTo>
                  <a:pt x="78" y="52"/>
                </a:lnTo>
                <a:close/>
                <a:moveTo>
                  <a:pt x="84" y="46"/>
                </a:moveTo>
                <a:lnTo>
                  <a:pt x="84" y="46"/>
                </a:lnTo>
                <a:lnTo>
                  <a:pt x="84" y="44"/>
                </a:lnTo>
                <a:lnTo>
                  <a:pt x="84" y="42"/>
                </a:lnTo>
                <a:lnTo>
                  <a:pt x="82" y="42"/>
                </a:lnTo>
                <a:lnTo>
                  <a:pt x="82" y="42"/>
                </a:lnTo>
                <a:lnTo>
                  <a:pt x="82" y="46"/>
                </a:lnTo>
                <a:lnTo>
                  <a:pt x="82" y="46"/>
                </a:lnTo>
                <a:lnTo>
                  <a:pt x="84" y="46"/>
                </a:lnTo>
                <a:lnTo>
                  <a:pt x="84" y="46"/>
                </a:lnTo>
                <a:close/>
              </a:path>
            </a:pathLst>
          </a:custGeom>
          <a:solidFill>
            <a:srgbClr val="C0BAA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2" name="Freeform 783"/>
          <p:cNvSpPr>
            <a:spLocks noEditPoints="1"/>
          </p:cNvSpPr>
          <p:nvPr userDrawn="1"/>
        </p:nvSpPr>
        <p:spPr bwMode="auto">
          <a:xfrm rot="19767380">
            <a:off x="8494709" y="4772567"/>
            <a:ext cx="859087" cy="1097630"/>
          </a:xfrm>
          <a:custGeom>
            <a:avLst/>
            <a:gdLst>
              <a:gd name="T0" fmla="*/ 144 w 218"/>
              <a:gd name="T1" fmla="*/ 22 h 238"/>
              <a:gd name="T2" fmla="*/ 124 w 218"/>
              <a:gd name="T3" fmla="*/ 40 h 238"/>
              <a:gd name="T4" fmla="*/ 146 w 218"/>
              <a:gd name="T5" fmla="*/ 36 h 238"/>
              <a:gd name="T6" fmla="*/ 164 w 218"/>
              <a:gd name="T7" fmla="*/ 36 h 238"/>
              <a:gd name="T8" fmla="*/ 152 w 218"/>
              <a:gd name="T9" fmla="*/ 54 h 238"/>
              <a:gd name="T10" fmla="*/ 186 w 218"/>
              <a:gd name="T11" fmla="*/ 42 h 238"/>
              <a:gd name="T12" fmla="*/ 186 w 218"/>
              <a:gd name="T13" fmla="*/ 66 h 238"/>
              <a:gd name="T14" fmla="*/ 194 w 218"/>
              <a:gd name="T15" fmla="*/ 76 h 238"/>
              <a:gd name="T16" fmla="*/ 204 w 218"/>
              <a:gd name="T17" fmla="*/ 108 h 238"/>
              <a:gd name="T18" fmla="*/ 218 w 218"/>
              <a:gd name="T19" fmla="*/ 126 h 238"/>
              <a:gd name="T20" fmla="*/ 204 w 218"/>
              <a:gd name="T21" fmla="*/ 146 h 238"/>
              <a:gd name="T22" fmla="*/ 196 w 218"/>
              <a:gd name="T23" fmla="*/ 154 h 238"/>
              <a:gd name="T24" fmla="*/ 160 w 218"/>
              <a:gd name="T25" fmla="*/ 174 h 238"/>
              <a:gd name="T26" fmla="*/ 154 w 218"/>
              <a:gd name="T27" fmla="*/ 180 h 238"/>
              <a:gd name="T28" fmla="*/ 130 w 218"/>
              <a:gd name="T29" fmla="*/ 176 h 238"/>
              <a:gd name="T30" fmla="*/ 112 w 218"/>
              <a:gd name="T31" fmla="*/ 204 h 238"/>
              <a:gd name="T32" fmla="*/ 48 w 218"/>
              <a:gd name="T33" fmla="*/ 238 h 238"/>
              <a:gd name="T34" fmla="*/ 100 w 218"/>
              <a:gd name="T35" fmla="*/ 184 h 238"/>
              <a:gd name="T36" fmla="*/ 60 w 218"/>
              <a:gd name="T37" fmla="*/ 182 h 238"/>
              <a:gd name="T38" fmla="*/ 56 w 218"/>
              <a:gd name="T39" fmla="*/ 156 h 238"/>
              <a:gd name="T40" fmla="*/ 48 w 218"/>
              <a:gd name="T41" fmla="*/ 160 h 238"/>
              <a:gd name="T42" fmla="*/ 4 w 218"/>
              <a:gd name="T43" fmla="*/ 154 h 238"/>
              <a:gd name="T44" fmla="*/ 16 w 218"/>
              <a:gd name="T45" fmla="*/ 134 h 238"/>
              <a:gd name="T46" fmla="*/ 20 w 218"/>
              <a:gd name="T47" fmla="*/ 124 h 238"/>
              <a:gd name="T48" fmla="*/ 50 w 218"/>
              <a:gd name="T49" fmla="*/ 122 h 238"/>
              <a:gd name="T50" fmla="*/ 18 w 218"/>
              <a:gd name="T51" fmla="*/ 114 h 238"/>
              <a:gd name="T52" fmla="*/ 40 w 218"/>
              <a:gd name="T53" fmla="*/ 102 h 238"/>
              <a:gd name="T54" fmla="*/ 20 w 218"/>
              <a:gd name="T55" fmla="*/ 94 h 238"/>
              <a:gd name="T56" fmla="*/ 48 w 218"/>
              <a:gd name="T57" fmla="*/ 74 h 238"/>
              <a:gd name="T58" fmla="*/ 54 w 218"/>
              <a:gd name="T59" fmla="*/ 40 h 238"/>
              <a:gd name="T60" fmla="*/ 68 w 218"/>
              <a:gd name="T61" fmla="*/ 30 h 238"/>
              <a:gd name="T62" fmla="*/ 66 w 218"/>
              <a:gd name="T63" fmla="*/ 14 h 238"/>
              <a:gd name="T64" fmla="*/ 100 w 218"/>
              <a:gd name="T65" fmla="*/ 24 h 238"/>
              <a:gd name="T66" fmla="*/ 100 w 218"/>
              <a:gd name="T67" fmla="*/ 10 h 238"/>
              <a:gd name="T68" fmla="*/ 124 w 218"/>
              <a:gd name="T69" fmla="*/ 8 h 238"/>
              <a:gd name="T70" fmla="*/ 120 w 218"/>
              <a:gd name="T71" fmla="*/ 10 h 238"/>
              <a:gd name="T72" fmla="*/ 132 w 218"/>
              <a:gd name="T73" fmla="*/ 20 h 238"/>
              <a:gd name="T74" fmla="*/ 152 w 218"/>
              <a:gd name="T75" fmla="*/ 14 h 238"/>
              <a:gd name="T76" fmla="*/ 80 w 218"/>
              <a:gd name="T77" fmla="*/ 28 h 238"/>
              <a:gd name="T78" fmla="*/ 96 w 218"/>
              <a:gd name="T79" fmla="*/ 28 h 238"/>
              <a:gd name="T80" fmla="*/ 136 w 218"/>
              <a:gd name="T81" fmla="*/ 28 h 238"/>
              <a:gd name="T82" fmla="*/ 98 w 218"/>
              <a:gd name="T83" fmla="*/ 38 h 238"/>
              <a:gd name="T84" fmla="*/ 76 w 218"/>
              <a:gd name="T85" fmla="*/ 60 h 238"/>
              <a:gd name="T86" fmla="*/ 172 w 218"/>
              <a:gd name="T87" fmla="*/ 62 h 238"/>
              <a:gd name="T88" fmla="*/ 150 w 218"/>
              <a:gd name="T89" fmla="*/ 64 h 238"/>
              <a:gd name="T90" fmla="*/ 172 w 218"/>
              <a:gd name="T91" fmla="*/ 72 h 238"/>
              <a:gd name="T92" fmla="*/ 34 w 218"/>
              <a:gd name="T93" fmla="*/ 88 h 238"/>
              <a:gd name="T94" fmla="*/ 120 w 218"/>
              <a:gd name="T95" fmla="*/ 96 h 238"/>
              <a:gd name="T96" fmla="*/ 166 w 218"/>
              <a:gd name="T97" fmla="*/ 94 h 238"/>
              <a:gd name="T98" fmla="*/ 84 w 218"/>
              <a:gd name="T99" fmla="*/ 112 h 238"/>
              <a:gd name="T100" fmla="*/ 108 w 218"/>
              <a:gd name="T101" fmla="*/ 118 h 238"/>
              <a:gd name="T102" fmla="*/ 60 w 218"/>
              <a:gd name="T103" fmla="*/ 114 h 238"/>
              <a:gd name="T104" fmla="*/ 150 w 218"/>
              <a:gd name="T105" fmla="*/ 122 h 238"/>
              <a:gd name="T106" fmla="*/ 162 w 218"/>
              <a:gd name="T107" fmla="*/ 118 h 238"/>
              <a:gd name="T108" fmla="*/ 72 w 218"/>
              <a:gd name="T109" fmla="*/ 132 h 238"/>
              <a:gd name="T110" fmla="*/ 162 w 218"/>
              <a:gd name="T111" fmla="*/ 142 h 238"/>
              <a:gd name="T112" fmla="*/ 126 w 218"/>
              <a:gd name="T113" fmla="*/ 146 h 238"/>
              <a:gd name="T114" fmla="*/ 132 w 218"/>
              <a:gd name="T115" fmla="*/ 146 h 238"/>
              <a:gd name="T116" fmla="*/ 148 w 218"/>
              <a:gd name="T117" fmla="*/ 160 h 238"/>
              <a:gd name="T118" fmla="*/ 162 w 218"/>
              <a:gd name="T119" fmla="*/ 158 h 238"/>
              <a:gd name="T120" fmla="*/ 78 w 218"/>
              <a:gd name="T121" fmla="*/ 16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38">
                <a:moveTo>
                  <a:pt x="152" y="14"/>
                </a:moveTo>
                <a:lnTo>
                  <a:pt x="152" y="14"/>
                </a:lnTo>
                <a:lnTo>
                  <a:pt x="152" y="16"/>
                </a:lnTo>
                <a:lnTo>
                  <a:pt x="150" y="16"/>
                </a:lnTo>
                <a:lnTo>
                  <a:pt x="148" y="16"/>
                </a:lnTo>
                <a:lnTo>
                  <a:pt x="148" y="16"/>
                </a:lnTo>
                <a:lnTo>
                  <a:pt x="148" y="16"/>
                </a:lnTo>
                <a:lnTo>
                  <a:pt x="148" y="18"/>
                </a:lnTo>
                <a:lnTo>
                  <a:pt x="150" y="20"/>
                </a:lnTo>
                <a:lnTo>
                  <a:pt x="156" y="24"/>
                </a:lnTo>
                <a:lnTo>
                  <a:pt x="156" y="24"/>
                </a:lnTo>
                <a:lnTo>
                  <a:pt x="156" y="26"/>
                </a:lnTo>
                <a:lnTo>
                  <a:pt x="154" y="28"/>
                </a:lnTo>
                <a:lnTo>
                  <a:pt x="154" y="28"/>
                </a:lnTo>
                <a:lnTo>
                  <a:pt x="150" y="26"/>
                </a:lnTo>
                <a:lnTo>
                  <a:pt x="150" y="24"/>
                </a:lnTo>
                <a:lnTo>
                  <a:pt x="148" y="22"/>
                </a:lnTo>
                <a:lnTo>
                  <a:pt x="144" y="22"/>
                </a:lnTo>
                <a:lnTo>
                  <a:pt x="144" y="22"/>
                </a:lnTo>
                <a:lnTo>
                  <a:pt x="144" y="20"/>
                </a:lnTo>
                <a:lnTo>
                  <a:pt x="142" y="18"/>
                </a:lnTo>
                <a:lnTo>
                  <a:pt x="142" y="18"/>
                </a:lnTo>
                <a:lnTo>
                  <a:pt x="140" y="18"/>
                </a:lnTo>
                <a:lnTo>
                  <a:pt x="138" y="20"/>
                </a:lnTo>
                <a:lnTo>
                  <a:pt x="138" y="24"/>
                </a:lnTo>
                <a:lnTo>
                  <a:pt x="138" y="24"/>
                </a:lnTo>
                <a:lnTo>
                  <a:pt x="142" y="28"/>
                </a:lnTo>
                <a:lnTo>
                  <a:pt x="148" y="30"/>
                </a:lnTo>
                <a:lnTo>
                  <a:pt x="148" y="30"/>
                </a:lnTo>
                <a:lnTo>
                  <a:pt x="146" y="32"/>
                </a:lnTo>
                <a:lnTo>
                  <a:pt x="146" y="32"/>
                </a:lnTo>
                <a:lnTo>
                  <a:pt x="140" y="32"/>
                </a:lnTo>
                <a:lnTo>
                  <a:pt x="140" y="32"/>
                </a:lnTo>
                <a:lnTo>
                  <a:pt x="138" y="36"/>
                </a:lnTo>
                <a:lnTo>
                  <a:pt x="136" y="38"/>
                </a:lnTo>
                <a:lnTo>
                  <a:pt x="136" y="38"/>
                </a:lnTo>
                <a:lnTo>
                  <a:pt x="128" y="40"/>
                </a:lnTo>
                <a:lnTo>
                  <a:pt x="124" y="40"/>
                </a:lnTo>
                <a:lnTo>
                  <a:pt x="120" y="38"/>
                </a:lnTo>
                <a:lnTo>
                  <a:pt x="120" y="38"/>
                </a:lnTo>
                <a:lnTo>
                  <a:pt x="118" y="40"/>
                </a:lnTo>
                <a:lnTo>
                  <a:pt x="118" y="42"/>
                </a:lnTo>
                <a:lnTo>
                  <a:pt x="120" y="42"/>
                </a:lnTo>
                <a:lnTo>
                  <a:pt x="124" y="42"/>
                </a:lnTo>
                <a:lnTo>
                  <a:pt x="124" y="42"/>
                </a:lnTo>
                <a:lnTo>
                  <a:pt x="124" y="46"/>
                </a:lnTo>
                <a:lnTo>
                  <a:pt x="126" y="48"/>
                </a:lnTo>
                <a:lnTo>
                  <a:pt x="126" y="48"/>
                </a:lnTo>
                <a:lnTo>
                  <a:pt x="130" y="46"/>
                </a:lnTo>
                <a:lnTo>
                  <a:pt x="130" y="42"/>
                </a:lnTo>
                <a:lnTo>
                  <a:pt x="130" y="42"/>
                </a:lnTo>
                <a:lnTo>
                  <a:pt x="134" y="44"/>
                </a:lnTo>
                <a:lnTo>
                  <a:pt x="138" y="42"/>
                </a:lnTo>
                <a:lnTo>
                  <a:pt x="146" y="40"/>
                </a:lnTo>
                <a:lnTo>
                  <a:pt x="146" y="40"/>
                </a:lnTo>
                <a:lnTo>
                  <a:pt x="146" y="38"/>
                </a:lnTo>
                <a:lnTo>
                  <a:pt x="146" y="36"/>
                </a:lnTo>
                <a:lnTo>
                  <a:pt x="146" y="36"/>
                </a:lnTo>
                <a:lnTo>
                  <a:pt x="148" y="34"/>
                </a:lnTo>
                <a:lnTo>
                  <a:pt x="148" y="32"/>
                </a:lnTo>
                <a:lnTo>
                  <a:pt x="148" y="32"/>
                </a:lnTo>
                <a:lnTo>
                  <a:pt x="152" y="32"/>
                </a:lnTo>
                <a:lnTo>
                  <a:pt x="154" y="30"/>
                </a:lnTo>
                <a:lnTo>
                  <a:pt x="156" y="30"/>
                </a:lnTo>
                <a:lnTo>
                  <a:pt x="158" y="30"/>
                </a:lnTo>
                <a:lnTo>
                  <a:pt x="158" y="30"/>
                </a:lnTo>
                <a:lnTo>
                  <a:pt x="160" y="28"/>
                </a:lnTo>
                <a:lnTo>
                  <a:pt x="162" y="26"/>
                </a:lnTo>
                <a:lnTo>
                  <a:pt x="162" y="26"/>
                </a:lnTo>
                <a:lnTo>
                  <a:pt x="166" y="28"/>
                </a:lnTo>
                <a:lnTo>
                  <a:pt x="168" y="30"/>
                </a:lnTo>
                <a:lnTo>
                  <a:pt x="168" y="30"/>
                </a:lnTo>
                <a:lnTo>
                  <a:pt x="168" y="32"/>
                </a:lnTo>
                <a:lnTo>
                  <a:pt x="166" y="34"/>
                </a:lnTo>
                <a:lnTo>
                  <a:pt x="164" y="36"/>
                </a:lnTo>
                <a:lnTo>
                  <a:pt x="164" y="36"/>
                </a:lnTo>
                <a:lnTo>
                  <a:pt x="164" y="38"/>
                </a:lnTo>
                <a:lnTo>
                  <a:pt x="164" y="38"/>
                </a:lnTo>
                <a:lnTo>
                  <a:pt x="166" y="40"/>
                </a:lnTo>
                <a:lnTo>
                  <a:pt x="166" y="42"/>
                </a:lnTo>
                <a:lnTo>
                  <a:pt x="166" y="42"/>
                </a:lnTo>
                <a:lnTo>
                  <a:pt x="164" y="44"/>
                </a:lnTo>
                <a:lnTo>
                  <a:pt x="162" y="46"/>
                </a:lnTo>
                <a:lnTo>
                  <a:pt x="162" y="46"/>
                </a:lnTo>
                <a:lnTo>
                  <a:pt x="160" y="46"/>
                </a:lnTo>
                <a:lnTo>
                  <a:pt x="160" y="44"/>
                </a:lnTo>
                <a:lnTo>
                  <a:pt x="158" y="44"/>
                </a:lnTo>
                <a:lnTo>
                  <a:pt x="158" y="44"/>
                </a:lnTo>
                <a:lnTo>
                  <a:pt x="158" y="44"/>
                </a:lnTo>
                <a:lnTo>
                  <a:pt x="156" y="46"/>
                </a:lnTo>
                <a:lnTo>
                  <a:pt x="156" y="48"/>
                </a:lnTo>
                <a:lnTo>
                  <a:pt x="158" y="50"/>
                </a:lnTo>
                <a:lnTo>
                  <a:pt x="158" y="52"/>
                </a:lnTo>
                <a:lnTo>
                  <a:pt x="158" y="52"/>
                </a:lnTo>
                <a:lnTo>
                  <a:pt x="152" y="54"/>
                </a:lnTo>
                <a:lnTo>
                  <a:pt x="152" y="54"/>
                </a:lnTo>
                <a:lnTo>
                  <a:pt x="154" y="58"/>
                </a:lnTo>
                <a:lnTo>
                  <a:pt x="158" y="60"/>
                </a:lnTo>
                <a:lnTo>
                  <a:pt x="162" y="60"/>
                </a:lnTo>
                <a:lnTo>
                  <a:pt x="166" y="58"/>
                </a:lnTo>
                <a:lnTo>
                  <a:pt x="166" y="58"/>
                </a:lnTo>
                <a:lnTo>
                  <a:pt x="164" y="56"/>
                </a:lnTo>
                <a:lnTo>
                  <a:pt x="162" y="54"/>
                </a:lnTo>
                <a:lnTo>
                  <a:pt x="162" y="54"/>
                </a:lnTo>
                <a:lnTo>
                  <a:pt x="164" y="50"/>
                </a:lnTo>
                <a:lnTo>
                  <a:pt x="166" y="48"/>
                </a:lnTo>
                <a:lnTo>
                  <a:pt x="174" y="44"/>
                </a:lnTo>
                <a:lnTo>
                  <a:pt x="174" y="44"/>
                </a:lnTo>
                <a:lnTo>
                  <a:pt x="174" y="44"/>
                </a:lnTo>
                <a:lnTo>
                  <a:pt x="174" y="40"/>
                </a:lnTo>
                <a:lnTo>
                  <a:pt x="174" y="40"/>
                </a:lnTo>
                <a:lnTo>
                  <a:pt x="180" y="42"/>
                </a:lnTo>
                <a:lnTo>
                  <a:pt x="184" y="42"/>
                </a:lnTo>
                <a:lnTo>
                  <a:pt x="186" y="42"/>
                </a:lnTo>
                <a:lnTo>
                  <a:pt x="186" y="42"/>
                </a:lnTo>
                <a:lnTo>
                  <a:pt x="186" y="44"/>
                </a:lnTo>
                <a:lnTo>
                  <a:pt x="182" y="46"/>
                </a:lnTo>
                <a:lnTo>
                  <a:pt x="180" y="46"/>
                </a:lnTo>
                <a:lnTo>
                  <a:pt x="176" y="46"/>
                </a:lnTo>
                <a:lnTo>
                  <a:pt x="176" y="46"/>
                </a:lnTo>
                <a:lnTo>
                  <a:pt x="174" y="48"/>
                </a:lnTo>
                <a:lnTo>
                  <a:pt x="176" y="50"/>
                </a:lnTo>
                <a:lnTo>
                  <a:pt x="178" y="54"/>
                </a:lnTo>
                <a:lnTo>
                  <a:pt x="178" y="54"/>
                </a:lnTo>
                <a:lnTo>
                  <a:pt x="180" y="54"/>
                </a:lnTo>
                <a:lnTo>
                  <a:pt x="182" y="52"/>
                </a:lnTo>
                <a:lnTo>
                  <a:pt x="184" y="50"/>
                </a:lnTo>
                <a:lnTo>
                  <a:pt x="186" y="50"/>
                </a:lnTo>
                <a:lnTo>
                  <a:pt x="186" y="50"/>
                </a:lnTo>
                <a:lnTo>
                  <a:pt x="186" y="58"/>
                </a:lnTo>
                <a:lnTo>
                  <a:pt x="186" y="62"/>
                </a:lnTo>
                <a:lnTo>
                  <a:pt x="186" y="66"/>
                </a:lnTo>
                <a:lnTo>
                  <a:pt x="186" y="66"/>
                </a:lnTo>
                <a:lnTo>
                  <a:pt x="192" y="64"/>
                </a:lnTo>
                <a:lnTo>
                  <a:pt x="196" y="62"/>
                </a:lnTo>
                <a:lnTo>
                  <a:pt x="196" y="62"/>
                </a:lnTo>
                <a:lnTo>
                  <a:pt x="198" y="58"/>
                </a:lnTo>
                <a:lnTo>
                  <a:pt x="200" y="56"/>
                </a:lnTo>
                <a:lnTo>
                  <a:pt x="202" y="56"/>
                </a:lnTo>
                <a:lnTo>
                  <a:pt x="202" y="56"/>
                </a:lnTo>
                <a:lnTo>
                  <a:pt x="204" y="58"/>
                </a:lnTo>
                <a:lnTo>
                  <a:pt x="202" y="60"/>
                </a:lnTo>
                <a:lnTo>
                  <a:pt x="200" y="62"/>
                </a:lnTo>
                <a:lnTo>
                  <a:pt x="198" y="62"/>
                </a:lnTo>
                <a:lnTo>
                  <a:pt x="198" y="62"/>
                </a:lnTo>
                <a:lnTo>
                  <a:pt x="198" y="66"/>
                </a:lnTo>
                <a:lnTo>
                  <a:pt x="196" y="68"/>
                </a:lnTo>
                <a:lnTo>
                  <a:pt x="192" y="72"/>
                </a:lnTo>
                <a:lnTo>
                  <a:pt x="192" y="72"/>
                </a:lnTo>
                <a:lnTo>
                  <a:pt x="194" y="74"/>
                </a:lnTo>
                <a:lnTo>
                  <a:pt x="194" y="76"/>
                </a:lnTo>
                <a:lnTo>
                  <a:pt x="194" y="76"/>
                </a:lnTo>
                <a:lnTo>
                  <a:pt x="196" y="76"/>
                </a:lnTo>
                <a:lnTo>
                  <a:pt x="200" y="76"/>
                </a:lnTo>
                <a:lnTo>
                  <a:pt x="200" y="76"/>
                </a:lnTo>
                <a:lnTo>
                  <a:pt x="198" y="80"/>
                </a:lnTo>
                <a:lnTo>
                  <a:pt x="196" y="82"/>
                </a:lnTo>
                <a:lnTo>
                  <a:pt x="196" y="84"/>
                </a:lnTo>
                <a:lnTo>
                  <a:pt x="198" y="88"/>
                </a:lnTo>
                <a:lnTo>
                  <a:pt x="198" y="88"/>
                </a:lnTo>
                <a:lnTo>
                  <a:pt x="194" y="92"/>
                </a:lnTo>
                <a:lnTo>
                  <a:pt x="194" y="92"/>
                </a:lnTo>
                <a:lnTo>
                  <a:pt x="196" y="96"/>
                </a:lnTo>
                <a:lnTo>
                  <a:pt x="200" y="98"/>
                </a:lnTo>
                <a:lnTo>
                  <a:pt x="200" y="98"/>
                </a:lnTo>
                <a:lnTo>
                  <a:pt x="202" y="98"/>
                </a:lnTo>
                <a:lnTo>
                  <a:pt x="206" y="96"/>
                </a:lnTo>
                <a:lnTo>
                  <a:pt x="206" y="96"/>
                </a:lnTo>
                <a:lnTo>
                  <a:pt x="200" y="104"/>
                </a:lnTo>
                <a:lnTo>
                  <a:pt x="200" y="104"/>
                </a:lnTo>
                <a:lnTo>
                  <a:pt x="204" y="108"/>
                </a:lnTo>
                <a:lnTo>
                  <a:pt x="206" y="112"/>
                </a:lnTo>
                <a:lnTo>
                  <a:pt x="206" y="112"/>
                </a:lnTo>
                <a:lnTo>
                  <a:pt x="210" y="110"/>
                </a:lnTo>
                <a:lnTo>
                  <a:pt x="212" y="108"/>
                </a:lnTo>
                <a:lnTo>
                  <a:pt x="214" y="110"/>
                </a:lnTo>
                <a:lnTo>
                  <a:pt x="214" y="110"/>
                </a:lnTo>
                <a:lnTo>
                  <a:pt x="214" y="114"/>
                </a:lnTo>
                <a:lnTo>
                  <a:pt x="212" y="114"/>
                </a:lnTo>
                <a:lnTo>
                  <a:pt x="210" y="116"/>
                </a:lnTo>
                <a:lnTo>
                  <a:pt x="210" y="116"/>
                </a:lnTo>
                <a:lnTo>
                  <a:pt x="210" y="116"/>
                </a:lnTo>
                <a:lnTo>
                  <a:pt x="210" y="118"/>
                </a:lnTo>
                <a:lnTo>
                  <a:pt x="212" y="120"/>
                </a:lnTo>
                <a:lnTo>
                  <a:pt x="214" y="122"/>
                </a:lnTo>
                <a:lnTo>
                  <a:pt x="214" y="124"/>
                </a:lnTo>
                <a:lnTo>
                  <a:pt x="214" y="124"/>
                </a:lnTo>
                <a:lnTo>
                  <a:pt x="218" y="124"/>
                </a:lnTo>
                <a:lnTo>
                  <a:pt x="218" y="126"/>
                </a:lnTo>
                <a:lnTo>
                  <a:pt x="218" y="126"/>
                </a:lnTo>
                <a:lnTo>
                  <a:pt x="218" y="128"/>
                </a:lnTo>
                <a:lnTo>
                  <a:pt x="216" y="128"/>
                </a:lnTo>
                <a:lnTo>
                  <a:pt x="214" y="128"/>
                </a:lnTo>
                <a:lnTo>
                  <a:pt x="214" y="128"/>
                </a:lnTo>
                <a:lnTo>
                  <a:pt x="214" y="128"/>
                </a:lnTo>
                <a:lnTo>
                  <a:pt x="212" y="134"/>
                </a:lnTo>
                <a:lnTo>
                  <a:pt x="212" y="138"/>
                </a:lnTo>
                <a:lnTo>
                  <a:pt x="212" y="138"/>
                </a:lnTo>
                <a:lnTo>
                  <a:pt x="214" y="140"/>
                </a:lnTo>
                <a:lnTo>
                  <a:pt x="214" y="140"/>
                </a:lnTo>
                <a:lnTo>
                  <a:pt x="212" y="142"/>
                </a:lnTo>
                <a:lnTo>
                  <a:pt x="212" y="148"/>
                </a:lnTo>
                <a:lnTo>
                  <a:pt x="212" y="148"/>
                </a:lnTo>
                <a:lnTo>
                  <a:pt x="208" y="148"/>
                </a:lnTo>
                <a:lnTo>
                  <a:pt x="208" y="146"/>
                </a:lnTo>
                <a:lnTo>
                  <a:pt x="206" y="146"/>
                </a:lnTo>
                <a:lnTo>
                  <a:pt x="204" y="146"/>
                </a:lnTo>
                <a:lnTo>
                  <a:pt x="204" y="146"/>
                </a:lnTo>
                <a:lnTo>
                  <a:pt x="204" y="146"/>
                </a:lnTo>
                <a:lnTo>
                  <a:pt x="204" y="148"/>
                </a:lnTo>
                <a:lnTo>
                  <a:pt x="206" y="150"/>
                </a:lnTo>
                <a:lnTo>
                  <a:pt x="204" y="152"/>
                </a:lnTo>
                <a:lnTo>
                  <a:pt x="204" y="152"/>
                </a:lnTo>
                <a:lnTo>
                  <a:pt x="202" y="150"/>
                </a:lnTo>
                <a:lnTo>
                  <a:pt x="202" y="150"/>
                </a:lnTo>
                <a:lnTo>
                  <a:pt x="200" y="148"/>
                </a:lnTo>
                <a:lnTo>
                  <a:pt x="200" y="148"/>
                </a:lnTo>
                <a:lnTo>
                  <a:pt x="194" y="148"/>
                </a:lnTo>
                <a:lnTo>
                  <a:pt x="190" y="146"/>
                </a:lnTo>
                <a:lnTo>
                  <a:pt x="186" y="146"/>
                </a:lnTo>
                <a:lnTo>
                  <a:pt x="184" y="150"/>
                </a:lnTo>
                <a:lnTo>
                  <a:pt x="184" y="150"/>
                </a:lnTo>
                <a:lnTo>
                  <a:pt x="184" y="150"/>
                </a:lnTo>
                <a:lnTo>
                  <a:pt x="184" y="152"/>
                </a:lnTo>
                <a:lnTo>
                  <a:pt x="186" y="154"/>
                </a:lnTo>
                <a:lnTo>
                  <a:pt x="186" y="154"/>
                </a:lnTo>
                <a:lnTo>
                  <a:pt x="196" y="154"/>
                </a:lnTo>
                <a:lnTo>
                  <a:pt x="196" y="154"/>
                </a:lnTo>
                <a:lnTo>
                  <a:pt x="200" y="158"/>
                </a:lnTo>
                <a:lnTo>
                  <a:pt x="206" y="160"/>
                </a:lnTo>
                <a:lnTo>
                  <a:pt x="206" y="160"/>
                </a:lnTo>
                <a:lnTo>
                  <a:pt x="204" y="160"/>
                </a:lnTo>
                <a:lnTo>
                  <a:pt x="202" y="160"/>
                </a:lnTo>
                <a:lnTo>
                  <a:pt x="202" y="160"/>
                </a:lnTo>
                <a:lnTo>
                  <a:pt x="194" y="168"/>
                </a:lnTo>
                <a:lnTo>
                  <a:pt x="190" y="170"/>
                </a:lnTo>
                <a:lnTo>
                  <a:pt x="182" y="170"/>
                </a:lnTo>
                <a:lnTo>
                  <a:pt x="182" y="170"/>
                </a:lnTo>
                <a:lnTo>
                  <a:pt x="180" y="172"/>
                </a:lnTo>
                <a:lnTo>
                  <a:pt x="180" y="172"/>
                </a:lnTo>
                <a:lnTo>
                  <a:pt x="178" y="174"/>
                </a:lnTo>
                <a:lnTo>
                  <a:pt x="176" y="174"/>
                </a:lnTo>
                <a:lnTo>
                  <a:pt x="176" y="174"/>
                </a:lnTo>
                <a:lnTo>
                  <a:pt x="168" y="172"/>
                </a:lnTo>
                <a:lnTo>
                  <a:pt x="164" y="172"/>
                </a:lnTo>
                <a:lnTo>
                  <a:pt x="160" y="174"/>
                </a:lnTo>
                <a:lnTo>
                  <a:pt x="160" y="174"/>
                </a:lnTo>
                <a:lnTo>
                  <a:pt x="174" y="180"/>
                </a:lnTo>
                <a:lnTo>
                  <a:pt x="174" y="180"/>
                </a:lnTo>
                <a:lnTo>
                  <a:pt x="178" y="178"/>
                </a:lnTo>
                <a:lnTo>
                  <a:pt x="180" y="178"/>
                </a:lnTo>
                <a:lnTo>
                  <a:pt x="180" y="178"/>
                </a:lnTo>
                <a:lnTo>
                  <a:pt x="182" y="180"/>
                </a:lnTo>
                <a:lnTo>
                  <a:pt x="182" y="184"/>
                </a:lnTo>
                <a:lnTo>
                  <a:pt x="182" y="184"/>
                </a:lnTo>
                <a:lnTo>
                  <a:pt x="184" y="186"/>
                </a:lnTo>
                <a:lnTo>
                  <a:pt x="186" y="188"/>
                </a:lnTo>
                <a:lnTo>
                  <a:pt x="186" y="190"/>
                </a:lnTo>
                <a:lnTo>
                  <a:pt x="186" y="190"/>
                </a:lnTo>
                <a:lnTo>
                  <a:pt x="180" y="190"/>
                </a:lnTo>
                <a:lnTo>
                  <a:pt x="176" y="188"/>
                </a:lnTo>
                <a:lnTo>
                  <a:pt x="172" y="186"/>
                </a:lnTo>
                <a:lnTo>
                  <a:pt x="168" y="188"/>
                </a:lnTo>
                <a:lnTo>
                  <a:pt x="168" y="188"/>
                </a:lnTo>
                <a:lnTo>
                  <a:pt x="160" y="184"/>
                </a:lnTo>
                <a:lnTo>
                  <a:pt x="154" y="180"/>
                </a:lnTo>
                <a:lnTo>
                  <a:pt x="154" y="180"/>
                </a:lnTo>
                <a:lnTo>
                  <a:pt x="148" y="182"/>
                </a:lnTo>
                <a:lnTo>
                  <a:pt x="144" y="184"/>
                </a:lnTo>
                <a:lnTo>
                  <a:pt x="144" y="184"/>
                </a:lnTo>
                <a:lnTo>
                  <a:pt x="142" y="182"/>
                </a:lnTo>
                <a:lnTo>
                  <a:pt x="142" y="180"/>
                </a:lnTo>
                <a:lnTo>
                  <a:pt x="144" y="174"/>
                </a:lnTo>
                <a:lnTo>
                  <a:pt x="144" y="174"/>
                </a:lnTo>
                <a:lnTo>
                  <a:pt x="142" y="174"/>
                </a:lnTo>
                <a:lnTo>
                  <a:pt x="140" y="172"/>
                </a:lnTo>
                <a:lnTo>
                  <a:pt x="140" y="172"/>
                </a:lnTo>
                <a:lnTo>
                  <a:pt x="138" y="172"/>
                </a:lnTo>
                <a:lnTo>
                  <a:pt x="138" y="174"/>
                </a:lnTo>
                <a:lnTo>
                  <a:pt x="138" y="176"/>
                </a:lnTo>
                <a:lnTo>
                  <a:pt x="138" y="178"/>
                </a:lnTo>
                <a:lnTo>
                  <a:pt x="138" y="178"/>
                </a:lnTo>
                <a:lnTo>
                  <a:pt x="134" y="176"/>
                </a:lnTo>
                <a:lnTo>
                  <a:pt x="130" y="176"/>
                </a:lnTo>
                <a:lnTo>
                  <a:pt x="130" y="176"/>
                </a:lnTo>
                <a:lnTo>
                  <a:pt x="128" y="176"/>
                </a:lnTo>
                <a:lnTo>
                  <a:pt x="128" y="178"/>
                </a:lnTo>
                <a:lnTo>
                  <a:pt x="126" y="180"/>
                </a:lnTo>
                <a:lnTo>
                  <a:pt x="124" y="180"/>
                </a:lnTo>
                <a:lnTo>
                  <a:pt x="124" y="180"/>
                </a:lnTo>
                <a:lnTo>
                  <a:pt x="122" y="176"/>
                </a:lnTo>
                <a:lnTo>
                  <a:pt x="122" y="174"/>
                </a:lnTo>
                <a:lnTo>
                  <a:pt x="118" y="172"/>
                </a:lnTo>
                <a:lnTo>
                  <a:pt x="118" y="172"/>
                </a:lnTo>
                <a:lnTo>
                  <a:pt x="116" y="174"/>
                </a:lnTo>
                <a:lnTo>
                  <a:pt x="116" y="174"/>
                </a:lnTo>
                <a:lnTo>
                  <a:pt x="118" y="178"/>
                </a:lnTo>
                <a:lnTo>
                  <a:pt x="118" y="180"/>
                </a:lnTo>
                <a:lnTo>
                  <a:pt x="118" y="182"/>
                </a:lnTo>
                <a:lnTo>
                  <a:pt x="118" y="182"/>
                </a:lnTo>
                <a:lnTo>
                  <a:pt x="114" y="184"/>
                </a:lnTo>
                <a:lnTo>
                  <a:pt x="110" y="184"/>
                </a:lnTo>
                <a:lnTo>
                  <a:pt x="110" y="184"/>
                </a:lnTo>
                <a:lnTo>
                  <a:pt x="112" y="204"/>
                </a:lnTo>
                <a:lnTo>
                  <a:pt x="114" y="226"/>
                </a:lnTo>
                <a:lnTo>
                  <a:pt x="114" y="226"/>
                </a:lnTo>
                <a:lnTo>
                  <a:pt x="118" y="228"/>
                </a:lnTo>
                <a:lnTo>
                  <a:pt x="122" y="230"/>
                </a:lnTo>
                <a:lnTo>
                  <a:pt x="122" y="230"/>
                </a:lnTo>
                <a:lnTo>
                  <a:pt x="128" y="232"/>
                </a:lnTo>
                <a:lnTo>
                  <a:pt x="128" y="232"/>
                </a:lnTo>
                <a:lnTo>
                  <a:pt x="140" y="232"/>
                </a:lnTo>
                <a:lnTo>
                  <a:pt x="154" y="232"/>
                </a:lnTo>
                <a:lnTo>
                  <a:pt x="154" y="232"/>
                </a:lnTo>
                <a:lnTo>
                  <a:pt x="164" y="234"/>
                </a:lnTo>
                <a:lnTo>
                  <a:pt x="172" y="236"/>
                </a:lnTo>
                <a:lnTo>
                  <a:pt x="172" y="236"/>
                </a:lnTo>
                <a:lnTo>
                  <a:pt x="170" y="238"/>
                </a:lnTo>
                <a:lnTo>
                  <a:pt x="170" y="238"/>
                </a:lnTo>
                <a:lnTo>
                  <a:pt x="166" y="238"/>
                </a:lnTo>
                <a:lnTo>
                  <a:pt x="166" y="238"/>
                </a:lnTo>
                <a:lnTo>
                  <a:pt x="108" y="238"/>
                </a:lnTo>
                <a:lnTo>
                  <a:pt x="48" y="238"/>
                </a:lnTo>
                <a:lnTo>
                  <a:pt x="48" y="238"/>
                </a:lnTo>
                <a:lnTo>
                  <a:pt x="50" y="236"/>
                </a:lnTo>
                <a:lnTo>
                  <a:pt x="54" y="234"/>
                </a:lnTo>
                <a:lnTo>
                  <a:pt x="62" y="232"/>
                </a:lnTo>
                <a:lnTo>
                  <a:pt x="62" y="232"/>
                </a:lnTo>
                <a:lnTo>
                  <a:pt x="76" y="232"/>
                </a:lnTo>
                <a:lnTo>
                  <a:pt x="76" y="232"/>
                </a:lnTo>
                <a:lnTo>
                  <a:pt x="80" y="230"/>
                </a:lnTo>
                <a:lnTo>
                  <a:pt x="80" y="230"/>
                </a:lnTo>
                <a:lnTo>
                  <a:pt x="94" y="232"/>
                </a:lnTo>
                <a:lnTo>
                  <a:pt x="100" y="232"/>
                </a:lnTo>
                <a:lnTo>
                  <a:pt x="104" y="228"/>
                </a:lnTo>
                <a:lnTo>
                  <a:pt x="104" y="228"/>
                </a:lnTo>
                <a:lnTo>
                  <a:pt x="104" y="212"/>
                </a:lnTo>
                <a:lnTo>
                  <a:pt x="104" y="212"/>
                </a:lnTo>
                <a:lnTo>
                  <a:pt x="104" y="198"/>
                </a:lnTo>
                <a:lnTo>
                  <a:pt x="104" y="188"/>
                </a:lnTo>
                <a:lnTo>
                  <a:pt x="104" y="188"/>
                </a:lnTo>
                <a:lnTo>
                  <a:pt x="100" y="184"/>
                </a:lnTo>
                <a:lnTo>
                  <a:pt x="96" y="180"/>
                </a:lnTo>
                <a:lnTo>
                  <a:pt x="96" y="180"/>
                </a:lnTo>
                <a:lnTo>
                  <a:pt x="92" y="182"/>
                </a:lnTo>
                <a:lnTo>
                  <a:pt x="88" y="180"/>
                </a:lnTo>
                <a:lnTo>
                  <a:pt x="78" y="180"/>
                </a:lnTo>
                <a:lnTo>
                  <a:pt x="78" y="180"/>
                </a:lnTo>
                <a:lnTo>
                  <a:pt x="76" y="180"/>
                </a:lnTo>
                <a:lnTo>
                  <a:pt x="74" y="178"/>
                </a:lnTo>
                <a:lnTo>
                  <a:pt x="72" y="176"/>
                </a:lnTo>
                <a:lnTo>
                  <a:pt x="72" y="176"/>
                </a:lnTo>
                <a:lnTo>
                  <a:pt x="70" y="178"/>
                </a:lnTo>
                <a:lnTo>
                  <a:pt x="70" y="182"/>
                </a:lnTo>
                <a:lnTo>
                  <a:pt x="70" y="182"/>
                </a:lnTo>
                <a:lnTo>
                  <a:pt x="66" y="182"/>
                </a:lnTo>
                <a:lnTo>
                  <a:pt x="64" y="182"/>
                </a:lnTo>
                <a:lnTo>
                  <a:pt x="62" y="184"/>
                </a:lnTo>
                <a:lnTo>
                  <a:pt x="60" y="186"/>
                </a:lnTo>
                <a:lnTo>
                  <a:pt x="60" y="186"/>
                </a:lnTo>
                <a:lnTo>
                  <a:pt x="60" y="182"/>
                </a:lnTo>
                <a:lnTo>
                  <a:pt x="62" y="178"/>
                </a:lnTo>
                <a:lnTo>
                  <a:pt x="66" y="176"/>
                </a:lnTo>
                <a:lnTo>
                  <a:pt x="68" y="172"/>
                </a:lnTo>
                <a:lnTo>
                  <a:pt x="68" y="172"/>
                </a:lnTo>
                <a:lnTo>
                  <a:pt x="68" y="172"/>
                </a:lnTo>
                <a:lnTo>
                  <a:pt x="66" y="170"/>
                </a:lnTo>
                <a:lnTo>
                  <a:pt x="64" y="170"/>
                </a:lnTo>
                <a:lnTo>
                  <a:pt x="64" y="170"/>
                </a:lnTo>
                <a:lnTo>
                  <a:pt x="66" y="164"/>
                </a:lnTo>
                <a:lnTo>
                  <a:pt x="70" y="160"/>
                </a:lnTo>
                <a:lnTo>
                  <a:pt x="70" y="160"/>
                </a:lnTo>
                <a:lnTo>
                  <a:pt x="68" y="156"/>
                </a:lnTo>
                <a:lnTo>
                  <a:pt x="68" y="156"/>
                </a:lnTo>
                <a:lnTo>
                  <a:pt x="64" y="156"/>
                </a:lnTo>
                <a:lnTo>
                  <a:pt x="60" y="154"/>
                </a:lnTo>
                <a:lnTo>
                  <a:pt x="58" y="152"/>
                </a:lnTo>
                <a:lnTo>
                  <a:pt x="54" y="154"/>
                </a:lnTo>
                <a:lnTo>
                  <a:pt x="54" y="154"/>
                </a:lnTo>
                <a:lnTo>
                  <a:pt x="56" y="156"/>
                </a:lnTo>
                <a:lnTo>
                  <a:pt x="58" y="158"/>
                </a:lnTo>
                <a:lnTo>
                  <a:pt x="62" y="158"/>
                </a:lnTo>
                <a:lnTo>
                  <a:pt x="66" y="158"/>
                </a:lnTo>
                <a:lnTo>
                  <a:pt x="66" y="158"/>
                </a:lnTo>
                <a:lnTo>
                  <a:pt x="64" y="162"/>
                </a:lnTo>
                <a:lnTo>
                  <a:pt x="62" y="164"/>
                </a:lnTo>
                <a:lnTo>
                  <a:pt x="60" y="166"/>
                </a:lnTo>
                <a:lnTo>
                  <a:pt x="58" y="168"/>
                </a:lnTo>
                <a:lnTo>
                  <a:pt x="58" y="168"/>
                </a:lnTo>
                <a:lnTo>
                  <a:pt x="56" y="168"/>
                </a:lnTo>
                <a:lnTo>
                  <a:pt x="54" y="168"/>
                </a:lnTo>
                <a:lnTo>
                  <a:pt x="50" y="168"/>
                </a:lnTo>
                <a:lnTo>
                  <a:pt x="48" y="166"/>
                </a:lnTo>
                <a:lnTo>
                  <a:pt x="48" y="166"/>
                </a:lnTo>
                <a:lnTo>
                  <a:pt x="50" y="166"/>
                </a:lnTo>
                <a:lnTo>
                  <a:pt x="52" y="162"/>
                </a:lnTo>
                <a:lnTo>
                  <a:pt x="52" y="162"/>
                </a:lnTo>
                <a:lnTo>
                  <a:pt x="50" y="160"/>
                </a:lnTo>
                <a:lnTo>
                  <a:pt x="48" y="160"/>
                </a:lnTo>
                <a:lnTo>
                  <a:pt x="48" y="160"/>
                </a:lnTo>
                <a:lnTo>
                  <a:pt x="38" y="162"/>
                </a:lnTo>
                <a:lnTo>
                  <a:pt x="38" y="162"/>
                </a:lnTo>
                <a:lnTo>
                  <a:pt x="34" y="162"/>
                </a:lnTo>
                <a:lnTo>
                  <a:pt x="30" y="162"/>
                </a:lnTo>
                <a:lnTo>
                  <a:pt x="22" y="164"/>
                </a:lnTo>
                <a:lnTo>
                  <a:pt x="22" y="164"/>
                </a:lnTo>
                <a:lnTo>
                  <a:pt x="14" y="164"/>
                </a:lnTo>
                <a:lnTo>
                  <a:pt x="4" y="162"/>
                </a:lnTo>
                <a:lnTo>
                  <a:pt x="4" y="162"/>
                </a:lnTo>
                <a:lnTo>
                  <a:pt x="4" y="158"/>
                </a:lnTo>
                <a:lnTo>
                  <a:pt x="4" y="158"/>
                </a:lnTo>
                <a:lnTo>
                  <a:pt x="4" y="156"/>
                </a:lnTo>
                <a:lnTo>
                  <a:pt x="2" y="154"/>
                </a:lnTo>
                <a:lnTo>
                  <a:pt x="0" y="154"/>
                </a:lnTo>
                <a:lnTo>
                  <a:pt x="0" y="152"/>
                </a:lnTo>
                <a:lnTo>
                  <a:pt x="0" y="152"/>
                </a:lnTo>
                <a:lnTo>
                  <a:pt x="2" y="152"/>
                </a:lnTo>
                <a:lnTo>
                  <a:pt x="4" y="154"/>
                </a:lnTo>
                <a:lnTo>
                  <a:pt x="6" y="156"/>
                </a:lnTo>
                <a:lnTo>
                  <a:pt x="6" y="156"/>
                </a:lnTo>
                <a:lnTo>
                  <a:pt x="16" y="156"/>
                </a:lnTo>
                <a:lnTo>
                  <a:pt x="20" y="156"/>
                </a:lnTo>
                <a:lnTo>
                  <a:pt x="22" y="154"/>
                </a:lnTo>
                <a:lnTo>
                  <a:pt x="22" y="154"/>
                </a:lnTo>
                <a:lnTo>
                  <a:pt x="22" y="150"/>
                </a:lnTo>
                <a:lnTo>
                  <a:pt x="20" y="148"/>
                </a:lnTo>
                <a:lnTo>
                  <a:pt x="16" y="146"/>
                </a:lnTo>
                <a:lnTo>
                  <a:pt x="16" y="146"/>
                </a:lnTo>
                <a:lnTo>
                  <a:pt x="18" y="144"/>
                </a:lnTo>
                <a:lnTo>
                  <a:pt x="20" y="140"/>
                </a:lnTo>
                <a:lnTo>
                  <a:pt x="20" y="140"/>
                </a:lnTo>
                <a:lnTo>
                  <a:pt x="18" y="138"/>
                </a:lnTo>
                <a:lnTo>
                  <a:pt x="18" y="138"/>
                </a:lnTo>
                <a:lnTo>
                  <a:pt x="14" y="138"/>
                </a:lnTo>
                <a:lnTo>
                  <a:pt x="14" y="138"/>
                </a:lnTo>
                <a:lnTo>
                  <a:pt x="14" y="136"/>
                </a:lnTo>
                <a:lnTo>
                  <a:pt x="16" y="134"/>
                </a:lnTo>
                <a:lnTo>
                  <a:pt x="18" y="134"/>
                </a:lnTo>
                <a:lnTo>
                  <a:pt x="18" y="132"/>
                </a:lnTo>
                <a:lnTo>
                  <a:pt x="18" y="132"/>
                </a:lnTo>
                <a:lnTo>
                  <a:pt x="22" y="132"/>
                </a:lnTo>
                <a:lnTo>
                  <a:pt x="26" y="132"/>
                </a:lnTo>
                <a:lnTo>
                  <a:pt x="26" y="132"/>
                </a:lnTo>
                <a:lnTo>
                  <a:pt x="26" y="130"/>
                </a:lnTo>
                <a:lnTo>
                  <a:pt x="24" y="130"/>
                </a:lnTo>
                <a:lnTo>
                  <a:pt x="20" y="128"/>
                </a:lnTo>
                <a:lnTo>
                  <a:pt x="20" y="128"/>
                </a:lnTo>
                <a:lnTo>
                  <a:pt x="18" y="130"/>
                </a:lnTo>
                <a:lnTo>
                  <a:pt x="18" y="132"/>
                </a:lnTo>
                <a:lnTo>
                  <a:pt x="18" y="132"/>
                </a:lnTo>
                <a:lnTo>
                  <a:pt x="16" y="130"/>
                </a:lnTo>
                <a:lnTo>
                  <a:pt x="14" y="128"/>
                </a:lnTo>
                <a:lnTo>
                  <a:pt x="12" y="126"/>
                </a:lnTo>
                <a:lnTo>
                  <a:pt x="14" y="122"/>
                </a:lnTo>
                <a:lnTo>
                  <a:pt x="14" y="122"/>
                </a:lnTo>
                <a:lnTo>
                  <a:pt x="20" y="124"/>
                </a:lnTo>
                <a:lnTo>
                  <a:pt x="22" y="124"/>
                </a:lnTo>
                <a:lnTo>
                  <a:pt x="26" y="122"/>
                </a:lnTo>
                <a:lnTo>
                  <a:pt x="26" y="122"/>
                </a:lnTo>
                <a:lnTo>
                  <a:pt x="28" y="126"/>
                </a:lnTo>
                <a:lnTo>
                  <a:pt x="30" y="128"/>
                </a:lnTo>
                <a:lnTo>
                  <a:pt x="30" y="128"/>
                </a:lnTo>
                <a:lnTo>
                  <a:pt x="34" y="128"/>
                </a:lnTo>
                <a:lnTo>
                  <a:pt x="36" y="126"/>
                </a:lnTo>
                <a:lnTo>
                  <a:pt x="36" y="126"/>
                </a:lnTo>
                <a:lnTo>
                  <a:pt x="38" y="128"/>
                </a:lnTo>
                <a:lnTo>
                  <a:pt x="38" y="128"/>
                </a:lnTo>
                <a:lnTo>
                  <a:pt x="38" y="130"/>
                </a:lnTo>
                <a:lnTo>
                  <a:pt x="40" y="130"/>
                </a:lnTo>
                <a:lnTo>
                  <a:pt x="40" y="130"/>
                </a:lnTo>
                <a:lnTo>
                  <a:pt x="48" y="128"/>
                </a:lnTo>
                <a:lnTo>
                  <a:pt x="52" y="122"/>
                </a:lnTo>
                <a:lnTo>
                  <a:pt x="52" y="122"/>
                </a:lnTo>
                <a:lnTo>
                  <a:pt x="50" y="122"/>
                </a:lnTo>
                <a:lnTo>
                  <a:pt x="50" y="122"/>
                </a:lnTo>
                <a:lnTo>
                  <a:pt x="48" y="124"/>
                </a:lnTo>
                <a:lnTo>
                  <a:pt x="44" y="124"/>
                </a:lnTo>
                <a:lnTo>
                  <a:pt x="44" y="124"/>
                </a:lnTo>
                <a:lnTo>
                  <a:pt x="44" y="122"/>
                </a:lnTo>
                <a:lnTo>
                  <a:pt x="46" y="120"/>
                </a:lnTo>
                <a:lnTo>
                  <a:pt x="48" y="120"/>
                </a:lnTo>
                <a:lnTo>
                  <a:pt x="48" y="120"/>
                </a:lnTo>
                <a:lnTo>
                  <a:pt x="48" y="118"/>
                </a:lnTo>
                <a:lnTo>
                  <a:pt x="46" y="116"/>
                </a:lnTo>
                <a:lnTo>
                  <a:pt x="46" y="116"/>
                </a:lnTo>
                <a:lnTo>
                  <a:pt x="42" y="116"/>
                </a:lnTo>
                <a:lnTo>
                  <a:pt x="38" y="120"/>
                </a:lnTo>
                <a:lnTo>
                  <a:pt x="38" y="120"/>
                </a:lnTo>
                <a:lnTo>
                  <a:pt x="34" y="118"/>
                </a:lnTo>
                <a:lnTo>
                  <a:pt x="32" y="114"/>
                </a:lnTo>
                <a:lnTo>
                  <a:pt x="32" y="114"/>
                </a:lnTo>
                <a:lnTo>
                  <a:pt x="24" y="114"/>
                </a:lnTo>
                <a:lnTo>
                  <a:pt x="18" y="114"/>
                </a:lnTo>
                <a:lnTo>
                  <a:pt x="18" y="114"/>
                </a:lnTo>
                <a:lnTo>
                  <a:pt x="16" y="112"/>
                </a:lnTo>
                <a:lnTo>
                  <a:pt x="14" y="110"/>
                </a:lnTo>
                <a:lnTo>
                  <a:pt x="12" y="108"/>
                </a:lnTo>
                <a:lnTo>
                  <a:pt x="10" y="106"/>
                </a:lnTo>
                <a:lnTo>
                  <a:pt x="10" y="106"/>
                </a:lnTo>
                <a:lnTo>
                  <a:pt x="10" y="104"/>
                </a:lnTo>
                <a:lnTo>
                  <a:pt x="12" y="104"/>
                </a:lnTo>
                <a:lnTo>
                  <a:pt x="14" y="104"/>
                </a:lnTo>
                <a:lnTo>
                  <a:pt x="16" y="104"/>
                </a:lnTo>
                <a:lnTo>
                  <a:pt x="16" y="104"/>
                </a:lnTo>
                <a:lnTo>
                  <a:pt x="20" y="100"/>
                </a:lnTo>
                <a:lnTo>
                  <a:pt x="20" y="100"/>
                </a:lnTo>
                <a:lnTo>
                  <a:pt x="24" y="100"/>
                </a:lnTo>
                <a:lnTo>
                  <a:pt x="24" y="102"/>
                </a:lnTo>
                <a:lnTo>
                  <a:pt x="28" y="104"/>
                </a:lnTo>
                <a:lnTo>
                  <a:pt x="28" y="104"/>
                </a:lnTo>
                <a:lnTo>
                  <a:pt x="36" y="104"/>
                </a:lnTo>
                <a:lnTo>
                  <a:pt x="40" y="102"/>
                </a:lnTo>
                <a:lnTo>
                  <a:pt x="40" y="102"/>
                </a:lnTo>
                <a:lnTo>
                  <a:pt x="42" y="98"/>
                </a:lnTo>
                <a:lnTo>
                  <a:pt x="40" y="94"/>
                </a:lnTo>
                <a:lnTo>
                  <a:pt x="40" y="94"/>
                </a:lnTo>
                <a:lnTo>
                  <a:pt x="38" y="94"/>
                </a:lnTo>
                <a:lnTo>
                  <a:pt x="36" y="96"/>
                </a:lnTo>
                <a:lnTo>
                  <a:pt x="34" y="96"/>
                </a:lnTo>
                <a:lnTo>
                  <a:pt x="34" y="96"/>
                </a:lnTo>
                <a:lnTo>
                  <a:pt x="30" y="88"/>
                </a:lnTo>
                <a:lnTo>
                  <a:pt x="30" y="88"/>
                </a:lnTo>
                <a:lnTo>
                  <a:pt x="26" y="88"/>
                </a:lnTo>
                <a:lnTo>
                  <a:pt x="26" y="88"/>
                </a:lnTo>
                <a:lnTo>
                  <a:pt x="24" y="90"/>
                </a:lnTo>
                <a:lnTo>
                  <a:pt x="26" y="90"/>
                </a:lnTo>
                <a:lnTo>
                  <a:pt x="28" y="92"/>
                </a:lnTo>
                <a:lnTo>
                  <a:pt x="26" y="94"/>
                </a:lnTo>
                <a:lnTo>
                  <a:pt x="26" y="94"/>
                </a:lnTo>
                <a:lnTo>
                  <a:pt x="24" y="94"/>
                </a:lnTo>
                <a:lnTo>
                  <a:pt x="20" y="94"/>
                </a:lnTo>
                <a:lnTo>
                  <a:pt x="20" y="94"/>
                </a:lnTo>
                <a:lnTo>
                  <a:pt x="20" y="92"/>
                </a:lnTo>
                <a:lnTo>
                  <a:pt x="24" y="90"/>
                </a:lnTo>
                <a:lnTo>
                  <a:pt x="24" y="90"/>
                </a:lnTo>
                <a:lnTo>
                  <a:pt x="22" y="86"/>
                </a:lnTo>
                <a:lnTo>
                  <a:pt x="24" y="82"/>
                </a:lnTo>
                <a:lnTo>
                  <a:pt x="24" y="82"/>
                </a:lnTo>
                <a:lnTo>
                  <a:pt x="22" y="80"/>
                </a:lnTo>
                <a:lnTo>
                  <a:pt x="20" y="76"/>
                </a:lnTo>
                <a:lnTo>
                  <a:pt x="20" y="76"/>
                </a:lnTo>
                <a:lnTo>
                  <a:pt x="30" y="72"/>
                </a:lnTo>
                <a:lnTo>
                  <a:pt x="38" y="68"/>
                </a:lnTo>
                <a:lnTo>
                  <a:pt x="38" y="68"/>
                </a:lnTo>
                <a:lnTo>
                  <a:pt x="40" y="70"/>
                </a:lnTo>
                <a:lnTo>
                  <a:pt x="40" y="74"/>
                </a:lnTo>
                <a:lnTo>
                  <a:pt x="40" y="74"/>
                </a:lnTo>
                <a:lnTo>
                  <a:pt x="46" y="76"/>
                </a:lnTo>
                <a:lnTo>
                  <a:pt x="48" y="76"/>
                </a:lnTo>
                <a:lnTo>
                  <a:pt x="48" y="74"/>
                </a:lnTo>
                <a:lnTo>
                  <a:pt x="48" y="74"/>
                </a:lnTo>
                <a:lnTo>
                  <a:pt x="48" y="72"/>
                </a:lnTo>
                <a:lnTo>
                  <a:pt x="46" y="72"/>
                </a:lnTo>
                <a:lnTo>
                  <a:pt x="44" y="70"/>
                </a:lnTo>
                <a:lnTo>
                  <a:pt x="44" y="70"/>
                </a:lnTo>
                <a:lnTo>
                  <a:pt x="44" y="66"/>
                </a:lnTo>
                <a:lnTo>
                  <a:pt x="46" y="64"/>
                </a:lnTo>
                <a:lnTo>
                  <a:pt x="46" y="64"/>
                </a:lnTo>
                <a:lnTo>
                  <a:pt x="44" y="60"/>
                </a:lnTo>
                <a:lnTo>
                  <a:pt x="44" y="54"/>
                </a:lnTo>
                <a:lnTo>
                  <a:pt x="44" y="54"/>
                </a:lnTo>
                <a:lnTo>
                  <a:pt x="50" y="54"/>
                </a:lnTo>
                <a:lnTo>
                  <a:pt x="50" y="54"/>
                </a:lnTo>
                <a:lnTo>
                  <a:pt x="56" y="50"/>
                </a:lnTo>
                <a:lnTo>
                  <a:pt x="58" y="48"/>
                </a:lnTo>
                <a:lnTo>
                  <a:pt x="60" y="46"/>
                </a:lnTo>
                <a:lnTo>
                  <a:pt x="60" y="46"/>
                </a:lnTo>
                <a:lnTo>
                  <a:pt x="60" y="44"/>
                </a:lnTo>
                <a:lnTo>
                  <a:pt x="58" y="42"/>
                </a:lnTo>
                <a:lnTo>
                  <a:pt x="54" y="40"/>
                </a:lnTo>
                <a:lnTo>
                  <a:pt x="54" y="40"/>
                </a:lnTo>
                <a:lnTo>
                  <a:pt x="54" y="38"/>
                </a:lnTo>
                <a:lnTo>
                  <a:pt x="56" y="38"/>
                </a:lnTo>
                <a:lnTo>
                  <a:pt x="60" y="38"/>
                </a:lnTo>
                <a:lnTo>
                  <a:pt x="60" y="38"/>
                </a:lnTo>
                <a:lnTo>
                  <a:pt x="60" y="38"/>
                </a:lnTo>
                <a:lnTo>
                  <a:pt x="62" y="36"/>
                </a:lnTo>
                <a:lnTo>
                  <a:pt x="62" y="36"/>
                </a:lnTo>
                <a:lnTo>
                  <a:pt x="62" y="36"/>
                </a:lnTo>
                <a:lnTo>
                  <a:pt x="66" y="38"/>
                </a:lnTo>
                <a:lnTo>
                  <a:pt x="70" y="38"/>
                </a:lnTo>
                <a:lnTo>
                  <a:pt x="70" y="38"/>
                </a:lnTo>
                <a:lnTo>
                  <a:pt x="72" y="38"/>
                </a:lnTo>
                <a:lnTo>
                  <a:pt x="72" y="38"/>
                </a:lnTo>
                <a:lnTo>
                  <a:pt x="72" y="36"/>
                </a:lnTo>
                <a:lnTo>
                  <a:pt x="70" y="34"/>
                </a:lnTo>
                <a:lnTo>
                  <a:pt x="68" y="32"/>
                </a:lnTo>
                <a:lnTo>
                  <a:pt x="68" y="32"/>
                </a:lnTo>
                <a:lnTo>
                  <a:pt x="68" y="30"/>
                </a:lnTo>
                <a:lnTo>
                  <a:pt x="68" y="30"/>
                </a:lnTo>
                <a:lnTo>
                  <a:pt x="64" y="28"/>
                </a:lnTo>
                <a:lnTo>
                  <a:pt x="64" y="28"/>
                </a:lnTo>
                <a:lnTo>
                  <a:pt x="64" y="24"/>
                </a:lnTo>
                <a:lnTo>
                  <a:pt x="62" y="22"/>
                </a:lnTo>
                <a:lnTo>
                  <a:pt x="56" y="20"/>
                </a:lnTo>
                <a:lnTo>
                  <a:pt x="56" y="20"/>
                </a:lnTo>
                <a:lnTo>
                  <a:pt x="56" y="16"/>
                </a:lnTo>
                <a:lnTo>
                  <a:pt x="58" y="14"/>
                </a:lnTo>
                <a:lnTo>
                  <a:pt x="58" y="14"/>
                </a:lnTo>
                <a:lnTo>
                  <a:pt x="62" y="16"/>
                </a:lnTo>
                <a:lnTo>
                  <a:pt x="64" y="18"/>
                </a:lnTo>
                <a:lnTo>
                  <a:pt x="64" y="18"/>
                </a:lnTo>
                <a:lnTo>
                  <a:pt x="68" y="16"/>
                </a:lnTo>
                <a:lnTo>
                  <a:pt x="68" y="16"/>
                </a:lnTo>
                <a:lnTo>
                  <a:pt x="68" y="16"/>
                </a:lnTo>
                <a:lnTo>
                  <a:pt x="66" y="14"/>
                </a:lnTo>
                <a:lnTo>
                  <a:pt x="66" y="14"/>
                </a:lnTo>
                <a:lnTo>
                  <a:pt x="66" y="14"/>
                </a:lnTo>
                <a:lnTo>
                  <a:pt x="66" y="10"/>
                </a:lnTo>
                <a:lnTo>
                  <a:pt x="66" y="10"/>
                </a:lnTo>
                <a:lnTo>
                  <a:pt x="64" y="8"/>
                </a:lnTo>
                <a:lnTo>
                  <a:pt x="62" y="8"/>
                </a:lnTo>
                <a:lnTo>
                  <a:pt x="62" y="6"/>
                </a:lnTo>
                <a:lnTo>
                  <a:pt x="62" y="6"/>
                </a:lnTo>
                <a:lnTo>
                  <a:pt x="66" y="8"/>
                </a:lnTo>
                <a:lnTo>
                  <a:pt x="70" y="10"/>
                </a:lnTo>
                <a:lnTo>
                  <a:pt x="74" y="16"/>
                </a:lnTo>
                <a:lnTo>
                  <a:pt x="74" y="16"/>
                </a:lnTo>
                <a:lnTo>
                  <a:pt x="82" y="18"/>
                </a:lnTo>
                <a:lnTo>
                  <a:pt x="84" y="18"/>
                </a:lnTo>
                <a:lnTo>
                  <a:pt x="88" y="18"/>
                </a:lnTo>
                <a:lnTo>
                  <a:pt x="88" y="18"/>
                </a:lnTo>
                <a:lnTo>
                  <a:pt x="88" y="20"/>
                </a:lnTo>
                <a:lnTo>
                  <a:pt x="88" y="22"/>
                </a:lnTo>
                <a:lnTo>
                  <a:pt x="88" y="22"/>
                </a:lnTo>
                <a:lnTo>
                  <a:pt x="100" y="24"/>
                </a:lnTo>
                <a:lnTo>
                  <a:pt x="100" y="24"/>
                </a:lnTo>
                <a:lnTo>
                  <a:pt x="96" y="20"/>
                </a:lnTo>
                <a:lnTo>
                  <a:pt x="92" y="16"/>
                </a:lnTo>
                <a:lnTo>
                  <a:pt x="92" y="16"/>
                </a:lnTo>
                <a:lnTo>
                  <a:pt x="100" y="16"/>
                </a:lnTo>
                <a:lnTo>
                  <a:pt x="106" y="20"/>
                </a:lnTo>
                <a:lnTo>
                  <a:pt x="106" y="20"/>
                </a:lnTo>
                <a:lnTo>
                  <a:pt x="110" y="18"/>
                </a:lnTo>
                <a:lnTo>
                  <a:pt x="116" y="16"/>
                </a:lnTo>
                <a:lnTo>
                  <a:pt x="116" y="16"/>
                </a:lnTo>
                <a:lnTo>
                  <a:pt x="118" y="12"/>
                </a:lnTo>
                <a:lnTo>
                  <a:pt x="118" y="10"/>
                </a:lnTo>
                <a:lnTo>
                  <a:pt x="118" y="10"/>
                </a:lnTo>
                <a:lnTo>
                  <a:pt x="114" y="10"/>
                </a:lnTo>
                <a:lnTo>
                  <a:pt x="112" y="10"/>
                </a:lnTo>
                <a:lnTo>
                  <a:pt x="110" y="14"/>
                </a:lnTo>
                <a:lnTo>
                  <a:pt x="110" y="14"/>
                </a:lnTo>
                <a:lnTo>
                  <a:pt x="100" y="14"/>
                </a:lnTo>
                <a:lnTo>
                  <a:pt x="100" y="14"/>
                </a:lnTo>
                <a:lnTo>
                  <a:pt x="100" y="10"/>
                </a:lnTo>
                <a:lnTo>
                  <a:pt x="100" y="8"/>
                </a:lnTo>
                <a:lnTo>
                  <a:pt x="102" y="6"/>
                </a:lnTo>
                <a:lnTo>
                  <a:pt x="102" y="2"/>
                </a:lnTo>
                <a:lnTo>
                  <a:pt x="102" y="2"/>
                </a:lnTo>
                <a:lnTo>
                  <a:pt x="104" y="2"/>
                </a:lnTo>
                <a:lnTo>
                  <a:pt x="106" y="4"/>
                </a:lnTo>
                <a:lnTo>
                  <a:pt x="110" y="8"/>
                </a:lnTo>
                <a:lnTo>
                  <a:pt x="110" y="8"/>
                </a:lnTo>
                <a:lnTo>
                  <a:pt x="112" y="6"/>
                </a:lnTo>
                <a:lnTo>
                  <a:pt x="114" y="6"/>
                </a:lnTo>
                <a:lnTo>
                  <a:pt x="114" y="6"/>
                </a:lnTo>
                <a:lnTo>
                  <a:pt x="114" y="4"/>
                </a:lnTo>
                <a:lnTo>
                  <a:pt x="116" y="2"/>
                </a:lnTo>
                <a:lnTo>
                  <a:pt x="118" y="0"/>
                </a:lnTo>
                <a:lnTo>
                  <a:pt x="118" y="0"/>
                </a:lnTo>
                <a:lnTo>
                  <a:pt x="120" y="2"/>
                </a:lnTo>
                <a:lnTo>
                  <a:pt x="120" y="4"/>
                </a:lnTo>
                <a:lnTo>
                  <a:pt x="122" y="6"/>
                </a:lnTo>
                <a:lnTo>
                  <a:pt x="124" y="8"/>
                </a:lnTo>
                <a:lnTo>
                  <a:pt x="124" y="8"/>
                </a:lnTo>
                <a:lnTo>
                  <a:pt x="126" y="6"/>
                </a:lnTo>
                <a:lnTo>
                  <a:pt x="126" y="6"/>
                </a:lnTo>
                <a:lnTo>
                  <a:pt x="128" y="8"/>
                </a:lnTo>
                <a:lnTo>
                  <a:pt x="128" y="8"/>
                </a:lnTo>
                <a:lnTo>
                  <a:pt x="132" y="8"/>
                </a:lnTo>
                <a:lnTo>
                  <a:pt x="134" y="8"/>
                </a:lnTo>
                <a:lnTo>
                  <a:pt x="134" y="10"/>
                </a:lnTo>
                <a:lnTo>
                  <a:pt x="134" y="10"/>
                </a:lnTo>
                <a:lnTo>
                  <a:pt x="132" y="12"/>
                </a:lnTo>
                <a:lnTo>
                  <a:pt x="130" y="14"/>
                </a:lnTo>
                <a:lnTo>
                  <a:pt x="126" y="12"/>
                </a:lnTo>
                <a:lnTo>
                  <a:pt x="126" y="12"/>
                </a:lnTo>
                <a:lnTo>
                  <a:pt x="126" y="12"/>
                </a:lnTo>
                <a:lnTo>
                  <a:pt x="124" y="10"/>
                </a:lnTo>
                <a:lnTo>
                  <a:pt x="122" y="10"/>
                </a:lnTo>
                <a:lnTo>
                  <a:pt x="120" y="10"/>
                </a:lnTo>
                <a:lnTo>
                  <a:pt x="120" y="10"/>
                </a:lnTo>
                <a:lnTo>
                  <a:pt x="120" y="10"/>
                </a:lnTo>
                <a:lnTo>
                  <a:pt x="120" y="12"/>
                </a:lnTo>
                <a:lnTo>
                  <a:pt x="122" y="14"/>
                </a:lnTo>
                <a:lnTo>
                  <a:pt x="122" y="14"/>
                </a:lnTo>
                <a:lnTo>
                  <a:pt x="120" y="18"/>
                </a:lnTo>
                <a:lnTo>
                  <a:pt x="120" y="20"/>
                </a:lnTo>
                <a:lnTo>
                  <a:pt x="120" y="20"/>
                </a:lnTo>
                <a:lnTo>
                  <a:pt x="120" y="22"/>
                </a:lnTo>
                <a:lnTo>
                  <a:pt x="122" y="24"/>
                </a:lnTo>
                <a:lnTo>
                  <a:pt x="126" y="26"/>
                </a:lnTo>
                <a:lnTo>
                  <a:pt x="126" y="26"/>
                </a:lnTo>
                <a:lnTo>
                  <a:pt x="128" y="24"/>
                </a:lnTo>
                <a:lnTo>
                  <a:pt x="128" y="24"/>
                </a:lnTo>
                <a:lnTo>
                  <a:pt x="126" y="20"/>
                </a:lnTo>
                <a:lnTo>
                  <a:pt x="124" y="18"/>
                </a:lnTo>
                <a:lnTo>
                  <a:pt x="124" y="16"/>
                </a:lnTo>
                <a:lnTo>
                  <a:pt x="124" y="16"/>
                </a:lnTo>
                <a:lnTo>
                  <a:pt x="126" y="16"/>
                </a:lnTo>
                <a:lnTo>
                  <a:pt x="128" y="16"/>
                </a:lnTo>
                <a:lnTo>
                  <a:pt x="132" y="20"/>
                </a:lnTo>
                <a:lnTo>
                  <a:pt x="132" y="20"/>
                </a:lnTo>
                <a:lnTo>
                  <a:pt x="136" y="18"/>
                </a:lnTo>
                <a:lnTo>
                  <a:pt x="138" y="14"/>
                </a:lnTo>
                <a:lnTo>
                  <a:pt x="142" y="12"/>
                </a:lnTo>
                <a:lnTo>
                  <a:pt x="144" y="10"/>
                </a:lnTo>
                <a:lnTo>
                  <a:pt x="144" y="10"/>
                </a:lnTo>
                <a:lnTo>
                  <a:pt x="144" y="12"/>
                </a:lnTo>
                <a:lnTo>
                  <a:pt x="144" y="14"/>
                </a:lnTo>
                <a:lnTo>
                  <a:pt x="148" y="16"/>
                </a:lnTo>
                <a:lnTo>
                  <a:pt x="148" y="16"/>
                </a:lnTo>
                <a:lnTo>
                  <a:pt x="148" y="14"/>
                </a:lnTo>
                <a:lnTo>
                  <a:pt x="148" y="12"/>
                </a:lnTo>
                <a:lnTo>
                  <a:pt x="148" y="12"/>
                </a:lnTo>
                <a:lnTo>
                  <a:pt x="148" y="10"/>
                </a:lnTo>
                <a:lnTo>
                  <a:pt x="148" y="10"/>
                </a:lnTo>
                <a:lnTo>
                  <a:pt x="148" y="10"/>
                </a:lnTo>
                <a:lnTo>
                  <a:pt x="150" y="10"/>
                </a:lnTo>
                <a:lnTo>
                  <a:pt x="152" y="14"/>
                </a:lnTo>
                <a:lnTo>
                  <a:pt x="152" y="14"/>
                </a:lnTo>
                <a:close/>
                <a:moveTo>
                  <a:pt x="106" y="22"/>
                </a:moveTo>
                <a:lnTo>
                  <a:pt x="106" y="22"/>
                </a:lnTo>
                <a:lnTo>
                  <a:pt x="108" y="26"/>
                </a:lnTo>
                <a:lnTo>
                  <a:pt x="112" y="28"/>
                </a:lnTo>
                <a:lnTo>
                  <a:pt x="112" y="28"/>
                </a:lnTo>
                <a:lnTo>
                  <a:pt x="114" y="28"/>
                </a:lnTo>
                <a:lnTo>
                  <a:pt x="114" y="28"/>
                </a:lnTo>
                <a:lnTo>
                  <a:pt x="114" y="24"/>
                </a:lnTo>
                <a:lnTo>
                  <a:pt x="112" y="22"/>
                </a:lnTo>
                <a:lnTo>
                  <a:pt x="110" y="20"/>
                </a:lnTo>
                <a:lnTo>
                  <a:pt x="106" y="22"/>
                </a:lnTo>
                <a:lnTo>
                  <a:pt x="106" y="22"/>
                </a:lnTo>
                <a:close/>
                <a:moveTo>
                  <a:pt x="74" y="28"/>
                </a:moveTo>
                <a:lnTo>
                  <a:pt x="74" y="28"/>
                </a:lnTo>
                <a:lnTo>
                  <a:pt x="76" y="30"/>
                </a:lnTo>
                <a:lnTo>
                  <a:pt x="76" y="30"/>
                </a:lnTo>
                <a:lnTo>
                  <a:pt x="80" y="30"/>
                </a:lnTo>
                <a:lnTo>
                  <a:pt x="80" y="30"/>
                </a:lnTo>
                <a:lnTo>
                  <a:pt x="80" y="28"/>
                </a:lnTo>
                <a:lnTo>
                  <a:pt x="80" y="28"/>
                </a:lnTo>
                <a:lnTo>
                  <a:pt x="82" y="28"/>
                </a:lnTo>
                <a:lnTo>
                  <a:pt x="82" y="28"/>
                </a:lnTo>
                <a:lnTo>
                  <a:pt x="78" y="26"/>
                </a:lnTo>
                <a:lnTo>
                  <a:pt x="74" y="24"/>
                </a:lnTo>
                <a:lnTo>
                  <a:pt x="72" y="22"/>
                </a:lnTo>
                <a:lnTo>
                  <a:pt x="68" y="22"/>
                </a:lnTo>
                <a:lnTo>
                  <a:pt x="68" y="22"/>
                </a:lnTo>
                <a:lnTo>
                  <a:pt x="68" y="24"/>
                </a:lnTo>
                <a:lnTo>
                  <a:pt x="70" y="26"/>
                </a:lnTo>
                <a:lnTo>
                  <a:pt x="74" y="28"/>
                </a:lnTo>
                <a:lnTo>
                  <a:pt x="74" y="28"/>
                </a:lnTo>
                <a:close/>
                <a:moveTo>
                  <a:pt x="104" y="30"/>
                </a:moveTo>
                <a:lnTo>
                  <a:pt x="104" y="30"/>
                </a:lnTo>
                <a:lnTo>
                  <a:pt x="100" y="26"/>
                </a:lnTo>
                <a:lnTo>
                  <a:pt x="98" y="24"/>
                </a:lnTo>
                <a:lnTo>
                  <a:pt x="96" y="26"/>
                </a:lnTo>
                <a:lnTo>
                  <a:pt x="96" y="26"/>
                </a:lnTo>
                <a:lnTo>
                  <a:pt x="96" y="28"/>
                </a:lnTo>
                <a:lnTo>
                  <a:pt x="98" y="28"/>
                </a:lnTo>
                <a:lnTo>
                  <a:pt x="102" y="32"/>
                </a:lnTo>
                <a:lnTo>
                  <a:pt x="102" y="32"/>
                </a:lnTo>
                <a:lnTo>
                  <a:pt x="104" y="36"/>
                </a:lnTo>
                <a:lnTo>
                  <a:pt x="106" y="36"/>
                </a:lnTo>
                <a:lnTo>
                  <a:pt x="108" y="36"/>
                </a:lnTo>
                <a:lnTo>
                  <a:pt x="108" y="36"/>
                </a:lnTo>
                <a:lnTo>
                  <a:pt x="108" y="34"/>
                </a:lnTo>
                <a:lnTo>
                  <a:pt x="106" y="32"/>
                </a:lnTo>
                <a:lnTo>
                  <a:pt x="104" y="30"/>
                </a:lnTo>
                <a:lnTo>
                  <a:pt x="104" y="30"/>
                </a:lnTo>
                <a:close/>
                <a:moveTo>
                  <a:pt x="128" y="28"/>
                </a:moveTo>
                <a:lnTo>
                  <a:pt x="128" y="28"/>
                </a:lnTo>
                <a:lnTo>
                  <a:pt x="130" y="30"/>
                </a:lnTo>
                <a:lnTo>
                  <a:pt x="134" y="32"/>
                </a:lnTo>
                <a:lnTo>
                  <a:pt x="134" y="32"/>
                </a:lnTo>
                <a:lnTo>
                  <a:pt x="136" y="30"/>
                </a:lnTo>
                <a:lnTo>
                  <a:pt x="136" y="28"/>
                </a:lnTo>
                <a:lnTo>
                  <a:pt x="136" y="28"/>
                </a:lnTo>
                <a:lnTo>
                  <a:pt x="132" y="26"/>
                </a:lnTo>
                <a:lnTo>
                  <a:pt x="128" y="28"/>
                </a:lnTo>
                <a:lnTo>
                  <a:pt x="128" y="28"/>
                </a:lnTo>
                <a:close/>
                <a:moveTo>
                  <a:pt x="126" y="34"/>
                </a:moveTo>
                <a:lnTo>
                  <a:pt x="126" y="34"/>
                </a:lnTo>
                <a:lnTo>
                  <a:pt x="126" y="32"/>
                </a:lnTo>
                <a:lnTo>
                  <a:pt x="124" y="30"/>
                </a:lnTo>
                <a:lnTo>
                  <a:pt x="124" y="30"/>
                </a:lnTo>
                <a:lnTo>
                  <a:pt x="124" y="34"/>
                </a:lnTo>
                <a:lnTo>
                  <a:pt x="126" y="34"/>
                </a:lnTo>
                <a:lnTo>
                  <a:pt x="126" y="34"/>
                </a:lnTo>
                <a:close/>
                <a:moveTo>
                  <a:pt x="90" y="40"/>
                </a:moveTo>
                <a:lnTo>
                  <a:pt x="90" y="40"/>
                </a:lnTo>
                <a:lnTo>
                  <a:pt x="92" y="42"/>
                </a:lnTo>
                <a:lnTo>
                  <a:pt x="96" y="42"/>
                </a:lnTo>
                <a:lnTo>
                  <a:pt x="98" y="42"/>
                </a:lnTo>
                <a:lnTo>
                  <a:pt x="100" y="40"/>
                </a:lnTo>
                <a:lnTo>
                  <a:pt x="100" y="40"/>
                </a:lnTo>
                <a:lnTo>
                  <a:pt x="98" y="38"/>
                </a:lnTo>
                <a:lnTo>
                  <a:pt x="96" y="38"/>
                </a:lnTo>
                <a:lnTo>
                  <a:pt x="90" y="40"/>
                </a:lnTo>
                <a:lnTo>
                  <a:pt x="90" y="40"/>
                </a:lnTo>
                <a:close/>
                <a:moveTo>
                  <a:pt x="112" y="42"/>
                </a:moveTo>
                <a:lnTo>
                  <a:pt x="112" y="42"/>
                </a:lnTo>
                <a:lnTo>
                  <a:pt x="112" y="38"/>
                </a:lnTo>
                <a:lnTo>
                  <a:pt x="110" y="38"/>
                </a:lnTo>
                <a:lnTo>
                  <a:pt x="108" y="36"/>
                </a:lnTo>
                <a:lnTo>
                  <a:pt x="108" y="36"/>
                </a:lnTo>
                <a:lnTo>
                  <a:pt x="108" y="40"/>
                </a:lnTo>
                <a:lnTo>
                  <a:pt x="112" y="42"/>
                </a:lnTo>
                <a:lnTo>
                  <a:pt x="112" y="42"/>
                </a:lnTo>
                <a:close/>
                <a:moveTo>
                  <a:pt x="84" y="62"/>
                </a:moveTo>
                <a:lnTo>
                  <a:pt x="84" y="62"/>
                </a:lnTo>
                <a:lnTo>
                  <a:pt x="84" y="58"/>
                </a:lnTo>
                <a:lnTo>
                  <a:pt x="82" y="58"/>
                </a:lnTo>
                <a:lnTo>
                  <a:pt x="76" y="56"/>
                </a:lnTo>
                <a:lnTo>
                  <a:pt x="76" y="56"/>
                </a:lnTo>
                <a:lnTo>
                  <a:pt x="76" y="60"/>
                </a:lnTo>
                <a:lnTo>
                  <a:pt x="78" y="62"/>
                </a:lnTo>
                <a:lnTo>
                  <a:pt x="84" y="62"/>
                </a:lnTo>
                <a:lnTo>
                  <a:pt x="84" y="62"/>
                </a:lnTo>
                <a:close/>
                <a:moveTo>
                  <a:pt x="64" y="64"/>
                </a:moveTo>
                <a:lnTo>
                  <a:pt x="64" y="64"/>
                </a:lnTo>
                <a:lnTo>
                  <a:pt x="66" y="62"/>
                </a:lnTo>
                <a:lnTo>
                  <a:pt x="68" y="60"/>
                </a:lnTo>
                <a:lnTo>
                  <a:pt x="68" y="60"/>
                </a:lnTo>
                <a:lnTo>
                  <a:pt x="64" y="58"/>
                </a:lnTo>
                <a:lnTo>
                  <a:pt x="62" y="58"/>
                </a:lnTo>
                <a:lnTo>
                  <a:pt x="62" y="60"/>
                </a:lnTo>
                <a:lnTo>
                  <a:pt x="64" y="64"/>
                </a:lnTo>
                <a:lnTo>
                  <a:pt x="64" y="64"/>
                </a:lnTo>
                <a:close/>
                <a:moveTo>
                  <a:pt x="168" y="64"/>
                </a:moveTo>
                <a:lnTo>
                  <a:pt x="168" y="64"/>
                </a:lnTo>
                <a:lnTo>
                  <a:pt x="170" y="66"/>
                </a:lnTo>
                <a:lnTo>
                  <a:pt x="172" y="64"/>
                </a:lnTo>
                <a:lnTo>
                  <a:pt x="172" y="64"/>
                </a:lnTo>
                <a:lnTo>
                  <a:pt x="172" y="62"/>
                </a:lnTo>
                <a:lnTo>
                  <a:pt x="172" y="60"/>
                </a:lnTo>
                <a:lnTo>
                  <a:pt x="172" y="60"/>
                </a:lnTo>
                <a:lnTo>
                  <a:pt x="168" y="60"/>
                </a:lnTo>
                <a:lnTo>
                  <a:pt x="168" y="64"/>
                </a:lnTo>
                <a:lnTo>
                  <a:pt x="168" y="64"/>
                </a:lnTo>
                <a:close/>
                <a:moveTo>
                  <a:pt x="150" y="64"/>
                </a:moveTo>
                <a:lnTo>
                  <a:pt x="150" y="64"/>
                </a:lnTo>
                <a:lnTo>
                  <a:pt x="152" y="66"/>
                </a:lnTo>
                <a:lnTo>
                  <a:pt x="154" y="68"/>
                </a:lnTo>
                <a:lnTo>
                  <a:pt x="156" y="72"/>
                </a:lnTo>
                <a:lnTo>
                  <a:pt x="156" y="72"/>
                </a:lnTo>
                <a:lnTo>
                  <a:pt x="158" y="72"/>
                </a:lnTo>
                <a:lnTo>
                  <a:pt x="160" y="68"/>
                </a:lnTo>
                <a:lnTo>
                  <a:pt x="156" y="62"/>
                </a:lnTo>
                <a:lnTo>
                  <a:pt x="156" y="62"/>
                </a:lnTo>
                <a:lnTo>
                  <a:pt x="152" y="62"/>
                </a:lnTo>
                <a:lnTo>
                  <a:pt x="152" y="62"/>
                </a:lnTo>
                <a:lnTo>
                  <a:pt x="150" y="64"/>
                </a:lnTo>
                <a:lnTo>
                  <a:pt x="150" y="64"/>
                </a:lnTo>
                <a:close/>
                <a:moveTo>
                  <a:pt x="104" y="72"/>
                </a:moveTo>
                <a:lnTo>
                  <a:pt x="104" y="72"/>
                </a:lnTo>
                <a:lnTo>
                  <a:pt x="106" y="72"/>
                </a:lnTo>
                <a:lnTo>
                  <a:pt x="108" y="70"/>
                </a:lnTo>
                <a:lnTo>
                  <a:pt x="108" y="66"/>
                </a:lnTo>
                <a:lnTo>
                  <a:pt x="108" y="66"/>
                </a:lnTo>
                <a:lnTo>
                  <a:pt x="104" y="66"/>
                </a:lnTo>
                <a:lnTo>
                  <a:pt x="104" y="68"/>
                </a:lnTo>
                <a:lnTo>
                  <a:pt x="102" y="70"/>
                </a:lnTo>
                <a:lnTo>
                  <a:pt x="104" y="72"/>
                </a:lnTo>
                <a:lnTo>
                  <a:pt x="104" y="72"/>
                </a:lnTo>
                <a:close/>
                <a:moveTo>
                  <a:pt x="174" y="76"/>
                </a:moveTo>
                <a:lnTo>
                  <a:pt x="174" y="76"/>
                </a:lnTo>
                <a:lnTo>
                  <a:pt x="178" y="74"/>
                </a:lnTo>
                <a:lnTo>
                  <a:pt x="178" y="72"/>
                </a:lnTo>
                <a:lnTo>
                  <a:pt x="178" y="70"/>
                </a:lnTo>
                <a:lnTo>
                  <a:pt x="178" y="70"/>
                </a:lnTo>
                <a:lnTo>
                  <a:pt x="174" y="70"/>
                </a:lnTo>
                <a:lnTo>
                  <a:pt x="172" y="72"/>
                </a:lnTo>
                <a:lnTo>
                  <a:pt x="172" y="74"/>
                </a:lnTo>
                <a:lnTo>
                  <a:pt x="174" y="76"/>
                </a:lnTo>
                <a:lnTo>
                  <a:pt x="174" y="76"/>
                </a:lnTo>
                <a:close/>
                <a:moveTo>
                  <a:pt x="90" y="82"/>
                </a:moveTo>
                <a:lnTo>
                  <a:pt x="90" y="82"/>
                </a:lnTo>
                <a:lnTo>
                  <a:pt x="94" y="82"/>
                </a:lnTo>
                <a:lnTo>
                  <a:pt x="94" y="82"/>
                </a:lnTo>
                <a:lnTo>
                  <a:pt x="94" y="78"/>
                </a:lnTo>
                <a:lnTo>
                  <a:pt x="94" y="76"/>
                </a:lnTo>
                <a:lnTo>
                  <a:pt x="92" y="76"/>
                </a:lnTo>
                <a:lnTo>
                  <a:pt x="92" y="76"/>
                </a:lnTo>
                <a:lnTo>
                  <a:pt x="90" y="78"/>
                </a:lnTo>
                <a:lnTo>
                  <a:pt x="90" y="80"/>
                </a:lnTo>
                <a:lnTo>
                  <a:pt x="90" y="82"/>
                </a:lnTo>
                <a:lnTo>
                  <a:pt x="90" y="82"/>
                </a:lnTo>
                <a:close/>
                <a:moveTo>
                  <a:pt x="34" y="84"/>
                </a:moveTo>
                <a:lnTo>
                  <a:pt x="34" y="84"/>
                </a:lnTo>
                <a:lnTo>
                  <a:pt x="34" y="88"/>
                </a:lnTo>
                <a:lnTo>
                  <a:pt x="34" y="88"/>
                </a:lnTo>
                <a:lnTo>
                  <a:pt x="36" y="90"/>
                </a:lnTo>
                <a:lnTo>
                  <a:pt x="40" y="90"/>
                </a:lnTo>
                <a:lnTo>
                  <a:pt x="40" y="90"/>
                </a:lnTo>
                <a:lnTo>
                  <a:pt x="40" y="86"/>
                </a:lnTo>
                <a:lnTo>
                  <a:pt x="40" y="82"/>
                </a:lnTo>
                <a:lnTo>
                  <a:pt x="40" y="82"/>
                </a:lnTo>
                <a:lnTo>
                  <a:pt x="36" y="82"/>
                </a:lnTo>
                <a:lnTo>
                  <a:pt x="34" y="84"/>
                </a:lnTo>
                <a:lnTo>
                  <a:pt x="34" y="84"/>
                </a:lnTo>
                <a:close/>
                <a:moveTo>
                  <a:pt x="120" y="96"/>
                </a:moveTo>
                <a:lnTo>
                  <a:pt x="120" y="96"/>
                </a:lnTo>
                <a:lnTo>
                  <a:pt x="118" y="92"/>
                </a:lnTo>
                <a:lnTo>
                  <a:pt x="118" y="90"/>
                </a:lnTo>
                <a:lnTo>
                  <a:pt x="114" y="86"/>
                </a:lnTo>
                <a:lnTo>
                  <a:pt x="114" y="86"/>
                </a:lnTo>
                <a:lnTo>
                  <a:pt x="112" y="88"/>
                </a:lnTo>
                <a:lnTo>
                  <a:pt x="112" y="92"/>
                </a:lnTo>
                <a:lnTo>
                  <a:pt x="114" y="96"/>
                </a:lnTo>
                <a:lnTo>
                  <a:pt x="120" y="96"/>
                </a:lnTo>
                <a:lnTo>
                  <a:pt x="120" y="96"/>
                </a:lnTo>
                <a:close/>
                <a:moveTo>
                  <a:pt x="150" y="94"/>
                </a:moveTo>
                <a:lnTo>
                  <a:pt x="150" y="94"/>
                </a:lnTo>
                <a:lnTo>
                  <a:pt x="154" y="94"/>
                </a:lnTo>
                <a:lnTo>
                  <a:pt x="154" y="92"/>
                </a:lnTo>
                <a:lnTo>
                  <a:pt x="154" y="92"/>
                </a:lnTo>
                <a:lnTo>
                  <a:pt x="152" y="90"/>
                </a:lnTo>
                <a:lnTo>
                  <a:pt x="150" y="90"/>
                </a:lnTo>
                <a:lnTo>
                  <a:pt x="150" y="90"/>
                </a:lnTo>
                <a:lnTo>
                  <a:pt x="150" y="94"/>
                </a:lnTo>
                <a:lnTo>
                  <a:pt x="150" y="94"/>
                </a:lnTo>
                <a:close/>
                <a:moveTo>
                  <a:pt x="156" y="104"/>
                </a:moveTo>
                <a:lnTo>
                  <a:pt x="156" y="104"/>
                </a:lnTo>
                <a:lnTo>
                  <a:pt x="162" y="104"/>
                </a:lnTo>
                <a:lnTo>
                  <a:pt x="162" y="104"/>
                </a:lnTo>
                <a:lnTo>
                  <a:pt x="160" y="100"/>
                </a:lnTo>
                <a:lnTo>
                  <a:pt x="162" y="98"/>
                </a:lnTo>
                <a:lnTo>
                  <a:pt x="164" y="96"/>
                </a:lnTo>
                <a:lnTo>
                  <a:pt x="166" y="94"/>
                </a:lnTo>
                <a:lnTo>
                  <a:pt x="166" y="94"/>
                </a:lnTo>
                <a:lnTo>
                  <a:pt x="162" y="94"/>
                </a:lnTo>
                <a:lnTo>
                  <a:pt x="158" y="94"/>
                </a:lnTo>
                <a:lnTo>
                  <a:pt x="158" y="94"/>
                </a:lnTo>
                <a:lnTo>
                  <a:pt x="158" y="98"/>
                </a:lnTo>
                <a:lnTo>
                  <a:pt x="156" y="100"/>
                </a:lnTo>
                <a:lnTo>
                  <a:pt x="156" y="100"/>
                </a:lnTo>
                <a:lnTo>
                  <a:pt x="152" y="98"/>
                </a:lnTo>
                <a:lnTo>
                  <a:pt x="150" y="98"/>
                </a:lnTo>
                <a:lnTo>
                  <a:pt x="150" y="100"/>
                </a:lnTo>
                <a:lnTo>
                  <a:pt x="150" y="100"/>
                </a:lnTo>
                <a:lnTo>
                  <a:pt x="156" y="100"/>
                </a:lnTo>
                <a:lnTo>
                  <a:pt x="156" y="102"/>
                </a:lnTo>
                <a:lnTo>
                  <a:pt x="156" y="104"/>
                </a:lnTo>
                <a:lnTo>
                  <a:pt x="156" y="104"/>
                </a:lnTo>
                <a:close/>
                <a:moveTo>
                  <a:pt x="78" y="114"/>
                </a:moveTo>
                <a:lnTo>
                  <a:pt x="78" y="114"/>
                </a:lnTo>
                <a:lnTo>
                  <a:pt x="82" y="114"/>
                </a:lnTo>
                <a:lnTo>
                  <a:pt x="84" y="112"/>
                </a:lnTo>
                <a:lnTo>
                  <a:pt x="84" y="112"/>
                </a:lnTo>
                <a:lnTo>
                  <a:pt x="82" y="108"/>
                </a:lnTo>
                <a:lnTo>
                  <a:pt x="78" y="108"/>
                </a:lnTo>
                <a:lnTo>
                  <a:pt x="78" y="108"/>
                </a:lnTo>
                <a:lnTo>
                  <a:pt x="76" y="110"/>
                </a:lnTo>
                <a:lnTo>
                  <a:pt x="78" y="114"/>
                </a:lnTo>
                <a:lnTo>
                  <a:pt x="78" y="114"/>
                </a:lnTo>
                <a:close/>
                <a:moveTo>
                  <a:pt x="48" y="112"/>
                </a:moveTo>
                <a:lnTo>
                  <a:pt x="48" y="112"/>
                </a:lnTo>
                <a:lnTo>
                  <a:pt x="46" y="110"/>
                </a:lnTo>
                <a:lnTo>
                  <a:pt x="44" y="110"/>
                </a:lnTo>
                <a:lnTo>
                  <a:pt x="38" y="110"/>
                </a:lnTo>
                <a:lnTo>
                  <a:pt x="38" y="110"/>
                </a:lnTo>
                <a:lnTo>
                  <a:pt x="38" y="112"/>
                </a:lnTo>
                <a:lnTo>
                  <a:pt x="42" y="114"/>
                </a:lnTo>
                <a:lnTo>
                  <a:pt x="46" y="114"/>
                </a:lnTo>
                <a:lnTo>
                  <a:pt x="48" y="112"/>
                </a:lnTo>
                <a:lnTo>
                  <a:pt x="48" y="112"/>
                </a:lnTo>
                <a:close/>
                <a:moveTo>
                  <a:pt x="108" y="118"/>
                </a:moveTo>
                <a:lnTo>
                  <a:pt x="108" y="118"/>
                </a:lnTo>
                <a:lnTo>
                  <a:pt x="110" y="120"/>
                </a:lnTo>
                <a:lnTo>
                  <a:pt x="110" y="122"/>
                </a:lnTo>
                <a:lnTo>
                  <a:pt x="112" y="124"/>
                </a:lnTo>
                <a:lnTo>
                  <a:pt x="114" y="124"/>
                </a:lnTo>
                <a:lnTo>
                  <a:pt x="114" y="124"/>
                </a:lnTo>
                <a:lnTo>
                  <a:pt x="112" y="118"/>
                </a:lnTo>
                <a:lnTo>
                  <a:pt x="114" y="112"/>
                </a:lnTo>
                <a:lnTo>
                  <a:pt x="114" y="112"/>
                </a:lnTo>
                <a:lnTo>
                  <a:pt x="110" y="112"/>
                </a:lnTo>
                <a:lnTo>
                  <a:pt x="108" y="112"/>
                </a:lnTo>
                <a:lnTo>
                  <a:pt x="108" y="116"/>
                </a:lnTo>
                <a:lnTo>
                  <a:pt x="108" y="118"/>
                </a:lnTo>
                <a:lnTo>
                  <a:pt x="108" y="118"/>
                </a:lnTo>
                <a:close/>
                <a:moveTo>
                  <a:pt x="56" y="120"/>
                </a:moveTo>
                <a:lnTo>
                  <a:pt x="56" y="120"/>
                </a:lnTo>
                <a:lnTo>
                  <a:pt x="60" y="120"/>
                </a:lnTo>
                <a:lnTo>
                  <a:pt x="60" y="116"/>
                </a:lnTo>
                <a:lnTo>
                  <a:pt x="60" y="114"/>
                </a:lnTo>
                <a:lnTo>
                  <a:pt x="58" y="112"/>
                </a:lnTo>
                <a:lnTo>
                  <a:pt x="58" y="112"/>
                </a:lnTo>
                <a:lnTo>
                  <a:pt x="58" y="116"/>
                </a:lnTo>
                <a:lnTo>
                  <a:pt x="56" y="120"/>
                </a:lnTo>
                <a:lnTo>
                  <a:pt x="56" y="120"/>
                </a:lnTo>
                <a:close/>
                <a:moveTo>
                  <a:pt x="66" y="118"/>
                </a:moveTo>
                <a:lnTo>
                  <a:pt x="66" y="118"/>
                </a:lnTo>
                <a:lnTo>
                  <a:pt x="70" y="118"/>
                </a:lnTo>
                <a:lnTo>
                  <a:pt x="74" y="116"/>
                </a:lnTo>
                <a:lnTo>
                  <a:pt x="74" y="116"/>
                </a:lnTo>
                <a:lnTo>
                  <a:pt x="70" y="114"/>
                </a:lnTo>
                <a:lnTo>
                  <a:pt x="66" y="114"/>
                </a:lnTo>
                <a:lnTo>
                  <a:pt x="66" y="114"/>
                </a:lnTo>
                <a:lnTo>
                  <a:pt x="66" y="118"/>
                </a:lnTo>
                <a:lnTo>
                  <a:pt x="66" y="118"/>
                </a:lnTo>
                <a:close/>
                <a:moveTo>
                  <a:pt x="154" y="122"/>
                </a:moveTo>
                <a:lnTo>
                  <a:pt x="154" y="122"/>
                </a:lnTo>
                <a:lnTo>
                  <a:pt x="152" y="122"/>
                </a:lnTo>
                <a:lnTo>
                  <a:pt x="150" y="122"/>
                </a:lnTo>
                <a:lnTo>
                  <a:pt x="150" y="122"/>
                </a:lnTo>
                <a:lnTo>
                  <a:pt x="150" y="126"/>
                </a:lnTo>
                <a:lnTo>
                  <a:pt x="150" y="126"/>
                </a:lnTo>
                <a:lnTo>
                  <a:pt x="152" y="128"/>
                </a:lnTo>
                <a:lnTo>
                  <a:pt x="152" y="126"/>
                </a:lnTo>
                <a:lnTo>
                  <a:pt x="154" y="126"/>
                </a:lnTo>
                <a:lnTo>
                  <a:pt x="156" y="126"/>
                </a:lnTo>
                <a:lnTo>
                  <a:pt x="156" y="126"/>
                </a:lnTo>
                <a:lnTo>
                  <a:pt x="152" y="128"/>
                </a:lnTo>
                <a:lnTo>
                  <a:pt x="152" y="132"/>
                </a:lnTo>
                <a:lnTo>
                  <a:pt x="152" y="132"/>
                </a:lnTo>
                <a:lnTo>
                  <a:pt x="156" y="132"/>
                </a:lnTo>
                <a:lnTo>
                  <a:pt x="156" y="132"/>
                </a:lnTo>
                <a:lnTo>
                  <a:pt x="158" y="128"/>
                </a:lnTo>
                <a:lnTo>
                  <a:pt x="158" y="128"/>
                </a:lnTo>
                <a:lnTo>
                  <a:pt x="160" y="126"/>
                </a:lnTo>
                <a:lnTo>
                  <a:pt x="162" y="124"/>
                </a:lnTo>
                <a:lnTo>
                  <a:pt x="162" y="118"/>
                </a:lnTo>
                <a:lnTo>
                  <a:pt x="162" y="118"/>
                </a:lnTo>
                <a:lnTo>
                  <a:pt x="156" y="120"/>
                </a:lnTo>
                <a:lnTo>
                  <a:pt x="154" y="122"/>
                </a:lnTo>
                <a:lnTo>
                  <a:pt x="154" y="122"/>
                </a:lnTo>
                <a:close/>
                <a:moveTo>
                  <a:pt x="132" y="122"/>
                </a:moveTo>
                <a:lnTo>
                  <a:pt x="132" y="122"/>
                </a:lnTo>
                <a:lnTo>
                  <a:pt x="134" y="124"/>
                </a:lnTo>
                <a:lnTo>
                  <a:pt x="134" y="126"/>
                </a:lnTo>
                <a:lnTo>
                  <a:pt x="134" y="126"/>
                </a:lnTo>
                <a:lnTo>
                  <a:pt x="142" y="128"/>
                </a:lnTo>
                <a:lnTo>
                  <a:pt x="144" y="126"/>
                </a:lnTo>
                <a:lnTo>
                  <a:pt x="144" y="122"/>
                </a:lnTo>
                <a:lnTo>
                  <a:pt x="144" y="122"/>
                </a:lnTo>
                <a:lnTo>
                  <a:pt x="138" y="122"/>
                </a:lnTo>
                <a:lnTo>
                  <a:pt x="132" y="122"/>
                </a:lnTo>
                <a:lnTo>
                  <a:pt x="132" y="122"/>
                </a:lnTo>
                <a:close/>
                <a:moveTo>
                  <a:pt x="72" y="130"/>
                </a:moveTo>
                <a:lnTo>
                  <a:pt x="72" y="130"/>
                </a:lnTo>
                <a:lnTo>
                  <a:pt x="72" y="132"/>
                </a:lnTo>
                <a:lnTo>
                  <a:pt x="72" y="132"/>
                </a:lnTo>
                <a:lnTo>
                  <a:pt x="76" y="132"/>
                </a:lnTo>
                <a:lnTo>
                  <a:pt x="76" y="132"/>
                </a:lnTo>
                <a:lnTo>
                  <a:pt x="76" y="130"/>
                </a:lnTo>
                <a:lnTo>
                  <a:pt x="74" y="128"/>
                </a:lnTo>
                <a:lnTo>
                  <a:pt x="72" y="130"/>
                </a:lnTo>
                <a:lnTo>
                  <a:pt x="72" y="130"/>
                </a:lnTo>
                <a:close/>
                <a:moveTo>
                  <a:pt x="52" y="134"/>
                </a:moveTo>
                <a:lnTo>
                  <a:pt x="52" y="134"/>
                </a:lnTo>
                <a:lnTo>
                  <a:pt x="52" y="136"/>
                </a:lnTo>
                <a:lnTo>
                  <a:pt x="56" y="136"/>
                </a:lnTo>
                <a:lnTo>
                  <a:pt x="58" y="134"/>
                </a:lnTo>
                <a:lnTo>
                  <a:pt x="58" y="132"/>
                </a:lnTo>
                <a:lnTo>
                  <a:pt x="58" y="132"/>
                </a:lnTo>
                <a:lnTo>
                  <a:pt x="54" y="132"/>
                </a:lnTo>
                <a:lnTo>
                  <a:pt x="52" y="134"/>
                </a:lnTo>
                <a:lnTo>
                  <a:pt x="52" y="134"/>
                </a:lnTo>
                <a:close/>
                <a:moveTo>
                  <a:pt x="160" y="138"/>
                </a:moveTo>
                <a:lnTo>
                  <a:pt x="160" y="138"/>
                </a:lnTo>
                <a:lnTo>
                  <a:pt x="162" y="142"/>
                </a:lnTo>
                <a:lnTo>
                  <a:pt x="162" y="142"/>
                </a:lnTo>
                <a:lnTo>
                  <a:pt x="164" y="142"/>
                </a:lnTo>
                <a:lnTo>
                  <a:pt x="166" y="138"/>
                </a:lnTo>
                <a:lnTo>
                  <a:pt x="166" y="138"/>
                </a:lnTo>
                <a:lnTo>
                  <a:pt x="160" y="138"/>
                </a:lnTo>
                <a:lnTo>
                  <a:pt x="160" y="138"/>
                </a:lnTo>
                <a:close/>
                <a:moveTo>
                  <a:pt x="28" y="142"/>
                </a:moveTo>
                <a:lnTo>
                  <a:pt x="28" y="142"/>
                </a:lnTo>
                <a:lnTo>
                  <a:pt x="30" y="144"/>
                </a:lnTo>
                <a:lnTo>
                  <a:pt x="32" y="142"/>
                </a:lnTo>
                <a:lnTo>
                  <a:pt x="36" y="142"/>
                </a:lnTo>
                <a:lnTo>
                  <a:pt x="36" y="142"/>
                </a:lnTo>
                <a:lnTo>
                  <a:pt x="34" y="138"/>
                </a:lnTo>
                <a:lnTo>
                  <a:pt x="32" y="138"/>
                </a:lnTo>
                <a:lnTo>
                  <a:pt x="28" y="140"/>
                </a:lnTo>
                <a:lnTo>
                  <a:pt x="28" y="142"/>
                </a:lnTo>
                <a:lnTo>
                  <a:pt x="28" y="142"/>
                </a:lnTo>
                <a:close/>
                <a:moveTo>
                  <a:pt x="126" y="146"/>
                </a:moveTo>
                <a:lnTo>
                  <a:pt x="126" y="146"/>
                </a:lnTo>
                <a:lnTo>
                  <a:pt x="124" y="144"/>
                </a:lnTo>
                <a:lnTo>
                  <a:pt x="124" y="144"/>
                </a:lnTo>
                <a:lnTo>
                  <a:pt x="120" y="144"/>
                </a:lnTo>
                <a:lnTo>
                  <a:pt x="120" y="144"/>
                </a:lnTo>
                <a:lnTo>
                  <a:pt x="120" y="148"/>
                </a:lnTo>
                <a:lnTo>
                  <a:pt x="122" y="150"/>
                </a:lnTo>
                <a:lnTo>
                  <a:pt x="124" y="148"/>
                </a:lnTo>
                <a:lnTo>
                  <a:pt x="126" y="146"/>
                </a:lnTo>
                <a:lnTo>
                  <a:pt x="126" y="146"/>
                </a:lnTo>
                <a:close/>
                <a:moveTo>
                  <a:pt x="130" y="152"/>
                </a:moveTo>
                <a:lnTo>
                  <a:pt x="130" y="152"/>
                </a:lnTo>
                <a:lnTo>
                  <a:pt x="132" y="152"/>
                </a:lnTo>
                <a:lnTo>
                  <a:pt x="132" y="152"/>
                </a:lnTo>
                <a:lnTo>
                  <a:pt x="132" y="152"/>
                </a:lnTo>
                <a:lnTo>
                  <a:pt x="134" y="150"/>
                </a:lnTo>
                <a:lnTo>
                  <a:pt x="136" y="148"/>
                </a:lnTo>
                <a:lnTo>
                  <a:pt x="136" y="148"/>
                </a:lnTo>
                <a:lnTo>
                  <a:pt x="134" y="146"/>
                </a:lnTo>
                <a:lnTo>
                  <a:pt x="132" y="146"/>
                </a:lnTo>
                <a:lnTo>
                  <a:pt x="130" y="148"/>
                </a:lnTo>
                <a:lnTo>
                  <a:pt x="130" y="152"/>
                </a:lnTo>
                <a:lnTo>
                  <a:pt x="130" y="152"/>
                </a:lnTo>
                <a:close/>
                <a:moveTo>
                  <a:pt x="72" y="152"/>
                </a:moveTo>
                <a:lnTo>
                  <a:pt x="72" y="152"/>
                </a:lnTo>
                <a:lnTo>
                  <a:pt x="74" y="154"/>
                </a:lnTo>
                <a:lnTo>
                  <a:pt x="78" y="152"/>
                </a:lnTo>
                <a:lnTo>
                  <a:pt x="84" y="150"/>
                </a:lnTo>
                <a:lnTo>
                  <a:pt x="84" y="150"/>
                </a:lnTo>
                <a:lnTo>
                  <a:pt x="84" y="148"/>
                </a:lnTo>
                <a:lnTo>
                  <a:pt x="82" y="148"/>
                </a:lnTo>
                <a:lnTo>
                  <a:pt x="78" y="148"/>
                </a:lnTo>
                <a:lnTo>
                  <a:pt x="74" y="148"/>
                </a:lnTo>
                <a:lnTo>
                  <a:pt x="72" y="152"/>
                </a:lnTo>
                <a:lnTo>
                  <a:pt x="72" y="152"/>
                </a:lnTo>
                <a:close/>
                <a:moveTo>
                  <a:pt x="142" y="160"/>
                </a:moveTo>
                <a:lnTo>
                  <a:pt x="142" y="160"/>
                </a:lnTo>
                <a:lnTo>
                  <a:pt x="146" y="160"/>
                </a:lnTo>
                <a:lnTo>
                  <a:pt x="148" y="160"/>
                </a:lnTo>
                <a:lnTo>
                  <a:pt x="150" y="160"/>
                </a:lnTo>
                <a:lnTo>
                  <a:pt x="150" y="160"/>
                </a:lnTo>
                <a:lnTo>
                  <a:pt x="150" y="156"/>
                </a:lnTo>
                <a:lnTo>
                  <a:pt x="146" y="154"/>
                </a:lnTo>
                <a:lnTo>
                  <a:pt x="142" y="156"/>
                </a:lnTo>
                <a:lnTo>
                  <a:pt x="142" y="160"/>
                </a:lnTo>
                <a:lnTo>
                  <a:pt x="142" y="160"/>
                </a:lnTo>
                <a:close/>
                <a:moveTo>
                  <a:pt x="190" y="156"/>
                </a:moveTo>
                <a:lnTo>
                  <a:pt x="190" y="156"/>
                </a:lnTo>
                <a:lnTo>
                  <a:pt x="184" y="156"/>
                </a:lnTo>
                <a:lnTo>
                  <a:pt x="184" y="156"/>
                </a:lnTo>
                <a:lnTo>
                  <a:pt x="184" y="158"/>
                </a:lnTo>
                <a:lnTo>
                  <a:pt x="186" y="158"/>
                </a:lnTo>
                <a:lnTo>
                  <a:pt x="188" y="158"/>
                </a:lnTo>
                <a:lnTo>
                  <a:pt x="190" y="156"/>
                </a:lnTo>
                <a:lnTo>
                  <a:pt x="190" y="156"/>
                </a:lnTo>
                <a:close/>
                <a:moveTo>
                  <a:pt x="166" y="166"/>
                </a:moveTo>
                <a:lnTo>
                  <a:pt x="166" y="166"/>
                </a:lnTo>
                <a:lnTo>
                  <a:pt x="162" y="158"/>
                </a:lnTo>
                <a:lnTo>
                  <a:pt x="162" y="158"/>
                </a:lnTo>
                <a:lnTo>
                  <a:pt x="158" y="158"/>
                </a:lnTo>
                <a:lnTo>
                  <a:pt x="158" y="158"/>
                </a:lnTo>
                <a:lnTo>
                  <a:pt x="160" y="164"/>
                </a:lnTo>
                <a:lnTo>
                  <a:pt x="162" y="168"/>
                </a:lnTo>
                <a:lnTo>
                  <a:pt x="166" y="166"/>
                </a:lnTo>
                <a:lnTo>
                  <a:pt x="166" y="166"/>
                </a:lnTo>
                <a:close/>
                <a:moveTo>
                  <a:pt x="178" y="162"/>
                </a:moveTo>
                <a:lnTo>
                  <a:pt x="178" y="162"/>
                </a:lnTo>
                <a:lnTo>
                  <a:pt x="178" y="162"/>
                </a:lnTo>
                <a:lnTo>
                  <a:pt x="176" y="162"/>
                </a:lnTo>
                <a:lnTo>
                  <a:pt x="172" y="160"/>
                </a:lnTo>
                <a:lnTo>
                  <a:pt x="172" y="160"/>
                </a:lnTo>
                <a:lnTo>
                  <a:pt x="172" y="164"/>
                </a:lnTo>
                <a:lnTo>
                  <a:pt x="174" y="166"/>
                </a:lnTo>
                <a:lnTo>
                  <a:pt x="178" y="166"/>
                </a:lnTo>
                <a:lnTo>
                  <a:pt x="178" y="162"/>
                </a:lnTo>
                <a:lnTo>
                  <a:pt x="178" y="162"/>
                </a:lnTo>
                <a:close/>
                <a:moveTo>
                  <a:pt x="78" y="166"/>
                </a:moveTo>
                <a:lnTo>
                  <a:pt x="78" y="166"/>
                </a:lnTo>
                <a:lnTo>
                  <a:pt x="76" y="164"/>
                </a:lnTo>
                <a:lnTo>
                  <a:pt x="74" y="162"/>
                </a:lnTo>
                <a:lnTo>
                  <a:pt x="74" y="162"/>
                </a:lnTo>
                <a:lnTo>
                  <a:pt x="74" y="166"/>
                </a:lnTo>
                <a:lnTo>
                  <a:pt x="74" y="166"/>
                </a:lnTo>
                <a:lnTo>
                  <a:pt x="78" y="166"/>
                </a:lnTo>
                <a:lnTo>
                  <a:pt x="78" y="166"/>
                </a:lnTo>
                <a:close/>
              </a:path>
            </a:pathLst>
          </a:custGeom>
          <a:solidFill>
            <a:srgbClr val="968C6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6" name="Title Placeholder 1"/>
          <p:cNvSpPr>
            <a:spLocks noGrp="1"/>
          </p:cNvSpPr>
          <p:nvPr>
            <p:ph type="title"/>
          </p:nvPr>
        </p:nvSpPr>
        <p:spPr>
          <a:xfrm>
            <a:off x="450156" y="1164279"/>
            <a:ext cx="5256585" cy="3920259"/>
          </a:xfrm>
          <a:prstGeom prst="rect">
            <a:avLst/>
          </a:prstGeom>
        </p:spPr>
        <p:txBody>
          <a:bodyPr vert="horz" lIns="0" tIns="0" rIns="0" bIns="0" rtlCol="0" anchor="t" anchorCtr="0">
            <a:noAutofit/>
          </a:bodyPr>
          <a:lstStyle>
            <a:lvl1pPr>
              <a:defRPr sz="2400">
                <a:solidFill>
                  <a:schemeClr val="accent2"/>
                </a:solidFill>
                <a:latin typeface="+mn-lt"/>
              </a:defRPr>
            </a:lvl1pPr>
          </a:lstStyle>
          <a:p>
            <a:r>
              <a:rPr lang="en-GB" noProof="0" dirty="0"/>
              <a:t>Click to edit Master title style</a:t>
            </a:r>
          </a:p>
        </p:txBody>
      </p:sp>
      <p:cxnSp>
        <p:nvCxnSpPr>
          <p:cNvPr id="22" name="Straight Connector 21"/>
          <p:cNvCxnSpPr/>
          <p:nvPr userDrawn="1"/>
        </p:nvCxnSpPr>
        <p:spPr>
          <a:xfrm>
            <a:off x="450155" y="1044327"/>
            <a:ext cx="9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PwCFirm"/>
          <p:cNvSpPr txBox="1"/>
          <p:nvPr userDrawn="1"/>
        </p:nvSpPr>
        <p:spPr>
          <a:xfrm>
            <a:off x="450156" y="7203079"/>
            <a:ext cx="3078403" cy="14826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DFID</a:t>
            </a:r>
          </a:p>
        </p:txBody>
      </p:sp>
      <p:sp>
        <p:nvSpPr>
          <p:cNvPr id="25" name="TextBox 24"/>
          <p:cNvSpPr txBox="1"/>
          <p:nvPr userDrawn="1"/>
        </p:nvSpPr>
        <p:spPr>
          <a:xfrm>
            <a:off x="8650326" y="7227143"/>
            <a:ext cx="1476000" cy="153888"/>
          </a:xfrm>
          <a:prstGeom prst="rect">
            <a:avLst/>
          </a:prstGeom>
          <a:noFill/>
        </p:spPr>
        <p:txBody>
          <a:bodyPr wrap="square" lIns="0" tIns="0" rIns="0" bIns="0" rtlCol="0">
            <a:no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ICED </a:t>
            </a:r>
            <a:r>
              <a:rPr kumimoji="0" lang="en-GB" sz="1000" b="0" i="0" u="none" strike="noStrike" kern="1200" cap="none" spc="0" normalizeH="0" baseline="0" noProof="0" dirty="0">
                <a:ln>
                  <a:noFill/>
                </a:ln>
                <a:solidFill>
                  <a:prstClr val="black"/>
                </a:solidFill>
                <a:effectLst/>
                <a:uLnTx/>
                <a:uFillTx/>
                <a:latin typeface="+mn-lt"/>
                <a:ea typeface="+mn-ea"/>
                <a:cs typeface="+mn-cs"/>
                <a:sym typeface="Symbol"/>
              </a:rPr>
              <a:t> </a:t>
            </a:r>
            <a:fld id="{FEBD7F86-1881-4698-8703-FB80B0800997}" type="slidenum">
              <a:rPr kumimoji="0" lang="en-GB" sz="1000" b="0" i="0" u="none" strike="noStrike" kern="1200" cap="none" spc="0" normalizeH="0" baseline="0" noProof="0" smtClean="0">
                <a:ln>
                  <a:noFill/>
                </a:ln>
                <a:solidFill>
                  <a:prstClr val="black"/>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sp>
        <p:nvSpPr>
          <p:cNvPr id="8" name="Rectangle 7"/>
          <p:cNvSpPr/>
          <p:nvPr userDrawn="1"/>
        </p:nvSpPr>
        <p:spPr bwMode="ltGray">
          <a:xfrm>
            <a:off x="5346700" y="0"/>
            <a:ext cx="5346700" cy="7561263"/>
          </a:xfrm>
          <a:prstGeom prst="rect">
            <a:avLst/>
          </a:prstGeom>
          <a:solidFill>
            <a:schemeClr val="tx1">
              <a:lumMod val="85000"/>
              <a:lumOff val="15000"/>
              <a:alpha val="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grpSp>
        <p:nvGrpSpPr>
          <p:cNvPr id="21" name="Group 20"/>
          <p:cNvGrpSpPr/>
          <p:nvPr userDrawn="1"/>
        </p:nvGrpSpPr>
        <p:grpSpPr>
          <a:xfrm>
            <a:off x="522164" y="2268463"/>
            <a:ext cx="510163" cy="522098"/>
            <a:chOff x="3968847" y="1159041"/>
            <a:chExt cx="1551068" cy="1533230"/>
          </a:xfrm>
        </p:grpSpPr>
        <p:sp>
          <p:nvSpPr>
            <p:cNvPr id="22" name="Rectangle 21"/>
            <p:cNvSpPr/>
            <p:nvPr/>
          </p:nvSpPr>
          <p:spPr bwMode="black">
            <a:xfrm>
              <a:off x="4293096" y="1475656"/>
              <a:ext cx="900000" cy="900000"/>
            </a:xfrm>
            <a:prstGeom prst="rect">
              <a:avLst/>
            </a:pr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3" name="Rectangle 22"/>
            <p:cNvSpPr/>
            <p:nvPr/>
          </p:nvSpPr>
          <p:spPr bwMode="black">
            <a:xfrm>
              <a:off x="4473096" y="1655656"/>
              <a:ext cx="540000" cy="540000"/>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4" name="Rectangle 23"/>
            <p:cNvSpPr/>
            <p:nvPr/>
          </p:nvSpPr>
          <p:spPr bwMode="black">
            <a:xfrm>
              <a:off x="4655915" y="1835656"/>
              <a:ext cx="180000" cy="180000"/>
            </a:xfrm>
            <a:prstGeom prst="rect">
              <a:avLst/>
            </a:pr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5" name="Rectangle 24"/>
            <p:cNvSpPr/>
            <p:nvPr/>
          </p:nvSpPr>
          <p:spPr bwMode="black">
            <a:xfrm>
              <a:off x="4655915" y="1159813"/>
              <a:ext cx="864000" cy="180000"/>
            </a:xfrm>
            <a:prstGeom prst="rect">
              <a:avLst/>
            </a:prstGeom>
            <a:solidFill>
              <a:srgbClr val="00B05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6" name="Rectangle 25"/>
            <p:cNvSpPr/>
            <p:nvPr/>
          </p:nvSpPr>
          <p:spPr bwMode="black">
            <a:xfrm rot="5400000">
              <a:off x="4995232" y="1501041"/>
              <a:ext cx="864000" cy="180000"/>
            </a:xfrm>
            <a:prstGeom prst="rect">
              <a:avLst/>
            </a:prstGeom>
            <a:solidFill>
              <a:srgbClr val="00B05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7" name="Rectangle 26"/>
            <p:cNvSpPr/>
            <p:nvPr/>
          </p:nvSpPr>
          <p:spPr bwMode="black">
            <a:xfrm rot="16200000">
              <a:off x="3626799" y="2170183"/>
              <a:ext cx="864136" cy="180040"/>
            </a:xfrm>
            <a:prstGeom prst="rect">
              <a:avLst/>
            </a:prstGeom>
            <a:solidFill>
              <a:srgbClr val="00206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8" name="Rectangle 27"/>
            <p:cNvSpPr/>
            <p:nvPr/>
          </p:nvSpPr>
          <p:spPr bwMode="black">
            <a:xfrm>
              <a:off x="3986919" y="2511499"/>
              <a:ext cx="864000" cy="180000"/>
            </a:xfrm>
            <a:prstGeom prst="rect">
              <a:avLst/>
            </a:prstGeom>
            <a:solidFill>
              <a:srgbClr val="00206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grpSp>
      <p:grpSp>
        <p:nvGrpSpPr>
          <p:cNvPr id="2" name="Group 1"/>
          <p:cNvGrpSpPr/>
          <p:nvPr userDrawn="1"/>
        </p:nvGrpSpPr>
        <p:grpSpPr>
          <a:xfrm>
            <a:off x="5528116" y="5038197"/>
            <a:ext cx="4715128" cy="2282256"/>
            <a:chOff x="5115971" y="4806888"/>
            <a:chExt cx="5206307" cy="2520000"/>
          </a:xfrm>
        </p:grpSpPr>
        <p:grpSp>
          <p:nvGrpSpPr>
            <p:cNvPr id="32" name="Group 31"/>
            <p:cNvGrpSpPr/>
            <p:nvPr userDrawn="1"/>
          </p:nvGrpSpPr>
          <p:grpSpPr>
            <a:xfrm>
              <a:off x="5115971" y="4806888"/>
              <a:ext cx="2520000" cy="2520000"/>
              <a:chOff x="889100" y="1837063"/>
              <a:chExt cx="2052800" cy="2052000"/>
            </a:xfrm>
          </p:grpSpPr>
          <p:sp>
            <p:nvSpPr>
              <p:cNvPr id="33" name="Freeform 4"/>
              <p:cNvSpPr>
                <a:spLocks noEditPoints="1"/>
              </p:cNvSpPr>
              <p:nvPr/>
            </p:nvSpPr>
            <p:spPr bwMode="auto">
              <a:xfrm>
                <a:off x="889100" y="1842981"/>
                <a:ext cx="2046882" cy="1846992"/>
              </a:xfrm>
              <a:custGeom>
                <a:avLst/>
                <a:gdLst>
                  <a:gd name="T0" fmla="*/ 2147483647 w 1698"/>
                  <a:gd name="T1" fmla="*/ 2147483647 h 1528"/>
                  <a:gd name="T2" fmla="*/ 2147483647 w 1698"/>
                  <a:gd name="T3" fmla="*/ 2147483647 h 1528"/>
                  <a:gd name="T4" fmla="*/ 2147483647 w 1698"/>
                  <a:gd name="T5" fmla="*/ 2147483647 h 1528"/>
                  <a:gd name="T6" fmla="*/ 2147483647 w 1698"/>
                  <a:gd name="T7" fmla="*/ 2147483647 h 1528"/>
                  <a:gd name="T8" fmla="*/ 2147483647 w 1698"/>
                  <a:gd name="T9" fmla="*/ 2147483647 h 1528"/>
                  <a:gd name="T10" fmla="*/ 2147483647 w 1698"/>
                  <a:gd name="T11" fmla="*/ 2147483647 h 1528"/>
                  <a:gd name="T12" fmla="*/ 2147483647 w 1698"/>
                  <a:gd name="T13" fmla="*/ 2147483647 h 1528"/>
                  <a:gd name="T14" fmla="*/ 2147483647 w 1698"/>
                  <a:gd name="T15" fmla="*/ 2147483647 h 1528"/>
                  <a:gd name="T16" fmla="*/ 2147483647 w 1698"/>
                  <a:gd name="T17" fmla="*/ 2147483647 h 1528"/>
                  <a:gd name="T18" fmla="*/ 2147483647 w 1698"/>
                  <a:gd name="T19" fmla="*/ 2147483647 h 1528"/>
                  <a:gd name="T20" fmla="*/ 2147483647 w 1698"/>
                  <a:gd name="T21" fmla="*/ 2147483647 h 1528"/>
                  <a:gd name="T22" fmla="*/ 2147483647 w 1698"/>
                  <a:gd name="T23" fmla="*/ 2147483647 h 1528"/>
                  <a:gd name="T24" fmla="*/ 2147483647 w 1698"/>
                  <a:gd name="T25" fmla="*/ 2147483647 h 1528"/>
                  <a:gd name="T26" fmla="*/ 2147483647 w 1698"/>
                  <a:gd name="T27" fmla="*/ 2147483647 h 1528"/>
                  <a:gd name="T28" fmla="*/ 2147483647 w 1698"/>
                  <a:gd name="T29" fmla="*/ 2147483647 h 1528"/>
                  <a:gd name="T30" fmla="*/ 2147483647 w 1698"/>
                  <a:gd name="T31" fmla="*/ 2147483647 h 1528"/>
                  <a:gd name="T32" fmla="*/ 2147483647 w 1698"/>
                  <a:gd name="T33" fmla="*/ 2147483647 h 1528"/>
                  <a:gd name="T34" fmla="*/ 2147483647 w 1698"/>
                  <a:gd name="T35" fmla="*/ 2147483647 h 1528"/>
                  <a:gd name="T36" fmla="*/ 2147483647 w 1698"/>
                  <a:gd name="T37" fmla="*/ 2147483647 h 1528"/>
                  <a:gd name="T38" fmla="*/ 2147483647 w 1698"/>
                  <a:gd name="T39" fmla="*/ 2147483647 h 1528"/>
                  <a:gd name="T40" fmla="*/ 2147483647 w 1698"/>
                  <a:gd name="T41" fmla="*/ 2147483647 h 1528"/>
                  <a:gd name="T42" fmla="*/ 2147483647 w 1698"/>
                  <a:gd name="T43" fmla="*/ 2147483647 h 1528"/>
                  <a:gd name="T44" fmla="*/ 2147483647 w 1698"/>
                  <a:gd name="T45" fmla="*/ 2147483647 h 1528"/>
                  <a:gd name="T46" fmla="*/ 2147483647 w 1698"/>
                  <a:gd name="T47" fmla="*/ 2147483647 h 1528"/>
                  <a:gd name="T48" fmla="*/ 2147483647 w 1698"/>
                  <a:gd name="T49" fmla="*/ 2147483647 h 1528"/>
                  <a:gd name="T50" fmla="*/ 2147483647 w 1698"/>
                  <a:gd name="T51" fmla="*/ 2147483647 h 1528"/>
                  <a:gd name="T52" fmla="*/ 2147483647 w 1698"/>
                  <a:gd name="T53" fmla="*/ 2147483647 h 1528"/>
                  <a:gd name="T54" fmla="*/ 2147483647 w 1698"/>
                  <a:gd name="T55" fmla="*/ 2147483647 h 1528"/>
                  <a:gd name="T56" fmla="*/ 2147483647 w 1698"/>
                  <a:gd name="T57" fmla="*/ 2147483647 h 1528"/>
                  <a:gd name="T58" fmla="*/ 2147483647 w 1698"/>
                  <a:gd name="T59" fmla="*/ 2147483647 h 1528"/>
                  <a:gd name="T60" fmla="*/ 2147483647 w 1698"/>
                  <a:gd name="T61" fmla="*/ 2147483647 h 1528"/>
                  <a:gd name="T62" fmla="*/ 2147483647 w 1698"/>
                  <a:gd name="T63" fmla="*/ 2147483647 h 1528"/>
                  <a:gd name="T64" fmla="*/ 2147483647 w 1698"/>
                  <a:gd name="T65" fmla="*/ 2147483647 h 1528"/>
                  <a:gd name="T66" fmla="*/ 2147483647 w 1698"/>
                  <a:gd name="T67" fmla="*/ 2147483647 h 1528"/>
                  <a:gd name="T68" fmla="*/ 2147483647 w 1698"/>
                  <a:gd name="T69" fmla="*/ 2147483647 h 1528"/>
                  <a:gd name="T70" fmla="*/ 2147483647 w 1698"/>
                  <a:gd name="T71" fmla="*/ 2147483647 h 1528"/>
                  <a:gd name="T72" fmla="*/ 2147483647 w 1698"/>
                  <a:gd name="T73" fmla="*/ 2147483647 h 1528"/>
                  <a:gd name="T74" fmla="*/ 2147483647 w 1698"/>
                  <a:gd name="T75" fmla="*/ 2147483647 h 1528"/>
                  <a:gd name="T76" fmla="*/ 2147483647 w 1698"/>
                  <a:gd name="T77" fmla="*/ 2147483647 h 1528"/>
                  <a:gd name="T78" fmla="*/ 2147483647 w 1698"/>
                  <a:gd name="T79" fmla="*/ 2147483647 h 1528"/>
                  <a:gd name="T80" fmla="*/ 2147483647 w 1698"/>
                  <a:gd name="T81" fmla="*/ 2147483647 h 1528"/>
                  <a:gd name="T82" fmla="*/ 2147483647 w 1698"/>
                  <a:gd name="T83" fmla="*/ 2147483647 h 1528"/>
                  <a:gd name="T84" fmla="*/ 2147483647 w 1698"/>
                  <a:gd name="T85" fmla="*/ 2147483647 h 1528"/>
                  <a:gd name="T86" fmla="*/ 2147483647 w 1698"/>
                  <a:gd name="T87" fmla="*/ 2147483647 h 1528"/>
                  <a:gd name="T88" fmla="*/ 2147483647 w 1698"/>
                  <a:gd name="T89" fmla="*/ 2147483647 h 1528"/>
                  <a:gd name="T90" fmla="*/ 2147483647 w 1698"/>
                  <a:gd name="T91" fmla="*/ 2147483647 h 1528"/>
                  <a:gd name="T92" fmla="*/ 2147483647 w 1698"/>
                  <a:gd name="T93" fmla="*/ 2147483647 h 1528"/>
                  <a:gd name="T94" fmla="*/ 2147483647 w 1698"/>
                  <a:gd name="T95" fmla="*/ 2147483647 h 1528"/>
                  <a:gd name="T96" fmla="*/ 2147483647 w 1698"/>
                  <a:gd name="T97" fmla="*/ 2147483647 h 1528"/>
                  <a:gd name="T98" fmla="*/ 2147483647 w 1698"/>
                  <a:gd name="T99" fmla="*/ 2147483647 h 1528"/>
                  <a:gd name="T100" fmla="*/ 2147483647 w 1698"/>
                  <a:gd name="T101" fmla="*/ 2147483647 h 1528"/>
                  <a:gd name="T102" fmla="*/ 2147483647 w 1698"/>
                  <a:gd name="T103" fmla="*/ 2147483647 h 1528"/>
                  <a:gd name="T104" fmla="*/ 2147483647 w 1698"/>
                  <a:gd name="T105" fmla="*/ 2147483647 h 1528"/>
                  <a:gd name="T106" fmla="*/ 2147483647 w 1698"/>
                  <a:gd name="T107" fmla="*/ 2147483647 h 1528"/>
                  <a:gd name="T108" fmla="*/ 2147483647 w 1698"/>
                  <a:gd name="T109" fmla="*/ 2147483647 h 1528"/>
                  <a:gd name="T110" fmla="*/ 2147483647 w 1698"/>
                  <a:gd name="T111" fmla="*/ 2147483647 h 1528"/>
                  <a:gd name="T112" fmla="*/ 2147483647 w 1698"/>
                  <a:gd name="T113" fmla="*/ 2147483647 h 1528"/>
                  <a:gd name="T114" fmla="*/ 2147483647 w 1698"/>
                  <a:gd name="T115" fmla="*/ 2147483647 h 1528"/>
                  <a:gd name="T116" fmla="*/ 2147483647 w 1698"/>
                  <a:gd name="T117" fmla="*/ 2147483647 h 1528"/>
                  <a:gd name="T118" fmla="*/ 2147483647 w 1698"/>
                  <a:gd name="T119" fmla="*/ 2147483647 h 1528"/>
                  <a:gd name="T120" fmla="*/ 2147483647 w 1698"/>
                  <a:gd name="T121" fmla="*/ 2147483647 h 1528"/>
                  <a:gd name="T122" fmla="*/ 2147483647 w 1698"/>
                  <a:gd name="T123" fmla="*/ 2147483647 h 15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8"/>
                  <a:gd name="T187" fmla="*/ 0 h 1528"/>
                  <a:gd name="T188" fmla="*/ 1698 w 1698"/>
                  <a:gd name="T189" fmla="*/ 1528 h 15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8" h="1528">
                    <a:moveTo>
                      <a:pt x="982" y="27"/>
                    </a:moveTo>
                    <a:cubicBezTo>
                      <a:pt x="993" y="28"/>
                      <a:pt x="1002" y="36"/>
                      <a:pt x="1014" y="33"/>
                    </a:cubicBezTo>
                    <a:cubicBezTo>
                      <a:pt x="1005" y="31"/>
                      <a:pt x="997" y="30"/>
                      <a:pt x="994" y="23"/>
                    </a:cubicBezTo>
                    <a:cubicBezTo>
                      <a:pt x="995" y="18"/>
                      <a:pt x="1002" y="18"/>
                      <a:pt x="1009" y="18"/>
                    </a:cubicBezTo>
                    <a:cubicBezTo>
                      <a:pt x="1001" y="12"/>
                      <a:pt x="986" y="15"/>
                      <a:pt x="978" y="18"/>
                    </a:cubicBezTo>
                    <a:cubicBezTo>
                      <a:pt x="984" y="18"/>
                      <a:pt x="980" y="25"/>
                      <a:pt x="982" y="27"/>
                    </a:cubicBezTo>
                    <a:close/>
                    <a:moveTo>
                      <a:pt x="1037" y="39"/>
                    </a:moveTo>
                    <a:cubicBezTo>
                      <a:pt x="1033" y="39"/>
                      <a:pt x="1029" y="34"/>
                      <a:pt x="1025" y="37"/>
                    </a:cubicBezTo>
                    <a:cubicBezTo>
                      <a:pt x="1029" y="37"/>
                      <a:pt x="1034" y="41"/>
                      <a:pt x="1037" y="39"/>
                    </a:cubicBezTo>
                    <a:close/>
                    <a:moveTo>
                      <a:pt x="651" y="52"/>
                    </a:moveTo>
                    <a:cubicBezTo>
                      <a:pt x="648" y="49"/>
                      <a:pt x="646" y="52"/>
                      <a:pt x="640" y="53"/>
                    </a:cubicBezTo>
                    <a:cubicBezTo>
                      <a:pt x="632" y="55"/>
                      <a:pt x="623" y="54"/>
                      <a:pt x="617" y="57"/>
                    </a:cubicBezTo>
                    <a:cubicBezTo>
                      <a:pt x="618" y="56"/>
                      <a:pt x="622" y="56"/>
                      <a:pt x="619" y="53"/>
                    </a:cubicBezTo>
                    <a:cubicBezTo>
                      <a:pt x="612" y="54"/>
                      <a:pt x="607" y="56"/>
                      <a:pt x="602" y="59"/>
                    </a:cubicBezTo>
                    <a:cubicBezTo>
                      <a:pt x="605" y="60"/>
                      <a:pt x="608" y="56"/>
                      <a:pt x="610" y="59"/>
                    </a:cubicBezTo>
                    <a:cubicBezTo>
                      <a:pt x="607" y="62"/>
                      <a:pt x="599" y="60"/>
                      <a:pt x="596" y="63"/>
                    </a:cubicBezTo>
                    <a:cubicBezTo>
                      <a:pt x="598" y="64"/>
                      <a:pt x="601" y="62"/>
                      <a:pt x="601" y="64"/>
                    </a:cubicBezTo>
                    <a:cubicBezTo>
                      <a:pt x="601" y="67"/>
                      <a:pt x="594" y="65"/>
                      <a:pt x="593" y="68"/>
                    </a:cubicBezTo>
                    <a:cubicBezTo>
                      <a:pt x="612" y="70"/>
                      <a:pt x="637" y="65"/>
                      <a:pt x="652" y="55"/>
                    </a:cubicBezTo>
                    <a:cubicBezTo>
                      <a:pt x="646" y="59"/>
                      <a:pt x="651" y="53"/>
                      <a:pt x="651" y="52"/>
                    </a:cubicBezTo>
                    <a:close/>
                    <a:moveTo>
                      <a:pt x="685" y="88"/>
                    </a:moveTo>
                    <a:cubicBezTo>
                      <a:pt x="688" y="88"/>
                      <a:pt x="688" y="87"/>
                      <a:pt x="689" y="85"/>
                    </a:cubicBezTo>
                    <a:cubicBezTo>
                      <a:pt x="687" y="83"/>
                      <a:pt x="684" y="85"/>
                      <a:pt x="685" y="88"/>
                    </a:cubicBezTo>
                    <a:close/>
                    <a:moveTo>
                      <a:pt x="640" y="100"/>
                    </a:moveTo>
                    <a:cubicBezTo>
                      <a:pt x="636" y="101"/>
                      <a:pt x="632" y="102"/>
                      <a:pt x="631" y="105"/>
                    </a:cubicBezTo>
                    <a:cubicBezTo>
                      <a:pt x="636" y="105"/>
                      <a:pt x="639" y="104"/>
                      <a:pt x="640" y="100"/>
                    </a:cubicBezTo>
                    <a:close/>
                    <a:moveTo>
                      <a:pt x="630" y="108"/>
                    </a:moveTo>
                    <a:cubicBezTo>
                      <a:pt x="630" y="111"/>
                      <a:pt x="630" y="111"/>
                      <a:pt x="630" y="111"/>
                    </a:cubicBezTo>
                    <a:cubicBezTo>
                      <a:pt x="633" y="112"/>
                      <a:pt x="634" y="109"/>
                      <a:pt x="635" y="107"/>
                    </a:cubicBezTo>
                    <a:cubicBezTo>
                      <a:pt x="632" y="106"/>
                      <a:pt x="632" y="109"/>
                      <a:pt x="630" y="108"/>
                    </a:cubicBezTo>
                    <a:close/>
                    <a:moveTo>
                      <a:pt x="607" y="138"/>
                    </a:moveTo>
                    <a:cubicBezTo>
                      <a:pt x="613" y="137"/>
                      <a:pt x="621" y="134"/>
                      <a:pt x="617" y="126"/>
                    </a:cubicBezTo>
                    <a:cubicBezTo>
                      <a:pt x="607" y="124"/>
                      <a:pt x="594" y="128"/>
                      <a:pt x="592" y="134"/>
                    </a:cubicBezTo>
                    <a:cubicBezTo>
                      <a:pt x="584" y="135"/>
                      <a:pt x="577" y="136"/>
                      <a:pt x="572" y="145"/>
                    </a:cubicBezTo>
                    <a:cubicBezTo>
                      <a:pt x="573" y="146"/>
                      <a:pt x="576" y="145"/>
                      <a:pt x="576" y="147"/>
                    </a:cubicBezTo>
                    <a:cubicBezTo>
                      <a:pt x="570" y="150"/>
                      <a:pt x="564" y="154"/>
                      <a:pt x="557" y="157"/>
                    </a:cubicBezTo>
                    <a:cubicBezTo>
                      <a:pt x="557" y="160"/>
                      <a:pt x="560" y="159"/>
                      <a:pt x="558" y="163"/>
                    </a:cubicBezTo>
                    <a:cubicBezTo>
                      <a:pt x="576" y="156"/>
                      <a:pt x="602" y="158"/>
                      <a:pt x="607" y="138"/>
                    </a:cubicBezTo>
                    <a:close/>
                    <a:moveTo>
                      <a:pt x="620" y="137"/>
                    </a:moveTo>
                    <a:cubicBezTo>
                      <a:pt x="623" y="136"/>
                      <a:pt x="625" y="136"/>
                      <a:pt x="625" y="133"/>
                    </a:cubicBezTo>
                    <a:cubicBezTo>
                      <a:pt x="622" y="133"/>
                      <a:pt x="621" y="135"/>
                      <a:pt x="620" y="137"/>
                    </a:cubicBezTo>
                    <a:close/>
                    <a:moveTo>
                      <a:pt x="702" y="308"/>
                    </a:moveTo>
                    <a:cubicBezTo>
                      <a:pt x="705" y="299"/>
                      <a:pt x="704" y="293"/>
                      <a:pt x="710" y="288"/>
                    </a:cubicBezTo>
                    <a:cubicBezTo>
                      <a:pt x="710" y="282"/>
                      <a:pt x="706" y="281"/>
                      <a:pt x="705" y="277"/>
                    </a:cubicBezTo>
                    <a:cubicBezTo>
                      <a:pt x="708" y="270"/>
                      <a:pt x="715" y="263"/>
                      <a:pt x="709" y="256"/>
                    </a:cubicBezTo>
                    <a:cubicBezTo>
                      <a:pt x="706" y="260"/>
                      <a:pt x="701" y="261"/>
                      <a:pt x="697" y="264"/>
                    </a:cubicBezTo>
                    <a:cubicBezTo>
                      <a:pt x="698" y="270"/>
                      <a:pt x="697" y="272"/>
                      <a:pt x="698" y="277"/>
                    </a:cubicBezTo>
                    <a:cubicBezTo>
                      <a:pt x="700" y="278"/>
                      <a:pt x="703" y="277"/>
                      <a:pt x="704" y="279"/>
                    </a:cubicBezTo>
                    <a:cubicBezTo>
                      <a:pt x="699" y="281"/>
                      <a:pt x="694" y="284"/>
                      <a:pt x="686" y="282"/>
                    </a:cubicBezTo>
                    <a:cubicBezTo>
                      <a:pt x="691" y="292"/>
                      <a:pt x="684" y="300"/>
                      <a:pt x="684" y="311"/>
                    </a:cubicBezTo>
                    <a:cubicBezTo>
                      <a:pt x="692" y="311"/>
                      <a:pt x="695" y="307"/>
                      <a:pt x="702" y="308"/>
                    </a:cubicBezTo>
                    <a:close/>
                    <a:moveTo>
                      <a:pt x="903" y="292"/>
                    </a:moveTo>
                    <a:cubicBezTo>
                      <a:pt x="903" y="295"/>
                      <a:pt x="907" y="294"/>
                      <a:pt x="908" y="295"/>
                    </a:cubicBezTo>
                    <a:cubicBezTo>
                      <a:pt x="909" y="292"/>
                      <a:pt x="906" y="292"/>
                      <a:pt x="903" y="292"/>
                    </a:cubicBezTo>
                    <a:close/>
                    <a:moveTo>
                      <a:pt x="634" y="296"/>
                    </a:moveTo>
                    <a:cubicBezTo>
                      <a:pt x="634" y="294"/>
                      <a:pt x="628" y="294"/>
                      <a:pt x="627" y="295"/>
                    </a:cubicBezTo>
                    <a:cubicBezTo>
                      <a:pt x="626" y="299"/>
                      <a:pt x="634" y="301"/>
                      <a:pt x="634" y="296"/>
                    </a:cubicBezTo>
                    <a:close/>
                    <a:moveTo>
                      <a:pt x="622" y="298"/>
                    </a:moveTo>
                    <a:cubicBezTo>
                      <a:pt x="618" y="295"/>
                      <a:pt x="609" y="296"/>
                      <a:pt x="608" y="302"/>
                    </a:cubicBezTo>
                    <a:cubicBezTo>
                      <a:pt x="612" y="307"/>
                      <a:pt x="622" y="305"/>
                      <a:pt x="622" y="298"/>
                    </a:cubicBezTo>
                    <a:close/>
                    <a:moveTo>
                      <a:pt x="923" y="300"/>
                    </a:moveTo>
                    <a:cubicBezTo>
                      <a:pt x="924" y="296"/>
                      <a:pt x="917" y="297"/>
                      <a:pt x="916" y="298"/>
                    </a:cubicBezTo>
                    <a:cubicBezTo>
                      <a:pt x="916" y="302"/>
                      <a:pt x="921" y="302"/>
                      <a:pt x="923" y="300"/>
                    </a:cubicBezTo>
                    <a:close/>
                    <a:moveTo>
                      <a:pt x="590" y="309"/>
                    </a:moveTo>
                    <a:cubicBezTo>
                      <a:pt x="590" y="313"/>
                      <a:pt x="590" y="313"/>
                      <a:pt x="590" y="313"/>
                    </a:cubicBezTo>
                    <a:cubicBezTo>
                      <a:pt x="592" y="312"/>
                      <a:pt x="595" y="311"/>
                      <a:pt x="595" y="308"/>
                    </a:cubicBezTo>
                    <a:cubicBezTo>
                      <a:pt x="593" y="308"/>
                      <a:pt x="591" y="308"/>
                      <a:pt x="590" y="309"/>
                    </a:cubicBezTo>
                    <a:close/>
                    <a:moveTo>
                      <a:pt x="852" y="323"/>
                    </a:moveTo>
                    <a:cubicBezTo>
                      <a:pt x="855" y="323"/>
                      <a:pt x="855" y="325"/>
                      <a:pt x="858" y="324"/>
                    </a:cubicBezTo>
                    <a:cubicBezTo>
                      <a:pt x="859" y="318"/>
                      <a:pt x="851" y="316"/>
                      <a:pt x="852" y="323"/>
                    </a:cubicBezTo>
                    <a:close/>
                    <a:moveTo>
                      <a:pt x="855" y="331"/>
                    </a:moveTo>
                    <a:cubicBezTo>
                      <a:pt x="859" y="331"/>
                      <a:pt x="859" y="331"/>
                      <a:pt x="859" y="331"/>
                    </a:cubicBezTo>
                    <a:cubicBezTo>
                      <a:pt x="859" y="327"/>
                      <a:pt x="859" y="327"/>
                      <a:pt x="859" y="327"/>
                    </a:cubicBezTo>
                    <a:cubicBezTo>
                      <a:pt x="857" y="324"/>
                      <a:pt x="852" y="328"/>
                      <a:pt x="855" y="331"/>
                    </a:cubicBezTo>
                    <a:close/>
                    <a:moveTo>
                      <a:pt x="921" y="333"/>
                    </a:moveTo>
                    <a:cubicBezTo>
                      <a:pt x="923" y="330"/>
                      <a:pt x="920" y="326"/>
                      <a:pt x="916" y="327"/>
                    </a:cubicBezTo>
                    <a:cubicBezTo>
                      <a:pt x="917" y="330"/>
                      <a:pt x="917" y="332"/>
                      <a:pt x="921" y="333"/>
                    </a:cubicBezTo>
                    <a:close/>
                    <a:moveTo>
                      <a:pt x="950" y="331"/>
                    </a:moveTo>
                    <a:cubicBezTo>
                      <a:pt x="948" y="330"/>
                      <a:pt x="946" y="328"/>
                      <a:pt x="944" y="330"/>
                    </a:cubicBezTo>
                    <a:cubicBezTo>
                      <a:pt x="943" y="334"/>
                      <a:pt x="949" y="334"/>
                      <a:pt x="950" y="331"/>
                    </a:cubicBezTo>
                    <a:close/>
                    <a:moveTo>
                      <a:pt x="936" y="331"/>
                    </a:moveTo>
                    <a:cubicBezTo>
                      <a:pt x="936" y="333"/>
                      <a:pt x="933" y="332"/>
                      <a:pt x="934" y="335"/>
                    </a:cubicBezTo>
                    <a:cubicBezTo>
                      <a:pt x="938" y="335"/>
                      <a:pt x="938" y="335"/>
                      <a:pt x="938" y="335"/>
                    </a:cubicBezTo>
                    <a:cubicBezTo>
                      <a:pt x="938" y="333"/>
                      <a:pt x="938" y="331"/>
                      <a:pt x="936" y="331"/>
                    </a:cubicBezTo>
                    <a:close/>
                    <a:moveTo>
                      <a:pt x="908" y="334"/>
                    </a:moveTo>
                    <a:cubicBezTo>
                      <a:pt x="909" y="335"/>
                      <a:pt x="911" y="335"/>
                      <a:pt x="913" y="335"/>
                    </a:cubicBezTo>
                    <a:cubicBezTo>
                      <a:pt x="914" y="331"/>
                      <a:pt x="908" y="331"/>
                      <a:pt x="908" y="334"/>
                    </a:cubicBezTo>
                    <a:close/>
                    <a:moveTo>
                      <a:pt x="931" y="342"/>
                    </a:moveTo>
                    <a:cubicBezTo>
                      <a:pt x="932" y="337"/>
                      <a:pt x="929" y="337"/>
                      <a:pt x="925" y="338"/>
                    </a:cubicBezTo>
                    <a:cubicBezTo>
                      <a:pt x="924" y="342"/>
                      <a:pt x="927" y="343"/>
                      <a:pt x="931" y="342"/>
                    </a:cubicBezTo>
                    <a:close/>
                    <a:moveTo>
                      <a:pt x="951" y="341"/>
                    </a:moveTo>
                    <a:cubicBezTo>
                      <a:pt x="951" y="346"/>
                      <a:pt x="951" y="346"/>
                      <a:pt x="951" y="346"/>
                    </a:cubicBezTo>
                    <a:cubicBezTo>
                      <a:pt x="955" y="346"/>
                      <a:pt x="957" y="344"/>
                      <a:pt x="959" y="341"/>
                    </a:cubicBezTo>
                    <a:cubicBezTo>
                      <a:pt x="957" y="340"/>
                      <a:pt x="954" y="341"/>
                      <a:pt x="951" y="341"/>
                    </a:cubicBezTo>
                    <a:close/>
                    <a:moveTo>
                      <a:pt x="940" y="346"/>
                    </a:moveTo>
                    <a:cubicBezTo>
                      <a:pt x="939" y="350"/>
                      <a:pt x="946" y="350"/>
                      <a:pt x="946" y="347"/>
                    </a:cubicBezTo>
                    <a:cubicBezTo>
                      <a:pt x="945" y="346"/>
                      <a:pt x="942" y="346"/>
                      <a:pt x="940" y="346"/>
                    </a:cubicBezTo>
                    <a:close/>
                    <a:moveTo>
                      <a:pt x="766" y="356"/>
                    </a:moveTo>
                    <a:cubicBezTo>
                      <a:pt x="767" y="350"/>
                      <a:pt x="761" y="347"/>
                      <a:pt x="758" y="352"/>
                    </a:cubicBezTo>
                    <a:cubicBezTo>
                      <a:pt x="759" y="356"/>
                      <a:pt x="763" y="358"/>
                      <a:pt x="766" y="356"/>
                    </a:cubicBezTo>
                    <a:close/>
                    <a:moveTo>
                      <a:pt x="970" y="350"/>
                    </a:moveTo>
                    <a:cubicBezTo>
                      <a:pt x="965" y="347"/>
                      <a:pt x="961" y="354"/>
                      <a:pt x="963" y="358"/>
                    </a:cubicBezTo>
                    <a:cubicBezTo>
                      <a:pt x="968" y="358"/>
                      <a:pt x="969" y="354"/>
                      <a:pt x="970" y="350"/>
                    </a:cubicBezTo>
                    <a:close/>
                    <a:moveTo>
                      <a:pt x="895" y="351"/>
                    </a:moveTo>
                    <a:cubicBezTo>
                      <a:pt x="893" y="351"/>
                      <a:pt x="891" y="349"/>
                      <a:pt x="889" y="351"/>
                    </a:cubicBezTo>
                    <a:cubicBezTo>
                      <a:pt x="888" y="355"/>
                      <a:pt x="896" y="355"/>
                      <a:pt x="895" y="351"/>
                    </a:cubicBezTo>
                    <a:close/>
                    <a:moveTo>
                      <a:pt x="954" y="359"/>
                    </a:moveTo>
                    <a:cubicBezTo>
                      <a:pt x="953" y="361"/>
                      <a:pt x="952" y="368"/>
                      <a:pt x="957" y="366"/>
                    </a:cubicBezTo>
                    <a:cubicBezTo>
                      <a:pt x="960" y="364"/>
                      <a:pt x="956" y="360"/>
                      <a:pt x="954" y="359"/>
                    </a:cubicBezTo>
                    <a:close/>
                    <a:moveTo>
                      <a:pt x="902" y="363"/>
                    </a:moveTo>
                    <a:cubicBezTo>
                      <a:pt x="901" y="370"/>
                      <a:pt x="911" y="366"/>
                      <a:pt x="916" y="368"/>
                    </a:cubicBezTo>
                    <a:cubicBezTo>
                      <a:pt x="919" y="369"/>
                      <a:pt x="920" y="373"/>
                      <a:pt x="923" y="373"/>
                    </a:cubicBezTo>
                    <a:cubicBezTo>
                      <a:pt x="929" y="374"/>
                      <a:pt x="939" y="373"/>
                      <a:pt x="944" y="369"/>
                    </a:cubicBezTo>
                    <a:cubicBezTo>
                      <a:pt x="944" y="365"/>
                      <a:pt x="938" y="367"/>
                      <a:pt x="936" y="367"/>
                    </a:cubicBezTo>
                    <a:cubicBezTo>
                      <a:pt x="927" y="363"/>
                      <a:pt x="913" y="364"/>
                      <a:pt x="903" y="360"/>
                    </a:cubicBezTo>
                    <a:cubicBezTo>
                      <a:pt x="903" y="361"/>
                      <a:pt x="902" y="362"/>
                      <a:pt x="902" y="363"/>
                    </a:cubicBezTo>
                    <a:close/>
                    <a:moveTo>
                      <a:pt x="1062" y="364"/>
                    </a:moveTo>
                    <a:cubicBezTo>
                      <a:pt x="1052" y="368"/>
                      <a:pt x="1043" y="367"/>
                      <a:pt x="1032" y="370"/>
                    </a:cubicBezTo>
                    <a:cubicBezTo>
                      <a:pt x="1036" y="385"/>
                      <a:pt x="1050" y="376"/>
                      <a:pt x="1060" y="375"/>
                    </a:cubicBezTo>
                    <a:cubicBezTo>
                      <a:pt x="1058" y="369"/>
                      <a:pt x="1064" y="367"/>
                      <a:pt x="1062" y="364"/>
                    </a:cubicBezTo>
                    <a:close/>
                    <a:moveTo>
                      <a:pt x="1682" y="760"/>
                    </a:moveTo>
                    <a:cubicBezTo>
                      <a:pt x="1681" y="760"/>
                      <a:pt x="1680" y="758"/>
                      <a:pt x="1679" y="758"/>
                    </a:cubicBezTo>
                    <a:cubicBezTo>
                      <a:pt x="1681" y="778"/>
                      <a:pt x="1680" y="801"/>
                      <a:pt x="1685" y="819"/>
                    </a:cubicBezTo>
                    <a:cubicBezTo>
                      <a:pt x="1698" y="804"/>
                      <a:pt x="1685" y="776"/>
                      <a:pt x="1682" y="760"/>
                    </a:cubicBezTo>
                    <a:close/>
                    <a:moveTo>
                      <a:pt x="1366" y="1186"/>
                    </a:moveTo>
                    <a:cubicBezTo>
                      <a:pt x="1356" y="1195"/>
                      <a:pt x="1355" y="1214"/>
                      <a:pt x="1338" y="1217"/>
                    </a:cubicBezTo>
                    <a:cubicBezTo>
                      <a:pt x="1340" y="1222"/>
                      <a:pt x="1339" y="1226"/>
                      <a:pt x="1335" y="1228"/>
                    </a:cubicBezTo>
                    <a:cubicBezTo>
                      <a:pt x="1332" y="1229"/>
                      <a:pt x="1334" y="1226"/>
                      <a:pt x="1331" y="1227"/>
                    </a:cubicBezTo>
                    <a:cubicBezTo>
                      <a:pt x="1326" y="1230"/>
                      <a:pt x="1327" y="1238"/>
                      <a:pt x="1323" y="1242"/>
                    </a:cubicBezTo>
                    <a:cubicBezTo>
                      <a:pt x="1321" y="1241"/>
                      <a:pt x="1323" y="1237"/>
                      <a:pt x="1319" y="1238"/>
                    </a:cubicBezTo>
                    <a:cubicBezTo>
                      <a:pt x="1317" y="1242"/>
                      <a:pt x="1318" y="1247"/>
                      <a:pt x="1314" y="1249"/>
                    </a:cubicBezTo>
                    <a:cubicBezTo>
                      <a:pt x="1303" y="1247"/>
                      <a:pt x="1304" y="1257"/>
                      <a:pt x="1291" y="1254"/>
                    </a:cubicBezTo>
                    <a:cubicBezTo>
                      <a:pt x="1289" y="1261"/>
                      <a:pt x="1277" y="1258"/>
                      <a:pt x="1273" y="1262"/>
                    </a:cubicBezTo>
                    <a:cubicBezTo>
                      <a:pt x="1275" y="1272"/>
                      <a:pt x="1263" y="1273"/>
                      <a:pt x="1261" y="1280"/>
                    </a:cubicBezTo>
                    <a:cubicBezTo>
                      <a:pt x="1256" y="1293"/>
                      <a:pt x="1262" y="1309"/>
                      <a:pt x="1256" y="1323"/>
                    </a:cubicBezTo>
                    <a:cubicBezTo>
                      <a:pt x="1238" y="1333"/>
                      <a:pt x="1214" y="1352"/>
                      <a:pt x="1227" y="1382"/>
                    </a:cubicBezTo>
                    <a:cubicBezTo>
                      <a:pt x="1227" y="1385"/>
                      <a:pt x="1223" y="1385"/>
                      <a:pt x="1223" y="1390"/>
                    </a:cubicBezTo>
                    <a:cubicBezTo>
                      <a:pt x="1228" y="1406"/>
                      <a:pt x="1248" y="1394"/>
                      <a:pt x="1259" y="1392"/>
                    </a:cubicBezTo>
                    <a:cubicBezTo>
                      <a:pt x="1264" y="1391"/>
                      <a:pt x="1276" y="1380"/>
                      <a:pt x="1280" y="1375"/>
                    </a:cubicBezTo>
                    <a:cubicBezTo>
                      <a:pt x="1283" y="1372"/>
                      <a:pt x="1283" y="1366"/>
                      <a:pt x="1286" y="1362"/>
                    </a:cubicBezTo>
                    <a:cubicBezTo>
                      <a:pt x="1293" y="1348"/>
                      <a:pt x="1308" y="1332"/>
                      <a:pt x="1319" y="1319"/>
                    </a:cubicBezTo>
                    <a:cubicBezTo>
                      <a:pt x="1331" y="1304"/>
                      <a:pt x="1347" y="1286"/>
                      <a:pt x="1350" y="1272"/>
                    </a:cubicBezTo>
                    <a:cubicBezTo>
                      <a:pt x="1351" y="1268"/>
                      <a:pt x="1349" y="1264"/>
                      <a:pt x="1350" y="1261"/>
                    </a:cubicBezTo>
                    <a:cubicBezTo>
                      <a:pt x="1351" y="1257"/>
                      <a:pt x="1356" y="1254"/>
                      <a:pt x="1358" y="1251"/>
                    </a:cubicBezTo>
                    <a:cubicBezTo>
                      <a:pt x="1361" y="1247"/>
                      <a:pt x="1360" y="1243"/>
                      <a:pt x="1364" y="1241"/>
                    </a:cubicBezTo>
                    <a:cubicBezTo>
                      <a:pt x="1368" y="1240"/>
                      <a:pt x="1371" y="1243"/>
                      <a:pt x="1374" y="1241"/>
                    </a:cubicBezTo>
                    <a:cubicBezTo>
                      <a:pt x="1378" y="1237"/>
                      <a:pt x="1373" y="1231"/>
                      <a:pt x="1373" y="1226"/>
                    </a:cubicBezTo>
                    <a:cubicBezTo>
                      <a:pt x="1381" y="1216"/>
                      <a:pt x="1376" y="1192"/>
                      <a:pt x="1366" y="1186"/>
                    </a:cubicBezTo>
                    <a:close/>
                    <a:moveTo>
                      <a:pt x="461" y="102"/>
                    </a:moveTo>
                    <a:cubicBezTo>
                      <a:pt x="477" y="95"/>
                      <a:pt x="493" y="84"/>
                      <a:pt x="510" y="77"/>
                    </a:cubicBezTo>
                    <a:cubicBezTo>
                      <a:pt x="526" y="71"/>
                      <a:pt x="542" y="66"/>
                      <a:pt x="560" y="61"/>
                    </a:cubicBezTo>
                    <a:cubicBezTo>
                      <a:pt x="573" y="58"/>
                      <a:pt x="585" y="49"/>
                      <a:pt x="599" y="47"/>
                    </a:cubicBezTo>
                    <a:cubicBezTo>
                      <a:pt x="617" y="43"/>
                      <a:pt x="636" y="43"/>
                      <a:pt x="654" y="35"/>
                    </a:cubicBezTo>
                    <a:cubicBezTo>
                      <a:pt x="652" y="35"/>
                      <a:pt x="647" y="36"/>
                      <a:pt x="646" y="34"/>
                    </a:cubicBezTo>
                    <a:cubicBezTo>
                      <a:pt x="650" y="34"/>
                      <a:pt x="651" y="31"/>
                      <a:pt x="655" y="31"/>
                    </a:cubicBezTo>
                    <a:cubicBezTo>
                      <a:pt x="655" y="33"/>
                      <a:pt x="651" y="34"/>
                      <a:pt x="655" y="34"/>
                    </a:cubicBezTo>
                    <a:cubicBezTo>
                      <a:pt x="662" y="35"/>
                      <a:pt x="672" y="28"/>
                      <a:pt x="665" y="25"/>
                    </a:cubicBezTo>
                    <a:cubicBezTo>
                      <a:pt x="683" y="25"/>
                      <a:pt x="701" y="21"/>
                      <a:pt x="712" y="12"/>
                    </a:cubicBezTo>
                    <a:cubicBezTo>
                      <a:pt x="723" y="12"/>
                      <a:pt x="723" y="12"/>
                      <a:pt x="723" y="12"/>
                    </a:cubicBezTo>
                    <a:cubicBezTo>
                      <a:pt x="726" y="12"/>
                      <a:pt x="726" y="8"/>
                      <a:pt x="729" y="8"/>
                    </a:cubicBezTo>
                    <a:cubicBezTo>
                      <a:pt x="740" y="6"/>
                      <a:pt x="752" y="4"/>
                      <a:pt x="763" y="2"/>
                    </a:cubicBezTo>
                    <a:cubicBezTo>
                      <a:pt x="765" y="2"/>
                      <a:pt x="770" y="2"/>
                      <a:pt x="767" y="1"/>
                    </a:cubicBezTo>
                    <a:cubicBezTo>
                      <a:pt x="695" y="0"/>
                      <a:pt x="626" y="20"/>
                      <a:pt x="578" y="40"/>
                    </a:cubicBezTo>
                    <a:cubicBezTo>
                      <a:pt x="578" y="38"/>
                      <a:pt x="575" y="39"/>
                      <a:pt x="577" y="40"/>
                    </a:cubicBezTo>
                    <a:cubicBezTo>
                      <a:pt x="578" y="40"/>
                      <a:pt x="578" y="40"/>
                      <a:pt x="578" y="41"/>
                    </a:cubicBezTo>
                    <a:cubicBezTo>
                      <a:pt x="535" y="55"/>
                      <a:pt x="495" y="73"/>
                      <a:pt x="461" y="96"/>
                    </a:cubicBezTo>
                    <a:cubicBezTo>
                      <a:pt x="465" y="99"/>
                      <a:pt x="459" y="100"/>
                      <a:pt x="461" y="102"/>
                    </a:cubicBezTo>
                    <a:close/>
                    <a:moveTo>
                      <a:pt x="1665" y="648"/>
                    </a:moveTo>
                    <a:cubicBezTo>
                      <a:pt x="1663" y="620"/>
                      <a:pt x="1659" y="588"/>
                      <a:pt x="1655" y="563"/>
                    </a:cubicBezTo>
                    <a:cubicBezTo>
                      <a:pt x="1656" y="565"/>
                      <a:pt x="1656" y="567"/>
                      <a:pt x="1657" y="568"/>
                    </a:cubicBezTo>
                    <a:cubicBezTo>
                      <a:pt x="1656" y="561"/>
                      <a:pt x="1656" y="562"/>
                      <a:pt x="1656" y="558"/>
                    </a:cubicBezTo>
                    <a:cubicBezTo>
                      <a:pt x="1662" y="566"/>
                      <a:pt x="1663" y="578"/>
                      <a:pt x="1668" y="587"/>
                    </a:cubicBezTo>
                    <a:cubicBezTo>
                      <a:pt x="1628" y="456"/>
                      <a:pt x="1557" y="342"/>
                      <a:pt x="1467" y="250"/>
                    </a:cubicBezTo>
                    <a:cubicBezTo>
                      <a:pt x="1377" y="158"/>
                      <a:pt x="1268" y="83"/>
                      <a:pt x="1135" y="40"/>
                    </a:cubicBezTo>
                    <a:cubicBezTo>
                      <a:pt x="1117" y="34"/>
                      <a:pt x="1100" y="24"/>
                      <a:pt x="1081" y="24"/>
                    </a:cubicBezTo>
                    <a:cubicBezTo>
                      <a:pt x="1082" y="24"/>
                      <a:pt x="1083" y="25"/>
                      <a:pt x="1084" y="26"/>
                    </a:cubicBezTo>
                    <a:cubicBezTo>
                      <a:pt x="1082" y="25"/>
                      <a:pt x="1075" y="23"/>
                      <a:pt x="1073" y="26"/>
                    </a:cubicBezTo>
                    <a:cubicBezTo>
                      <a:pt x="1075" y="29"/>
                      <a:pt x="1081" y="28"/>
                      <a:pt x="1083" y="30"/>
                    </a:cubicBezTo>
                    <a:cubicBezTo>
                      <a:pt x="1079" y="32"/>
                      <a:pt x="1075" y="28"/>
                      <a:pt x="1072" y="30"/>
                    </a:cubicBezTo>
                    <a:cubicBezTo>
                      <a:pt x="1076" y="32"/>
                      <a:pt x="1080" y="32"/>
                      <a:pt x="1082" y="34"/>
                    </a:cubicBezTo>
                    <a:cubicBezTo>
                      <a:pt x="1076" y="34"/>
                      <a:pt x="1074" y="35"/>
                      <a:pt x="1068" y="32"/>
                    </a:cubicBezTo>
                    <a:cubicBezTo>
                      <a:pt x="1066" y="36"/>
                      <a:pt x="1074" y="35"/>
                      <a:pt x="1071" y="37"/>
                    </a:cubicBezTo>
                    <a:cubicBezTo>
                      <a:pt x="1063" y="32"/>
                      <a:pt x="1049" y="28"/>
                      <a:pt x="1040" y="27"/>
                    </a:cubicBezTo>
                    <a:cubicBezTo>
                      <a:pt x="1052" y="36"/>
                      <a:pt x="1067" y="42"/>
                      <a:pt x="1082" y="48"/>
                    </a:cubicBezTo>
                    <a:cubicBezTo>
                      <a:pt x="1068" y="45"/>
                      <a:pt x="1055" y="41"/>
                      <a:pt x="1040" y="39"/>
                    </a:cubicBezTo>
                    <a:cubicBezTo>
                      <a:pt x="1039" y="44"/>
                      <a:pt x="1046" y="40"/>
                      <a:pt x="1046" y="45"/>
                    </a:cubicBezTo>
                    <a:cubicBezTo>
                      <a:pt x="1036" y="38"/>
                      <a:pt x="1022" y="49"/>
                      <a:pt x="1013" y="41"/>
                    </a:cubicBezTo>
                    <a:cubicBezTo>
                      <a:pt x="1009" y="44"/>
                      <a:pt x="995" y="42"/>
                      <a:pt x="996" y="49"/>
                    </a:cubicBezTo>
                    <a:cubicBezTo>
                      <a:pt x="991" y="49"/>
                      <a:pt x="984" y="49"/>
                      <a:pt x="981" y="45"/>
                    </a:cubicBezTo>
                    <a:cubicBezTo>
                      <a:pt x="983" y="44"/>
                      <a:pt x="987" y="46"/>
                      <a:pt x="987" y="44"/>
                    </a:cubicBezTo>
                    <a:cubicBezTo>
                      <a:pt x="982" y="42"/>
                      <a:pt x="974" y="38"/>
                      <a:pt x="968" y="41"/>
                    </a:cubicBezTo>
                    <a:cubicBezTo>
                      <a:pt x="973" y="41"/>
                      <a:pt x="974" y="44"/>
                      <a:pt x="974" y="48"/>
                    </a:cubicBezTo>
                    <a:cubicBezTo>
                      <a:pt x="978" y="48"/>
                      <a:pt x="983" y="49"/>
                      <a:pt x="983" y="52"/>
                    </a:cubicBezTo>
                    <a:cubicBezTo>
                      <a:pt x="978" y="52"/>
                      <a:pt x="975" y="50"/>
                      <a:pt x="971" y="50"/>
                    </a:cubicBezTo>
                    <a:cubicBezTo>
                      <a:pt x="969" y="53"/>
                      <a:pt x="964" y="53"/>
                      <a:pt x="961" y="55"/>
                    </a:cubicBezTo>
                    <a:cubicBezTo>
                      <a:pt x="963" y="58"/>
                      <a:pt x="968" y="58"/>
                      <a:pt x="970" y="60"/>
                    </a:cubicBezTo>
                    <a:cubicBezTo>
                      <a:pt x="962" y="64"/>
                      <a:pt x="951" y="52"/>
                      <a:pt x="946" y="59"/>
                    </a:cubicBezTo>
                    <a:cubicBezTo>
                      <a:pt x="949" y="61"/>
                      <a:pt x="955" y="61"/>
                      <a:pt x="957" y="64"/>
                    </a:cubicBezTo>
                    <a:cubicBezTo>
                      <a:pt x="949" y="64"/>
                      <a:pt x="946" y="60"/>
                      <a:pt x="937" y="61"/>
                    </a:cubicBezTo>
                    <a:cubicBezTo>
                      <a:pt x="937" y="57"/>
                      <a:pt x="933" y="57"/>
                      <a:pt x="934" y="52"/>
                    </a:cubicBezTo>
                    <a:cubicBezTo>
                      <a:pt x="927" y="51"/>
                      <a:pt x="920" y="49"/>
                      <a:pt x="915" y="46"/>
                    </a:cubicBezTo>
                    <a:cubicBezTo>
                      <a:pt x="930" y="48"/>
                      <a:pt x="950" y="56"/>
                      <a:pt x="966" y="50"/>
                    </a:cubicBezTo>
                    <a:cubicBezTo>
                      <a:pt x="953" y="36"/>
                      <a:pt x="922" y="41"/>
                      <a:pt x="905" y="31"/>
                    </a:cubicBezTo>
                    <a:cubicBezTo>
                      <a:pt x="902" y="32"/>
                      <a:pt x="897" y="35"/>
                      <a:pt x="894" y="32"/>
                    </a:cubicBezTo>
                    <a:cubicBezTo>
                      <a:pt x="896" y="32"/>
                      <a:pt x="897" y="32"/>
                      <a:pt x="898" y="30"/>
                    </a:cubicBezTo>
                    <a:cubicBezTo>
                      <a:pt x="894" y="29"/>
                      <a:pt x="888" y="27"/>
                      <a:pt x="885" y="30"/>
                    </a:cubicBezTo>
                    <a:cubicBezTo>
                      <a:pt x="887" y="26"/>
                      <a:pt x="882" y="29"/>
                      <a:pt x="881" y="27"/>
                    </a:cubicBezTo>
                    <a:cubicBezTo>
                      <a:pt x="878" y="32"/>
                      <a:pt x="876" y="28"/>
                      <a:pt x="871" y="30"/>
                    </a:cubicBezTo>
                    <a:cubicBezTo>
                      <a:pt x="870" y="28"/>
                      <a:pt x="874" y="29"/>
                      <a:pt x="874" y="27"/>
                    </a:cubicBezTo>
                    <a:cubicBezTo>
                      <a:pt x="863" y="27"/>
                      <a:pt x="842" y="37"/>
                      <a:pt x="838" y="31"/>
                    </a:cubicBezTo>
                    <a:cubicBezTo>
                      <a:pt x="823" y="41"/>
                      <a:pt x="804" y="42"/>
                      <a:pt x="794" y="56"/>
                    </a:cubicBezTo>
                    <a:cubicBezTo>
                      <a:pt x="773" y="62"/>
                      <a:pt x="757" y="68"/>
                      <a:pt x="739" y="75"/>
                    </a:cubicBezTo>
                    <a:cubicBezTo>
                      <a:pt x="739" y="79"/>
                      <a:pt x="738" y="79"/>
                      <a:pt x="740" y="80"/>
                    </a:cubicBezTo>
                    <a:cubicBezTo>
                      <a:pt x="735" y="80"/>
                      <a:pt x="735" y="80"/>
                      <a:pt x="735" y="80"/>
                    </a:cubicBezTo>
                    <a:cubicBezTo>
                      <a:pt x="738" y="87"/>
                      <a:pt x="734" y="88"/>
                      <a:pt x="731" y="92"/>
                    </a:cubicBezTo>
                    <a:cubicBezTo>
                      <a:pt x="732" y="92"/>
                      <a:pt x="736" y="91"/>
                      <a:pt x="735" y="93"/>
                    </a:cubicBezTo>
                    <a:cubicBezTo>
                      <a:pt x="736" y="96"/>
                      <a:pt x="729" y="93"/>
                      <a:pt x="729" y="97"/>
                    </a:cubicBezTo>
                    <a:cubicBezTo>
                      <a:pt x="741" y="113"/>
                      <a:pt x="759" y="89"/>
                      <a:pt x="774" y="94"/>
                    </a:cubicBezTo>
                    <a:cubicBezTo>
                      <a:pt x="773" y="100"/>
                      <a:pt x="777" y="100"/>
                      <a:pt x="774" y="107"/>
                    </a:cubicBezTo>
                    <a:cubicBezTo>
                      <a:pt x="778" y="107"/>
                      <a:pt x="779" y="111"/>
                      <a:pt x="781" y="114"/>
                    </a:cubicBezTo>
                    <a:cubicBezTo>
                      <a:pt x="775" y="116"/>
                      <a:pt x="781" y="121"/>
                      <a:pt x="781" y="123"/>
                    </a:cubicBezTo>
                    <a:cubicBezTo>
                      <a:pt x="792" y="123"/>
                      <a:pt x="792" y="123"/>
                      <a:pt x="792" y="123"/>
                    </a:cubicBezTo>
                    <a:cubicBezTo>
                      <a:pt x="792" y="117"/>
                      <a:pt x="801" y="115"/>
                      <a:pt x="807" y="118"/>
                    </a:cubicBezTo>
                    <a:cubicBezTo>
                      <a:pt x="812" y="113"/>
                      <a:pt x="817" y="103"/>
                      <a:pt x="818" y="98"/>
                    </a:cubicBezTo>
                    <a:cubicBezTo>
                      <a:pt x="825" y="96"/>
                      <a:pt x="832" y="94"/>
                      <a:pt x="835" y="88"/>
                    </a:cubicBezTo>
                    <a:cubicBezTo>
                      <a:pt x="833" y="84"/>
                      <a:pt x="828" y="83"/>
                      <a:pt x="824" y="82"/>
                    </a:cubicBezTo>
                    <a:cubicBezTo>
                      <a:pt x="822" y="77"/>
                      <a:pt x="826" y="70"/>
                      <a:pt x="830" y="68"/>
                    </a:cubicBezTo>
                    <a:cubicBezTo>
                      <a:pt x="835" y="64"/>
                      <a:pt x="843" y="66"/>
                      <a:pt x="849" y="63"/>
                    </a:cubicBezTo>
                    <a:cubicBezTo>
                      <a:pt x="853" y="60"/>
                      <a:pt x="851" y="55"/>
                      <a:pt x="855" y="52"/>
                    </a:cubicBezTo>
                    <a:cubicBezTo>
                      <a:pt x="861" y="51"/>
                      <a:pt x="872" y="51"/>
                      <a:pt x="876" y="54"/>
                    </a:cubicBezTo>
                    <a:cubicBezTo>
                      <a:pt x="870" y="61"/>
                      <a:pt x="859" y="62"/>
                      <a:pt x="852" y="68"/>
                    </a:cubicBezTo>
                    <a:cubicBezTo>
                      <a:pt x="851" y="75"/>
                      <a:pt x="855" y="76"/>
                      <a:pt x="853" y="82"/>
                    </a:cubicBezTo>
                    <a:cubicBezTo>
                      <a:pt x="867" y="97"/>
                      <a:pt x="896" y="78"/>
                      <a:pt x="913" y="88"/>
                    </a:cubicBezTo>
                    <a:cubicBezTo>
                      <a:pt x="903" y="96"/>
                      <a:pt x="878" y="84"/>
                      <a:pt x="869" y="96"/>
                    </a:cubicBezTo>
                    <a:cubicBezTo>
                      <a:pt x="870" y="99"/>
                      <a:pt x="875" y="99"/>
                      <a:pt x="878" y="100"/>
                    </a:cubicBezTo>
                    <a:cubicBezTo>
                      <a:pt x="876" y="105"/>
                      <a:pt x="881" y="107"/>
                      <a:pt x="878" y="110"/>
                    </a:cubicBezTo>
                    <a:cubicBezTo>
                      <a:pt x="869" y="106"/>
                      <a:pt x="854" y="100"/>
                      <a:pt x="852" y="113"/>
                    </a:cubicBezTo>
                    <a:cubicBezTo>
                      <a:pt x="851" y="116"/>
                      <a:pt x="853" y="122"/>
                      <a:pt x="854" y="125"/>
                    </a:cubicBezTo>
                    <a:cubicBezTo>
                      <a:pt x="852" y="128"/>
                      <a:pt x="845" y="125"/>
                      <a:pt x="843" y="127"/>
                    </a:cubicBezTo>
                    <a:cubicBezTo>
                      <a:pt x="841" y="129"/>
                      <a:pt x="844" y="131"/>
                      <a:pt x="840" y="132"/>
                    </a:cubicBezTo>
                    <a:cubicBezTo>
                      <a:pt x="833" y="134"/>
                      <a:pt x="832" y="130"/>
                      <a:pt x="829" y="128"/>
                    </a:cubicBezTo>
                    <a:cubicBezTo>
                      <a:pt x="813" y="129"/>
                      <a:pt x="800" y="134"/>
                      <a:pt x="788" y="138"/>
                    </a:cubicBezTo>
                    <a:cubicBezTo>
                      <a:pt x="783" y="130"/>
                      <a:pt x="768" y="132"/>
                      <a:pt x="759" y="136"/>
                    </a:cubicBezTo>
                    <a:cubicBezTo>
                      <a:pt x="758" y="134"/>
                      <a:pt x="760" y="133"/>
                      <a:pt x="760" y="131"/>
                    </a:cubicBezTo>
                    <a:cubicBezTo>
                      <a:pt x="742" y="134"/>
                      <a:pt x="754" y="115"/>
                      <a:pt x="763" y="114"/>
                    </a:cubicBezTo>
                    <a:cubicBezTo>
                      <a:pt x="763" y="113"/>
                      <a:pt x="760" y="114"/>
                      <a:pt x="759" y="112"/>
                    </a:cubicBezTo>
                    <a:cubicBezTo>
                      <a:pt x="760" y="110"/>
                      <a:pt x="765" y="108"/>
                      <a:pt x="762" y="104"/>
                    </a:cubicBezTo>
                    <a:cubicBezTo>
                      <a:pt x="755" y="107"/>
                      <a:pt x="753" y="111"/>
                      <a:pt x="745" y="109"/>
                    </a:cubicBezTo>
                    <a:cubicBezTo>
                      <a:pt x="743" y="111"/>
                      <a:pt x="745" y="112"/>
                      <a:pt x="746" y="113"/>
                    </a:cubicBezTo>
                    <a:cubicBezTo>
                      <a:pt x="743" y="114"/>
                      <a:pt x="740" y="115"/>
                      <a:pt x="738" y="117"/>
                    </a:cubicBezTo>
                    <a:cubicBezTo>
                      <a:pt x="739" y="124"/>
                      <a:pt x="740" y="128"/>
                      <a:pt x="740" y="136"/>
                    </a:cubicBezTo>
                    <a:cubicBezTo>
                      <a:pt x="734" y="139"/>
                      <a:pt x="732" y="140"/>
                      <a:pt x="724" y="138"/>
                    </a:cubicBezTo>
                    <a:cubicBezTo>
                      <a:pt x="722" y="139"/>
                      <a:pt x="722" y="142"/>
                      <a:pt x="719" y="142"/>
                    </a:cubicBezTo>
                    <a:cubicBezTo>
                      <a:pt x="691" y="138"/>
                      <a:pt x="687" y="167"/>
                      <a:pt x="656" y="164"/>
                    </a:cubicBezTo>
                    <a:cubicBezTo>
                      <a:pt x="658" y="160"/>
                      <a:pt x="654" y="162"/>
                      <a:pt x="654" y="158"/>
                    </a:cubicBezTo>
                    <a:cubicBezTo>
                      <a:pt x="659" y="155"/>
                      <a:pt x="667" y="155"/>
                      <a:pt x="668" y="147"/>
                    </a:cubicBezTo>
                    <a:cubicBezTo>
                      <a:pt x="665" y="145"/>
                      <a:pt x="660" y="145"/>
                      <a:pt x="656" y="147"/>
                    </a:cubicBezTo>
                    <a:cubicBezTo>
                      <a:pt x="660" y="143"/>
                      <a:pt x="658" y="132"/>
                      <a:pt x="653" y="128"/>
                    </a:cubicBezTo>
                    <a:cubicBezTo>
                      <a:pt x="653" y="126"/>
                      <a:pt x="656" y="125"/>
                      <a:pt x="656" y="122"/>
                    </a:cubicBezTo>
                    <a:cubicBezTo>
                      <a:pt x="655" y="120"/>
                      <a:pt x="652" y="119"/>
                      <a:pt x="651" y="118"/>
                    </a:cubicBezTo>
                    <a:cubicBezTo>
                      <a:pt x="656" y="113"/>
                      <a:pt x="664" y="111"/>
                      <a:pt x="667" y="105"/>
                    </a:cubicBezTo>
                    <a:cubicBezTo>
                      <a:pt x="661" y="105"/>
                      <a:pt x="658" y="107"/>
                      <a:pt x="653" y="104"/>
                    </a:cubicBezTo>
                    <a:cubicBezTo>
                      <a:pt x="657" y="103"/>
                      <a:pt x="663" y="102"/>
                      <a:pt x="663" y="98"/>
                    </a:cubicBezTo>
                    <a:cubicBezTo>
                      <a:pt x="645" y="97"/>
                      <a:pt x="637" y="109"/>
                      <a:pt x="626" y="118"/>
                    </a:cubicBezTo>
                    <a:cubicBezTo>
                      <a:pt x="628" y="118"/>
                      <a:pt x="628" y="116"/>
                      <a:pt x="629" y="118"/>
                    </a:cubicBezTo>
                    <a:cubicBezTo>
                      <a:pt x="626" y="118"/>
                      <a:pt x="627" y="122"/>
                      <a:pt x="624" y="123"/>
                    </a:cubicBezTo>
                    <a:cubicBezTo>
                      <a:pt x="623" y="120"/>
                      <a:pt x="619" y="121"/>
                      <a:pt x="618" y="123"/>
                    </a:cubicBezTo>
                    <a:cubicBezTo>
                      <a:pt x="623" y="126"/>
                      <a:pt x="623" y="124"/>
                      <a:pt x="627" y="124"/>
                    </a:cubicBezTo>
                    <a:cubicBezTo>
                      <a:pt x="626" y="127"/>
                      <a:pt x="621" y="128"/>
                      <a:pt x="623" y="131"/>
                    </a:cubicBezTo>
                    <a:cubicBezTo>
                      <a:pt x="627" y="130"/>
                      <a:pt x="633" y="130"/>
                      <a:pt x="637" y="128"/>
                    </a:cubicBezTo>
                    <a:cubicBezTo>
                      <a:pt x="636" y="130"/>
                      <a:pt x="634" y="131"/>
                      <a:pt x="632" y="132"/>
                    </a:cubicBezTo>
                    <a:cubicBezTo>
                      <a:pt x="631" y="136"/>
                      <a:pt x="636" y="134"/>
                      <a:pt x="636" y="138"/>
                    </a:cubicBezTo>
                    <a:cubicBezTo>
                      <a:pt x="631" y="144"/>
                      <a:pt x="623" y="143"/>
                      <a:pt x="614" y="144"/>
                    </a:cubicBezTo>
                    <a:cubicBezTo>
                      <a:pt x="615" y="147"/>
                      <a:pt x="612" y="145"/>
                      <a:pt x="613" y="148"/>
                    </a:cubicBezTo>
                    <a:cubicBezTo>
                      <a:pt x="614" y="149"/>
                      <a:pt x="616" y="148"/>
                      <a:pt x="616" y="149"/>
                    </a:cubicBezTo>
                    <a:cubicBezTo>
                      <a:pt x="613" y="155"/>
                      <a:pt x="602" y="153"/>
                      <a:pt x="600" y="160"/>
                    </a:cubicBezTo>
                    <a:cubicBezTo>
                      <a:pt x="605" y="158"/>
                      <a:pt x="610" y="159"/>
                      <a:pt x="613" y="163"/>
                    </a:cubicBezTo>
                    <a:cubicBezTo>
                      <a:pt x="599" y="164"/>
                      <a:pt x="591" y="170"/>
                      <a:pt x="584" y="177"/>
                    </a:cubicBezTo>
                    <a:cubicBezTo>
                      <a:pt x="591" y="176"/>
                      <a:pt x="595" y="170"/>
                      <a:pt x="603" y="174"/>
                    </a:cubicBezTo>
                    <a:cubicBezTo>
                      <a:pt x="606" y="173"/>
                      <a:pt x="608" y="170"/>
                      <a:pt x="612" y="169"/>
                    </a:cubicBezTo>
                    <a:cubicBezTo>
                      <a:pt x="626" y="171"/>
                      <a:pt x="638" y="168"/>
                      <a:pt x="655" y="165"/>
                    </a:cubicBezTo>
                    <a:cubicBezTo>
                      <a:pt x="654" y="168"/>
                      <a:pt x="655" y="168"/>
                      <a:pt x="655" y="171"/>
                    </a:cubicBezTo>
                    <a:cubicBezTo>
                      <a:pt x="645" y="175"/>
                      <a:pt x="637" y="180"/>
                      <a:pt x="626" y="183"/>
                    </a:cubicBezTo>
                    <a:cubicBezTo>
                      <a:pt x="622" y="182"/>
                      <a:pt x="623" y="177"/>
                      <a:pt x="617" y="178"/>
                    </a:cubicBezTo>
                    <a:cubicBezTo>
                      <a:pt x="615" y="181"/>
                      <a:pt x="618" y="182"/>
                      <a:pt x="617" y="186"/>
                    </a:cubicBezTo>
                    <a:cubicBezTo>
                      <a:pt x="607" y="192"/>
                      <a:pt x="593" y="184"/>
                      <a:pt x="582" y="191"/>
                    </a:cubicBezTo>
                    <a:cubicBezTo>
                      <a:pt x="582" y="195"/>
                      <a:pt x="579" y="194"/>
                      <a:pt x="577" y="197"/>
                    </a:cubicBezTo>
                    <a:cubicBezTo>
                      <a:pt x="582" y="202"/>
                      <a:pt x="599" y="197"/>
                      <a:pt x="596" y="212"/>
                    </a:cubicBezTo>
                    <a:cubicBezTo>
                      <a:pt x="597" y="214"/>
                      <a:pt x="600" y="215"/>
                      <a:pt x="601" y="218"/>
                    </a:cubicBezTo>
                    <a:cubicBezTo>
                      <a:pt x="600" y="223"/>
                      <a:pt x="599" y="224"/>
                      <a:pt x="596" y="228"/>
                    </a:cubicBezTo>
                    <a:cubicBezTo>
                      <a:pt x="591" y="236"/>
                      <a:pt x="584" y="247"/>
                      <a:pt x="580" y="250"/>
                    </a:cubicBezTo>
                    <a:cubicBezTo>
                      <a:pt x="575" y="253"/>
                      <a:pt x="565" y="249"/>
                      <a:pt x="560" y="249"/>
                    </a:cubicBezTo>
                    <a:cubicBezTo>
                      <a:pt x="545" y="249"/>
                      <a:pt x="530" y="250"/>
                      <a:pt x="516" y="246"/>
                    </a:cubicBezTo>
                    <a:cubicBezTo>
                      <a:pt x="510" y="251"/>
                      <a:pt x="501" y="251"/>
                      <a:pt x="494" y="255"/>
                    </a:cubicBezTo>
                    <a:cubicBezTo>
                      <a:pt x="494" y="282"/>
                      <a:pt x="470" y="292"/>
                      <a:pt x="460" y="313"/>
                    </a:cubicBezTo>
                    <a:cubicBezTo>
                      <a:pt x="468" y="320"/>
                      <a:pt x="455" y="329"/>
                      <a:pt x="453" y="336"/>
                    </a:cubicBezTo>
                    <a:cubicBezTo>
                      <a:pt x="469" y="339"/>
                      <a:pt x="484" y="327"/>
                      <a:pt x="480" y="348"/>
                    </a:cubicBezTo>
                    <a:cubicBezTo>
                      <a:pt x="487" y="354"/>
                      <a:pt x="496" y="343"/>
                      <a:pt x="506" y="341"/>
                    </a:cubicBezTo>
                    <a:cubicBezTo>
                      <a:pt x="517" y="340"/>
                      <a:pt x="525" y="342"/>
                      <a:pt x="535" y="341"/>
                    </a:cubicBezTo>
                    <a:cubicBezTo>
                      <a:pt x="541" y="336"/>
                      <a:pt x="546" y="329"/>
                      <a:pt x="557" y="328"/>
                    </a:cubicBezTo>
                    <a:cubicBezTo>
                      <a:pt x="560" y="321"/>
                      <a:pt x="567" y="316"/>
                      <a:pt x="575" y="314"/>
                    </a:cubicBezTo>
                    <a:cubicBezTo>
                      <a:pt x="576" y="309"/>
                      <a:pt x="571" y="309"/>
                      <a:pt x="571" y="305"/>
                    </a:cubicBezTo>
                    <a:cubicBezTo>
                      <a:pt x="577" y="294"/>
                      <a:pt x="590" y="291"/>
                      <a:pt x="597" y="282"/>
                    </a:cubicBezTo>
                    <a:cubicBezTo>
                      <a:pt x="610" y="278"/>
                      <a:pt x="624" y="276"/>
                      <a:pt x="631" y="267"/>
                    </a:cubicBezTo>
                    <a:cubicBezTo>
                      <a:pt x="631" y="264"/>
                      <a:pt x="629" y="264"/>
                      <a:pt x="629" y="261"/>
                    </a:cubicBezTo>
                    <a:cubicBezTo>
                      <a:pt x="634" y="257"/>
                      <a:pt x="639" y="250"/>
                      <a:pt x="647" y="249"/>
                    </a:cubicBezTo>
                    <a:cubicBezTo>
                      <a:pt x="656" y="249"/>
                      <a:pt x="666" y="258"/>
                      <a:pt x="674" y="256"/>
                    </a:cubicBezTo>
                    <a:cubicBezTo>
                      <a:pt x="678" y="255"/>
                      <a:pt x="680" y="250"/>
                      <a:pt x="683" y="248"/>
                    </a:cubicBezTo>
                    <a:cubicBezTo>
                      <a:pt x="685" y="247"/>
                      <a:pt x="690" y="248"/>
                      <a:pt x="694" y="246"/>
                    </a:cubicBezTo>
                    <a:cubicBezTo>
                      <a:pt x="699" y="244"/>
                      <a:pt x="702" y="240"/>
                      <a:pt x="706" y="240"/>
                    </a:cubicBezTo>
                    <a:cubicBezTo>
                      <a:pt x="718" y="238"/>
                      <a:pt x="725" y="247"/>
                      <a:pt x="722" y="258"/>
                    </a:cubicBezTo>
                    <a:cubicBezTo>
                      <a:pt x="734" y="264"/>
                      <a:pt x="744" y="271"/>
                      <a:pt x="752" y="281"/>
                    </a:cubicBezTo>
                    <a:cubicBezTo>
                      <a:pt x="763" y="281"/>
                      <a:pt x="768" y="288"/>
                      <a:pt x="777" y="288"/>
                    </a:cubicBezTo>
                    <a:cubicBezTo>
                      <a:pt x="776" y="292"/>
                      <a:pt x="778" y="292"/>
                      <a:pt x="779" y="295"/>
                    </a:cubicBezTo>
                    <a:cubicBezTo>
                      <a:pt x="781" y="296"/>
                      <a:pt x="784" y="296"/>
                      <a:pt x="786" y="297"/>
                    </a:cubicBezTo>
                    <a:cubicBezTo>
                      <a:pt x="787" y="304"/>
                      <a:pt x="790" y="307"/>
                      <a:pt x="791" y="313"/>
                    </a:cubicBezTo>
                    <a:cubicBezTo>
                      <a:pt x="787" y="314"/>
                      <a:pt x="787" y="320"/>
                      <a:pt x="782" y="322"/>
                    </a:cubicBezTo>
                    <a:cubicBezTo>
                      <a:pt x="773" y="325"/>
                      <a:pt x="758" y="324"/>
                      <a:pt x="751" y="321"/>
                    </a:cubicBezTo>
                    <a:cubicBezTo>
                      <a:pt x="747" y="325"/>
                      <a:pt x="736" y="318"/>
                      <a:pt x="737" y="329"/>
                    </a:cubicBezTo>
                    <a:cubicBezTo>
                      <a:pt x="745" y="328"/>
                      <a:pt x="748" y="336"/>
                      <a:pt x="755" y="339"/>
                    </a:cubicBezTo>
                    <a:cubicBezTo>
                      <a:pt x="756" y="339"/>
                      <a:pt x="759" y="338"/>
                      <a:pt x="761" y="339"/>
                    </a:cubicBezTo>
                    <a:cubicBezTo>
                      <a:pt x="766" y="340"/>
                      <a:pt x="772" y="348"/>
                      <a:pt x="777" y="341"/>
                    </a:cubicBezTo>
                    <a:cubicBezTo>
                      <a:pt x="777" y="338"/>
                      <a:pt x="775" y="336"/>
                      <a:pt x="776" y="332"/>
                    </a:cubicBezTo>
                    <a:cubicBezTo>
                      <a:pt x="782" y="324"/>
                      <a:pt x="798" y="326"/>
                      <a:pt x="801" y="313"/>
                    </a:cubicBezTo>
                    <a:cubicBezTo>
                      <a:pt x="804" y="313"/>
                      <a:pt x="805" y="311"/>
                      <a:pt x="807" y="311"/>
                    </a:cubicBezTo>
                    <a:cubicBezTo>
                      <a:pt x="807" y="304"/>
                      <a:pt x="800" y="304"/>
                      <a:pt x="799" y="299"/>
                    </a:cubicBezTo>
                    <a:cubicBezTo>
                      <a:pt x="804" y="281"/>
                      <a:pt x="818" y="303"/>
                      <a:pt x="827" y="297"/>
                    </a:cubicBezTo>
                    <a:cubicBezTo>
                      <a:pt x="822" y="284"/>
                      <a:pt x="804" y="284"/>
                      <a:pt x="792" y="277"/>
                    </a:cubicBezTo>
                    <a:cubicBezTo>
                      <a:pt x="793" y="275"/>
                      <a:pt x="796" y="276"/>
                      <a:pt x="795" y="271"/>
                    </a:cubicBezTo>
                    <a:cubicBezTo>
                      <a:pt x="784" y="268"/>
                      <a:pt x="779" y="270"/>
                      <a:pt x="773" y="266"/>
                    </a:cubicBezTo>
                    <a:cubicBezTo>
                      <a:pt x="768" y="262"/>
                      <a:pt x="769" y="255"/>
                      <a:pt x="765" y="250"/>
                    </a:cubicBezTo>
                    <a:cubicBezTo>
                      <a:pt x="761" y="244"/>
                      <a:pt x="751" y="244"/>
                      <a:pt x="750" y="236"/>
                    </a:cubicBezTo>
                    <a:cubicBezTo>
                      <a:pt x="753" y="233"/>
                      <a:pt x="754" y="232"/>
                      <a:pt x="752" y="227"/>
                    </a:cubicBezTo>
                    <a:cubicBezTo>
                      <a:pt x="757" y="226"/>
                      <a:pt x="763" y="221"/>
                      <a:pt x="769" y="224"/>
                    </a:cubicBezTo>
                    <a:cubicBezTo>
                      <a:pt x="769" y="228"/>
                      <a:pt x="765" y="230"/>
                      <a:pt x="767" y="233"/>
                    </a:cubicBezTo>
                    <a:cubicBezTo>
                      <a:pt x="771" y="236"/>
                      <a:pt x="771" y="229"/>
                      <a:pt x="776" y="230"/>
                    </a:cubicBezTo>
                    <a:cubicBezTo>
                      <a:pt x="779" y="239"/>
                      <a:pt x="789" y="242"/>
                      <a:pt x="793" y="251"/>
                    </a:cubicBezTo>
                    <a:cubicBezTo>
                      <a:pt x="804" y="251"/>
                      <a:pt x="804" y="251"/>
                      <a:pt x="804" y="251"/>
                    </a:cubicBezTo>
                    <a:cubicBezTo>
                      <a:pt x="805" y="253"/>
                      <a:pt x="806" y="255"/>
                      <a:pt x="806" y="257"/>
                    </a:cubicBezTo>
                    <a:cubicBezTo>
                      <a:pt x="821" y="259"/>
                      <a:pt x="828" y="269"/>
                      <a:pt x="840" y="274"/>
                    </a:cubicBezTo>
                    <a:cubicBezTo>
                      <a:pt x="840" y="282"/>
                      <a:pt x="837" y="287"/>
                      <a:pt x="835" y="293"/>
                    </a:cubicBezTo>
                    <a:cubicBezTo>
                      <a:pt x="845" y="302"/>
                      <a:pt x="855" y="310"/>
                      <a:pt x="862" y="320"/>
                    </a:cubicBezTo>
                    <a:cubicBezTo>
                      <a:pt x="866" y="321"/>
                      <a:pt x="871" y="319"/>
                      <a:pt x="873" y="322"/>
                    </a:cubicBezTo>
                    <a:cubicBezTo>
                      <a:pt x="870" y="324"/>
                      <a:pt x="865" y="323"/>
                      <a:pt x="865" y="327"/>
                    </a:cubicBezTo>
                    <a:cubicBezTo>
                      <a:pt x="869" y="331"/>
                      <a:pt x="870" y="333"/>
                      <a:pt x="869" y="341"/>
                    </a:cubicBezTo>
                    <a:cubicBezTo>
                      <a:pt x="873" y="345"/>
                      <a:pt x="882" y="339"/>
                      <a:pt x="882" y="347"/>
                    </a:cubicBezTo>
                    <a:cubicBezTo>
                      <a:pt x="887" y="343"/>
                      <a:pt x="888" y="348"/>
                      <a:pt x="894" y="348"/>
                    </a:cubicBezTo>
                    <a:cubicBezTo>
                      <a:pt x="896" y="343"/>
                      <a:pt x="888" y="336"/>
                      <a:pt x="889" y="332"/>
                    </a:cubicBezTo>
                    <a:cubicBezTo>
                      <a:pt x="892" y="333"/>
                      <a:pt x="896" y="338"/>
                      <a:pt x="899" y="333"/>
                    </a:cubicBezTo>
                    <a:cubicBezTo>
                      <a:pt x="893" y="327"/>
                      <a:pt x="883" y="326"/>
                      <a:pt x="877" y="321"/>
                    </a:cubicBezTo>
                    <a:cubicBezTo>
                      <a:pt x="888" y="318"/>
                      <a:pt x="896" y="330"/>
                      <a:pt x="905" y="329"/>
                    </a:cubicBezTo>
                    <a:cubicBezTo>
                      <a:pt x="906" y="325"/>
                      <a:pt x="904" y="324"/>
                      <a:pt x="904" y="321"/>
                    </a:cubicBezTo>
                    <a:cubicBezTo>
                      <a:pt x="908" y="322"/>
                      <a:pt x="909" y="319"/>
                      <a:pt x="909" y="316"/>
                    </a:cubicBezTo>
                    <a:cubicBezTo>
                      <a:pt x="893" y="315"/>
                      <a:pt x="889" y="302"/>
                      <a:pt x="881" y="292"/>
                    </a:cubicBezTo>
                    <a:cubicBezTo>
                      <a:pt x="889" y="292"/>
                      <a:pt x="891" y="297"/>
                      <a:pt x="896" y="299"/>
                    </a:cubicBezTo>
                    <a:cubicBezTo>
                      <a:pt x="896" y="298"/>
                      <a:pt x="897" y="297"/>
                      <a:pt x="899" y="297"/>
                    </a:cubicBezTo>
                    <a:cubicBezTo>
                      <a:pt x="901" y="296"/>
                      <a:pt x="898" y="288"/>
                      <a:pt x="902" y="288"/>
                    </a:cubicBezTo>
                    <a:cubicBezTo>
                      <a:pt x="905" y="285"/>
                      <a:pt x="908" y="290"/>
                      <a:pt x="911" y="291"/>
                    </a:cubicBezTo>
                    <a:cubicBezTo>
                      <a:pt x="915" y="283"/>
                      <a:pt x="927" y="286"/>
                      <a:pt x="931" y="291"/>
                    </a:cubicBezTo>
                    <a:cubicBezTo>
                      <a:pt x="931" y="294"/>
                      <a:pt x="922" y="293"/>
                      <a:pt x="926" y="297"/>
                    </a:cubicBezTo>
                    <a:cubicBezTo>
                      <a:pt x="929" y="302"/>
                      <a:pt x="931" y="292"/>
                      <a:pt x="934" y="296"/>
                    </a:cubicBezTo>
                    <a:cubicBezTo>
                      <a:pt x="932" y="303"/>
                      <a:pt x="933" y="307"/>
                      <a:pt x="929" y="311"/>
                    </a:cubicBezTo>
                    <a:cubicBezTo>
                      <a:pt x="933" y="311"/>
                      <a:pt x="937" y="315"/>
                      <a:pt x="940" y="313"/>
                    </a:cubicBezTo>
                    <a:cubicBezTo>
                      <a:pt x="942" y="307"/>
                      <a:pt x="933" y="310"/>
                      <a:pt x="936" y="306"/>
                    </a:cubicBezTo>
                    <a:cubicBezTo>
                      <a:pt x="944" y="307"/>
                      <a:pt x="944" y="319"/>
                      <a:pt x="946" y="321"/>
                    </a:cubicBezTo>
                    <a:cubicBezTo>
                      <a:pt x="942" y="318"/>
                      <a:pt x="935" y="317"/>
                      <a:pt x="930" y="318"/>
                    </a:cubicBezTo>
                    <a:cubicBezTo>
                      <a:pt x="930" y="323"/>
                      <a:pt x="930" y="323"/>
                      <a:pt x="930" y="323"/>
                    </a:cubicBezTo>
                    <a:cubicBezTo>
                      <a:pt x="937" y="324"/>
                      <a:pt x="955" y="323"/>
                      <a:pt x="952" y="336"/>
                    </a:cubicBezTo>
                    <a:cubicBezTo>
                      <a:pt x="955" y="341"/>
                      <a:pt x="966" y="338"/>
                      <a:pt x="966" y="346"/>
                    </a:cubicBezTo>
                    <a:cubicBezTo>
                      <a:pt x="978" y="344"/>
                      <a:pt x="984" y="357"/>
                      <a:pt x="1001" y="353"/>
                    </a:cubicBezTo>
                    <a:cubicBezTo>
                      <a:pt x="1003" y="337"/>
                      <a:pt x="1026" y="348"/>
                      <a:pt x="1029" y="356"/>
                    </a:cubicBezTo>
                    <a:cubicBezTo>
                      <a:pt x="1051" y="361"/>
                      <a:pt x="1056" y="340"/>
                      <a:pt x="1073" y="350"/>
                    </a:cubicBezTo>
                    <a:cubicBezTo>
                      <a:pt x="1078" y="350"/>
                      <a:pt x="1078" y="344"/>
                      <a:pt x="1082" y="346"/>
                    </a:cubicBezTo>
                    <a:cubicBezTo>
                      <a:pt x="1081" y="358"/>
                      <a:pt x="1076" y="373"/>
                      <a:pt x="1087" y="379"/>
                    </a:cubicBezTo>
                    <a:cubicBezTo>
                      <a:pt x="1073" y="390"/>
                      <a:pt x="1086" y="413"/>
                      <a:pt x="1079" y="425"/>
                    </a:cubicBezTo>
                    <a:cubicBezTo>
                      <a:pt x="1072" y="426"/>
                      <a:pt x="1071" y="432"/>
                      <a:pt x="1065" y="433"/>
                    </a:cubicBezTo>
                    <a:cubicBezTo>
                      <a:pt x="1060" y="433"/>
                      <a:pt x="1055" y="429"/>
                      <a:pt x="1049" y="432"/>
                    </a:cubicBezTo>
                    <a:cubicBezTo>
                      <a:pt x="1036" y="419"/>
                      <a:pt x="1012" y="429"/>
                      <a:pt x="998" y="435"/>
                    </a:cubicBezTo>
                    <a:cubicBezTo>
                      <a:pt x="982" y="434"/>
                      <a:pt x="961" y="424"/>
                      <a:pt x="945" y="423"/>
                    </a:cubicBezTo>
                    <a:cubicBezTo>
                      <a:pt x="938" y="423"/>
                      <a:pt x="932" y="426"/>
                      <a:pt x="930" y="417"/>
                    </a:cubicBezTo>
                    <a:cubicBezTo>
                      <a:pt x="918" y="419"/>
                      <a:pt x="916" y="412"/>
                      <a:pt x="902" y="413"/>
                    </a:cubicBezTo>
                    <a:cubicBezTo>
                      <a:pt x="900" y="412"/>
                      <a:pt x="897" y="410"/>
                      <a:pt x="897" y="406"/>
                    </a:cubicBezTo>
                    <a:cubicBezTo>
                      <a:pt x="875" y="397"/>
                      <a:pt x="834" y="406"/>
                      <a:pt x="852" y="433"/>
                    </a:cubicBezTo>
                    <a:cubicBezTo>
                      <a:pt x="848" y="440"/>
                      <a:pt x="837" y="447"/>
                      <a:pt x="829" y="443"/>
                    </a:cubicBezTo>
                    <a:cubicBezTo>
                      <a:pt x="818" y="438"/>
                      <a:pt x="813" y="430"/>
                      <a:pt x="802" y="428"/>
                    </a:cubicBezTo>
                    <a:cubicBezTo>
                      <a:pt x="796" y="427"/>
                      <a:pt x="788" y="430"/>
                      <a:pt x="782" y="428"/>
                    </a:cubicBezTo>
                    <a:cubicBezTo>
                      <a:pt x="774" y="425"/>
                      <a:pt x="779" y="416"/>
                      <a:pt x="772" y="410"/>
                    </a:cubicBezTo>
                    <a:cubicBezTo>
                      <a:pt x="770" y="408"/>
                      <a:pt x="761" y="405"/>
                      <a:pt x="757" y="403"/>
                    </a:cubicBezTo>
                    <a:cubicBezTo>
                      <a:pt x="749" y="399"/>
                      <a:pt x="740" y="405"/>
                      <a:pt x="730" y="403"/>
                    </a:cubicBezTo>
                    <a:cubicBezTo>
                      <a:pt x="724" y="402"/>
                      <a:pt x="710" y="394"/>
                      <a:pt x="709" y="388"/>
                    </a:cubicBezTo>
                    <a:cubicBezTo>
                      <a:pt x="676" y="385"/>
                      <a:pt x="714" y="373"/>
                      <a:pt x="714" y="362"/>
                    </a:cubicBezTo>
                    <a:cubicBezTo>
                      <a:pt x="699" y="353"/>
                      <a:pt x="713" y="348"/>
                      <a:pt x="716" y="338"/>
                    </a:cubicBezTo>
                    <a:cubicBezTo>
                      <a:pt x="711" y="335"/>
                      <a:pt x="707" y="345"/>
                      <a:pt x="702" y="342"/>
                    </a:cubicBezTo>
                    <a:cubicBezTo>
                      <a:pt x="702" y="339"/>
                      <a:pt x="705" y="339"/>
                      <a:pt x="704" y="335"/>
                    </a:cubicBezTo>
                    <a:cubicBezTo>
                      <a:pt x="693" y="330"/>
                      <a:pt x="678" y="343"/>
                      <a:pt x="664" y="336"/>
                    </a:cubicBezTo>
                    <a:cubicBezTo>
                      <a:pt x="661" y="335"/>
                      <a:pt x="662" y="339"/>
                      <a:pt x="659" y="339"/>
                    </a:cubicBezTo>
                    <a:cubicBezTo>
                      <a:pt x="656" y="338"/>
                      <a:pt x="653" y="337"/>
                      <a:pt x="650" y="336"/>
                    </a:cubicBezTo>
                    <a:cubicBezTo>
                      <a:pt x="629" y="347"/>
                      <a:pt x="575" y="333"/>
                      <a:pt x="556" y="353"/>
                    </a:cubicBezTo>
                    <a:cubicBezTo>
                      <a:pt x="543" y="350"/>
                      <a:pt x="539" y="362"/>
                      <a:pt x="531" y="363"/>
                    </a:cubicBezTo>
                    <a:cubicBezTo>
                      <a:pt x="526" y="364"/>
                      <a:pt x="523" y="361"/>
                      <a:pt x="517" y="361"/>
                    </a:cubicBezTo>
                    <a:cubicBezTo>
                      <a:pt x="510" y="360"/>
                      <a:pt x="502" y="362"/>
                      <a:pt x="494" y="363"/>
                    </a:cubicBezTo>
                    <a:cubicBezTo>
                      <a:pt x="488" y="360"/>
                      <a:pt x="490" y="353"/>
                      <a:pt x="483" y="353"/>
                    </a:cubicBezTo>
                    <a:cubicBezTo>
                      <a:pt x="475" y="353"/>
                      <a:pt x="469" y="374"/>
                      <a:pt x="455" y="382"/>
                    </a:cubicBezTo>
                    <a:cubicBezTo>
                      <a:pt x="448" y="386"/>
                      <a:pt x="443" y="384"/>
                      <a:pt x="439" y="387"/>
                    </a:cubicBezTo>
                    <a:cubicBezTo>
                      <a:pt x="427" y="388"/>
                      <a:pt x="426" y="397"/>
                      <a:pt x="417" y="400"/>
                    </a:cubicBezTo>
                    <a:cubicBezTo>
                      <a:pt x="417" y="403"/>
                      <a:pt x="415" y="404"/>
                      <a:pt x="415" y="407"/>
                    </a:cubicBezTo>
                    <a:cubicBezTo>
                      <a:pt x="406" y="412"/>
                      <a:pt x="402" y="421"/>
                      <a:pt x="398" y="431"/>
                    </a:cubicBezTo>
                    <a:cubicBezTo>
                      <a:pt x="400" y="433"/>
                      <a:pt x="397" y="435"/>
                      <a:pt x="398" y="438"/>
                    </a:cubicBezTo>
                    <a:cubicBezTo>
                      <a:pt x="389" y="442"/>
                      <a:pt x="386" y="451"/>
                      <a:pt x="378" y="455"/>
                    </a:cubicBezTo>
                    <a:cubicBezTo>
                      <a:pt x="370" y="459"/>
                      <a:pt x="367" y="464"/>
                      <a:pt x="361" y="467"/>
                    </a:cubicBezTo>
                    <a:cubicBezTo>
                      <a:pt x="356" y="470"/>
                      <a:pt x="350" y="468"/>
                      <a:pt x="343" y="471"/>
                    </a:cubicBezTo>
                    <a:cubicBezTo>
                      <a:pt x="332" y="476"/>
                      <a:pt x="331" y="498"/>
                      <a:pt x="315" y="495"/>
                    </a:cubicBezTo>
                    <a:cubicBezTo>
                      <a:pt x="312" y="505"/>
                      <a:pt x="301" y="506"/>
                      <a:pt x="302" y="520"/>
                    </a:cubicBezTo>
                    <a:cubicBezTo>
                      <a:pt x="297" y="526"/>
                      <a:pt x="291" y="532"/>
                      <a:pt x="282" y="535"/>
                    </a:cubicBezTo>
                    <a:cubicBezTo>
                      <a:pt x="282" y="542"/>
                      <a:pt x="274" y="548"/>
                      <a:pt x="271" y="554"/>
                    </a:cubicBezTo>
                    <a:cubicBezTo>
                      <a:pt x="270" y="555"/>
                      <a:pt x="271" y="557"/>
                      <a:pt x="270" y="558"/>
                    </a:cubicBezTo>
                    <a:cubicBezTo>
                      <a:pt x="266" y="562"/>
                      <a:pt x="261" y="562"/>
                      <a:pt x="259" y="566"/>
                    </a:cubicBezTo>
                    <a:cubicBezTo>
                      <a:pt x="257" y="569"/>
                      <a:pt x="256" y="575"/>
                      <a:pt x="255" y="580"/>
                    </a:cubicBezTo>
                    <a:cubicBezTo>
                      <a:pt x="255" y="584"/>
                      <a:pt x="259" y="590"/>
                      <a:pt x="259" y="592"/>
                    </a:cubicBezTo>
                    <a:cubicBezTo>
                      <a:pt x="260" y="600"/>
                      <a:pt x="254" y="603"/>
                      <a:pt x="253" y="610"/>
                    </a:cubicBezTo>
                    <a:cubicBezTo>
                      <a:pt x="252" y="615"/>
                      <a:pt x="254" y="622"/>
                      <a:pt x="254" y="627"/>
                    </a:cubicBezTo>
                    <a:cubicBezTo>
                      <a:pt x="253" y="632"/>
                      <a:pt x="249" y="641"/>
                      <a:pt x="247" y="647"/>
                    </a:cubicBezTo>
                    <a:cubicBezTo>
                      <a:pt x="245" y="650"/>
                      <a:pt x="242" y="651"/>
                      <a:pt x="240" y="654"/>
                    </a:cubicBezTo>
                    <a:cubicBezTo>
                      <a:pt x="238" y="660"/>
                      <a:pt x="239" y="666"/>
                      <a:pt x="237" y="671"/>
                    </a:cubicBezTo>
                    <a:cubicBezTo>
                      <a:pt x="234" y="677"/>
                      <a:pt x="226" y="681"/>
                      <a:pt x="223" y="687"/>
                    </a:cubicBezTo>
                    <a:cubicBezTo>
                      <a:pt x="231" y="703"/>
                      <a:pt x="224" y="713"/>
                      <a:pt x="222" y="730"/>
                    </a:cubicBezTo>
                    <a:cubicBezTo>
                      <a:pt x="223" y="733"/>
                      <a:pt x="226" y="733"/>
                      <a:pt x="228" y="735"/>
                    </a:cubicBezTo>
                    <a:cubicBezTo>
                      <a:pt x="226" y="738"/>
                      <a:pt x="225" y="738"/>
                      <a:pt x="227" y="741"/>
                    </a:cubicBezTo>
                    <a:cubicBezTo>
                      <a:pt x="229" y="743"/>
                      <a:pt x="233" y="739"/>
                      <a:pt x="235" y="742"/>
                    </a:cubicBezTo>
                    <a:cubicBezTo>
                      <a:pt x="232" y="758"/>
                      <a:pt x="245" y="758"/>
                      <a:pt x="245" y="771"/>
                    </a:cubicBezTo>
                    <a:cubicBezTo>
                      <a:pt x="254" y="778"/>
                      <a:pt x="262" y="792"/>
                      <a:pt x="257" y="804"/>
                    </a:cubicBezTo>
                    <a:cubicBezTo>
                      <a:pt x="261" y="812"/>
                      <a:pt x="262" y="822"/>
                      <a:pt x="267" y="828"/>
                    </a:cubicBezTo>
                    <a:cubicBezTo>
                      <a:pt x="280" y="833"/>
                      <a:pt x="283" y="847"/>
                      <a:pt x="296" y="851"/>
                    </a:cubicBezTo>
                    <a:cubicBezTo>
                      <a:pt x="298" y="868"/>
                      <a:pt x="312" y="872"/>
                      <a:pt x="322" y="879"/>
                    </a:cubicBezTo>
                    <a:cubicBezTo>
                      <a:pt x="325" y="881"/>
                      <a:pt x="326" y="886"/>
                      <a:pt x="328" y="887"/>
                    </a:cubicBezTo>
                    <a:cubicBezTo>
                      <a:pt x="341" y="892"/>
                      <a:pt x="353" y="878"/>
                      <a:pt x="364" y="877"/>
                    </a:cubicBezTo>
                    <a:cubicBezTo>
                      <a:pt x="367" y="877"/>
                      <a:pt x="371" y="878"/>
                      <a:pt x="375" y="878"/>
                    </a:cubicBezTo>
                    <a:cubicBezTo>
                      <a:pt x="381" y="878"/>
                      <a:pt x="385" y="875"/>
                      <a:pt x="389" y="875"/>
                    </a:cubicBezTo>
                    <a:cubicBezTo>
                      <a:pt x="394" y="876"/>
                      <a:pt x="399" y="884"/>
                      <a:pt x="404" y="878"/>
                    </a:cubicBezTo>
                    <a:cubicBezTo>
                      <a:pt x="406" y="884"/>
                      <a:pt x="414" y="883"/>
                      <a:pt x="419" y="886"/>
                    </a:cubicBezTo>
                    <a:cubicBezTo>
                      <a:pt x="422" y="887"/>
                      <a:pt x="421" y="890"/>
                      <a:pt x="425" y="891"/>
                    </a:cubicBezTo>
                    <a:cubicBezTo>
                      <a:pt x="429" y="891"/>
                      <a:pt x="434" y="885"/>
                      <a:pt x="440" y="884"/>
                    </a:cubicBezTo>
                    <a:cubicBezTo>
                      <a:pt x="450" y="882"/>
                      <a:pt x="462" y="878"/>
                      <a:pt x="467" y="872"/>
                    </a:cubicBezTo>
                    <a:cubicBezTo>
                      <a:pt x="469" y="873"/>
                      <a:pt x="471" y="875"/>
                      <a:pt x="474" y="875"/>
                    </a:cubicBezTo>
                    <a:cubicBezTo>
                      <a:pt x="483" y="866"/>
                      <a:pt x="497" y="868"/>
                      <a:pt x="509" y="865"/>
                    </a:cubicBezTo>
                    <a:cubicBezTo>
                      <a:pt x="514" y="872"/>
                      <a:pt x="521" y="866"/>
                      <a:pt x="525" y="866"/>
                    </a:cubicBezTo>
                    <a:cubicBezTo>
                      <a:pt x="544" y="863"/>
                      <a:pt x="555" y="879"/>
                      <a:pt x="559" y="891"/>
                    </a:cubicBezTo>
                    <a:cubicBezTo>
                      <a:pt x="563" y="904"/>
                      <a:pt x="562" y="909"/>
                      <a:pt x="583" y="908"/>
                    </a:cubicBezTo>
                    <a:cubicBezTo>
                      <a:pt x="585" y="907"/>
                      <a:pt x="585" y="904"/>
                      <a:pt x="588" y="903"/>
                    </a:cubicBezTo>
                    <a:cubicBezTo>
                      <a:pt x="596" y="903"/>
                      <a:pt x="603" y="910"/>
                      <a:pt x="611" y="908"/>
                    </a:cubicBezTo>
                    <a:cubicBezTo>
                      <a:pt x="615" y="907"/>
                      <a:pt x="620" y="900"/>
                      <a:pt x="625" y="907"/>
                    </a:cubicBezTo>
                    <a:cubicBezTo>
                      <a:pt x="627" y="921"/>
                      <a:pt x="645" y="924"/>
                      <a:pt x="646" y="935"/>
                    </a:cubicBezTo>
                    <a:cubicBezTo>
                      <a:pt x="647" y="943"/>
                      <a:pt x="638" y="947"/>
                      <a:pt x="640" y="959"/>
                    </a:cubicBezTo>
                    <a:cubicBezTo>
                      <a:pt x="637" y="961"/>
                      <a:pt x="633" y="963"/>
                      <a:pt x="632" y="966"/>
                    </a:cubicBezTo>
                    <a:cubicBezTo>
                      <a:pt x="634" y="971"/>
                      <a:pt x="637" y="975"/>
                      <a:pt x="638" y="982"/>
                    </a:cubicBezTo>
                    <a:cubicBezTo>
                      <a:pt x="636" y="983"/>
                      <a:pt x="633" y="983"/>
                      <a:pt x="632" y="986"/>
                    </a:cubicBezTo>
                    <a:cubicBezTo>
                      <a:pt x="635" y="999"/>
                      <a:pt x="627" y="1002"/>
                      <a:pt x="620" y="1006"/>
                    </a:cubicBezTo>
                    <a:cubicBezTo>
                      <a:pt x="623" y="1012"/>
                      <a:pt x="627" y="1016"/>
                      <a:pt x="633" y="1019"/>
                    </a:cubicBezTo>
                    <a:cubicBezTo>
                      <a:pt x="631" y="1020"/>
                      <a:pt x="632" y="1023"/>
                      <a:pt x="632" y="1026"/>
                    </a:cubicBezTo>
                    <a:cubicBezTo>
                      <a:pt x="638" y="1027"/>
                      <a:pt x="637" y="1033"/>
                      <a:pt x="639" y="1036"/>
                    </a:cubicBezTo>
                    <a:cubicBezTo>
                      <a:pt x="641" y="1038"/>
                      <a:pt x="644" y="1039"/>
                      <a:pt x="646" y="1040"/>
                    </a:cubicBezTo>
                    <a:cubicBezTo>
                      <a:pt x="647" y="1041"/>
                      <a:pt x="647" y="1044"/>
                      <a:pt x="648" y="1045"/>
                    </a:cubicBezTo>
                    <a:cubicBezTo>
                      <a:pt x="650" y="1048"/>
                      <a:pt x="654" y="1049"/>
                      <a:pt x="656" y="1051"/>
                    </a:cubicBezTo>
                    <a:cubicBezTo>
                      <a:pt x="658" y="1053"/>
                      <a:pt x="658" y="1056"/>
                      <a:pt x="660" y="1059"/>
                    </a:cubicBezTo>
                    <a:cubicBezTo>
                      <a:pt x="666" y="1067"/>
                      <a:pt x="676" y="1070"/>
                      <a:pt x="682" y="1077"/>
                    </a:cubicBezTo>
                    <a:cubicBezTo>
                      <a:pt x="688" y="1084"/>
                      <a:pt x="687" y="1095"/>
                      <a:pt x="694" y="1103"/>
                    </a:cubicBezTo>
                    <a:cubicBezTo>
                      <a:pt x="695" y="1106"/>
                      <a:pt x="691" y="1105"/>
                      <a:pt x="691" y="1108"/>
                    </a:cubicBezTo>
                    <a:cubicBezTo>
                      <a:pt x="694" y="1113"/>
                      <a:pt x="698" y="1116"/>
                      <a:pt x="701" y="1121"/>
                    </a:cubicBezTo>
                    <a:cubicBezTo>
                      <a:pt x="701" y="1127"/>
                      <a:pt x="701" y="1127"/>
                      <a:pt x="701" y="1127"/>
                    </a:cubicBezTo>
                    <a:cubicBezTo>
                      <a:pt x="712" y="1133"/>
                      <a:pt x="717" y="1151"/>
                      <a:pt x="706" y="1160"/>
                    </a:cubicBezTo>
                    <a:cubicBezTo>
                      <a:pt x="711" y="1163"/>
                      <a:pt x="707" y="1167"/>
                      <a:pt x="710" y="1172"/>
                    </a:cubicBezTo>
                    <a:cubicBezTo>
                      <a:pt x="714" y="1181"/>
                      <a:pt x="725" y="1188"/>
                      <a:pt x="724" y="1199"/>
                    </a:cubicBezTo>
                    <a:cubicBezTo>
                      <a:pt x="724" y="1205"/>
                      <a:pt x="716" y="1208"/>
                      <a:pt x="718" y="1216"/>
                    </a:cubicBezTo>
                    <a:cubicBezTo>
                      <a:pt x="716" y="1218"/>
                      <a:pt x="711" y="1217"/>
                      <a:pt x="709" y="1219"/>
                    </a:cubicBezTo>
                    <a:cubicBezTo>
                      <a:pt x="706" y="1222"/>
                      <a:pt x="706" y="1228"/>
                      <a:pt x="699" y="1227"/>
                    </a:cubicBezTo>
                    <a:cubicBezTo>
                      <a:pt x="700" y="1237"/>
                      <a:pt x="694" y="1241"/>
                      <a:pt x="696" y="1253"/>
                    </a:cubicBezTo>
                    <a:cubicBezTo>
                      <a:pt x="690" y="1257"/>
                      <a:pt x="692" y="1268"/>
                      <a:pt x="685" y="1270"/>
                    </a:cubicBezTo>
                    <a:cubicBezTo>
                      <a:pt x="685" y="1273"/>
                      <a:pt x="686" y="1277"/>
                      <a:pt x="687" y="1279"/>
                    </a:cubicBezTo>
                    <a:cubicBezTo>
                      <a:pt x="677" y="1305"/>
                      <a:pt x="701" y="1315"/>
                      <a:pt x="711" y="1331"/>
                    </a:cubicBezTo>
                    <a:cubicBezTo>
                      <a:pt x="714" y="1335"/>
                      <a:pt x="714" y="1340"/>
                      <a:pt x="716" y="1344"/>
                    </a:cubicBezTo>
                    <a:cubicBezTo>
                      <a:pt x="720" y="1351"/>
                      <a:pt x="729" y="1355"/>
                      <a:pt x="730" y="1362"/>
                    </a:cubicBezTo>
                    <a:cubicBezTo>
                      <a:pt x="743" y="1365"/>
                      <a:pt x="742" y="1381"/>
                      <a:pt x="742" y="1396"/>
                    </a:cubicBezTo>
                    <a:cubicBezTo>
                      <a:pt x="747" y="1400"/>
                      <a:pt x="750" y="1408"/>
                      <a:pt x="747" y="1414"/>
                    </a:cubicBezTo>
                    <a:cubicBezTo>
                      <a:pt x="756" y="1428"/>
                      <a:pt x="759" y="1450"/>
                      <a:pt x="778" y="1455"/>
                    </a:cubicBezTo>
                    <a:cubicBezTo>
                      <a:pt x="779" y="1462"/>
                      <a:pt x="787" y="1464"/>
                      <a:pt x="789" y="1469"/>
                    </a:cubicBezTo>
                    <a:cubicBezTo>
                      <a:pt x="791" y="1473"/>
                      <a:pt x="788" y="1477"/>
                      <a:pt x="790" y="1480"/>
                    </a:cubicBezTo>
                    <a:cubicBezTo>
                      <a:pt x="795" y="1488"/>
                      <a:pt x="809" y="1487"/>
                      <a:pt x="808" y="1501"/>
                    </a:cubicBezTo>
                    <a:cubicBezTo>
                      <a:pt x="807" y="1504"/>
                      <a:pt x="803" y="1504"/>
                      <a:pt x="801" y="1505"/>
                    </a:cubicBezTo>
                    <a:cubicBezTo>
                      <a:pt x="802" y="1511"/>
                      <a:pt x="808" y="1512"/>
                      <a:pt x="807" y="1520"/>
                    </a:cubicBezTo>
                    <a:cubicBezTo>
                      <a:pt x="816" y="1518"/>
                      <a:pt x="820" y="1526"/>
                      <a:pt x="828" y="1527"/>
                    </a:cubicBezTo>
                    <a:cubicBezTo>
                      <a:pt x="833" y="1528"/>
                      <a:pt x="836" y="1524"/>
                      <a:pt x="842" y="1523"/>
                    </a:cubicBezTo>
                    <a:cubicBezTo>
                      <a:pt x="849" y="1522"/>
                      <a:pt x="860" y="1527"/>
                      <a:pt x="866" y="1520"/>
                    </a:cubicBezTo>
                    <a:cubicBezTo>
                      <a:pt x="886" y="1521"/>
                      <a:pt x="906" y="1520"/>
                      <a:pt x="923" y="1517"/>
                    </a:cubicBezTo>
                    <a:cubicBezTo>
                      <a:pt x="948" y="1514"/>
                      <a:pt x="969" y="1501"/>
                      <a:pt x="986" y="1489"/>
                    </a:cubicBezTo>
                    <a:cubicBezTo>
                      <a:pt x="992" y="1489"/>
                      <a:pt x="992" y="1489"/>
                      <a:pt x="992" y="1489"/>
                    </a:cubicBezTo>
                    <a:cubicBezTo>
                      <a:pt x="1003" y="1482"/>
                      <a:pt x="1008" y="1469"/>
                      <a:pt x="1020" y="1462"/>
                    </a:cubicBezTo>
                    <a:cubicBezTo>
                      <a:pt x="1024" y="1459"/>
                      <a:pt x="1031" y="1458"/>
                      <a:pt x="1035" y="1455"/>
                    </a:cubicBezTo>
                    <a:cubicBezTo>
                      <a:pt x="1044" y="1448"/>
                      <a:pt x="1049" y="1436"/>
                      <a:pt x="1054" y="1425"/>
                    </a:cubicBezTo>
                    <a:cubicBezTo>
                      <a:pt x="1054" y="1422"/>
                      <a:pt x="1051" y="1422"/>
                      <a:pt x="1050" y="1419"/>
                    </a:cubicBezTo>
                    <a:cubicBezTo>
                      <a:pt x="1065" y="1405"/>
                      <a:pt x="1092" y="1404"/>
                      <a:pt x="1105" y="1389"/>
                    </a:cubicBezTo>
                    <a:cubicBezTo>
                      <a:pt x="1105" y="1386"/>
                      <a:pt x="1102" y="1386"/>
                      <a:pt x="1102" y="1384"/>
                    </a:cubicBezTo>
                    <a:cubicBezTo>
                      <a:pt x="1109" y="1381"/>
                      <a:pt x="1110" y="1372"/>
                      <a:pt x="1112" y="1364"/>
                    </a:cubicBezTo>
                    <a:cubicBezTo>
                      <a:pt x="1108" y="1361"/>
                      <a:pt x="1108" y="1356"/>
                      <a:pt x="1105" y="1352"/>
                    </a:cubicBezTo>
                    <a:cubicBezTo>
                      <a:pt x="1106" y="1350"/>
                      <a:pt x="1108" y="1348"/>
                      <a:pt x="1108" y="1344"/>
                    </a:cubicBezTo>
                    <a:cubicBezTo>
                      <a:pt x="1108" y="1341"/>
                      <a:pt x="1103" y="1342"/>
                      <a:pt x="1102" y="1340"/>
                    </a:cubicBezTo>
                    <a:cubicBezTo>
                      <a:pt x="1103" y="1331"/>
                      <a:pt x="1112" y="1331"/>
                      <a:pt x="1118" y="1326"/>
                    </a:cubicBezTo>
                    <a:cubicBezTo>
                      <a:pt x="1122" y="1324"/>
                      <a:pt x="1125" y="1318"/>
                      <a:pt x="1128" y="1316"/>
                    </a:cubicBezTo>
                    <a:cubicBezTo>
                      <a:pt x="1132" y="1313"/>
                      <a:pt x="1139" y="1313"/>
                      <a:pt x="1143" y="1308"/>
                    </a:cubicBezTo>
                    <a:cubicBezTo>
                      <a:pt x="1148" y="1303"/>
                      <a:pt x="1149" y="1298"/>
                      <a:pt x="1154" y="1295"/>
                    </a:cubicBezTo>
                    <a:cubicBezTo>
                      <a:pt x="1167" y="1285"/>
                      <a:pt x="1189" y="1283"/>
                      <a:pt x="1201" y="1274"/>
                    </a:cubicBezTo>
                    <a:cubicBezTo>
                      <a:pt x="1205" y="1270"/>
                      <a:pt x="1208" y="1263"/>
                      <a:pt x="1213" y="1259"/>
                    </a:cubicBezTo>
                    <a:cubicBezTo>
                      <a:pt x="1215" y="1257"/>
                      <a:pt x="1218" y="1256"/>
                      <a:pt x="1219" y="1254"/>
                    </a:cubicBezTo>
                    <a:cubicBezTo>
                      <a:pt x="1225" y="1247"/>
                      <a:pt x="1224" y="1242"/>
                      <a:pt x="1223" y="1233"/>
                    </a:cubicBezTo>
                    <a:cubicBezTo>
                      <a:pt x="1223" y="1224"/>
                      <a:pt x="1228" y="1210"/>
                      <a:pt x="1229" y="1204"/>
                    </a:cubicBezTo>
                    <a:cubicBezTo>
                      <a:pt x="1229" y="1202"/>
                      <a:pt x="1228" y="1198"/>
                      <a:pt x="1228" y="1195"/>
                    </a:cubicBezTo>
                    <a:cubicBezTo>
                      <a:pt x="1229" y="1183"/>
                      <a:pt x="1238" y="1177"/>
                      <a:pt x="1231" y="1170"/>
                    </a:cubicBezTo>
                    <a:cubicBezTo>
                      <a:pt x="1228" y="1169"/>
                      <a:pt x="1223" y="1169"/>
                      <a:pt x="1221" y="1165"/>
                    </a:cubicBezTo>
                    <a:cubicBezTo>
                      <a:pt x="1220" y="1163"/>
                      <a:pt x="1216" y="1142"/>
                      <a:pt x="1216" y="1142"/>
                    </a:cubicBezTo>
                    <a:cubicBezTo>
                      <a:pt x="1216" y="1140"/>
                      <a:pt x="1220" y="1137"/>
                      <a:pt x="1220" y="1134"/>
                    </a:cubicBezTo>
                    <a:cubicBezTo>
                      <a:pt x="1221" y="1131"/>
                      <a:pt x="1218" y="1129"/>
                      <a:pt x="1218" y="1127"/>
                    </a:cubicBezTo>
                    <a:cubicBezTo>
                      <a:pt x="1219" y="1122"/>
                      <a:pt x="1225" y="1118"/>
                      <a:pt x="1223" y="1113"/>
                    </a:cubicBezTo>
                    <a:cubicBezTo>
                      <a:pt x="1214" y="1110"/>
                      <a:pt x="1209" y="1107"/>
                      <a:pt x="1213" y="1097"/>
                    </a:cubicBezTo>
                    <a:cubicBezTo>
                      <a:pt x="1218" y="1084"/>
                      <a:pt x="1226" y="1069"/>
                      <a:pt x="1234" y="1060"/>
                    </a:cubicBezTo>
                    <a:cubicBezTo>
                      <a:pt x="1234" y="1054"/>
                      <a:pt x="1234" y="1054"/>
                      <a:pt x="1234" y="1054"/>
                    </a:cubicBezTo>
                    <a:cubicBezTo>
                      <a:pt x="1236" y="1049"/>
                      <a:pt x="1242" y="1048"/>
                      <a:pt x="1240" y="1039"/>
                    </a:cubicBezTo>
                    <a:cubicBezTo>
                      <a:pt x="1245" y="1036"/>
                      <a:pt x="1252" y="1036"/>
                      <a:pt x="1251" y="1028"/>
                    </a:cubicBezTo>
                    <a:cubicBezTo>
                      <a:pt x="1254" y="1026"/>
                      <a:pt x="1256" y="1023"/>
                      <a:pt x="1262" y="1024"/>
                    </a:cubicBezTo>
                    <a:cubicBezTo>
                      <a:pt x="1270" y="1016"/>
                      <a:pt x="1271" y="1005"/>
                      <a:pt x="1279" y="997"/>
                    </a:cubicBezTo>
                    <a:cubicBezTo>
                      <a:pt x="1282" y="993"/>
                      <a:pt x="1289" y="992"/>
                      <a:pt x="1292" y="987"/>
                    </a:cubicBezTo>
                    <a:cubicBezTo>
                      <a:pt x="1294" y="985"/>
                      <a:pt x="1294" y="981"/>
                      <a:pt x="1296" y="978"/>
                    </a:cubicBezTo>
                    <a:cubicBezTo>
                      <a:pt x="1298" y="975"/>
                      <a:pt x="1303" y="972"/>
                      <a:pt x="1306" y="969"/>
                    </a:cubicBezTo>
                    <a:cubicBezTo>
                      <a:pt x="1322" y="952"/>
                      <a:pt x="1340" y="943"/>
                      <a:pt x="1356" y="925"/>
                    </a:cubicBezTo>
                    <a:cubicBezTo>
                      <a:pt x="1365" y="914"/>
                      <a:pt x="1370" y="904"/>
                      <a:pt x="1376" y="891"/>
                    </a:cubicBezTo>
                    <a:cubicBezTo>
                      <a:pt x="1381" y="878"/>
                      <a:pt x="1388" y="871"/>
                      <a:pt x="1390" y="858"/>
                    </a:cubicBezTo>
                    <a:cubicBezTo>
                      <a:pt x="1392" y="846"/>
                      <a:pt x="1404" y="833"/>
                      <a:pt x="1404" y="818"/>
                    </a:cubicBezTo>
                    <a:cubicBezTo>
                      <a:pt x="1406" y="817"/>
                      <a:pt x="1408" y="815"/>
                      <a:pt x="1409" y="813"/>
                    </a:cubicBezTo>
                    <a:cubicBezTo>
                      <a:pt x="1408" y="793"/>
                      <a:pt x="1411" y="779"/>
                      <a:pt x="1411" y="762"/>
                    </a:cubicBezTo>
                    <a:cubicBezTo>
                      <a:pt x="1409" y="760"/>
                      <a:pt x="1406" y="758"/>
                      <a:pt x="1401" y="759"/>
                    </a:cubicBezTo>
                    <a:cubicBezTo>
                      <a:pt x="1397" y="770"/>
                      <a:pt x="1385" y="774"/>
                      <a:pt x="1371" y="771"/>
                    </a:cubicBezTo>
                    <a:cubicBezTo>
                      <a:pt x="1367" y="777"/>
                      <a:pt x="1362" y="780"/>
                      <a:pt x="1354" y="776"/>
                    </a:cubicBezTo>
                    <a:cubicBezTo>
                      <a:pt x="1349" y="780"/>
                      <a:pt x="1346" y="785"/>
                      <a:pt x="1340" y="787"/>
                    </a:cubicBezTo>
                    <a:cubicBezTo>
                      <a:pt x="1327" y="778"/>
                      <a:pt x="1322" y="797"/>
                      <a:pt x="1304" y="793"/>
                    </a:cubicBezTo>
                    <a:cubicBezTo>
                      <a:pt x="1296" y="786"/>
                      <a:pt x="1291" y="777"/>
                      <a:pt x="1282" y="771"/>
                    </a:cubicBezTo>
                    <a:cubicBezTo>
                      <a:pt x="1299" y="755"/>
                      <a:pt x="1268" y="751"/>
                      <a:pt x="1266" y="736"/>
                    </a:cubicBezTo>
                    <a:cubicBezTo>
                      <a:pt x="1260" y="735"/>
                      <a:pt x="1255" y="733"/>
                      <a:pt x="1252" y="729"/>
                    </a:cubicBezTo>
                    <a:cubicBezTo>
                      <a:pt x="1251" y="726"/>
                      <a:pt x="1250" y="724"/>
                      <a:pt x="1250" y="721"/>
                    </a:cubicBezTo>
                    <a:cubicBezTo>
                      <a:pt x="1246" y="717"/>
                      <a:pt x="1243" y="717"/>
                      <a:pt x="1238" y="717"/>
                    </a:cubicBezTo>
                    <a:cubicBezTo>
                      <a:pt x="1236" y="715"/>
                      <a:pt x="1235" y="713"/>
                      <a:pt x="1233" y="712"/>
                    </a:cubicBezTo>
                    <a:cubicBezTo>
                      <a:pt x="1225" y="712"/>
                      <a:pt x="1225" y="712"/>
                      <a:pt x="1225" y="712"/>
                    </a:cubicBezTo>
                    <a:cubicBezTo>
                      <a:pt x="1219" y="706"/>
                      <a:pt x="1212" y="703"/>
                      <a:pt x="1209" y="694"/>
                    </a:cubicBezTo>
                    <a:cubicBezTo>
                      <a:pt x="1207" y="688"/>
                      <a:pt x="1208" y="682"/>
                      <a:pt x="1206" y="676"/>
                    </a:cubicBezTo>
                    <a:cubicBezTo>
                      <a:pt x="1201" y="665"/>
                      <a:pt x="1192" y="656"/>
                      <a:pt x="1182" y="651"/>
                    </a:cubicBezTo>
                    <a:cubicBezTo>
                      <a:pt x="1182" y="649"/>
                      <a:pt x="1182" y="647"/>
                      <a:pt x="1179" y="647"/>
                    </a:cubicBezTo>
                    <a:cubicBezTo>
                      <a:pt x="1178" y="645"/>
                      <a:pt x="1173" y="646"/>
                      <a:pt x="1170" y="646"/>
                    </a:cubicBezTo>
                    <a:cubicBezTo>
                      <a:pt x="1169" y="631"/>
                      <a:pt x="1158" y="617"/>
                      <a:pt x="1162" y="603"/>
                    </a:cubicBezTo>
                    <a:cubicBezTo>
                      <a:pt x="1157" y="600"/>
                      <a:pt x="1153" y="596"/>
                      <a:pt x="1155" y="589"/>
                    </a:cubicBezTo>
                    <a:cubicBezTo>
                      <a:pt x="1145" y="577"/>
                      <a:pt x="1121" y="575"/>
                      <a:pt x="1126" y="551"/>
                    </a:cubicBezTo>
                    <a:cubicBezTo>
                      <a:pt x="1114" y="548"/>
                      <a:pt x="1111" y="531"/>
                      <a:pt x="1104" y="522"/>
                    </a:cubicBezTo>
                    <a:cubicBezTo>
                      <a:pt x="1099" y="515"/>
                      <a:pt x="1089" y="512"/>
                      <a:pt x="1090" y="501"/>
                    </a:cubicBezTo>
                    <a:cubicBezTo>
                      <a:pt x="1087" y="497"/>
                      <a:pt x="1081" y="496"/>
                      <a:pt x="1080" y="490"/>
                    </a:cubicBezTo>
                    <a:cubicBezTo>
                      <a:pt x="1084" y="492"/>
                      <a:pt x="1086" y="497"/>
                      <a:pt x="1094" y="496"/>
                    </a:cubicBezTo>
                    <a:cubicBezTo>
                      <a:pt x="1094" y="488"/>
                      <a:pt x="1088" y="480"/>
                      <a:pt x="1093" y="474"/>
                    </a:cubicBezTo>
                    <a:cubicBezTo>
                      <a:pt x="1097" y="477"/>
                      <a:pt x="1095" y="486"/>
                      <a:pt x="1097" y="491"/>
                    </a:cubicBezTo>
                    <a:cubicBezTo>
                      <a:pt x="1113" y="496"/>
                      <a:pt x="1115" y="503"/>
                      <a:pt x="1124" y="515"/>
                    </a:cubicBezTo>
                    <a:cubicBezTo>
                      <a:pt x="1129" y="521"/>
                      <a:pt x="1136" y="523"/>
                      <a:pt x="1141" y="528"/>
                    </a:cubicBezTo>
                    <a:cubicBezTo>
                      <a:pt x="1146" y="533"/>
                      <a:pt x="1147" y="544"/>
                      <a:pt x="1151" y="549"/>
                    </a:cubicBezTo>
                    <a:cubicBezTo>
                      <a:pt x="1157" y="555"/>
                      <a:pt x="1169" y="552"/>
                      <a:pt x="1175" y="556"/>
                    </a:cubicBezTo>
                    <a:cubicBezTo>
                      <a:pt x="1193" y="570"/>
                      <a:pt x="1187" y="603"/>
                      <a:pt x="1207" y="614"/>
                    </a:cubicBezTo>
                    <a:cubicBezTo>
                      <a:pt x="1216" y="614"/>
                      <a:pt x="1216" y="614"/>
                      <a:pt x="1216" y="614"/>
                    </a:cubicBezTo>
                    <a:cubicBezTo>
                      <a:pt x="1226" y="621"/>
                      <a:pt x="1232" y="634"/>
                      <a:pt x="1242" y="647"/>
                    </a:cubicBezTo>
                    <a:cubicBezTo>
                      <a:pt x="1255" y="663"/>
                      <a:pt x="1274" y="671"/>
                      <a:pt x="1266" y="697"/>
                    </a:cubicBezTo>
                    <a:cubicBezTo>
                      <a:pt x="1276" y="701"/>
                      <a:pt x="1276" y="719"/>
                      <a:pt x="1275" y="731"/>
                    </a:cubicBezTo>
                    <a:cubicBezTo>
                      <a:pt x="1284" y="742"/>
                      <a:pt x="1295" y="759"/>
                      <a:pt x="1310" y="747"/>
                    </a:cubicBezTo>
                    <a:cubicBezTo>
                      <a:pt x="1313" y="745"/>
                      <a:pt x="1313" y="738"/>
                      <a:pt x="1317" y="736"/>
                    </a:cubicBezTo>
                    <a:cubicBezTo>
                      <a:pt x="1323" y="734"/>
                      <a:pt x="1330" y="737"/>
                      <a:pt x="1336" y="736"/>
                    </a:cubicBezTo>
                    <a:cubicBezTo>
                      <a:pt x="1343" y="735"/>
                      <a:pt x="1348" y="731"/>
                      <a:pt x="1355" y="732"/>
                    </a:cubicBezTo>
                    <a:cubicBezTo>
                      <a:pt x="1371" y="718"/>
                      <a:pt x="1381" y="697"/>
                      <a:pt x="1410" y="696"/>
                    </a:cubicBezTo>
                    <a:cubicBezTo>
                      <a:pt x="1412" y="672"/>
                      <a:pt x="1434" y="671"/>
                      <a:pt x="1449" y="660"/>
                    </a:cubicBezTo>
                    <a:cubicBezTo>
                      <a:pt x="1449" y="656"/>
                      <a:pt x="1447" y="655"/>
                      <a:pt x="1448" y="651"/>
                    </a:cubicBezTo>
                    <a:cubicBezTo>
                      <a:pt x="1453" y="650"/>
                      <a:pt x="1455" y="647"/>
                      <a:pt x="1459" y="646"/>
                    </a:cubicBezTo>
                    <a:cubicBezTo>
                      <a:pt x="1460" y="633"/>
                      <a:pt x="1473" y="625"/>
                      <a:pt x="1468" y="609"/>
                    </a:cubicBezTo>
                    <a:cubicBezTo>
                      <a:pt x="1471" y="609"/>
                      <a:pt x="1472" y="611"/>
                      <a:pt x="1475" y="609"/>
                    </a:cubicBezTo>
                    <a:cubicBezTo>
                      <a:pt x="1473" y="595"/>
                      <a:pt x="1486" y="584"/>
                      <a:pt x="1477" y="570"/>
                    </a:cubicBezTo>
                    <a:cubicBezTo>
                      <a:pt x="1467" y="569"/>
                      <a:pt x="1465" y="557"/>
                      <a:pt x="1457" y="552"/>
                    </a:cubicBezTo>
                    <a:cubicBezTo>
                      <a:pt x="1446" y="544"/>
                      <a:pt x="1434" y="548"/>
                      <a:pt x="1425" y="536"/>
                    </a:cubicBezTo>
                    <a:cubicBezTo>
                      <a:pt x="1418" y="528"/>
                      <a:pt x="1419" y="519"/>
                      <a:pt x="1411" y="507"/>
                    </a:cubicBezTo>
                    <a:cubicBezTo>
                      <a:pt x="1410" y="524"/>
                      <a:pt x="1398" y="531"/>
                      <a:pt x="1399" y="547"/>
                    </a:cubicBezTo>
                    <a:cubicBezTo>
                      <a:pt x="1392" y="548"/>
                      <a:pt x="1389" y="544"/>
                      <a:pt x="1383" y="545"/>
                    </a:cubicBezTo>
                    <a:cubicBezTo>
                      <a:pt x="1380" y="545"/>
                      <a:pt x="1376" y="550"/>
                      <a:pt x="1372" y="550"/>
                    </a:cubicBezTo>
                    <a:cubicBezTo>
                      <a:pt x="1354" y="548"/>
                      <a:pt x="1375" y="514"/>
                      <a:pt x="1352" y="513"/>
                    </a:cubicBezTo>
                    <a:cubicBezTo>
                      <a:pt x="1349" y="519"/>
                      <a:pt x="1357" y="528"/>
                      <a:pt x="1353" y="534"/>
                    </a:cubicBezTo>
                    <a:cubicBezTo>
                      <a:pt x="1348" y="534"/>
                      <a:pt x="1350" y="529"/>
                      <a:pt x="1348" y="527"/>
                    </a:cubicBezTo>
                    <a:cubicBezTo>
                      <a:pt x="1344" y="522"/>
                      <a:pt x="1338" y="521"/>
                      <a:pt x="1334" y="515"/>
                    </a:cubicBezTo>
                    <a:cubicBezTo>
                      <a:pt x="1332" y="511"/>
                      <a:pt x="1334" y="509"/>
                      <a:pt x="1332" y="506"/>
                    </a:cubicBezTo>
                    <a:cubicBezTo>
                      <a:pt x="1328" y="500"/>
                      <a:pt x="1322" y="503"/>
                      <a:pt x="1316" y="498"/>
                    </a:cubicBezTo>
                    <a:cubicBezTo>
                      <a:pt x="1313" y="495"/>
                      <a:pt x="1314" y="491"/>
                      <a:pt x="1312" y="488"/>
                    </a:cubicBezTo>
                    <a:cubicBezTo>
                      <a:pt x="1307" y="480"/>
                      <a:pt x="1295" y="474"/>
                      <a:pt x="1291" y="465"/>
                    </a:cubicBezTo>
                    <a:cubicBezTo>
                      <a:pt x="1298" y="465"/>
                      <a:pt x="1298" y="465"/>
                      <a:pt x="1298" y="465"/>
                    </a:cubicBezTo>
                    <a:cubicBezTo>
                      <a:pt x="1296" y="458"/>
                      <a:pt x="1301" y="461"/>
                      <a:pt x="1304" y="459"/>
                    </a:cubicBezTo>
                    <a:cubicBezTo>
                      <a:pt x="1304" y="457"/>
                      <a:pt x="1301" y="453"/>
                      <a:pt x="1305" y="452"/>
                    </a:cubicBezTo>
                    <a:cubicBezTo>
                      <a:pt x="1324" y="461"/>
                      <a:pt x="1333" y="481"/>
                      <a:pt x="1348" y="494"/>
                    </a:cubicBezTo>
                    <a:cubicBezTo>
                      <a:pt x="1364" y="483"/>
                      <a:pt x="1374" y="508"/>
                      <a:pt x="1387" y="509"/>
                    </a:cubicBezTo>
                    <a:cubicBezTo>
                      <a:pt x="1398" y="511"/>
                      <a:pt x="1401" y="501"/>
                      <a:pt x="1411" y="498"/>
                    </a:cubicBezTo>
                    <a:cubicBezTo>
                      <a:pt x="1418" y="503"/>
                      <a:pt x="1423" y="510"/>
                      <a:pt x="1427" y="518"/>
                    </a:cubicBezTo>
                    <a:cubicBezTo>
                      <a:pt x="1436" y="522"/>
                      <a:pt x="1450" y="521"/>
                      <a:pt x="1457" y="527"/>
                    </a:cubicBezTo>
                    <a:cubicBezTo>
                      <a:pt x="1463" y="523"/>
                      <a:pt x="1467" y="528"/>
                      <a:pt x="1473" y="530"/>
                    </a:cubicBezTo>
                    <a:cubicBezTo>
                      <a:pt x="1486" y="523"/>
                      <a:pt x="1503" y="525"/>
                      <a:pt x="1515" y="518"/>
                    </a:cubicBezTo>
                    <a:cubicBezTo>
                      <a:pt x="1520" y="522"/>
                      <a:pt x="1523" y="528"/>
                      <a:pt x="1526" y="533"/>
                    </a:cubicBezTo>
                    <a:cubicBezTo>
                      <a:pt x="1540" y="532"/>
                      <a:pt x="1539" y="546"/>
                      <a:pt x="1550" y="547"/>
                    </a:cubicBezTo>
                    <a:cubicBezTo>
                      <a:pt x="1551" y="554"/>
                      <a:pt x="1555" y="558"/>
                      <a:pt x="1563" y="558"/>
                    </a:cubicBezTo>
                    <a:cubicBezTo>
                      <a:pt x="1566" y="558"/>
                      <a:pt x="1564" y="553"/>
                      <a:pt x="1568" y="554"/>
                    </a:cubicBezTo>
                    <a:cubicBezTo>
                      <a:pt x="1571" y="561"/>
                      <a:pt x="1563" y="563"/>
                      <a:pt x="1559" y="567"/>
                    </a:cubicBezTo>
                    <a:cubicBezTo>
                      <a:pt x="1561" y="573"/>
                      <a:pt x="1579" y="595"/>
                      <a:pt x="1586" y="593"/>
                    </a:cubicBezTo>
                    <a:cubicBezTo>
                      <a:pt x="1597" y="590"/>
                      <a:pt x="1585" y="573"/>
                      <a:pt x="1591" y="565"/>
                    </a:cubicBezTo>
                    <a:cubicBezTo>
                      <a:pt x="1591" y="579"/>
                      <a:pt x="1591" y="579"/>
                      <a:pt x="1591" y="579"/>
                    </a:cubicBezTo>
                    <a:cubicBezTo>
                      <a:pt x="1601" y="586"/>
                      <a:pt x="1600" y="604"/>
                      <a:pt x="1604" y="618"/>
                    </a:cubicBezTo>
                    <a:cubicBezTo>
                      <a:pt x="1607" y="627"/>
                      <a:pt x="1611" y="636"/>
                      <a:pt x="1614" y="644"/>
                    </a:cubicBezTo>
                    <a:cubicBezTo>
                      <a:pt x="1618" y="654"/>
                      <a:pt x="1623" y="665"/>
                      <a:pt x="1629" y="673"/>
                    </a:cubicBezTo>
                    <a:cubicBezTo>
                      <a:pt x="1637" y="687"/>
                      <a:pt x="1639" y="701"/>
                      <a:pt x="1646" y="719"/>
                    </a:cubicBezTo>
                    <a:cubicBezTo>
                      <a:pt x="1648" y="727"/>
                      <a:pt x="1654" y="735"/>
                      <a:pt x="1656" y="743"/>
                    </a:cubicBezTo>
                    <a:cubicBezTo>
                      <a:pt x="1661" y="760"/>
                      <a:pt x="1661" y="774"/>
                      <a:pt x="1669" y="788"/>
                    </a:cubicBezTo>
                    <a:cubicBezTo>
                      <a:pt x="1677" y="783"/>
                      <a:pt x="1668" y="769"/>
                      <a:pt x="1676" y="765"/>
                    </a:cubicBezTo>
                    <a:cubicBezTo>
                      <a:pt x="1680" y="727"/>
                      <a:pt x="1663" y="690"/>
                      <a:pt x="1662" y="651"/>
                    </a:cubicBezTo>
                    <a:cubicBezTo>
                      <a:pt x="1662" y="649"/>
                      <a:pt x="1666" y="651"/>
                      <a:pt x="1665" y="648"/>
                    </a:cubicBezTo>
                    <a:close/>
                    <a:moveTo>
                      <a:pt x="1074" y="38"/>
                    </a:moveTo>
                    <a:cubicBezTo>
                      <a:pt x="1081" y="37"/>
                      <a:pt x="1092" y="48"/>
                      <a:pt x="1105" y="48"/>
                    </a:cubicBezTo>
                    <a:cubicBezTo>
                      <a:pt x="1109" y="54"/>
                      <a:pt x="1119" y="53"/>
                      <a:pt x="1121" y="60"/>
                    </a:cubicBezTo>
                    <a:cubicBezTo>
                      <a:pt x="1119" y="62"/>
                      <a:pt x="1113" y="59"/>
                      <a:pt x="1108" y="59"/>
                    </a:cubicBezTo>
                    <a:cubicBezTo>
                      <a:pt x="1109" y="57"/>
                      <a:pt x="1111" y="57"/>
                      <a:pt x="1114" y="57"/>
                    </a:cubicBezTo>
                    <a:cubicBezTo>
                      <a:pt x="1104" y="48"/>
                      <a:pt x="1086" y="45"/>
                      <a:pt x="1074" y="38"/>
                    </a:cubicBezTo>
                    <a:close/>
                    <a:moveTo>
                      <a:pt x="945" y="291"/>
                    </a:moveTo>
                    <a:cubicBezTo>
                      <a:pt x="948" y="284"/>
                      <a:pt x="960" y="284"/>
                      <a:pt x="968" y="287"/>
                    </a:cubicBezTo>
                    <a:cubicBezTo>
                      <a:pt x="968" y="296"/>
                      <a:pt x="950" y="293"/>
                      <a:pt x="945" y="291"/>
                    </a:cubicBezTo>
                    <a:close/>
                    <a:moveTo>
                      <a:pt x="1075" y="286"/>
                    </a:moveTo>
                    <a:cubicBezTo>
                      <a:pt x="1073" y="286"/>
                      <a:pt x="1073" y="283"/>
                      <a:pt x="1070" y="282"/>
                    </a:cubicBezTo>
                    <a:cubicBezTo>
                      <a:pt x="1067" y="281"/>
                      <a:pt x="1067" y="284"/>
                      <a:pt x="1064" y="283"/>
                    </a:cubicBezTo>
                    <a:cubicBezTo>
                      <a:pt x="1060" y="282"/>
                      <a:pt x="1059" y="279"/>
                      <a:pt x="1056" y="277"/>
                    </a:cubicBezTo>
                    <a:cubicBezTo>
                      <a:pt x="1049" y="280"/>
                      <a:pt x="1043" y="276"/>
                      <a:pt x="1040" y="272"/>
                    </a:cubicBezTo>
                    <a:cubicBezTo>
                      <a:pt x="1025" y="276"/>
                      <a:pt x="1004" y="271"/>
                      <a:pt x="997" y="284"/>
                    </a:cubicBezTo>
                    <a:cubicBezTo>
                      <a:pt x="985" y="285"/>
                      <a:pt x="970" y="281"/>
                      <a:pt x="956" y="280"/>
                    </a:cubicBezTo>
                    <a:cubicBezTo>
                      <a:pt x="952" y="271"/>
                      <a:pt x="944" y="266"/>
                      <a:pt x="948" y="256"/>
                    </a:cubicBezTo>
                    <a:cubicBezTo>
                      <a:pt x="949" y="255"/>
                      <a:pt x="952" y="255"/>
                      <a:pt x="954" y="255"/>
                    </a:cubicBezTo>
                    <a:cubicBezTo>
                      <a:pt x="951" y="244"/>
                      <a:pt x="955" y="237"/>
                      <a:pt x="966" y="237"/>
                    </a:cubicBezTo>
                    <a:cubicBezTo>
                      <a:pt x="965" y="233"/>
                      <a:pt x="963" y="231"/>
                      <a:pt x="963" y="226"/>
                    </a:cubicBezTo>
                    <a:cubicBezTo>
                      <a:pt x="973" y="224"/>
                      <a:pt x="974" y="210"/>
                      <a:pt x="989" y="216"/>
                    </a:cubicBezTo>
                    <a:cubicBezTo>
                      <a:pt x="981" y="222"/>
                      <a:pt x="1000" y="221"/>
                      <a:pt x="1006" y="222"/>
                    </a:cubicBezTo>
                    <a:cubicBezTo>
                      <a:pt x="1006" y="227"/>
                      <a:pt x="999" y="226"/>
                      <a:pt x="998" y="230"/>
                    </a:cubicBezTo>
                    <a:cubicBezTo>
                      <a:pt x="1001" y="232"/>
                      <a:pt x="1008" y="232"/>
                      <a:pt x="1011" y="235"/>
                    </a:cubicBezTo>
                    <a:cubicBezTo>
                      <a:pt x="1011" y="242"/>
                      <a:pt x="1011" y="242"/>
                      <a:pt x="1011" y="242"/>
                    </a:cubicBezTo>
                    <a:cubicBezTo>
                      <a:pt x="1019" y="244"/>
                      <a:pt x="1028" y="239"/>
                      <a:pt x="1032" y="235"/>
                    </a:cubicBezTo>
                    <a:cubicBezTo>
                      <a:pt x="1035" y="235"/>
                      <a:pt x="1036" y="238"/>
                      <a:pt x="1040" y="237"/>
                    </a:cubicBezTo>
                    <a:cubicBezTo>
                      <a:pt x="1043" y="237"/>
                      <a:pt x="1044" y="233"/>
                      <a:pt x="1046" y="231"/>
                    </a:cubicBezTo>
                    <a:cubicBezTo>
                      <a:pt x="1033" y="232"/>
                      <a:pt x="1026" y="231"/>
                      <a:pt x="1018" y="224"/>
                    </a:cubicBezTo>
                    <a:cubicBezTo>
                      <a:pt x="1028" y="216"/>
                      <a:pt x="1047" y="211"/>
                      <a:pt x="1063" y="211"/>
                    </a:cubicBezTo>
                    <a:cubicBezTo>
                      <a:pt x="1062" y="215"/>
                      <a:pt x="1058" y="216"/>
                      <a:pt x="1053" y="217"/>
                    </a:cubicBezTo>
                    <a:cubicBezTo>
                      <a:pt x="1052" y="218"/>
                      <a:pt x="1056" y="221"/>
                      <a:pt x="1059" y="221"/>
                    </a:cubicBezTo>
                    <a:cubicBezTo>
                      <a:pt x="1056" y="223"/>
                      <a:pt x="1056" y="228"/>
                      <a:pt x="1055" y="232"/>
                    </a:cubicBezTo>
                    <a:cubicBezTo>
                      <a:pt x="1051" y="233"/>
                      <a:pt x="1050" y="230"/>
                      <a:pt x="1047" y="230"/>
                    </a:cubicBezTo>
                    <a:cubicBezTo>
                      <a:pt x="1047" y="237"/>
                      <a:pt x="1054" y="237"/>
                      <a:pt x="1057" y="241"/>
                    </a:cubicBezTo>
                    <a:cubicBezTo>
                      <a:pt x="1073" y="242"/>
                      <a:pt x="1081" y="251"/>
                      <a:pt x="1095" y="257"/>
                    </a:cubicBezTo>
                    <a:cubicBezTo>
                      <a:pt x="1113" y="264"/>
                      <a:pt x="1119" y="267"/>
                      <a:pt x="1127" y="280"/>
                    </a:cubicBezTo>
                    <a:cubicBezTo>
                      <a:pt x="1118" y="294"/>
                      <a:pt x="1092" y="288"/>
                      <a:pt x="1075" y="286"/>
                    </a:cubicBezTo>
                    <a:close/>
                    <a:moveTo>
                      <a:pt x="505" y="65"/>
                    </a:moveTo>
                    <a:cubicBezTo>
                      <a:pt x="503" y="67"/>
                      <a:pt x="499" y="68"/>
                      <a:pt x="496" y="70"/>
                    </a:cubicBezTo>
                    <a:cubicBezTo>
                      <a:pt x="495" y="71"/>
                      <a:pt x="508" y="67"/>
                      <a:pt x="505" y="65"/>
                    </a:cubicBezTo>
                    <a:close/>
                    <a:moveTo>
                      <a:pt x="315" y="184"/>
                    </a:moveTo>
                    <a:cubicBezTo>
                      <a:pt x="314" y="185"/>
                      <a:pt x="310" y="190"/>
                      <a:pt x="312" y="188"/>
                    </a:cubicBezTo>
                    <a:cubicBezTo>
                      <a:pt x="325" y="175"/>
                      <a:pt x="350" y="162"/>
                      <a:pt x="361" y="147"/>
                    </a:cubicBezTo>
                    <a:cubicBezTo>
                      <a:pt x="345" y="161"/>
                      <a:pt x="324" y="174"/>
                      <a:pt x="311" y="187"/>
                    </a:cubicBezTo>
                    <a:cubicBezTo>
                      <a:pt x="313" y="187"/>
                      <a:pt x="313" y="184"/>
                      <a:pt x="315" y="184"/>
                    </a:cubicBezTo>
                    <a:close/>
                    <a:moveTo>
                      <a:pt x="301" y="197"/>
                    </a:moveTo>
                    <a:cubicBezTo>
                      <a:pt x="289" y="205"/>
                      <a:pt x="274" y="215"/>
                      <a:pt x="271" y="227"/>
                    </a:cubicBezTo>
                    <a:cubicBezTo>
                      <a:pt x="280" y="217"/>
                      <a:pt x="295" y="208"/>
                      <a:pt x="301" y="197"/>
                    </a:cubicBezTo>
                    <a:close/>
                    <a:moveTo>
                      <a:pt x="56" y="1093"/>
                    </a:moveTo>
                    <a:cubicBezTo>
                      <a:pt x="52" y="1079"/>
                      <a:pt x="55" y="1067"/>
                      <a:pt x="57" y="1054"/>
                    </a:cubicBezTo>
                    <a:cubicBezTo>
                      <a:pt x="59" y="1028"/>
                      <a:pt x="50" y="1003"/>
                      <a:pt x="46" y="981"/>
                    </a:cubicBezTo>
                    <a:cubicBezTo>
                      <a:pt x="44" y="978"/>
                      <a:pt x="40" y="978"/>
                      <a:pt x="38" y="975"/>
                    </a:cubicBezTo>
                    <a:cubicBezTo>
                      <a:pt x="30" y="955"/>
                      <a:pt x="24" y="932"/>
                      <a:pt x="11" y="916"/>
                    </a:cubicBezTo>
                    <a:cubicBezTo>
                      <a:pt x="10" y="918"/>
                      <a:pt x="11" y="920"/>
                      <a:pt x="10" y="920"/>
                    </a:cubicBezTo>
                    <a:cubicBezTo>
                      <a:pt x="10" y="900"/>
                      <a:pt x="2" y="889"/>
                      <a:pt x="2" y="869"/>
                    </a:cubicBezTo>
                    <a:cubicBezTo>
                      <a:pt x="0" y="868"/>
                      <a:pt x="1" y="879"/>
                      <a:pt x="1" y="883"/>
                    </a:cubicBezTo>
                    <a:cubicBezTo>
                      <a:pt x="4" y="888"/>
                      <a:pt x="2" y="891"/>
                      <a:pt x="2" y="898"/>
                    </a:cubicBezTo>
                    <a:cubicBezTo>
                      <a:pt x="6" y="1022"/>
                      <a:pt x="47" y="1130"/>
                      <a:pt x="87" y="1220"/>
                    </a:cubicBezTo>
                    <a:cubicBezTo>
                      <a:pt x="88" y="1221"/>
                      <a:pt x="89" y="1225"/>
                      <a:pt x="89" y="1221"/>
                    </a:cubicBezTo>
                    <a:cubicBezTo>
                      <a:pt x="88" y="1218"/>
                      <a:pt x="92" y="1223"/>
                      <a:pt x="93" y="1224"/>
                    </a:cubicBezTo>
                    <a:cubicBezTo>
                      <a:pt x="81" y="1183"/>
                      <a:pt x="62" y="1132"/>
                      <a:pt x="54" y="1091"/>
                    </a:cubicBezTo>
                    <a:cubicBezTo>
                      <a:pt x="54" y="1092"/>
                      <a:pt x="55" y="1093"/>
                      <a:pt x="56" y="1093"/>
                    </a:cubicBezTo>
                    <a:close/>
                  </a:path>
                </a:pathLst>
              </a:custGeom>
              <a:solidFill>
                <a:srgbClr val="002060"/>
              </a:solidFill>
              <a:ln w="9525" cap="flat" cmpd="sng">
                <a:no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4" name="Oval 33"/>
              <p:cNvSpPr>
                <a:spLocks noChangeArrowheads="1"/>
              </p:cNvSpPr>
              <p:nvPr/>
            </p:nvSpPr>
            <p:spPr bwMode="auto">
              <a:xfrm>
                <a:off x="889900" y="1837063"/>
                <a:ext cx="2052000" cy="2052000"/>
              </a:xfrm>
              <a:prstGeom prst="ellipse">
                <a:avLst/>
              </a:prstGeom>
              <a:noFill/>
              <a:ln w="9525">
                <a:solidFill>
                  <a:srgbClr val="00206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35" name="Group 34"/>
            <p:cNvGrpSpPr/>
            <p:nvPr userDrawn="1"/>
          </p:nvGrpSpPr>
          <p:grpSpPr>
            <a:xfrm>
              <a:off x="7802278" y="4806888"/>
              <a:ext cx="2520000" cy="2520000"/>
              <a:chOff x="6562015" y="1837063"/>
              <a:chExt cx="2063994" cy="2052000"/>
            </a:xfrm>
          </p:grpSpPr>
          <p:sp>
            <p:nvSpPr>
              <p:cNvPr id="36" name="Freeform 12"/>
              <p:cNvSpPr>
                <a:spLocks noEditPoints="1"/>
              </p:cNvSpPr>
              <p:nvPr/>
            </p:nvSpPr>
            <p:spPr bwMode="auto">
              <a:xfrm>
                <a:off x="6562015" y="1849512"/>
                <a:ext cx="1993262" cy="1892480"/>
              </a:xfrm>
              <a:custGeom>
                <a:avLst/>
                <a:gdLst>
                  <a:gd name="T0" fmla="*/ 1736245612 w 1654"/>
                  <a:gd name="T1" fmla="*/ 232985144 h 1566"/>
                  <a:gd name="T2" fmla="*/ 1750547423 w 1654"/>
                  <a:gd name="T3" fmla="*/ 371050312 h 1566"/>
                  <a:gd name="T4" fmla="*/ 1757698926 w 1654"/>
                  <a:gd name="T5" fmla="*/ 458779635 h 1566"/>
                  <a:gd name="T6" fmla="*/ 1730525606 w 1654"/>
                  <a:gd name="T7" fmla="*/ 507677514 h 1566"/>
                  <a:gd name="T8" fmla="*/ 1750547423 w 1654"/>
                  <a:gd name="T9" fmla="*/ 445836220 h 1566"/>
                  <a:gd name="T10" fmla="*/ 1673318365 w 1654"/>
                  <a:gd name="T11" fmla="*/ 552261720 h 1566"/>
                  <a:gd name="T12" fmla="*/ 1638993543 w 1654"/>
                  <a:gd name="T13" fmla="*/ 1015356226 h 1566"/>
                  <a:gd name="T14" fmla="*/ 848100392 w 1654"/>
                  <a:gd name="T15" fmla="*/ 1013918336 h 1566"/>
                  <a:gd name="T16" fmla="*/ 1726234704 w 1654"/>
                  <a:gd name="T17" fmla="*/ 1121781727 h 1566"/>
                  <a:gd name="T18" fmla="*/ 1548891780 w 1654"/>
                  <a:gd name="T19" fmla="*/ 1166364734 h 1566"/>
                  <a:gd name="T20" fmla="*/ 1744827416 w 1654"/>
                  <a:gd name="T21" fmla="*/ 1113151984 h 1566"/>
                  <a:gd name="T22" fmla="*/ 1793454049 w 1654"/>
                  <a:gd name="T23" fmla="*/ 1212386831 h 1566"/>
                  <a:gd name="T24" fmla="*/ 1596088112 w 1654"/>
                  <a:gd name="T25" fmla="*/ 1311621979 h 1566"/>
                  <a:gd name="T26" fmla="*/ 1382990065 w 1654"/>
                  <a:gd name="T27" fmla="*/ 1321688413 h 1566"/>
                  <a:gd name="T28" fmla="*/ 1690480777 w 1654"/>
                  <a:gd name="T29" fmla="*/ 1228207227 h 1566"/>
                  <a:gd name="T30" fmla="*/ 1219948651 w 1654"/>
                  <a:gd name="T31" fmla="*/ 1530225742 h 1566"/>
                  <a:gd name="T32" fmla="*/ 1112684477 w 1654"/>
                  <a:gd name="T33" fmla="*/ 1330318156 h 1566"/>
                  <a:gd name="T34" fmla="*/ 1179903822 w 1654"/>
                  <a:gd name="T35" fmla="*/ 1533101523 h 1566"/>
                  <a:gd name="T36" fmla="*/ 1816336467 w 1654"/>
                  <a:gd name="T37" fmla="*/ 1255531948 h 1566"/>
                  <a:gd name="T38" fmla="*/ 1864963100 w 1654"/>
                  <a:gd name="T39" fmla="*/ 1361957748 h 1566"/>
                  <a:gd name="T40" fmla="*/ 1611820223 w 1654"/>
                  <a:gd name="T41" fmla="*/ 1428113914 h 1566"/>
                  <a:gd name="T42" fmla="*/ 1691909881 w 1654"/>
                  <a:gd name="T43" fmla="*/ 1446810091 h 1566"/>
                  <a:gd name="T44" fmla="*/ 1187054129 w 1654"/>
                  <a:gd name="T45" fmla="*/ 1347576443 h 1566"/>
                  <a:gd name="T46" fmla="*/ 2108093872 w 1654"/>
                  <a:gd name="T47" fmla="*/ 1415170499 h 1566"/>
                  <a:gd name="T48" fmla="*/ 1969366673 w 1654"/>
                  <a:gd name="T49" fmla="*/ 1455439834 h 1566"/>
                  <a:gd name="T50" fmla="*/ 2147483647 w 1654"/>
                  <a:gd name="T51" fmla="*/ 1563303225 h 1566"/>
                  <a:gd name="T52" fmla="*/ 2147483647 w 1654"/>
                  <a:gd name="T53" fmla="*/ 1392159450 h 1566"/>
                  <a:gd name="T54" fmla="*/ 1903577628 w 1654"/>
                  <a:gd name="T55" fmla="*/ 1471259030 h 1566"/>
                  <a:gd name="T56" fmla="*/ 1294318602 w 1654"/>
                  <a:gd name="T57" fmla="*/ 1471259030 h 1566"/>
                  <a:gd name="T58" fmla="*/ 2147483647 w 1654"/>
                  <a:gd name="T59" fmla="*/ 1528786652 h 1566"/>
                  <a:gd name="T60" fmla="*/ 2147483647 w 1654"/>
                  <a:gd name="T61" fmla="*/ 1528786652 h 1566"/>
                  <a:gd name="T62" fmla="*/ 2147483647 w 1654"/>
                  <a:gd name="T63" fmla="*/ 1546044938 h 1566"/>
                  <a:gd name="T64" fmla="*/ 1656155954 w 1654"/>
                  <a:gd name="T65" fmla="*/ 1599257689 h 1566"/>
                  <a:gd name="T66" fmla="*/ 1517427558 w 1654"/>
                  <a:gd name="T67" fmla="*/ 1603572560 h 1566"/>
                  <a:gd name="T68" fmla="*/ 2106663572 w 1654"/>
                  <a:gd name="T69" fmla="*/ 1799165274 h 1566"/>
                  <a:gd name="T70" fmla="*/ 1992249090 w 1654"/>
                  <a:gd name="T71" fmla="*/ 1668290835 h 1566"/>
                  <a:gd name="T72" fmla="*/ 1760559527 w 1654"/>
                  <a:gd name="T73" fmla="*/ 1735884891 h 1566"/>
                  <a:gd name="T74" fmla="*/ 1431616697 w 1654"/>
                  <a:gd name="T75" fmla="*/ 1898400122 h 1566"/>
                  <a:gd name="T76" fmla="*/ 1308620413 w 1654"/>
                  <a:gd name="T77" fmla="*/ 2129946101 h 1566"/>
                  <a:gd name="T78" fmla="*/ 1673318365 w 1654"/>
                  <a:gd name="T79" fmla="*/ 2088238875 h 1566"/>
                  <a:gd name="T80" fmla="*/ 1806325558 w 1654"/>
                  <a:gd name="T81" fmla="*/ 2147483647 h 1566"/>
                  <a:gd name="T82" fmla="*/ 2043736325 w 1654"/>
                  <a:gd name="T83" fmla="*/ 2118441776 h 1566"/>
                  <a:gd name="T84" fmla="*/ 959655467 w 1654"/>
                  <a:gd name="T85" fmla="*/ 918998359 h 1566"/>
                  <a:gd name="T86" fmla="*/ 1089802059 w 1654"/>
                  <a:gd name="T87" fmla="*/ 1275667515 h 1566"/>
                  <a:gd name="T88" fmla="*/ 1044036028 w 1654"/>
                  <a:gd name="T89" fmla="*/ 1048433709 h 1566"/>
                  <a:gd name="T90" fmla="*/ 1322922223 w 1654"/>
                  <a:gd name="T91" fmla="*/ 1032614513 h 1566"/>
                  <a:gd name="T92" fmla="*/ 1451638514 w 1654"/>
                  <a:gd name="T93" fmla="*/ 770865633 h 1566"/>
                  <a:gd name="T94" fmla="*/ 1411593685 w 1654"/>
                  <a:gd name="T95" fmla="*/ 487543446 h 1566"/>
                  <a:gd name="T96" fmla="*/ 1407302783 w 1654"/>
                  <a:gd name="T97" fmla="*/ 415634518 h 1566"/>
                  <a:gd name="T98" fmla="*/ 1540311172 w 1654"/>
                  <a:gd name="T99" fmla="*/ 376803074 h 1566"/>
                  <a:gd name="T100" fmla="*/ 1543170577 w 1654"/>
                  <a:gd name="T101" fmla="*/ 201345552 h 1566"/>
                  <a:gd name="T102" fmla="*/ 1603238419 w 1654"/>
                  <a:gd name="T103" fmla="*/ 156761307 h 1566"/>
                  <a:gd name="T104" fmla="*/ 1657586255 w 1654"/>
                  <a:gd name="T105" fmla="*/ 125121715 h 1566"/>
                  <a:gd name="T106" fmla="*/ 1056907537 w 1654"/>
                  <a:gd name="T107" fmla="*/ 14381310 h 1566"/>
                  <a:gd name="T108" fmla="*/ 71509069 w 1654"/>
                  <a:gd name="T109" fmla="*/ 936256646 h 1566"/>
                  <a:gd name="T110" fmla="*/ 213098122 w 1654"/>
                  <a:gd name="T111" fmla="*/ 638552103 h 1566"/>
                  <a:gd name="T112" fmla="*/ 424764748 w 1654"/>
                  <a:gd name="T113" fmla="*/ 775180505 h 1566"/>
                  <a:gd name="T114" fmla="*/ 603537973 w 1654"/>
                  <a:gd name="T115" fmla="*/ 908930726 h 1566"/>
                  <a:gd name="T116" fmla="*/ 829507680 w 1654"/>
                  <a:gd name="T117" fmla="*/ 793876682 h 1566"/>
                  <a:gd name="T118" fmla="*/ 1041175427 w 1654"/>
                  <a:gd name="T119" fmla="*/ 17258291 h 1566"/>
                  <a:gd name="T120" fmla="*/ 87241199 w 1654"/>
                  <a:gd name="T121" fmla="*/ 989469396 h 1566"/>
                  <a:gd name="T122" fmla="*/ 1706211691 w 1654"/>
                  <a:gd name="T123" fmla="*/ 2147483647 h 15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4"/>
                  <a:gd name="T187" fmla="*/ 0 h 1566"/>
                  <a:gd name="T188" fmla="*/ 1654 w 1654"/>
                  <a:gd name="T189" fmla="*/ 1566 h 15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4" h="1566">
                    <a:moveTo>
                      <a:pt x="841" y="5"/>
                    </a:moveTo>
                    <a:cubicBezTo>
                      <a:pt x="838" y="2"/>
                      <a:pt x="826" y="2"/>
                      <a:pt x="822" y="3"/>
                    </a:cubicBezTo>
                    <a:cubicBezTo>
                      <a:pt x="822" y="7"/>
                      <a:pt x="835" y="7"/>
                      <a:pt x="841" y="5"/>
                    </a:cubicBezTo>
                    <a:close/>
                    <a:moveTo>
                      <a:pt x="874" y="7"/>
                    </a:moveTo>
                    <a:cubicBezTo>
                      <a:pt x="868" y="6"/>
                      <a:pt x="861" y="2"/>
                      <a:pt x="857" y="6"/>
                    </a:cubicBezTo>
                    <a:cubicBezTo>
                      <a:pt x="863" y="6"/>
                      <a:pt x="867" y="7"/>
                      <a:pt x="874" y="7"/>
                    </a:cubicBezTo>
                    <a:close/>
                    <a:moveTo>
                      <a:pt x="1044" y="26"/>
                    </a:moveTo>
                    <a:cubicBezTo>
                      <a:pt x="1039" y="25"/>
                      <a:pt x="1035" y="23"/>
                      <a:pt x="1029" y="23"/>
                    </a:cubicBezTo>
                    <a:cubicBezTo>
                      <a:pt x="1029" y="28"/>
                      <a:pt x="1040" y="27"/>
                      <a:pt x="1044" y="26"/>
                    </a:cubicBezTo>
                    <a:close/>
                    <a:moveTo>
                      <a:pt x="1137" y="93"/>
                    </a:moveTo>
                    <a:cubicBezTo>
                      <a:pt x="1140" y="93"/>
                      <a:pt x="1140" y="96"/>
                      <a:pt x="1144" y="96"/>
                    </a:cubicBezTo>
                    <a:cubicBezTo>
                      <a:pt x="1144" y="93"/>
                      <a:pt x="1138" y="89"/>
                      <a:pt x="1137" y="93"/>
                    </a:cubicBezTo>
                    <a:close/>
                    <a:moveTo>
                      <a:pt x="1000" y="114"/>
                    </a:moveTo>
                    <a:cubicBezTo>
                      <a:pt x="997" y="112"/>
                      <a:pt x="995" y="109"/>
                      <a:pt x="990" y="108"/>
                    </a:cubicBezTo>
                    <a:cubicBezTo>
                      <a:pt x="990" y="113"/>
                      <a:pt x="995" y="117"/>
                      <a:pt x="1000" y="114"/>
                    </a:cubicBezTo>
                    <a:close/>
                    <a:moveTo>
                      <a:pt x="1220" y="172"/>
                    </a:moveTo>
                    <a:cubicBezTo>
                      <a:pt x="1222" y="168"/>
                      <a:pt x="1218" y="163"/>
                      <a:pt x="1214" y="162"/>
                    </a:cubicBezTo>
                    <a:cubicBezTo>
                      <a:pt x="1214" y="167"/>
                      <a:pt x="1216" y="171"/>
                      <a:pt x="1220" y="172"/>
                    </a:cubicBezTo>
                    <a:close/>
                    <a:moveTo>
                      <a:pt x="1239" y="217"/>
                    </a:moveTo>
                    <a:cubicBezTo>
                      <a:pt x="1239" y="213"/>
                      <a:pt x="1238" y="211"/>
                      <a:pt x="1235" y="211"/>
                    </a:cubicBezTo>
                    <a:cubicBezTo>
                      <a:pt x="1233" y="213"/>
                      <a:pt x="1235" y="217"/>
                      <a:pt x="1239" y="217"/>
                    </a:cubicBezTo>
                    <a:close/>
                    <a:moveTo>
                      <a:pt x="1231" y="244"/>
                    </a:moveTo>
                    <a:cubicBezTo>
                      <a:pt x="1225" y="239"/>
                      <a:pt x="1219" y="234"/>
                      <a:pt x="1213" y="230"/>
                    </a:cubicBezTo>
                    <a:cubicBezTo>
                      <a:pt x="1211" y="230"/>
                      <a:pt x="1212" y="233"/>
                      <a:pt x="1211" y="233"/>
                    </a:cubicBezTo>
                    <a:cubicBezTo>
                      <a:pt x="1206" y="230"/>
                      <a:pt x="1201" y="231"/>
                      <a:pt x="1196" y="229"/>
                    </a:cubicBezTo>
                    <a:cubicBezTo>
                      <a:pt x="1183" y="225"/>
                      <a:pt x="1172" y="211"/>
                      <a:pt x="1159" y="214"/>
                    </a:cubicBezTo>
                    <a:cubicBezTo>
                      <a:pt x="1168" y="222"/>
                      <a:pt x="1180" y="227"/>
                      <a:pt x="1184" y="240"/>
                    </a:cubicBezTo>
                    <a:cubicBezTo>
                      <a:pt x="1180" y="240"/>
                      <a:pt x="1178" y="237"/>
                      <a:pt x="1174" y="237"/>
                    </a:cubicBezTo>
                    <a:cubicBezTo>
                      <a:pt x="1175" y="240"/>
                      <a:pt x="1179" y="240"/>
                      <a:pt x="1179" y="244"/>
                    </a:cubicBezTo>
                    <a:cubicBezTo>
                      <a:pt x="1178" y="244"/>
                      <a:pt x="1177" y="245"/>
                      <a:pt x="1177" y="247"/>
                    </a:cubicBezTo>
                    <a:cubicBezTo>
                      <a:pt x="1184" y="252"/>
                      <a:pt x="1191" y="258"/>
                      <a:pt x="1197" y="264"/>
                    </a:cubicBezTo>
                    <a:cubicBezTo>
                      <a:pt x="1197" y="259"/>
                      <a:pt x="1201" y="259"/>
                      <a:pt x="1204" y="258"/>
                    </a:cubicBezTo>
                    <a:cubicBezTo>
                      <a:pt x="1200" y="253"/>
                      <a:pt x="1190" y="254"/>
                      <a:pt x="1187" y="249"/>
                    </a:cubicBezTo>
                    <a:cubicBezTo>
                      <a:pt x="1201" y="249"/>
                      <a:pt x="1211" y="254"/>
                      <a:pt x="1224" y="258"/>
                    </a:cubicBezTo>
                    <a:cubicBezTo>
                      <a:pt x="1224" y="253"/>
                      <a:pt x="1219" y="253"/>
                      <a:pt x="1219" y="247"/>
                    </a:cubicBezTo>
                    <a:cubicBezTo>
                      <a:pt x="1225" y="247"/>
                      <a:pt x="1229" y="248"/>
                      <a:pt x="1231" y="244"/>
                    </a:cubicBezTo>
                    <a:close/>
                    <a:moveTo>
                      <a:pt x="1223" y="217"/>
                    </a:moveTo>
                    <a:cubicBezTo>
                      <a:pt x="1223" y="222"/>
                      <a:pt x="1224" y="227"/>
                      <a:pt x="1228" y="228"/>
                    </a:cubicBezTo>
                    <a:cubicBezTo>
                      <a:pt x="1227" y="223"/>
                      <a:pt x="1231" y="223"/>
                      <a:pt x="1232" y="220"/>
                    </a:cubicBezTo>
                    <a:cubicBezTo>
                      <a:pt x="1231" y="215"/>
                      <a:pt x="1226" y="219"/>
                      <a:pt x="1223" y="217"/>
                    </a:cubicBezTo>
                    <a:close/>
                    <a:moveTo>
                      <a:pt x="1222" y="235"/>
                    </a:moveTo>
                    <a:cubicBezTo>
                      <a:pt x="1227" y="234"/>
                      <a:pt x="1224" y="225"/>
                      <a:pt x="1219" y="227"/>
                    </a:cubicBezTo>
                    <a:cubicBezTo>
                      <a:pt x="1221" y="229"/>
                      <a:pt x="1219" y="235"/>
                      <a:pt x="1222" y="235"/>
                    </a:cubicBezTo>
                    <a:close/>
                    <a:moveTo>
                      <a:pt x="1207" y="262"/>
                    </a:moveTo>
                    <a:cubicBezTo>
                      <a:pt x="1205" y="267"/>
                      <a:pt x="1214" y="266"/>
                      <a:pt x="1212" y="269"/>
                    </a:cubicBezTo>
                    <a:cubicBezTo>
                      <a:pt x="1207" y="269"/>
                      <a:pt x="1207" y="265"/>
                      <a:pt x="1203" y="265"/>
                    </a:cubicBezTo>
                    <a:cubicBezTo>
                      <a:pt x="1206" y="271"/>
                      <a:pt x="1207" y="277"/>
                      <a:pt x="1213" y="282"/>
                    </a:cubicBezTo>
                    <a:cubicBezTo>
                      <a:pt x="1217" y="286"/>
                      <a:pt x="1222" y="286"/>
                      <a:pt x="1224" y="291"/>
                    </a:cubicBezTo>
                    <a:cubicBezTo>
                      <a:pt x="1227" y="297"/>
                      <a:pt x="1224" y="304"/>
                      <a:pt x="1231" y="309"/>
                    </a:cubicBezTo>
                    <a:cubicBezTo>
                      <a:pt x="1229" y="309"/>
                      <a:pt x="1227" y="309"/>
                      <a:pt x="1227" y="311"/>
                    </a:cubicBezTo>
                    <a:cubicBezTo>
                      <a:pt x="1229" y="312"/>
                      <a:pt x="1229" y="315"/>
                      <a:pt x="1229" y="319"/>
                    </a:cubicBezTo>
                    <a:cubicBezTo>
                      <a:pt x="1224" y="319"/>
                      <a:pt x="1223" y="322"/>
                      <a:pt x="1218" y="323"/>
                    </a:cubicBezTo>
                    <a:cubicBezTo>
                      <a:pt x="1215" y="321"/>
                      <a:pt x="1213" y="319"/>
                      <a:pt x="1213" y="314"/>
                    </a:cubicBezTo>
                    <a:cubicBezTo>
                      <a:pt x="1209" y="313"/>
                      <a:pt x="1209" y="315"/>
                      <a:pt x="1207" y="316"/>
                    </a:cubicBezTo>
                    <a:cubicBezTo>
                      <a:pt x="1214" y="322"/>
                      <a:pt x="1213" y="334"/>
                      <a:pt x="1217" y="341"/>
                    </a:cubicBezTo>
                    <a:cubicBezTo>
                      <a:pt x="1205" y="334"/>
                      <a:pt x="1193" y="343"/>
                      <a:pt x="1179" y="340"/>
                    </a:cubicBezTo>
                    <a:cubicBezTo>
                      <a:pt x="1174" y="345"/>
                      <a:pt x="1174" y="355"/>
                      <a:pt x="1166" y="356"/>
                    </a:cubicBezTo>
                    <a:cubicBezTo>
                      <a:pt x="1167" y="366"/>
                      <a:pt x="1177" y="360"/>
                      <a:pt x="1184" y="365"/>
                    </a:cubicBezTo>
                    <a:cubicBezTo>
                      <a:pt x="1187" y="358"/>
                      <a:pt x="1196" y="359"/>
                      <a:pt x="1202" y="356"/>
                    </a:cubicBezTo>
                    <a:cubicBezTo>
                      <a:pt x="1202" y="357"/>
                      <a:pt x="1203" y="357"/>
                      <a:pt x="1203" y="358"/>
                    </a:cubicBezTo>
                    <a:cubicBezTo>
                      <a:pt x="1203" y="360"/>
                      <a:pt x="1202" y="362"/>
                      <a:pt x="1200" y="363"/>
                    </a:cubicBezTo>
                    <a:cubicBezTo>
                      <a:pt x="1198" y="363"/>
                      <a:pt x="1195" y="362"/>
                      <a:pt x="1193" y="364"/>
                    </a:cubicBezTo>
                    <a:cubicBezTo>
                      <a:pt x="1193" y="368"/>
                      <a:pt x="1195" y="369"/>
                      <a:pt x="1193" y="372"/>
                    </a:cubicBezTo>
                    <a:cubicBezTo>
                      <a:pt x="1199" y="376"/>
                      <a:pt x="1202" y="381"/>
                      <a:pt x="1210" y="382"/>
                    </a:cubicBezTo>
                    <a:cubicBezTo>
                      <a:pt x="1209" y="378"/>
                      <a:pt x="1208" y="373"/>
                      <a:pt x="1212" y="371"/>
                    </a:cubicBezTo>
                    <a:cubicBezTo>
                      <a:pt x="1217" y="372"/>
                      <a:pt x="1218" y="376"/>
                      <a:pt x="1222" y="377"/>
                    </a:cubicBezTo>
                    <a:cubicBezTo>
                      <a:pt x="1226" y="366"/>
                      <a:pt x="1218" y="361"/>
                      <a:pt x="1209" y="358"/>
                    </a:cubicBezTo>
                    <a:cubicBezTo>
                      <a:pt x="1209" y="355"/>
                      <a:pt x="1207" y="354"/>
                      <a:pt x="1210" y="353"/>
                    </a:cubicBezTo>
                    <a:cubicBezTo>
                      <a:pt x="1213" y="356"/>
                      <a:pt x="1221" y="354"/>
                      <a:pt x="1223" y="357"/>
                    </a:cubicBezTo>
                    <a:cubicBezTo>
                      <a:pt x="1224" y="360"/>
                      <a:pt x="1222" y="360"/>
                      <a:pt x="1222" y="363"/>
                    </a:cubicBezTo>
                    <a:cubicBezTo>
                      <a:pt x="1228" y="367"/>
                      <a:pt x="1230" y="374"/>
                      <a:pt x="1241" y="372"/>
                    </a:cubicBezTo>
                    <a:cubicBezTo>
                      <a:pt x="1240" y="365"/>
                      <a:pt x="1243" y="365"/>
                      <a:pt x="1244" y="359"/>
                    </a:cubicBezTo>
                    <a:cubicBezTo>
                      <a:pt x="1241" y="357"/>
                      <a:pt x="1236" y="356"/>
                      <a:pt x="1236" y="351"/>
                    </a:cubicBezTo>
                    <a:cubicBezTo>
                      <a:pt x="1243" y="355"/>
                      <a:pt x="1247" y="357"/>
                      <a:pt x="1258" y="357"/>
                    </a:cubicBezTo>
                    <a:cubicBezTo>
                      <a:pt x="1261" y="355"/>
                      <a:pt x="1256" y="352"/>
                      <a:pt x="1259" y="351"/>
                    </a:cubicBezTo>
                    <a:cubicBezTo>
                      <a:pt x="1264" y="351"/>
                      <a:pt x="1262" y="358"/>
                      <a:pt x="1267" y="357"/>
                    </a:cubicBezTo>
                    <a:cubicBezTo>
                      <a:pt x="1265" y="351"/>
                      <a:pt x="1264" y="348"/>
                      <a:pt x="1267" y="343"/>
                    </a:cubicBezTo>
                    <a:cubicBezTo>
                      <a:pt x="1272" y="345"/>
                      <a:pt x="1270" y="354"/>
                      <a:pt x="1278" y="352"/>
                    </a:cubicBezTo>
                    <a:cubicBezTo>
                      <a:pt x="1278" y="348"/>
                      <a:pt x="1276" y="346"/>
                      <a:pt x="1277" y="341"/>
                    </a:cubicBezTo>
                    <a:cubicBezTo>
                      <a:pt x="1267" y="339"/>
                      <a:pt x="1267" y="328"/>
                      <a:pt x="1263" y="321"/>
                    </a:cubicBezTo>
                    <a:cubicBezTo>
                      <a:pt x="1259" y="315"/>
                      <a:pt x="1251" y="314"/>
                      <a:pt x="1249" y="307"/>
                    </a:cubicBezTo>
                    <a:cubicBezTo>
                      <a:pt x="1248" y="304"/>
                      <a:pt x="1252" y="306"/>
                      <a:pt x="1252" y="303"/>
                    </a:cubicBezTo>
                    <a:cubicBezTo>
                      <a:pt x="1244" y="283"/>
                      <a:pt x="1224" y="275"/>
                      <a:pt x="1209" y="262"/>
                    </a:cubicBezTo>
                    <a:lnTo>
                      <a:pt x="1207" y="262"/>
                    </a:lnTo>
                    <a:close/>
                    <a:moveTo>
                      <a:pt x="1224" y="310"/>
                    </a:moveTo>
                    <a:cubicBezTo>
                      <a:pt x="1222" y="307"/>
                      <a:pt x="1221" y="304"/>
                      <a:pt x="1217" y="303"/>
                    </a:cubicBezTo>
                    <a:cubicBezTo>
                      <a:pt x="1216" y="308"/>
                      <a:pt x="1223" y="313"/>
                      <a:pt x="1224" y="310"/>
                    </a:cubicBezTo>
                    <a:close/>
                    <a:moveTo>
                      <a:pt x="1168" y="381"/>
                    </a:moveTo>
                    <a:cubicBezTo>
                      <a:pt x="1169" y="379"/>
                      <a:pt x="1168" y="377"/>
                      <a:pt x="1171" y="377"/>
                    </a:cubicBezTo>
                    <a:cubicBezTo>
                      <a:pt x="1175" y="381"/>
                      <a:pt x="1179" y="387"/>
                      <a:pt x="1174" y="391"/>
                    </a:cubicBezTo>
                    <a:cubicBezTo>
                      <a:pt x="1178" y="396"/>
                      <a:pt x="1178" y="404"/>
                      <a:pt x="1186" y="405"/>
                    </a:cubicBezTo>
                    <a:cubicBezTo>
                      <a:pt x="1189" y="403"/>
                      <a:pt x="1184" y="399"/>
                      <a:pt x="1188" y="398"/>
                    </a:cubicBezTo>
                    <a:cubicBezTo>
                      <a:pt x="1194" y="397"/>
                      <a:pt x="1191" y="405"/>
                      <a:pt x="1195" y="406"/>
                    </a:cubicBezTo>
                    <a:cubicBezTo>
                      <a:pt x="1205" y="398"/>
                      <a:pt x="1186" y="388"/>
                      <a:pt x="1195" y="379"/>
                    </a:cubicBezTo>
                    <a:cubicBezTo>
                      <a:pt x="1186" y="371"/>
                      <a:pt x="1168" y="356"/>
                      <a:pt x="1158" y="371"/>
                    </a:cubicBezTo>
                    <a:cubicBezTo>
                      <a:pt x="1160" y="376"/>
                      <a:pt x="1163" y="379"/>
                      <a:pt x="1168" y="381"/>
                    </a:cubicBezTo>
                    <a:close/>
                    <a:moveTo>
                      <a:pt x="1118" y="368"/>
                    </a:moveTo>
                    <a:cubicBezTo>
                      <a:pt x="1116" y="364"/>
                      <a:pt x="1108" y="366"/>
                      <a:pt x="1107" y="369"/>
                    </a:cubicBezTo>
                    <a:cubicBezTo>
                      <a:pt x="1110" y="372"/>
                      <a:pt x="1116" y="374"/>
                      <a:pt x="1118" y="368"/>
                    </a:cubicBezTo>
                    <a:close/>
                    <a:moveTo>
                      <a:pt x="1173" y="389"/>
                    </a:moveTo>
                    <a:cubicBezTo>
                      <a:pt x="1173" y="384"/>
                      <a:pt x="1173" y="384"/>
                      <a:pt x="1173" y="384"/>
                    </a:cubicBezTo>
                    <a:cubicBezTo>
                      <a:pt x="1170" y="384"/>
                      <a:pt x="1170" y="384"/>
                      <a:pt x="1170" y="384"/>
                    </a:cubicBezTo>
                    <a:cubicBezTo>
                      <a:pt x="1170" y="387"/>
                      <a:pt x="1172" y="388"/>
                      <a:pt x="1173" y="389"/>
                    </a:cubicBezTo>
                    <a:close/>
                    <a:moveTo>
                      <a:pt x="1095" y="496"/>
                    </a:moveTo>
                    <a:cubicBezTo>
                      <a:pt x="1088" y="497"/>
                      <a:pt x="1078" y="524"/>
                      <a:pt x="1079" y="532"/>
                    </a:cubicBezTo>
                    <a:cubicBezTo>
                      <a:pt x="1080" y="537"/>
                      <a:pt x="1089" y="542"/>
                      <a:pt x="1093" y="546"/>
                    </a:cubicBezTo>
                    <a:cubicBezTo>
                      <a:pt x="1096" y="550"/>
                      <a:pt x="1096" y="556"/>
                      <a:pt x="1102" y="555"/>
                    </a:cubicBezTo>
                    <a:cubicBezTo>
                      <a:pt x="1106" y="538"/>
                      <a:pt x="1106" y="520"/>
                      <a:pt x="1107" y="504"/>
                    </a:cubicBezTo>
                    <a:cubicBezTo>
                      <a:pt x="1103" y="501"/>
                      <a:pt x="1100" y="495"/>
                      <a:pt x="1095" y="496"/>
                    </a:cubicBezTo>
                    <a:close/>
                    <a:moveTo>
                      <a:pt x="932" y="587"/>
                    </a:moveTo>
                    <a:cubicBezTo>
                      <a:pt x="922" y="583"/>
                      <a:pt x="906" y="582"/>
                      <a:pt x="898" y="588"/>
                    </a:cubicBezTo>
                    <a:cubicBezTo>
                      <a:pt x="894" y="591"/>
                      <a:pt x="889" y="599"/>
                      <a:pt x="889" y="603"/>
                    </a:cubicBezTo>
                    <a:cubicBezTo>
                      <a:pt x="889" y="617"/>
                      <a:pt x="915" y="621"/>
                      <a:pt x="928" y="612"/>
                    </a:cubicBezTo>
                    <a:cubicBezTo>
                      <a:pt x="927" y="602"/>
                      <a:pt x="934" y="596"/>
                      <a:pt x="932" y="587"/>
                    </a:cubicBezTo>
                    <a:close/>
                    <a:moveTo>
                      <a:pt x="1136" y="703"/>
                    </a:moveTo>
                    <a:cubicBezTo>
                      <a:pt x="1138" y="704"/>
                      <a:pt x="1141" y="704"/>
                      <a:pt x="1143" y="706"/>
                    </a:cubicBezTo>
                    <a:cubicBezTo>
                      <a:pt x="1141" y="708"/>
                      <a:pt x="1136" y="706"/>
                      <a:pt x="1136" y="710"/>
                    </a:cubicBezTo>
                    <a:cubicBezTo>
                      <a:pt x="1141" y="717"/>
                      <a:pt x="1146" y="725"/>
                      <a:pt x="1149" y="734"/>
                    </a:cubicBezTo>
                    <a:cubicBezTo>
                      <a:pt x="1163" y="730"/>
                      <a:pt x="1152" y="713"/>
                      <a:pt x="1146" y="706"/>
                    </a:cubicBezTo>
                    <a:cubicBezTo>
                      <a:pt x="1149" y="704"/>
                      <a:pt x="1151" y="701"/>
                      <a:pt x="1155" y="701"/>
                    </a:cubicBezTo>
                    <a:cubicBezTo>
                      <a:pt x="1161" y="702"/>
                      <a:pt x="1162" y="708"/>
                      <a:pt x="1169" y="708"/>
                    </a:cubicBezTo>
                    <a:cubicBezTo>
                      <a:pt x="1172" y="706"/>
                      <a:pt x="1168" y="702"/>
                      <a:pt x="1171" y="701"/>
                    </a:cubicBezTo>
                    <a:cubicBezTo>
                      <a:pt x="1180" y="705"/>
                      <a:pt x="1180" y="719"/>
                      <a:pt x="1193" y="719"/>
                    </a:cubicBezTo>
                    <a:cubicBezTo>
                      <a:pt x="1204" y="709"/>
                      <a:pt x="1188" y="698"/>
                      <a:pt x="1181" y="693"/>
                    </a:cubicBezTo>
                    <a:cubicBezTo>
                      <a:pt x="1171" y="695"/>
                      <a:pt x="1161" y="692"/>
                      <a:pt x="1151" y="694"/>
                    </a:cubicBezTo>
                    <a:cubicBezTo>
                      <a:pt x="1151" y="684"/>
                      <a:pt x="1146" y="678"/>
                      <a:pt x="1147" y="670"/>
                    </a:cubicBezTo>
                    <a:cubicBezTo>
                      <a:pt x="1148" y="665"/>
                      <a:pt x="1154" y="662"/>
                      <a:pt x="1154" y="657"/>
                    </a:cubicBezTo>
                    <a:cubicBezTo>
                      <a:pt x="1155" y="649"/>
                      <a:pt x="1146" y="641"/>
                      <a:pt x="1151" y="631"/>
                    </a:cubicBezTo>
                    <a:cubicBezTo>
                      <a:pt x="1146" y="627"/>
                      <a:pt x="1145" y="619"/>
                      <a:pt x="1143" y="613"/>
                    </a:cubicBezTo>
                    <a:cubicBezTo>
                      <a:pt x="1136" y="610"/>
                      <a:pt x="1135" y="617"/>
                      <a:pt x="1130" y="618"/>
                    </a:cubicBezTo>
                    <a:cubicBezTo>
                      <a:pt x="1128" y="615"/>
                      <a:pt x="1122" y="614"/>
                      <a:pt x="1118" y="616"/>
                    </a:cubicBezTo>
                    <a:cubicBezTo>
                      <a:pt x="1119" y="625"/>
                      <a:pt x="1112" y="627"/>
                      <a:pt x="1111" y="633"/>
                    </a:cubicBezTo>
                    <a:cubicBezTo>
                      <a:pt x="1120" y="639"/>
                      <a:pt x="1114" y="656"/>
                      <a:pt x="1117" y="662"/>
                    </a:cubicBezTo>
                    <a:cubicBezTo>
                      <a:pt x="1112" y="663"/>
                      <a:pt x="1112" y="659"/>
                      <a:pt x="1107" y="660"/>
                    </a:cubicBezTo>
                    <a:cubicBezTo>
                      <a:pt x="1111" y="681"/>
                      <a:pt x="1129" y="686"/>
                      <a:pt x="1136" y="703"/>
                    </a:cubicBezTo>
                    <a:close/>
                    <a:moveTo>
                      <a:pt x="593" y="705"/>
                    </a:moveTo>
                    <a:cubicBezTo>
                      <a:pt x="592" y="714"/>
                      <a:pt x="592" y="729"/>
                      <a:pt x="597" y="732"/>
                    </a:cubicBezTo>
                    <a:cubicBezTo>
                      <a:pt x="601" y="718"/>
                      <a:pt x="604" y="700"/>
                      <a:pt x="605" y="690"/>
                    </a:cubicBezTo>
                    <a:cubicBezTo>
                      <a:pt x="598" y="689"/>
                      <a:pt x="594" y="699"/>
                      <a:pt x="593" y="705"/>
                    </a:cubicBezTo>
                    <a:close/>
                    <a:moveTo>
                      <a:pt x="1209" y="752"/>
                    </a:moveTo>
                    <a:cubicBezTo>
                      <a:pt x="1207" y="753"/>
                      <a:pt x="1209" y="757"/>
                      <a:pt x="1207" y="757"/>
                    </a:cubicBezTo>
                    <a:cubicBezTo>
                      <a:pt x="1203" y="757"/>
                      <a:pt x="1204" y="751"/>
                      <a:pt x="1198" y="752"/>
                    </a:cubicBezTo>
                    <a:cubicBezTo>
                      <a:pt x="1196" y="755"/>
                      <a:pt x="1200" y="757"/>
                      <a:pt x="1197" y="759"/>
                    </a:cubicBezTo>
                    <a:cubicBezTo>
                      <a:pt x="1193" y="758"/>
                      <a:pt x="1192" y="763"/>
                      <a:pt x="1189" y="760"/>
                    </a:cubicBezTo>
                    <a:cubicBezTo>
                      <a:pt x="1189" y="754"/>
                      <a:pt x="1194" y="753"/>
                      <a:pt x="1192" y="747"/>
                    </a:cubicBezTo>
                    <a:cubicBezTo>
                      <a:pt x="1184" y="746"/>
                      <a:pt x="1177" y="738"/>
                      <a:pt x="1169" y="741"/>
                    </a:cubicBezTo>
                    <a:cubicBezTo>
                      <a:pt x="1172" y="749"/>
                      <a:pt x="1165" y="762"/>
                      <a:pt x="1175" y="767"/>
                    </a:cubicBezTo>
                    <a:cubicBezTo>
                      <a:pt x="1180" y="768"/>
                      <a:pt x="1180" y="763"/>
                      <a:pt x="1184" y="764"/>
                    </a:cubicBezTo>
                    <a:cubicBezTo>
                      <a:pt x="1185" y="768"/>
                      <a:pt x="1186" y="772"/>
                      <a:pt x="1188" y="775"/>
                    </a:cubicBezTo>
                    <a:cubicBezTo>
                      <a:pt x="1183" y="779"/>
                      <a:pt x="1178" y="790"/>
                      <a:pt x="1184" y="797"/>
                    </a:cubicBezTo>
                    <a:cubicBezTo>
                      <a:pt x="1191" y="796"/>
                      <a:pt x="1198" y="795"/>
                      <a:pt x="1200" y="789"/>
                    </a:cubicBezTo>
                    <a:cubicBezTo>
                      <a:pt x="1194" y="783"/>
                      <a:pt x="1197" y="768"/>
                      <a:pt x="1202" y="763"/>
                    </a:cubicBezTo>
                    <a:cubicBezTo>
                      <a:pt x="1206" y="766"/>
                      <a:pt x="1202" y="778"/>
                      <a:pt x="1207" y="780"/>
                    </a:cubicBezTo>
                    <a:cubicBezTo>
                      <a:pt x="1210" y="776"/>
                      <a:pt x="1209" y="768"/>
                      <a:pt x="1212" y="763"/>
                    </a:cubicBezTo>
                    <a:cubicBezTo>
                      <a:pt x="1221" y="763"/>
                      <a:pt x="1221" y="773"/>
                      <a:pt x="1231" y="774"/>
                    </a:cubicBezTo>
                    <a:cubicBezTo>
                      <a:pt x="1233" y="772"/>
                      <a:pt x="1232" y="767"/>
                      <a:pt x="1232" y="764"/>
                    </a:cubicBezTo>
                    <a:cubicBezTo>
                      <a:pt x="1229" y="760"/>
                      <a:pt x="1219" y="757"/>
                      <a:pt x="1220" y="752"/>
                    </a:cubicBezTo>
                    <a:cubicBezTo>
                      <a:pt x="1227" y="757"/>
                      <a:pt x="1228" y="758"/>
                      <a:pt x="1237" y="755"/>
                    </a:cubicBezTo>
                    <a:cubicBezTo>
                      <a:pt x="1231" y="740"/>
                      <a:pt x="1225" y="725"/>
                      <a:pt x="1204" y="725"/>
                    </a:cubicBezTo>
                    <a:cubicBezTo>
                      <a:pt x="1197" y="737"/>
                      <a:pt x="1215" y="739"/>
                      <a:pt x="1221" y="744"/>
                    </a:cubicBezTo>
                    <a:cubicBezTo>
                      <a:pt x="1221" y="746"/>
                      <a:pt x="1218" y="746"/>
                      <a:pt x="1216" y="746"/>
                    </a:cubicBezTo>
                    <a:cubicBezTo>
                      <a:pt x="1214" y="750"/>
                      <a:pt x="1219" y="748"/>
                      <a:pt x="1218" y="751"/>
                    </a:cubicBezTo>
                    <a:cubicBezTo>
                      <a:pt x="1215" y="752"/>
                      <a:pt x="1213" y="753"/>
                      <a:pt x="1209" y="752"/>
                    </a:cubicBezTo>
                    <a:close/>
                    <a:moveTo>
                      <a:pt x="595" y="756"/>
                    </a:moveTo>
                    <a:cubicBezTo>
                      <a:pt x="598" y="755"/>
                      <a:pt x="598" y="748"/>
                      <a:pt x="596" y="746"/>
                    </a:cubicBezTo>
                    <a:cubicBezTo>
                      <a:pt x="589" y="745"/>
                      <a:pt x="591" y="756"/>
                      <a:pt x="595" y="756"/>
                    </a:cubicBezTo>
                    <a:close/>
                    <a:moveTo>
                      <a:pt x="1107" y="779"/>
                    </a:moveTo>
                    <a:cubicBezTo>
                      <a:pt x="1106" y="781"/>
                      <a:pt x="1103" y="781"/>
                      <a:pt x="1102" y="781"/>
                    </a:cubicBezTo>
                    <a:cubicBezTo>
                      <a:pt x="1099" y="785"/>
                      <a:pt x="1101" y="787"/>
                      <a:pt x="1097" y="790"/>
                    </a:cubicBezTo>
                    <a:cubicBezTo>
                      <a:pt x="1092" y="795"/>
                      <a:pt x="1077" y="798"/>
                      <a:pt x="1083" y="811"/>
                    </a:cubicBezTo>
                    <a:cubicBezTo>
                      <a:pt x="1089" y="809"/>
                      <a:pt x="1091" y="802"/>
                      <a:pt x="1096" y="799"/>
                    </a:cubicBezTo>
                    <a:cubicBezTo>
                      <a:pt x="1104" y="799"/>
                      <a:pt x="1107" y="793"/>
                      <a:pt x="1107" y="785"/>
                    </a:cubicBezTo>
                    <a:cubicBezTo>
                      <a:pt x="1114" y="779"/>
                      <a:pt x="1128" y="780"/>
                      <a:pt x="1130" y="772"/>
                    </a:cubicBezTo>
                    <a:cubicBezTo>
                      <a:pt x="1131" y="765"/>
                      <a:pt x="1122" y="758"/>
                      <a:pt x="1124" y="747"/>
                    </a:cubicBezTo>
                    <a:cubicBezTo>
                      <a:pt x="1116" y="747"/>
                      <a:pt x="1114" y="753"/>
                      <a:pt x="1114" y="761"/>
                    </a:cubicBezTo>
                    <a:cubicBezTo>
                      <a:pt x="1116" y="764"/>
                      <a:pt x="1119" y="765"/>
                      <a:pt x="1120" y="769"/>
                    </a:cubicBezTo>
                    <a:cubicBezTo>
                      <a:pt x="1112" y="768"/>
                      <a:pt x="1111" y="776"/>
                      <a:pt x="1107" y="779"/>
                    </a:cubicBezTo>
                    <a:close/>
                    <a:moveTo>
                      <a:pt x="403" y="784"/>
                    </a:moveTo>
                    <a:cubicBezTo>
                      <a:pt x="397" y="779"/>
                      <a:pt x="394" y="759"/>
                      <a:pt x="385" y="755"/>
                    </a:cubicBezTo>
                    <a:cubicBezTo>
                      <a:pt x="378" y="752"/>
                      <a:pt x="376" y="758"/>
                      <a:pt x="372" y="765"/>
                    </a:cubicBezTo>
                    <a:cubicBezTo>
                      <a:pt x="382" y="776"/>
                      <a:pt x="370" y="780"/>
                      <a:pt x="367" y="790"/>
                    </a:cubicBezTo>
                    <a:cubicBezTo>
                      <a:pt x="364" y="800"/>
                      <a:pt x="367" y="819"/>
                      <a:pt x="374" y="823"/>
                    </a:cubicBezTo>
                    <a:cubicBezTo>
                      <a:pt x="381" y="828"/>
                      <a:pt x="403" y="823"/>
                      <a:pt x="406" y="816"/>
                    </a:cubicBezTo>
                    <a:cubicBezTo>
                      <a:pt x="412" y="805"/>
                      <a:pt x="400" y="797"/>
                      <a:pt x="403" y="784"/>
                    </a:cubicBezTo>
                    <a:close/>
                    <a:moveTo>
                      <a:pt x="1220" y="774"/>
                    </a:moveTo>
                    <a:cubicBezTo>
                      <a:pt x="1213" y="769"/>
                      <a:pt x="1209" y="778"/>
                      <a:pt x="1214" y="782"/>
                    </a:cubicBezTo>
                    <a:cubicBezTo>
                      <a:pt x="1218" y="781"/>
                      <a:pt x="1222" y="780"/>
                      <a:pt x="1220" y="774"/>
                    </a:cubicBezTo>
                    <a:close/>
                    <a:moveTo>
                      <a:pt x="1255" y="795"/>
                    </a:moveTo>
                    <a:cubicBezTo>
                      <a:pt x="1253" y="789"/>
                      <a:pt x="1237" y="778"/>
                      <a:pt x="1234" y="780"/>
                    </a:cubicBezTo>
                    <a:cubicBezTo>
                      <a:pt x="1231" y="784"/>
                      <a:pt x="1238" y="786"/>
                      <a:pt x="1239" y="790"/>
                    </a:cubicBezTo>
                    <a:cubicBezTo>
                      <a:pt x="1237" y="794"/>
                      <a:pt x="1231" y="793"/>
                      <a:pt x="1227" y="794"/>
                    </a:cubicBezTo>
                    <a:cubicBezTo>
                      <a:pt x="1224" y="799"/>
                      <a:pt x="1221" y="807"/>
                      <a:pt x="1216" y="808"/>
                    </a:cubicBezTo>
                    <a:cubicBezTo>
                      <a:pt x="1212" y="809"/>
                      <a:pt x="1208" y="805"/>
                      <a:pt x="1204" y="805"/>
                    </a:cubicBezTo>
                    <a:cubicBezTo>
                      <a:pt x="1196" y="806"/>
                      <a:pt x="1198" y="813"/>
                      <a:pt x="1192" y="817"/>
                    </a:cubicBezTo>
                    <a:cubicBezTo>
                      <a:pt x="1191" y="815"/>
                      <a:pt x="1189" y="815"/>
                      <a:pt x="1187" y="815"/>
                    </a:cubicBezTo>
                    <a:cubicBezTo>
                      <a:pt x="1183" y="818"/>
                      <a:pt x="1181" y="823"/>
                      <a:pt x="1179" y="828"/>
                    </a:cubicBezTo>
                    <a:cubicBezTo>
                      <a:pt x="1181" y="829"/>
                      <a:pt x="1182" y="830"/>
                      <a:pt x="1183" y="832"/>
                    </a:cubicBezTo>
                    <a:cubicBezTo>
                      <a:pt x="1188" y="829"/>
                      <a:pt x="1191" y="833"/>
                      <a:pt x="1196" y="832"/>
                    </a:cubicBezTo>
                    <a:cubicBezTo>
                      <a:pt x="1200" y="831"/>
                      <a:pt x="1202" y="826"/>
                      <a:pt x="1207" y="826"/>
                    </a:cubicBezTo>
                    <a:cubicBezTo>
                      <a:pt x="1216" y="827"/>
                      <a:pt x="1213" y="833"/>
                      <a:pt x="1214" y="839"/>
                    </a:cubicBezTo>
                    <a:cubicBezTo>
                      <a:pt x="1214" y="846"/>
                      <a:pt x="1222" y="854"/>
                      <a:pt x="1228" y="856"/>
                    </a:cubicBezTo>
                    <a:cubicBezTo>
                      <a:pt x="1235" y="858"/>
                      <a:pt x="1243" y="855"/>
                      <a:pt x="1247" y="859"/>
                    </a:cubicBezTo>
                    <a:cubicBezTo>
                      <a:pt x="1255" y="850"/>
                      <a:pt x="1238" y="841"/>
                      <a:pt x="1246" y="834"/>
                    </a:cubicBezTo>
                    <a:cubicBezTo>
                      <a:pt x="1250" y="835"/>
                      <a:pt x="1250" y="841"/>
                      <a:pt x="1254" y="843"/>
                    </a:cubicBezTo>
                    <a:cubicBezTo>
                      <a:pt x="1257" y="840"/>
                      <a:pt x="1262" y="834"/>
                      <a:pt x="1262" y="827"/>
                    </a:cubicBezTo>
                    <a:cubicBezTo>
                      <a:pt x="1261" y="823"/>
                      <a:pt x="1257" y="819"/>
                      <a:pt x="1256" y="815"/>
                    </a:cubicBezTo>
                    <a:cubicBezTo>
                      <a:pt x="1254" y="808"/>
                      <a:pt x="1257" y="800"/>
                      <a:pt x="1255" y="795"/>
                    </a:cubicBezTo>
                    <a:close/>
                    <a:moveTo>
                      <a:pt x="615" y="811"/>
                    </a:moveTo>
                    <a:cubicBezTo>
                      <a:pt x="613" y="813"/>
                      <a:pt x="614" y="817"/>
                      <a:pt x="614" y="821"/>
                    </a:cubicBezTo>
                    <a:cubicBezTo>
                      <a:pt x="617" y="820"/>
                      <a:pt x="616" y="824"/>
                      <a:pt x="620" y="823"/>
                    </a:cubicBezTo>
                    <a:cubicBezTo>
                      <a:pt x="622" y="819"/>
                      <a:pt x="620" y="812"/>
                      <a:pt x="615" y="811"/>
                    </a:cubicBezTo>
                    <a:close/>
                    <a:moveTo>
                      <a:pt x="1036" y="1041"/>
                    </a:moveTo>
                    <a:cubicBezTo>
                      <a:pt x="1054" y="1042"/>
                      <a:pt x="1058" y="1029"/>
                      <a:pt x="1067" y="1021"/>
                    </a:cubicBezTo>
                    <a:cubicBezTo>
                      <a:pt x="1076" y="1012"/>
                      <a:pt x="1084" y="1009"/>
                      <a:pt x="1088" y="996"/>
                    </a:cubicBezTo>
                    <a:cubicBezTo>
                      <a:pt x="1088" y="991"/>
                      <a:pt x="1082" y="992"/>
                      <a:pt x="1080" y="989"/>
                    </a:cubicBezTo>
                    <a:cubicBezTo>
                      <a:pt x="1076" y="965"/>
                      <a:pt x="1107" y="977"/>
                      <a:pt x="1109" y="959"/>
                    </a:cubicBezTo>
                    <a:cubicBezTo>
                      <a:pt x="1109" y="955"/>
                      <a:pt x="1101" y="958"/>
                      <a:pt x="1101" y="953"/>
                    </a:cubicBezTo>
                    <a:cubicBezTo>
                      <a:pt x="1104" y="941"/>
                      <a:pt x="1126" y="955"/>
                      <a:pt x="1128" y="943"/>
                    </a:cubicBezTo>
                    <a:cubicBezTo>
                      <a:pt x="1125" y="937"/>
                      <a:pt x="1117" y="936"/>
                      <a:pt x="1118" y="925"/>
                    </a:cubicBezTo>
                    <a:cubicBezTo>
                      <a:pt x="1116" y="924"/>
                      <a:pt x="1112" y="924"/>
                      <a:pt x="1111" y="921"/>
                    </a:cubicBezTo>
                    <a:cubicBezTo>
                      <a:pt x="1113" y="919"/>
                      <a:pt x="1115" y="916"/>
                      <a:pt x="1116" y="912"/>
                    </a:cubicBezTo>
                    <a:cubicBezTo>
                      <a:pt x="1113" y="908"/>
                      <a:pt x="1108" y="907"/>
                      <a:pt x="1103" y="905"/>
                    </a:cubicBezTo>
                    <a:cubicBezTo>
                      <a:pt x="1104" y="903"/>
                      <a:pt x="1107" y="903"/>
                      <a:pt x="1106" y="900"/>
                    </a:cubicBezTo>
                    <a:cubicBezTo>
                      <a:pt x="1100" y="894"/>
                      <a:pt x="1106" y="882"/>
                      <a:pt x="1104" y="875"/>
                    </a:cubicBezTo>
                    <a:cubicBezTo>
                      <a:pt x="1106" y="879"/>
                      <a:pt x="1114" y="878"/>
                      <a:pt x="1120" y="878"/>
                    </a:cubicBezTo>
                    <a:cubicBezTo>
                      <a:pt x="1121" y="871"/>
                      <a:pt x="1113" y="873"/>
                      <a:pt x="1115" y="865"/>
                    </a:cubicBezTo>
                    <a:cubicBezTo>
                      <a:pt x="1123" y="865"/>
                      <a:pt x="1134" y="870"/>
                      <a:pt x="1134" y="859"/>
                    </a:cubicBezTo>
                    <a:cubicBezTo>
                      <a:pt x="1126" y="854"/>
                      <a:pt x="1119" y="849"/>
                      <a:pt x="1108" y="847"/>
                    </a:cubicBezTo>
                    <a:cubicBezTo>
                      <a:pt x="1107" y="842"/>
                      <a:pt x="1104" y="840"/>
                      <a:pt x="1102" y="836"/>
                    </a:cubicBezTo>
                    <a:cubicBezTo>
                      <a:pt x="1099" y="836"/>
                      <a:pt x="1097" y="833"/>
                      <a:pt x="1093" y="834"/>
                    </a:cubicBezTo>
                    <a:cubicBezTo>
                      <a:pt x="1090" y="831"/>
                      <a:pt x="1090" y="827"/>
                      <a:pt x="1088" y="823"/>
                    </a:cubicBezTo>
                    <a:cubicBezTo>
                      <a:pt x="1081" y="820"/>
                      <a:pt x="1077" y="826"/>
                      <a:pt x="1078" y="834"/>
                    </a:cubicBezTo>
                    <a:cubicBezTo>
                      <a:pt x="1067" y="835"/>
                      <a:pt x="1067" y="848"/>
                      <a:pt x="1058" y="851"/>
                    </a:cubicBezTo>
                    <a:cubicBezTo>
                      <a:pt x="1058" y="854"/>
                      <a:pt x="1062" y="855"/>
                      <a:pt x="1059" y="857"/>
                    </a:cubicBezTo>
                    <a:cubicBezTo>
                      <a:pt x="1052" y="858"/>
                      <a:pt x="1046" y="855"/>
                      <a:pt x="1041" y="857"/>
                    </a:cubicBezTo>
                    <a:cubicBezTo>
                      <a:pt x="1039" y="872"/>
                      <a:pt x="1030" y="872"/>
                      <a:pt x="1025" y="882"/>
                    </a:cubicBezTo>
                    <a:cubicBezTo>
                      <a:pt x="1024" y="884"/>
                      <a:pt x="1024" y="887"/>
                      <a:pt x="1023" y="890"/>
                    </a:cubicBezTo>
                    <a:cubicBezTo>
                      <a:pt x="1013" y="904"/>
                      <a:pt x="967" y="900"/>
                      <a:pt x="967" y="919"/>
                    </a:cubicBezTo>
                    <a:cubicBezTo>
                      <a:pt x="967" y="923"/>
                      <a:pt x="972" y="926"/>
                      <a:pt x="971" y="929"/>
                    </a:cubicBezTo>
                    <a:cubicBezTo>
                      <a:pt x="965" y="937"/>
                      <a:pt x="957" y="927"/>
                      <a:pt x="950" y="927"/>
                    </a:cubicBezTo>
                    <a:cubicBezTo>
                      <a:pt x="946" y="927"/>
                      <a:pt x="943" y="931"/>
                      <a:pt x="940" y="931"/>
                    </a:cubicBezTo>
                    <a:cubicBezTo>
                      <a:pt x="936" y="932"/>
                      <a:pt x="931" y="929"/>
                      <a:pt x="928" y="930"/>
                    </a:cubicBezTo>
                    <a:cubicBezTo>
                      <a:pt x="921" y="932"/>
                      <a:pt x="921" y="941"/>
                      <a:pt x="917" y="949"/>
                    </a:cubicBezTo>
                    <a:cubicBezTo>
                      <a:pt x="925" y="958"/>
                      <a:pt x="927" y="973"/>
                      <a:pt x="939" y="978"/>
                    </a:cubicBezTo>
                    <a:cubicBezTo>
                      <a:pt x="936" y="984"/>
                      <a:pt x="941" y="986"/>
                      <a:pt x="943" y="990"/>
                    </a:cubicBezTo>
                    <a:cubicBezTo>
                      <a:pt x="942" y="992"/>
                      <a:pt x="939" y="992"/>
                      <a:pt x="940" y="995"/>
                    </a:cubicBezTo>
                    <a:cubicBezTo>
                      <a:pt x="945" y="1002"/>
                      <a:pt x="938" y="1009"/>
                      <a:pt x="945" y="1017"/>
                    </a:cubicBezTo>
                    <a:cubicBezTo>
                      <a:pt x="953" y="1016"/>
                      <a:pt x="958" y="1017"/>
                      <a:pt x="966" y="1017"/>
                    </a:cubicBezTo>
                    <a:cubicBezTo>
                      <a:pt x="970" y="1015"/>
                      <a:pt x="970" y="1010"/>
                      <a:pt x="977" y="1012"/>
                    </a:cubicBezTo>
                    <a:cubicBezTo>
                      <a:pt x="978" y="1016"/>
                      <a:pt x="977" y="1022"/>
                      <a:pt x="978" y="1025"/>
                    </a:cubicBezTo>
                    <a:cubicBezTo>
                      <a:pt x="990" y="1021"/>
                      <a:pt x="996" y="1022"/>
                      <a:pt x="1006" y="1018"/>
                    </a:cubicBezTo>
                    <a:cubicBezTo>
                      <a:pt x="1011" y="1021"/>
                      <a:pt x="1008" y="1026"/>
                      <a:pt x="1015" y="1028"/>
                    </a:cubicBezTo>
                    <a:cubicBezTo>
                      <a:pt x="1022" y="1030"/>
                      <a:pt x="1036" y="1018"/>
                      <a:pt x="1039" y="1029"/>
                    </a:cubicBezTo>
                    <a:cubicBezTo>
                      <a:pt x="1040" y="1034"/>
                      <a:pt x="1035" y="1034"/>
                      <a:pt x="1036" y="1041"/>
                    </a:cubicBezTo>
                    <a:close/>
                    <a:moveTo>
                      <a:pt x="1182" y="854"/>
                    </a:moveTo>
                    <a:cubicBezTo>
                      <a:pt x="1190" y="845"/>
                      <a:pt x="1173" y="836"/>
                      <a:pt x="1172" y="848"/>
                    </a:cubicBezTo>
                    <a:cubicBezTo>
                      <a:pt x="1176" y="850"/>
                      <a:pt x="1177" y="854"/>
                      <a:pt x="1182" y="854"/>
                    </a:cubicBezTo>
                    <a:close/>
                    <a:moveTo>
                      <a:pt x="944" y="1107"/>
                    </a:moveTo>
                    <a:cubicBezTo>
                      <a:pt x="949" y="1124"/>
                      <a:pt x="974" y="1115"/>
                      <a:pt x="994" y="1119"/>
                    </a:cubicBezTo>
                    <a:cubicBezTo>
                      <a:pt x="1007" y="1122"/>
                      <a:pt x="1011" y="1137"/>
                      <a:pt x="1026" y="1129"/>
                    </a:cubicBezTo>
                    <a:cubicBezTo>
                      <a:pt x="1025" y="1124"/>
                      <a:pt x="1021" y="1117"/>
                      <a:pt x="1028" y="1116"/>
                    </a:cubicBezTo>
                    <a:cubicBezTo>
                      <a:pt x="1031" y="1126"/>
                      <a:pt x="1047" y="1124"/>
                      <a:pt x="1045" y="1111"/>
                    </a:cubicBezTo>
                    <a:cubicBezTo>
                      <a:pt x="1040" y="1108"/>
                      <a:pt x="1031" y="1110"/>
                      <a:pt x="1028" y="1112"/>
                    </a:cubicBezTo>
                    <a:cubicBezTo>
                      <a:pt x="1027" y="1105"/>
                      <a:pt x="1016" y="1107"/>
                      <a:pt x="1009" y="1104"/>
                    </a:cubicBezTo>
                    <a:cubicBezTo>
                      <a:pt x="1005" y="1105"/>
                      <a:pt x="1004" y="1110"/>
                      <a:pt x="1001" y="1111"/>
                    </a:cubicBezTo>
                    <a:cubicBezTo>
                      <a:pt x="993" y="1110"/>
                      <a:pt x="996" y="1099"/>
                      <a:pt x="999" y="1095"/>
                    </a:cubicBezTo>
                    <a:cubicBezTo>
                      <a:pt x="995" y="1085"/>
                      <a:pt x="985" y="1091"/>
                      <a:pt x="977" y="1089"/>
                    </a:cubicBezTo>
                    <a:cubicBezTo>
                      <a:pt x="970" y="1088"/>
                      <a:pt x="966" y="1077"/>
                      <a:pt x="956" y="1081"/>
                    </a:cubicBezTo>
                    <a:cubicBezTo>
                      <a:pt x="954" y="1083"/>
                      <a:pt x="954" y="1088"/>
                      <a:pt x="952" y="1089"/>
                    </a:cubicBezTo>
                    <a:cubicBezTo>
                      <a:pt x="941" y="1086"/>
                      <a:pt x="929" y="1084"/>
                      <a:pt x="915" y="1085"/>
                    </a:cubicBezTo>
                    <a:cubicBezTo>
                      <a:pt x="908" y="1080"/>
                      <a:pt x="903" y="1067"/>
                      <a:pt x="892" y="1073"/>
                    </a:cubicBezTo>
                    <a:cubicBezTo>
                      <a:pt x="881" y="1068"/>
                      <a:pt x="864" y="1066"/>
                      <a:pt x="853" y="1064"/>
                    </a:cubicBezTo>
                    <a:cubicBezTo>
                      <a:pt x="854" y="1052"/>
                      <a:pt x="861" y="1040"/>
                      <a:pt x="857" y="1027"/>
                    </a:cubicBezTo>
                    <a:cubicBezTo>
                      <a:pt x="858" y="1024"/>
                      <a:pt x="860" y="1022"/>
                      <a:pt x="862" y="1019"/>
                    </a:cubicBezTo>
                    <a:cubicBezTo>
                      <a:pt x="859" y="1014"/>
                      <a:pt x="855" y="1010"/>
                      <a:pt x="854" y="1003"/>
                    </a:cubicBezTo>
                    <a:cubicBezTo>
                      <a:pt x="848" y="1003"/>
                      <a:pt x="842" y="1004"/>
                      <a:pt x="842" y="998"/>
                    </a:cubicBezTo>
                    <a:cubicBezTo>
                      <a:pt x="854" y="998"/>
                      <a:pt x="854" y="998"/>
                      <a:pt x="854" y="998"/>
                    </a:cubicBezTo>
                    <a:cubicBezTo>
                      <a:pt x="856" y="1008"/>
                      <a:pt x="866" y="1021"/>
                      <a:pt x="879" y="1015"/>
                    </a:cubicBezTo>
                    <a:cubicBezTo>
                      <a:pt x="879" y="1007"/>
                      <a:pt x="875" y="1005"/>
                      <a:pt x="872" y="1001"/>
                    </a:cubicBezTo>
                    <a:cubicBezTo>
                      <a:pt x="871" y="990"/>
                      <a:pt x="861" y="982"/>
                      <a:pt x="851" y="985"/>
                    </a:cubicBezTo>
                    <a:cubicBezTo>
                      <a:pt x="845" y="986"/>
                      <a:pt x="842" y="999"/>
                      <a:pt x="833" y="994"/>
                    </a:cubicBezTo>
                    <a:cubicBezTo>
                      <a:pt x="831" y="990"/>
                      <a:pt x="831" y="982"/>
                      <a:pt x="828" y="978"/>
                    </a:cubicBezTo>
                    <a:cubicBezTo>
                      <a:pt x="822" y="977"/>
                      <a:pt x="815" y="978"/>
                      <a:pt x="811" y="975"/>
                    </a:cubicBezTo>
                    <a:cubicBezTo>
                      <a:pt x="809" y="969"/>
                      <a:pt x="817" y="965"/>
                      <a:pt x="811" y="961"/>
                    </a:cubicBezTo>
                    <a:cubicBezTo>
                      <a:pt x="813" y="957"/>
                      <a:pt x="817" y="958"/>
                      <a:pt x="816" y="952"/>
                    </a:cubicBezTo>
                    <a:cubicBezTo>
                      <a:pt x="813" y="947"/>
                      <a:pt x="805" y="950"/>
                      <a:pt x="800" y="951"/>
                    </a:cubicBezTo>
                    <a:cubicBezTo>
                      <a:pt x="800" y="947"/>
                      <a:pt x="801" y="946"/>
                      <a:pt x="799" y="943"/>
                    </a:cubicBezTo>
                    <a:cubicBezTo>
                      <a:pt x="796" y="942"/>
                      <a:pt x="791" y="942"/>
                      <a:pt x="788" y="940"/>
                    </a:cubicBezTo>
                    <a:cubicBezTo>
                      <a:pt x="789" y="931"/>
                      <a:pt x="782" y="930"/>
                      <a:pt x="778" y="925"/>
                    </a:cubicBezTo>
                    <a:cubicBezTo>
                      <a:pt x="778" y="923"/>
                      <a:pt x="783" y="924"/>
                      <a:pt x="782" y="919"/>
                    </a:cubicBezTo>
                    <a:cubicBezTo>
                      <a:pt x="779" y="916"/>
                      <a:pt x="773" y="916"/>
                      <a:pt x="770" y="919"/>
                    </a:cubicBezTo>
                    <a:cubicBezTo>
                      <a:pt x="766" y="916"/>
                      <a:pt x="761" y="911"/>
                      <a:pt x="754" y="916"/>
                    </a:cubicBezTo>
                    <a:cubicBezTo>
                      <a:pt x="746" y="912"/>
                      <a:pt x="745" y="903"/>
                      <a:pt x="739" y="897"/>
                    </a:cubicBezTo>
                    <a:cubicBezTo>
                      <a:pt x="733" y="890"/>
                      <a:pt x="719" y="886"/>
                      <a:pt x="711" y="877"/>
                    </a:cubicBezTo>
                    <a:cubicBezTo>
                      <a:pt x="705" y="871"/>
                      <a:pt x="701" y="861"/>
                      <a:pt x="695" y="857"/>
                    </a:cubicBezTo>
                    <a:cubicBezTo>
                      <a:pt x="688" y="852"/>
                      <a:pt x="675" y="854"/>
                      <a:pt x="665" y="852"/>
                    </a:cubicBezTo>
                    <a:cubicBezTo>
                      <a:pt x="659" y="842"/>
                      <a:pt x="643" y="841"/>
                      <a:pt x="644" y="855"/>
                    </a:cubicBezTo>
                    <a:cubicBezTo>
                      <a:pt x="645" y="859"/>
                      <a:pt x="655" y="868"/>
                      <a:pt x="661" y="873"/>
                    </a:cubicBezTo>
                    <a:cubicBezTo>
                      <a:pt x="673" y="884"/>
                      <a:pt x="687" y="894"/>
                      <a:pt x="693" y="909"/>
                    </a:cubicBezTo>
                    <a:cubicBezTo>
                      <a:pt x="710" y="916"/>
                      <a:pt x="724" y="929"/>
                      <a:pt x="722" y="952"/>
                    </a:cubicBezTo>
                    <a:cubicBezTo>
                      <a:pt x="724" y="954"/>
                      <a:pt x="729" y="953"/>
                      <a:pt x="733" y="953"/>
                    </a:cubicBezTo>
                    <a:cubicBezTo>
                      <a:pt x="735" y="961"/>
                      <a:pt x="740" y="966"/>
                      <a:pt x="746" y="969"/>
                    </a:cubicBezTo>
                    <a:cubicBezTo>
                      <a:pt x="746" y="982"/>
                      <a:pt x="757" y="984"/>
                      <a:pt x="755" y="998"/>
                    </a:cubicBezTo>
                    <a:cubicBezTo>
                      <a:pt x="764" y="1008"/>
                      <a:pt x="771" y="1020"/>
                      <a:pt x="785" y="1026"/>
                    </a:cubicBezTo>
                    <a:cubicBezTo>
                      <a:pt x="785" y="1034"/>
                      <a:pt x="785" y="1034"/>
                      <a:pt x="785" y="1034"/>
                    </a:cubicBezTo>
                    <a:cubicBezTo>
                      <a:pt x="798" y="1044"/>
                      <a:pt x="815" y="1052"/>
                      <a:pt x="825" y="1066"/>
                    </a:cubicBezTo>
                    <a:cubicBezTo>
                      <a:pt x="829" y="1067"/>
                      <a:pt x="826" y="1062"/>
                      <a:pt x="830" y="1063"/>
                    </a:cubicBezTo>
                    <a:cubicBezTo>
                      <a:pt x="833" y="1063"/>
                      <a:pt x="835" y="1066"/>
                      <a:pt x="838" y="1067"/>
                    </a:cubicBezTo>
                    <a:cubicBezTo>
                      <a:pt x="841" y="1066"/>
                      <a:pt x="842" y="1064"/>
                      <a:pt x="846" y="1063"/>
                    </a:cubicBezTo>
                    <a:cubicBezTo>
                      <a:pt x="848" y="1065"/>
                      <a:pt x="851" y="1066"/>
                      <a:pt x="852" y="1068"/>
                    </a:cubicBezTo>
                    <a:cubicBezTo>
                      <a:pt x="849" y="1075"/>
                      <a:pt x="842" y="1078"/>
                      <a:pt x="838" y="1084"/>
                    </a:cubicBezTo>
                    <a:cubicBezTo>
                      <a:pt x="842" y="1086"/>
                      <a:pt x="852" y="1083"/>
                      <a:pt x="857" y="1086"/>
                    </a:cubicBezTo>
                    <a:cubicBezTo>
                      <a:pt x="857" y="1089"/>
                      <a:pt x="855" y="1090"/>
                      <a:pt x="856" y="1093"/>
                    </a:cubicBezTo>
                    <a:cubicBezTo>
                      <a:pt x="862" y="1098"/>
                      <a:pt x="869" y="1092"/>
                      <a:pt x="876" y="1092"/>
                    </a:cubicBezTo>
                    <a:cubicBezTo>
                      <a:pt x="882" y="1093"/>
                      <a:pt x="889" y="1100"/>
                      <a:pt x="898" y="1102"/>
                    </a:cubicBezTo>
                    <a:cubicBezTo>
                      <a:pt x="913" y="1106"/>
                      <a:pt x="934" y="1103"/>
                      <a:pt x="944" y="1107"/>
                    </a:cubicBezTo>
                    <a:close/>
                    <a:moveTo>
                      <a:pt x="1159" y="847"/>
                    </a:moveTo>
                    <a:cubicBezTo>
                      <a:pt x="1156" y="839"/>
                      <a:pt x="1147" y="847"/>
                      <a:pt x="1151" y="853"/>
                    </a:cubicBezTo>
                    <a:cubicBezTo>
                      <a:pt x="1156" y="853"/>
                      <a:pt x="1159" y="852"/>
                      <a:pt x="1159" y="847"/>
                    </a:cubicBezTo>
                    <a:close/>
                    <a:moveTo>
                      <a:pt x="1239" y="879"/>
                    </a:moveTo>
                    <a:cubicBezTo>
                      <a:pt x="1242" y="878"/>
                      <a:pt x="1242" y="872"/>
                      <a:pt x="1237" y="872"/>
                    </a:cubicBezTo>
                    <a:cubicBezTo>
                      <a:pt x="1234" y="874"/>
                      <a:pt x="1235" y="878"/>
                      <a:pt x="1239" y="879"/>
                    </a:cubicBezTo>
                    <a:close/>
                    <a:moveTo>
                      <a:pt x="1270" y="873"/>
                    </a:moveTo>
                    <a:cubicBezTo>
                      <a:pt x="1264" y="869"/>
                      <a:pt x="1262" y="881"/>
                      <a:pt x="1265" y="886"/>
                    </a:cubicBezTo>
                    <a:cubicBezTo>
                      <a:pt x="1271" y="886"/>
                      <a:pt x="1271" y="880"/>
                      <a:pt x="1270" y="873"/>
                    </a:cubicBezTo>
                    <a:close/>
                    <a:moveTo>
                      <a:pt x="900" y="884"/>
                    </a:moveTo>
                    <a:cubicBezTo>
                      <a:pt x="898" y="891"/>
                      <a:pt x="907" y="894"/>
                      <a:pt x="910" y="890"/>
                    </a:cubicBezTo>
                    <a:cubicBezTo>
                      <a:pt x="911" y="883"/>
                      <a:pt x="904" y="881"/>
                      <a:pt x="900" y="884"/>
                    </a:cubicBezTo>
                    <a:close/>
                    <a:moveTo>
                      <a:pt x="655" y="904"/>
                    </a:moveTo>
                    <a:cubicBezTo>
                      <a:pt x="660" y="905"/>
                      <a:pt x="664" y="911"/>
                      <a:pt x="670" y="908"/>
                    </a:cubicBezTo>
                    <a:cubicBezTo>
                      <a:pt x="670" y="901"/>
                      <a:pt x="654" y="889"/>
                      <a:pt x="655" y="904"/>
                    </a:cubicBezTo>
                    <a:close/>
                    <a:moveTo>
                      <a:pt x="1307" y="916"/>
                    </a:moveTo>
                    <a:cubicBezTo>
                      <a:pt x="1306" y="913"/>
                      <a:pt x="1308" y="913"/>
                      <a:pt x="1308" y="911"/>
                    </a:cubicBezTo>
                    <a:cubicBezTo>
                      <a:pt x="1297" y="899"/>
                      <a:pt x="1291" y="921"/>
                      <a:pt x="1307" y="916"/>
                    </a:cubicBezTo>
                    <a:close/>
                    <a:moveTo>
                      <a:pt x="1273" y="943"/>
                    </a:moveTo>
                    <a:cubicBezTo>
                      <a:pt x="1274" y="948"/>
                      <a:pt x="1281" y="950"/>
                      <a:pt x="1278" y="958"/>
                    </a:cubicBezTo>
                    <a:cubicBezTo>
                      <a:pt x="1284" y="963"/>
                      <a:pt x="1290" y="973"/>
                      <a:pt x="1301" y="970"/>
                    </a:cubicBezTo>
                    <a:cubicBezTo>
                      <a:pt x="1301" y="964"/>
                      <a:pt x="1293" y="965"/>
                      <a:pt x="1292" y="959"/>
                    </a:cubicBezTo>
                    <a:cubicBezTo>
                      <a:pt x="1292" y="952"/>
                      <a:pt x="1302" y="955"/>
                      <a:pt x="1306" y="954"/>
                    </a:cubicBezTo>
                    <a:cubicBezTo>
                      <a:pt x="1308" y="950"/>
                      <a:pt x="1305" y="950"/>
                      <a:pt x="1304" y="947"/>
                    </a:cubicBezTo>
                    <a:cubicBezTo>
                      <a:pt x="1306" y="946"/>
                      <a:pt x="1308" y="943"/>
                      <a:pt x="1308" y="939"/>
                    </a:cubicBezTo>
                    <a:cubicBezTo>
                      <a:pt x="1300" y="929"/>
                      <a:pt x="1293" y="941"/>
                      <a:pt x="1287" y="943"/>
                    </a:cubicBezTo>
                    <a:cubicBezTo>
                      <a:pt x="1285" y="933"/>
                      <a:pt x="1294" y="924"/>
                      <a:pt x="1290" y="914"/>
                    </a:cubicBezTo>
                    <a:cubicBezTo>
                      <a:pt x="1288" y="916"/>
                      <a:pt x="1285" y="919"/>
                      <a:pt x="1282" y="920"/>
                    </a:cubicBezTo>
                    <a:cubicBezTo>
                      <a:pt x="1282" y="931"/>
                      <a:pt x="1272" y="934"/>
                      <a:pt x="1273" y="943"/>
                    </a:cubicBezTo>
                    <a:close/>
                    <a:moveTo>
                      <a:pt x="688" y="922"/>
                    </a:moveTo>
                    <a:cubicBezTo>
                      <a:pt x="679" y="924"/>
                      <a:pt x="688" y="944"/>
                      <a:pt x="699" y="943"/>
                    </a:cubicBezTo>
                    <a:cubicBezTo>
                      <a:pt x="706" y="935"/>
                      <a:pt x="693" y="921"/>
                      <a:pt x="688" y="922"/>
                    </a:cubicBezTo>
                    <a:close/>
                    <a:moveTo>
                      <a:pt x="1234" y="940"/>
                    </a:moveTo>
                    <a:cubicBezTo>
                      <a:pt x="1237" y="937"/>
                      <a:pt x="1242" y="937"/>
                      <a:pt x="1243" y="933"/>
                    </a:cubicBezTo>
                    <a:cubicBezTo>
                      <a:pt x="1238" y="922"/>
                      <a:pt x="1222" y="933"/>
                      <a:pt x="1218" y="940"/>
                    </a:cubicBezTo>
                    <a:cubicBezTo>
                      <a:pt x="1212" y="941"/>
                      <a:pt x="1210" y="937"/>
                      <a:pt x="1205" y="937"/>
                    </a:cubicBezTo>
                    <a:cubicBezTo>
                      <a:pt x="1195" y="944"/>
                      <a:pt x="1184" y="937"/>
                      <a:pt x="1171" y="937"/>
                    </a:cubicBezTo>
                    <a:cubicBezTo>
                      <a:pt x="1168" y="934"/>
                      <a:pt x="1166" y="930"/>
                      <a:pt x="1158" y="931"/>
                    </a:cubicBezTo>
                    <a:cubicBezTo>
                      <a:pt x="1156" y="940"/>
                      <a:pt x="1150" y="944"/>
                      <a:pt x="1140" y="944"/>
                    </a:cubicBezTo>
                    <a:cubicBezTo>
                      <a:pt x="1138" y="951"/>
                      <a:pt x="1130" y="958"/>
                      <a:pt x="1136" y="967"/>
                    </a:cubicBezTo>
                    <a:cubicBezTo>
                      <a:pt x="1127" y="970"/>
                      <a:pt x="1121" y="983"/>
                      <a:pt x="1127" y="993"/>
                    </a:cubicBezTo>
                    <a:cubicBezTo>
                      <a:pt x="1123" y="998"/>
                      <a:pt x="1115" y="999"/>
                      <a:pt x="1113" y="1005"/>
                    </a:cubicBezTo>
                    <a:cubicBezTo>
                      <a:pt x="1114" y="1011"/>
                      <a:pt x="1116" y="1015"/>
                      <a:pt x="1113" y="1020"/>
                    </a:cubicBezTo>
                    <a:cubicBezTo>
                      <a:pt x="1116" y="1024"/>
                      <a:pt x="1121" y="1021"/>
                      <a:pt x="1126" y="1021"/>
                    </a:cubicBezTo>
                    <a:cubicBezTo>
                      <a:pt x="1125" y="1027"/>
                      <a:pt x="1129" y="1032"/>
                      <a:pt x="1129" y="1036"/>
                    </a:cubicBezTo>
                    <a:cubicBezTo>
                      <a:pt x="1129" y="1044"/>
                      <a:pt x="1120" y="1051"/>
                      <a:pt x="1120" y="1055"/>
                    </a:cubicBezTo>
                    <a:cubicBezTo>
                      <a:pt x="1115" y="1076"/>
                      <a:pt x="1151" y="1070"/>
                      <a:pt x="1142" y="1048"/>
                    </a:cubicBezTo>
                    <a:cubicBezTo>
                      <a:pt x="1148" y="1041"/>
                      <a:pt x="1153" y="1031"/>
                      <a:pt x="1151" y="1019"/>
                    </a:cubicBezTo>
                    <a:cubicBezTo>
                      <a:pt x="1150" y="1012"/>
                      <a:pt x="1142" y="1003"/>
                      <a:pt x="1150" y="997"/>
                    </a:cubicBezTo>
                    <a:cubicBezTo>
                      <a:pt x="1155" y="1000"/>
                      <a:pt x="1157" y="1006"/>
                      <a:pt x="1156" y="1015"/>
                    </a:cubicBezTo>
                    <a:cubicBezTo>
                      <a:pt x="1162" y="1019"/>
                      <a:pt x="1165" y="1024"/>
                      <a:pt x="1163" y="1035"/>
                    </a:cubicBezTo>
                    <a:cubicBezTo>
                      <a:pt x="1171" y="1039"/>
                      <a:pt x="1166" y="1058"/>
                      <a:pt x="1172" y="1065"/>
                    </a:cubicBezTo>
                    <a:cubicBezTo>
                      <a:pt x="1178" y="1063"/>
                      <a:pt x="1180" y="1065"/>
                      <a:pt x="1187" y="1065"/>
                    </a:cubicBezTo>
                    <a:cubicBezTo>
                      <a:pt x="1188" y="1062"/>
                      <a:pt x="1187" y="1055"/>
                      <a:pt x="1190" y="1052"/>
                    </a:cubicBezTo>
                    <a:cubicBezTo>
                      <a:pt x="1193" y="1054"/>
                      <a:pt x="1195" y="1054"/>
                      <a:pt x="1199" y="1052"/>
                    </a:cubicBezTo>
                    <a:cubicBezTo>
                      <a:pt x="1207" y="1038"/>
                      <a:pt x="1189" y="1035"/>
                      <a:pt x="1187" y="1025"/>
                    </a:cubicBezTo>
                    <a:cubicBezTo>
                      <a:pt x="1187" y="1021"/>
                      <a:pt x="1193" y="1021"/>
                      <a:pt x="1192" y="1015"/>
                    </a:cubicBezTo>
                    <a:cubicBezTo>
                      <a:pt x="1190" y="1010"/>
                      <a:pt x="1184" y="1011"/>
                      <a:pt x="1183" y="1006"/>
                    </a:cubicBezTo>
                    <a:cubicBezTo>
                      <a:pt x="1183" y="1003"/>
                      <a:pt x="1185" y="1001"/>
                      <a:pt x="1185" y="997"/>
                    </a:cubicBezTo>
                    <a:cubicBezTo>
                      <a:pt x="1183" y="993"/>
                      <a:pt x="1177" y="993"/>
                      <a:pt x="1175" y="990"/>
                    </a:cubicBezTo>
                    <a:cubicBezTo>
                      <a:pt x="1183" y="987"/>
                      <a:pt x="1187" y="981"/>
                      <a:pt x="1192" y="975"/>
                    </a:cubicBezTo>
                    <a:cubicBezTo>
                      <a:pt x="1197" y="975"/>
                      <a:pt x="1202" y="975"/>
                      <a:pt x="1205" y="973"/>
                    </a:cubicBezTo>
                    <a:cubicBezTo>
                      <a:pt x="1206" y="966"/>
                      <a:pt x="1202" y="964"/>
                      <a:pt x="1196" y="964"/>
                    </a:cubicBezTo>
                    <a:cubicBezTo>
                      <a:pt x="1193" y="969"/>
                      <a:pt x="1184" y="969"/>
                      <a:pt x="1174" y="968"/>
                    </a:cubicBezTo>
                    <a:cubicBezTo>
                      <a:pt x="1169" y="971"/>
                      <a:pt x="1169" y="978"/>
                      <a:pt x="1162" y="979"/>
                    </a:cubicBezTo>
                    <a:cubicBezTo>
                      <a:pt x="1158" y="973"/>
                      <a:pt x="1151" y="969"/>
                      <a:pt x="1145" y="966"/>
                    </a:cubicBezTo>
                    <a:cubicBezTo>
                      <a:pt x="1146" y="958"/>
                      <a:pt x="1147" y="950"/>
                      <a:pt x="1153" y="948"/>
                    </a:cubicBezTo>
                    <a:cubicBezTo>
                      <a:pt x="1158" y="947"/>
                      <a:pt x="1167" y="953"/>
                      <a:pt x="1175" y="950"/>
                    </a:cubicBezTo>
                    <a:cubicBezTo>
                      <a:pt x="1178" y="949"/>
                      <a:pt x="1179" y="947"/>
                      <a:pt x="1182" y="946"/>
                    </a:cubicBezTo>
                    <a:cubicBezTo>
                      <a:pt x="1193" y="945"/>
                      <a:pt x="1203" y="955"/>
                      <a:pt x="1213" y="954"/>
                    </a:cubicBezTo>
                    <a:cubicBezTo>
                      <a:pt x="1214" y="954"/>
                      <a:pt x="1216" y="950"/>
                      <a:pt x="1220" y="949"/>
                    </a:cubicBezTo>
                    <a:cubicBezTo>
                      <a:pt x="1229" y="947"/>
                      <a:pt x="1233" y="948"/>
                      <a:pt x="1234" y="940"/>
                    </a:cubicBezTo>
                    <a:close/>
                    <a:moveTo>
                      <a:pt x="836" y="945"/>
                    </a:moveTo>
                    <a:cubicBezTo>
                      <a:pt x="839" y="943"/>
                      <a:pt x="839" y="938"/>
                      <a:pt x="836" y="936"/>
                    </a:cubicBezTo>
                    <a:cubicBezTo>
                      <a:pt x="834" y="936"/>
                      <a:pt x="831" y="935"/>
                      <a:pt x="830" y="937"/>
                    </a:cubicBezTo>
                    <a:cubicBezTo>
                      <a:pt x="829" y="942"/>
                      <a:pt x="833" y="944"/>
                      <a:pt x="836" y="945"/>
                    </a:cubicBezTo>
                    <a:close/>
                    <a:moveTo>
                      <a:pt x="834" y="951"/>
                    </a:moveTo>
                    <a:cubicBezTo>
                      <a:pt x="833" y="954"/>
                      <a:pt x="832" y="956"/>
                      <a:pt x="833" y="960"/>
                    </a:cubicBezTo>
                    <a:cubicBezTo>
                      <a:pt x="836" y="960"/>
                      <a:pt x="837" y="963"/>
                      <a:pt x="840" y="964"/>
                    </a:cubicBezTo>
                    <a:cubicBezTo>
                      <a:pt x="845" y="959"/>
                      <a:pt x="841" y="951"/>
                      <a:pt x="834" y="951"/>
                    </a:cubicBezTo>
                    <a:close/>
                    <a:moveTo>
                      <a:pt x="1559" y="1080"/>
                    </a:moveTo>
                    <a:cubicBezTo>
                      <a:pt x="1556" y="1079"/>
                      <a:pt x="1556" y="1081"/>
                      <a:pt x="1553" y="1081"/>
                    </a:cubicBezTo>
                    <a:cubicBezTo>
                      <a:pt x="1551" y="1076"/>
                      <a:pt x="1550" y="1073"/>
                      <a:pt x="1552" y="1066"/>
                    </a:cubicBezTo>
                    <a:cubicBezTo>
                      <a:pt x="1546" y="1060"/>
                      <a:pt x="1542" y="1059"/>
                      <a:pt x="1544" y="1051"/>
                    </a:cubicBezTo>
                    <a:cubicBezTo>
                      <a:pt x="1545" y="1044"/>
                      <a:pt x="1554" y="1044"/>
                      <a:pt x="1553" y="1038"/>
                    </a:cubicBezTo>
                    <a:cubicBezTo>
                      <a:pt x="1551" y="1031"/>
                      <a:pt x="1541" y="1033"/>
                      <a:pt x="1535" y="1028"/>
                    </a:cubicBezTo>
                    <a:cubicBezTo>
                      <a:pt x="1533" y="1025"/>
                      <a:pt x="1537" y="1018"/>
                      <a:pt x="1535" y="1015"/>
                    </a:cubicBezTo>
                    <a:cubicBezTo>
                      <a:pt x="1530" y="1012"/>
                      <a:pt x="1528" y="1007"/>
                      <a:pt x="1524" y="1003"/>
                    </a:cubicBezTo>
                    <a:cubicBezTo>
                      <a:pt x="1521" y="1002"/>
                      <a:pt x="1521" y="1005"/>
                      <a:pt x="1518" y="1004"/>
                    </a:cubicBezTo>
                    <a:cubicBezTo>
                      <a:pt x="1516" y="1001"/>
                      <a:pt x="1513" y="999"/>
                      <a:pt x="1511" y="996"/>
                    </a:cubicBezTo>
                    <a:cubicBezTo>
                      <a:pt x="1499" y="997"/>
                      <a:pt x="1492" y="984"/>
                      <a:pt x="1481" y="989"/>
                    </a:cubicBezTo>
                    <a:cubicBezTo>
                      <a:pt x="1479" y="987"/>
                      <a:pt x="1477" y="985"/>
                      <a:pt x="1474" y="984"/>
                    </a:cubicBezTo>
                    <a:cubicBezTo>
                      <a:pt x="1455" y="990"/>
                      <a:pt x="1444" y="963"/>
                      <a:pt x="1431" y="978"/>
                    </a:cubicBezTo>
                    <a:cubicBezTo>
                      <a:pt x="1428" y="981"/>
                      <a:pt x="1433" y="982"/>
                      <a:pt x="1431" y="985"/>
                    </a:cubicBezTo>
                    <a:cubicBezTo>
                      <a:pt x="1426" y="985"/>
                      <a:pt x="1422" y="987"/>
                      <a:pt x="1417" y="987"/>
                    </a:cubicBezTo>
                    <a:cubicBezTo>
                      <a:pt x="1417" y="1000"/>
                      <a:pt x="1410" y="1006"/>
                      <a:pt x="1397" y="1007"/>
                    </a:cubicBezTo>
                    <a:cubicBezTo>
                      <a:pt x="1395" y="1004"/>
                      <a:pt x="1394" y="1001"/>
                      <a:pt x="1394" y="995"/>
                    </a:cubicBezTo>
                    <a:cubicBezTo>
                      <a:pt x="1391" y="995"/>
                      <a:pt x="1392" y="998"/>
                      <a:pt x="1389" y="997"/>
                    </a:cubicBezTo>
                    <a:cubicBezTo>
                      <a:pt x="1385" y="988"/>
                      <a:pt x="1392" y="969"/>
                      <a:pt x="1383" y="964"/>
                    </a:cubicBezTo>
                    <a:cubicBezTo>
                      <a:pt x="1375" y="964"/>
                      <a:pt x="1375" y="964"/>
                      <a:pt x="1375" y="964"/>
                    </a:cubicBezTo>
                    <a:cubicBezTo>
                      <a:pt x="1363" y="949"/>
                      <a:pt x="1350" y="966"/>
                      <a:pt x="1339" y="972"/>
                    </a:cubicBezTo>
                    <a:cubicBezTo>
                      <a:pt x="1337" y="971"/>
                      <a:pt x="1336" y="967"/>
                      <a:pt x="1333" y="969"/>
                    </a:cubicBezTo>
                    <a:cubicBezTo>
                      <a:pt x="1329" y="983"/>
                      <a:pt x="1343" y="980"/>
                      <a:pt x="1352" y="983"/>
                    </a:cubicBezTo>
                    <a:cubicBezTo>
                      <a:pt x="1352" y="986"/>
                      <a:pt x="1352" y="989"/>
                      <a:pt x="1353" y="991"/>
                    </a:cubicBezTo>
                    <a:cubicBezTo>
                      <a:pt x="1360" y="998"/>
                      <a:pt x="1380" y="984"/>
                      <a:pt x="1381" y="995"/>
                    </a:cubicBezTo>
                    <a:cubicBezTo>
                      <a:pt x="1367" y="995"/>
                      <a:pt x="1359" y="999"/>
                      <a:pt x="1350" y="1004"/>
                    </a:cubicBezTo>
                    <a:cubicBezTo>
                      <a:pt x="1354" y="1010"/>
                      <a:pt x="1361" y="1008"/>
                      <a:pt x="1362" y="1015"/>
                    </a:cubicBezTo>
                    <a:cubicBezTo>
                      <a:pt x="1363" y="1018"/>
                      <a:pt x="1357" y="1022"/>
                      <a:pt x="1361" y="1027"/>
                    </a:cubicBezTo>
                    <a:cubicBezTo>
                      <a:pt x="1371" y="1027"/>
                      <a:pt x="1370" y="1015"/>
                      <a:pt x="1377" y="1012"/>
                    </a:cubicBezTo>
                    <a:cubicBezTo>
                      <a:pt x="1376" y="1019"/>
                      <a:pt x="1386" y="1019"/>
                      <a:pt x="1391" y="1022"/>
                    </a:cubicBezTo>
                    <a:cubicBezTo>
                      <a:pt x="1393" y="1023"/>
                      <a:pt x="1392" y="1026"/>
                      <a:pt x="1393" y="1027"/>
                    </a:cubicBezTo>
                    <a:cubicBezTo>
                      <a:pt x="1397" y="1032"/>
                      <a:pt x="1403" y="1029"/>
                      <a:pt x="1409" y="1029"/>
                    </a:cubicBezTo>
                    <a:cubicBezTo>
                      <a:pt x="1417" y="1038"/>
                      <a:pt x="1434" y="1035"/>
                      <a:pt x="1438" y="1047"/>
                    </a:cubicBezTo>
                    <a:cubicBezTo>
                      <a:pt x="1440" y="1052"/>
                      <a:pt x="1436" y="1058"/>
                      <a:pt x="1441" y="1063"/>
                    </a:cubicBezTo>
                    <a:cubicBezTo>
                      <a:pt x="1437" y="1066"/>
                      <a:pt x="1441" y="1068"/>
                      <a:pt x="1441" y="1073"/>
                    </a:cubicBezTo>
                    <a:cubicBezTo>
                      <a:pt x="1431" y="1075"/>
                      <a:pt x="1425" y="1082"/>
                      <a:pt x="1423" y="1093"/>
                    </a:cubicBezTo>
                    <a:cubicBezTo>
                      <a:pt x="1434" y="1091"/>
                      <a:pt x="1444" y="1088"/>
                      <a:pt x="1454" y="1085"/>
                    </a:cubicBezTo>
                    <a:cubicBezTo>
                      <a:pt x="1455" y="1091"/>
                      <a:pt x="1459" y="1100"/>
                      <a:pt x="1465" y="1101"/>
                    </a:cubicBezTo>
                    <a:cubicBezTo>
                      <a:pt x="1468" y="1102"/>
                      <a:pt x="1474" y="1097"/>
                      <a:pt x="1480" y="1097"/>
                    </a:cubicBezTo>
                    <a:cubicBezTo>
                      <a:pt x="1482" y="1097"/>
                      <a:pt x="1482" y="1100"/>
                      <a:pt x="1484" y="1099"/>
                    </a:cubicBezTo>
                    <a:cubicBezTo>
                      <a:pt x="1489" y="1098"/>
                      <a:pt x="1493" y="1093"/>
                      <a:pt x="1494" y="1090"/>
                    </a:cubicBezTo>
                    <a:cubicBezTo>
                      <a:pt x="1494" y="1086"/>
                      <a:pt x="1489" y="1087"/>
                      <a:pt x="1489" y="1083"/>
                    </a:cubicBezTo>
                    <a:cubicBezTo>
                      <a:pt x="1492" y="1082"/>
                      <a:pt x="1495" y="1082"/>
                      <a:pt x="1499" y="1082"/>
                    </a:cubicBezTo>
                    <a:cubicBezTo>
                      <a:pt x="1501" y="1075"/>
                      <a:pt x="1507" y="1070"/>
                      <a:pt x="1513" y="1067"/>
                    </a:cubicBezTo>
                    <a:cubicBezTo>
                      <a:pt x="1516" y="1067"/>
                      <a:pt x="1514" y="1072"/>
                      <a:pt x="1518" y="1072"/>
                    </a:cubicBezTo>
                    <a:cubicBezTo>
                      <a:pt x="1530" y="1070"/>
                      <a:pt x="1532" y="1077"/>
                      <a:pt x="1529" y="1087"/>
                    </a:cubicBezTo>
                    <a:cubicBezTo>
                      <a:pt x="1539" y="1086"/>
                      <a:pt x="1534" y="1100"/>
                      <a:pt x="1538" y="1105"/>
                    </a:cubicBezTo>
                    <a:cubicBezTo>
                      <a:pt x="1545" y="1108"/>
                      <a:pt x="1550" y="1103"/>
                      <a:pt x="1557" y="1104"/>
                    </a:cubicBezTo>
                    <a:cubicBezTo>
                      <a:pt x="1560" y="1106"/>
                      <a:pt x="1560" y="1109"/>
                      <a:pt x="1564" y="1110"/>
                    </a:cubicBezTo>
                    <a:cubicBezTo>
                      <a:pt x="1567" y="1100"/>
                      <a:pt x="1563" y="1093"/>
                      <a:pt x="1557" y="1087"/>
                    </a:cubicBezTo>
                    <a:cubicBezTo>
                      <a:pt x="1558" y="1084"/>
                      <a:pt x="1560" y="1083"/>
                      <a:pt x="1559" y="1080"/>
                    </a:cubicBezTo>
                    <a:close/>
                    <a:moveTo>
                      <a:pt x="1554" y="974"/>
                    </a:moveTo>
                    <a:cubicBezTo>
                      <a:pt x="1557" y="972"/>
                      <a:pt x="1559" y="970"/>
                      <a:pt x="1558" y="966"/>
                    </a:cubicBezTo>
                    <a:cubicBezTo>
                      <a:pt x="1554" y="963"/>
                      <a:pt x="1549" y="967"/>
                      <a:pt x="1549" y="971"/>
                    </a:cubicBezTo>
                    <a:cubicBezTo>
                      <a:pt x="1552" y="971"/>
                      <a:pt x="1551" y="975"/>
                      <a:pt x="1554" y="974"/>
                    </a:cubicBezTo>
                    <a:close/>
                    <a:moveTo>
                      <a:pt x="828" y="972"/>
                    </a:moveTo>
                    <a:cubicBezTo>
                      <a:pt x="829" y="975"/>
                      <a:pt x="831" y="976"/>
                      <a:pt x="835" y="976"/>
                    </a:cubicBezTo>
                    <a:cubicBezTo>
                      <a:pt x="836" y="972"/>
                      <a:pt x="835" y="969"/>
                      <a:pt x="833" y="967"/>
                    </a:cubicBezTo>
                    <a:cubicBezTo>
                      <a:pt x="829" y="967"/>
                      <a:pt x="827" y="968"/>
                      <a:pt x="828" y="972"/>
                    </a:cubicBezTo>
                    <a:close/>
                    <a:moveTo>
                      <a:pt x="1589" y="977"/>
                    </a:moveTo>
                    <a:cubicBezTo>
                      <a:pt x="1597" y="979"/>
                      <a:pt x="1599" y="988"/>
                      <a:pt x="1604" y="993"/>
                    </a:cubicBezTo>
                    <a:cubicBezTo>
                      <a:pt x="1603" y="998"/>
                      <a:pt x="1600" y="1008"/>
                      <a:pt x="1604" y="1011"/>
                    </a:cubicBezTo>
                    <a:cubicBezTo>
                      <a:pt x="1618" y="994"/>
                      <a:pt x="1599" y="979"/>
                      <a:pt x="1591" y="968"/>
                    </a:cubicBezTo>
                    <a:cubicBezTo>
                      <a:pt x="1590" y="971"/>
                      <a:pt x="1589" y="974"/>
                      <a:pt x="1589" y="977"/>
                    </a:cubicBezTo>
                    <a:close/>
                    <a:moveTo>
                      <a:pt x="718" y="972"/>
                    </a:moveTo>
                    <a:cubicBezTo>
                      <a:pt x="709" y="972"/>
                      <a:pt x="712" y="993"/>
                      <a:pt x="724" y="991"/>
                    </a:cubicBezTo>
                    <a:cubicBezTo>
                      <a:pt x="727" y="984"/>
                      <a:pt x="723" y="972"/>
                      <a:pt x="718" y="972"/>
                    </a:cubicBezTo>
                    <a:close/>
                    <a:moveTo>
                      <a:pt x="1196" y="991"/>
                    </a:moveTo>
                    <a:cubicBezTo>
                      <a:pt x="1201" y="993"/>
                      <a:pt x="1208" y="991"/>
                      <a:pt x="1207" y="985"/>
                    </a:cubicBezTo>
                    <a:cubicBezTo>
                      <a:pt x="1202" y="983"/>
                      <a:pt x="1196" y="984"/>
                      <a:pt x="1196" y="991"/>
                    </a:cubicBezTo>
                    <a:close/>
                    <a:moveTo>
                      <a:pt x="1220" y="993"/>
                    </a:moveTo>
                    <a:cubicBezTo>
                      <a:pt x="1229" y="997"/>
                      <a:pt x="1243" y="994"/>
                      <a:pt x="1251" y="991"/>
                    </a:cubicBezTo>
                    <a:cubicBezTo>
                      <a:pt x="1240" y="993"/>
                      <a:pt x="1223" y="980"/>
                      <a:pt x="1220" y="993"/>
                    </a:cubicBezTo>
                    <a:close/>
                    <a:moveTo>
                      <a:pt x="1311" y="1000"/>
                    </a:moveTo>
                    <a:cubicBezTo>
                      <a:pt x="1301" y="1004"/>
                      <a:pt x="1283" y="1004"/>
                      <a:pt x="1285" y="1016"/>
                    </a:cubicBezTo>
                    <a:cubicBezTo>
                      <a:pt x="1288" y="1018"/>
                      <a:pt x="1291" y="1018"/>
                      <a:pt x="1294" y="1019"/>
                    </a:cubicBezTo>
                    <a:cubicBezTo>
                      <a:pt x="1299" y="1014"/>
                      <a:pt x="1307" y="1017"/>
                      <a:pt x="1313" y="1013"/>
                    </a:cubicBezTo>
                    <a:cubicBezTo>
                      <a:pt x="1314" y="1015"/>
                      <a:pt x="1313" y="1018"/>
                      <a:pt x="1314" y="1020"/>
                    </a:cubicBezTo>
                    <a:cubicBezTo>
                      <a:pt x="1318" y="1021"/>
                      <a:pt x="1320" y="1019"/>
                      <a:pt x="1322" y="1018"/>
                    </a:cubicBezTo>
                    <a:cubicBezTo>
                      <a:pt x="1325" y="1020"/>
                      <a:pt x="1326" y="1024"/>
                      <a:pt x="1331" y="1023"/>
                    </a:cubicBezTo>
                    <a:cubicBezTo>
                      <a:pt x="1333" y="1012"/>
                      <a:pt x="1324" y="1004"/>
                      <a:pt x="1313" y="1001"/>
                    </a:cubicBezTo>
                    <a:cubicBezTo>
                      <a:pt x="1317" y="998"/>
                      <a:pt x="1325" y="995"/>
                      <a:pt x="1324" y="990"/>
                    </a:cubicBezTo>
                    <a:cubicBezTo>
                      <a:pt x="1319" y="987"/>
                      <a:pt x="1312" y="989"/>
                      <a:pt x="1308" y="991"/>
                    </a:cubicBezTo>
                    <a:cubicBezTo>
                      <a:pt x="1306" y="996"/>
                      <a:pt x="1311" y="995"/>
                      <a:pt x="1311" y="1000"/>
                    </a:cubicBezTo>
                    <a:close/>
                    <a:moveTo>
                      <a:pt x="738" y="998"/>
                    </a:moveTo>
                    <a:cubicBezTo>
                      <a:pt x="739" y="994"/>
                      <a:pt x="735" y="992"/>
                      <a:pt x="731" y="992"/>
                    </a:cubicBezTo>
                    <a:cubicBezTo>
                      <a:pt x="728" y="997"/>
                      <a:pt x="735" y="1001"/>
                      <a:pt x="738" y="998"/>
                    </a:cubicBezTo>
                    <a:close/>
                    <a:moveTo>
                      <a:pt x="1592" y="1013"/>
                    </a:moveTo>
                    <a:cubicBezTo>
                      <a:pt x="1584" y="1022"/>
                      <a:pt x="1569" y="1024"/>
                      <a:pt x="1561" y="1034"/>
                    </a:cubicBezTo>
                    <a:cubicBezTo>
                      <a:pt x="1561" y="1043"/>
                      <a:pt x="1569" y="1042"/>
                      <a:pt x="1577" y="1039"/>
                    </a:cubicBezTo>
                    <a:cubicBezTo>
                      <a:pt x="1592" y="1034"/>
                      <a:pt x="1602" y="1013"/>
                      <a:pt x="1601" y="997"/>
                    </a:cubicBezTo>
                    <a:cubicBezTo>
                      <a:pt x="1594" y="996"/>
                      <a:pt x="1587" y="1005"/>
                      <a:pt x="1592" y="1013"/>
                    </a:cubicBezTo>
                    <a:close/>
                    <a:moveTo>
                      <a:pt x="735" y="1002"/>
                    </a:moveTo>
                    <a:cubicBezTo>
                      <a:pt x="736" y="1009"/>
                      <a:pt x="741" y="1013"/>
                      <a:pt x="748" y="1015"/>
                    </a:cubicBezTo>
                    <a:cubicBezTo>
                      <a:pt x="750" y="1008"/>
                      <a:pt x="742" y="1003"/>
                      <a:pt x="735" y="1002"/>
                    </a:cubicBezTo>
                    <a:close/>
                    <a:moveTo>
                      <a:pt x="892" y="1020"/>
                    </a:moveTo>
                    <a:cubicBezTo>
                      <a:pt x="897" y="1020"/>
                      <a:pt x="900" y="1021"/>
                      <a:pt x="905" y="1023"/>
                    </a:cubicBezTo>
                    <a:cubicBezTo>
                      <a:pt x="906" y="1023"/>
                      <a:pt x="906" y="1021"/>
                      <a:pt x="908" y="1020"/>
                    </a:cubicBezTo>
                    <a:cubicBezTo>
                      <a:pt x="912" y="1004"/>
                      <a:pt x="882" y="1003"/>
                      <a:pt x="892" y="1020"/>
                    </a:cubicBezTo>
                    <a:close/>
                    <a:moveTo>
                      <a:pt x="1618" y="1007"/>
                    </a:moveTo>
                    <a:cubicBezTo>
                      <a:pt x="1613" y="1017"/>
                      <a:pt x="1618" y="1032"/>
                      <a:pt x="1624" y="1039"/>
                    </a:cubicBezTo>
                    <a:cubicBezTo>
                      <a:pt x="1628" y="1027"/>
                      <a:pt x="1623" y="1017"/>
                      <a:pt x="1621" y="1007"/>
                    </a:cubicBezTo>
                    <a:lnTo>
                      <a:pt x="1618" y="1007"/>
                    </a:lnTo>
                    <a:close/>
                    <a:moveTo>
                      <a:pt x="1269" y="1024"/>
                    </a:moveTo>
                    <a:cubicBezTo>
                      <a:pt x="1276" y="1008"/>
                      <a:pt x="1251" y="1005"/>
                      <a:pt x="1252" y="1018"/>
                    </a:cubicBezTo>
                    <a:cubicBezTo>
                      <a:pt x="1253" y="1024"/>
                      <a:pt x="1262" y="1028"/>
                      <a:pt x="1269" y="1024"/>
                    </a:cubicBezTo>
                    <a:close/>
                    <a:moveTo>
                      <a:pt x="1631" y="1037"/>
                    </a:moveTo>
                    <a:cubicBezTo>
                      <a:pt x="1631" y="1035"/>
                      <a:pt x="1634" y="1028"/>
                      <a:pt x="1630" y="1028"/>
                    </a:cubicBezTo>
                    <a:cubicBezTo>
                      <a:pt x="1629" y="1031"/>
                      <a:pt x="1628" y="1035"/>
                      <a:pt x="1631" y="1037"/>
                    </a:cubicBezTo>
                    <a:close/>
                    <a:moveTo>
                      <a:pt x="1645" y="1051"/>
                    </a:moveTo>
                    <a:cubicBezTo>
                      <a:pt x="1646" y="1047"/>
                      <a:pt x="1644" y="1038"/>
                      <a:pt x="1641" y="1036"/>
                    </a:cubicBezTo>
                    <a:cubicBezTo>
                      <a:pt x="1640" y="1040"/>
                      <a:pt x="1641" y="1049"/>
                      <a:pt x="1645" y="1051"/>
                    </a:cubicBezTo>
                    <a:close/>
                    <a:moveTo>
                      <a:pt x="1650" y="1046"/>
                    </a:moveTo>
                    <a:cubicBezTo>
                      <a:pt x="1650" y="1051"/>
                      <a:pt x="1646" y="1061"/>
                      <a:pt x="1651" y="1063"/>
                    </a:cubicBezTo>
                    <a:cubicBezTo>
                      <a:pt x="1650" y="1057"/>
                      <a:pt x="1654" y="1048"/>
                      <a:pt x="1650" y="1046"/>
                    </a:cubicBezTo>
                    <a:close/>
                    <a:moveTo>
                      <a:pt x="1628" y="1047"/>
                    </a:moveTo>
                    <a:cubicBezTo>
                      <a:pt x="1627" y="1049"/>
                      <a:pt x="1625" y="1051"/>
                      <a:pt x="1625" y="1054"/>
                    </a:cubicBezTo>
                    <a:cubicBezTo>
                      <a:pt x="1629" y="1052"/>
                      <a:pt x="1628" y="1055"/>
                      <a:pt x="1631" y="1056"/>
                    </a:cubicBezTo>
                    <a:cubicBezTo>
                      <a:pt x="1631" y="1053"/>
                      <a:pt x="1634" y="1053"/>
                      <a:pt x="1634" y="1049"/>
                    </a:cubicBezTo>
                    <a:cubicBezTo>
                      <a:pt x="1630" y="1050"/>
                      <a:pt x="1630" y="1050"/>
                      <a:pt x="1628" y="1047"/>
                    </a:cubicBezTo>
                    <a:close/>
                    <a:moveTo>
                      <a:pt x="1378" y="1073"/>
                    </a:moveTo>
                    <a:cubicBezTo>
                      <a:pt x="1384" y="1067"/>
                      <a:pt x="1382" y="1054"/>
                      <a:pt x="1388" y="1048"/>
                    </a:cubicBezTo>
                    <a:cubicBezTo>
                      <a:pt x="1379" y="1049"/>
                      <a:pt x="1373" y="1064"/>
                      <a:pt x="1378" y="1073"/>
                    </a:cubicBezTo>
                    <a:close/>
                    <a:moveTo>
                      <a:pt x="1629" y="1058"/>
                    </a:moveTo>
                    <a:cubicBezTo>
                      <a:pt x="1629" y="1063"/>
                      <a:pt x="1629" y="1063"/>
                      <a:pt x="1629" y="1063"/>
                    </a:cubicBezTo>
                    <a:cubicBezTo>
                      <a:pt x="1633" y="1064"/>
                      <a:pt x="1632" y="1061"/>
                      <a:pt x="1632" y="1058"/>
                    </a:cubicBezTo>
                    <a:lnTo>
                      <a:pt x="1629" y="1058"/>
                    </a:lnTo>
                    <a:close/>
                    <a:moveTo>
                      <a:pt x="1641" y="1063"/>
                    </a:moveTo>
                    <a:cubicBezTo>
                      <a:pt x="1639" y="1064"/>
                      <a:pt x="1640" y="1068"/>
                      <a:pt x="1640" y="1071"/>
                    </a:cubicBezTo>
                    <a:cubicBezTo>
                      <a:pt x="1641" y="1071"/>
                      <a:pt x="1642" y="1071"/>
                      <a:pt x="1642" y="1072"/>
                    </a:cubicBezTo>
                    <a:cubicBezTo>
                      <a:pt x="1646" y="1073"/>
                      <a:pt x="1646" y="1065"/>
                      <a:pt x="1645" y="1063"/>
                    </a:cubicBezTo>
                    <a:lnTo>
                      <a:pt x="1641" y="1063"/>
                    </a:lnTo>
                    <a:close/>
                    <a:moveTo>
                      <a:pt x="82" y="1120"/>
                    </a:moveTo>
                    <a:cubicBezTo>
                      <a:pt x="74" y="1103"/>
                      <a:pt x="72" y="1079"/>
                      <a:pt x="61" y="1064"/>
                    </a:cubicBezTo>
                    <a:cubicBezTo>
                      <a:pt x="64" y="1084"/>
                      <a:pt x="60" y="1095"/>
                      <a:pt x="64" y="1109"/>
                    </a:cubicBezTo>
                    <a:cubicBezTo>
                      <a:pt x="60" y="1107"/>
                      <a:pt x="61" y="1110"/>
                      <a:pt x="58" y="1110"/>
                    </a:cubicBezTo>
                    <a:cubicBezTo>
                      <a:pt x="59" y="1130"/>
                      <a:pt x="71" y="1148"/>
                      <a:pt x="76" y="1166"/>
                    </a:cubicBezTo>
                    <a:cubicBezTo>
                      <a:pt x="84" y="1194"/>
                      <a:pt x="94" y="1220"/>
                      <a:pt x="111" y="1241"/>
                    </a:cubicBezTo>
                    <a:cubicBezTo>
                      <a:pt x="98" y="1202"/>
                      <a:pt x="86" y="1162"/>
                      <a:pt x="78" y="1119"/>
                    </a:cubicBezTo>
                    <a:cubicBezTo>
                      <a:pt x="80" y="1119"/>
                      <a:pt x="82" y="1125"/>
                      <a:pt x="82" y="1120"/>
                    </a:cubicBezTo>
                    <a:close/>
                    <a:moveTo>
                      <a:pt x="1146" y="1078"/>
                    </a:moveTo>
                    <a:cubicBezTo>
                      <a:pt x="1148" y="1076"/>
                      <a:pt x="1150" y="1073"/>
                      <a:pt x="1149" y="1069"/>
                    </a:cubicBezTo>
                    <a:cubicBezTo>
                      <a:pt x="1148" y="1069"/>
                      <a:pt x="1148" y="1068"/>
                      <a:pt x="1146" y="1067"/>
                    </a:cubicBezTo>
                    <a:cubicBezTo>
                      <a:pt x="1145" y="1070"/>
                      <a:pt x="1143" y="1073"/>
                      <a:pt x="1141" y="1076"/>
                    </a:cubicBezTo>
                    <a:cubicBezTo>
                      <a:pt x="1141" y="1078"/>
                      <a:pt x="1144" y="1078"/>
                      <a:pt x="1146" y="1078"/>
                    </a:cubicBezTo>
                    <a:close/>
                    <a:moveTo>
                      <a:pt x="1648" y="1075"/>
                    </a:moveTo>
                    <a:cubicBezTo>
                      <a:pt x="1648" y="1078"/>
                      <a:pt x="1647" y="1083"/>
                      <a:pt x="1649" y="1084"/>
                    </a:cubicBezTo>
                    <a:cubicBezTo>
                      <a:pt x="1651" y="1080"/>
                      <a:pt x="1652" y="1076"/>
                      <a:pt x="1648" y="1075"/>
                    </a:cubicBezTo>
                    <a:close/>
                    <a:moveTo>
                      <a:pt x="1003" y="1092"/>
                    </a:moveTo>
                    <a:cubicBezTo>
                      <a:pt x="1013" y="1095"/>
                      <a:pt x="1023" y="1090"/>
                      <a:pt x="1025" y="1083"/>
                    </a:cubicBezTo>
                    <a:cubicBezTo>
                      <a:pt x="1019" y="1081"/>
                      <a:pt x="1008" y="1083"/>
                      <a:pt x="1003" y="1087"/>
                    </a:cubicBezTo>
                    <a:lnTo>
                      <a:pt x="1003" y="1092"/>
                    </a:lnTo>
                    <a:close/>
                    <a:moveTo>
                      <a:pt x="1321" y="1097"/>
                    </a:moveTo>
                    <a:cubicBezTo>
                      <a:pt x="1328" y="1097"/>
                      <a:pt x="1339" y="1094"/>
                      <a:pt x="1340" y="1086"/>
                    </a:cubicBezTo>
                    <a:cubicBezTo>
                      <a:pt x="1331" y="1083"/>
                      <a:pt x="1324" y="1090"/>
                      <a:pt x="1321" y="1097"/>
                    </a:cubicBezTo>
                    <a:close/>
                    <a:moveTo>
                      <a:pt x="1231" y="1102"/>
                    </a:moveTo>
                    <a:cubicBezTo>
                      <a:pt x="1234" y="1101"/>
                      <a:pt x="1245" y="1101"/>
                      <a:pt x="1248" y="1097"/>
                    </a:cubicBezTo>
                    <a:cubicBezTo>
                      <a:pt x="1240" y="1094"/>
                      <a:pt x="1232" y="1091"/>
                      <a:pt x="1231" y="1102"/>
                    </a:cubicBezTo>
                    <a:close/>
                    <a:moveTo>
                      <a:pt x="1210" y="1108"/>
                    </a:moveTo>
                    <a:cubicBezTo>
                      <a:pt x="1212" y="1110"/>
                      <a:pt x="1218" y="1109"/>
                      <a:pt x="1217" y="1104"/>
                    </a:cubicBezTo>
                    <a:cubicBezTo>
                      <a:pt x="1213" y="1104"/>
                      <a:pt x="1210" y="1104"/>
                      <a:pt x="1210" y="1108"/>
                    </a:cubicBezTo>
                    <a:close/>
                    <a:moveTo>
                      <a:pt x="1147" y="1119"/>
                    </a:moveTo>
                    <a:cubicBezTo>
                      <a:pt x="1166" y="1116"/>
                      <a:pt x="1189" y="1121"/>
                      <a:pt x="1193" y="1106"/>
                    </a:cubicBezTo>
                    <a:cubicBezTo>
                      <a:pt x="1185" y="1103"/>
                      <a:pt x="1181" y="1110"/>
                      <a:pt x="1174" y="1111"/>
                    </a:cubicBezTo>
                    <a:cubicBezTo>
                      <a:pt x="1169" y="1107"/>
                      <a:pt x="1163" y="1111"/>
                      <a:pt x="1158" y="1112"/>
                    </a:cubicBezTo>
                    <a:cubicBezTo>
                      <a:pt x="1156" y="1110"/>
                      <a:pt x="1153" y="1108"/>
                      <a:pt x="1150" y="1107"/>
                    </a:cubicBezTo>
                    <a:cubicBezTo>
                      <a:pt x="1142" y="1107"/>
                      <a:pt x="1137" y="1115"/>
                      <a:pt x="1130" y="1117"/>
                    </a:cubicBezTo>
                    <a:cubicBezTo>
                      <a:pt x="1127" y="1118"/>
                      <a:pt x="1122" y="1114"/>
                      <a:pt x="1121" y="1120"/>
                    </a:cubicBezTo>
                    <a:cubicBezTo>
                      <a:pt x="1126" y="1121"/>
                      <a:pt x="1130" y="1125"/>
                      <a:pt x="1138" y="1124"/>
                    </a:cubicBezTo>
                    <a:cubicBezTo>
                      <a:pt x="1141" y="1124"/>
                      <a:pt x="1144" y="1120"/>
                      <a:pt x="1147" y="1119"/>
                    </a:cubicBezTo>
                    <a:close/>
                    <a:moveTo>
                      <a:pt x="1230" y="1125"/>
                    </a:moveTo>
                    <a:cubicBezTo>
                      <a:pt x="1233" y="1124"/>
                      <a:pt x="1237" y="1126"/>
                      <a:pt x="1240" y="1125"/>
                    </a:cubicBezTo>
                    <a:cubicBezTo>
                      <a:pt x="1249" y="1122"/>
                      <a:pt x="1256" y="1112"/>
                      <a:pt x="1262" y="1106"/>
                    </a:cubicBezTo>
                    <a:cubicBezTo>
                      <a:pt x="1251" y="1104"/>
                      <a:pt x="1243" y="1112"/>
                      <a:pt x="1229" y="1110"/>
                    </a:cubicBezTo>
                    <a:cubicBezTo>
                      <a:pt x="1227" y="1116"/>
                      <a:pt x="1218" y="1114"/>
                      <a:pt x="1213" y="1117"/>
                    </a:cubicBezTo>
                    <a:cubicBezTo>
                      <a:pt x="1210" y="1119"/>
                      <a:pt x="1208" y="1123"/>
                      <a:pt x="1205" y="1125"/>
                    </a:cubicBezTo>
                    <a:cubicBezTo>
                      <a:pt x="1197" y="1130"/>
                      <a:pt x="1184" y="1134"/>
                      <a:pt x="1189" y="1146"/>
                    </a:cubicBezTo>
                    <a:cubicBezTo>
                      <a:pt x="1206" y="1148"/>
                      <a:pt x="1213" y="1128"/>
                      <a:pt x="1230" y="1125"/>
                    </a:cubicBezTo>
                    <a:close/>
                    <a:moveTo>
                      <a:pt x="1114" y="1109"/>
                    </a:moveTo>
                    <a:cubicBezTo>
                      <a:pt x="1108" y="1107"/>
                      <a:pt x="1100" y="1108"/>
                      <a:pt x="1094" y="1107"/>
                    </a:cubicBezTo>
                    <a:cubicBezTo>
                      <a:pt x="1093" y="1119"/>
                      <a:pt x="1116" y="1128"/>
                      <a:pt x="1114" y="1109"/>
                    </a:cubicBezTo>
                    <a:close/>
                    <a:moveTo>
                      <a:pt x="1061" y="1115"/>
                    </a:moveTo>
                    <a:cubicBezTo>
                      <a:pt x="1064" y="1107"/>
                      <a:pt x="1047" y="1106"/>
                      <a:pt x="1049" y="1113"/>
                    </a:cubicBezTo>
                    <a:cubicBezTo>
                      <a:pt x="1051" y="1117"/>
                      <a:pt x="1057" y="1116"/>
                      <a:pt x="1061" y="1115"/>
                    </a:cubicBezTo>
                    <a:close/>
                    <a:moveTo>
                      <a:pt x="1077" y="1131"/>
                    </a:moveTo>
                    <a:cubicBezTo>
                      <a:pt x="1083" y="1125"/>
                      <a:pt x="1096" y="1131"/>
                      <a:pt x="1097" y="1121"/>
                    </a:cubicBezTo>
                    <a:cubicBezTo>
                      <a:pt x="1085" y="1115"/>
                      <a:pt x="1065" y="1109"/>
                      <a:pt x="1060" y="1125"/>
                    </a:cubicBezTo>
                    <a:cubicBezTo>
                      <a:pt x="1069" y="1123"/>
                      <a:pt x="1073" y="1127"/>
                      <a:pt x="1077" y="1131"/>
                    </a:cubicBezTo>
                    <a:close/>
                    <a:moveTo>
                      <a:pt x="1333" y="1479"/>
                    </a:moveTo>
                    <a:cubicBezTo>
                      <a:pt x="1351" y="1463"/>
                      <a:pt x="1375" y="1447"/>
                      <a:pt x="1391" y="1430"/>
                    </a:cubicBezTo>
                    <a:cubicBezTo>
                      <a:pt x="1428" y="1404"/>
                      <a:pt x="1457" y="1369"/>
                      <a:pt x="1479" y="1327"/>
                    </a:cubicBezTo>
                    <a:cubicBezTo>
                      <a:pt x="1480" y="1324"/>
                      <a:pt x="1475" y="1324"/>
                      <a:pt x="1478" y="1322"/>
                    </a:cubicBezTo>
                    <a:cubicBezTo>
                      <a:pt x="1482" y="1315"/>
                      <a:pt x="1478" y="1306"/>
                      <a:pt x="1479" y="1298"/>
                    </a:cubicBezTo>
                    <a:cubicBezTo>
                      <a:pt x="1483" y="1297"/>
                      <a:pt x="1485" y="1294"/>
                      <a:pt x="1487" y="1291"/>
                    </a:cubicBezTo>
                    <a:cubicBezTo>
                      <a:pt x="1487" y="1288"/>
                      <a:pt x="1484" y="1287"/>
                      <a:pt x="1483" y="1283"/>
                    </a:cubicBezTo>
                    <a:cubicBezTo>
                      <a:pt x="1480" y="1282"/>
                      <a:pt x="1480" y="1289"/>
                      <a:pt x="1478" y="1286"/>
                    </a:cubicBezTo>
                    <a:cubicBezTo>
                      <a:pt x="1484" y="1283"/>
                      <a:pt x="1481" y="1274"/>
                      <a:pt x="1481" y="1268"/>
                    </a:cubicBezTo>
                    <a:cubicBezTo>
                      <a:pt x="1482" y="1262"/>
                      <a:pt x="1486" y="1261"/>
                      <a:pt x="1485" y="1257"/>
                    </a:cubicBezTo>
                    <a:cubicBezTo>
                      <a:pt x="1484" y="1253"/>
                      <a:pt x="1478" y="1252"/>
                      <a:pt x="1473" y="1251"/>
                    </a:cubicBezTo>
                    <a:cubicBezTo>
                      <a:pt x="1469" y="1237"/>
                      <a:pt x="1478" y="1231"/>
                      <a:pt x="1480" y="1220"/>
                    </a:cubicBezTo>
                    <a:cubicBezTo>
                      <a:pt x="1480" y="1213"/>
                      <a:pt x="1478" y="1206"/>
                      <a:pt x="1480" y="1201"/>
                    </a:cubicBezTo>
                    <a:cubicBezTo>
                      <a:pt x="1481" y="1194"/>
                      <a:pt x="1490" y="1186"/>
                      <a:pt x="1486" y="1177"/>
                    </a:cubicBezTo>
                    <a:cubicBezTo>
                      <a:pt x="1482" y="1174"/>
                      <a:pt x="1477" y="1172"/>
                      <a:pt x="1473" y="1174"/>
                    </a:cubicBezTo>
                    <a:cubicBezTo>
                      <a:pt x="1478" y="1158"/>
                      <a:pt x="1475" y="1141"/>
                      <a:pt x="1479" y="1128"/>
                    </a:cubicBezTo>
                    <a:cubicBezTo>
                      <a:pt x="1472" y="1118"/>
                      <a:pt x="1466" y="1130"/>
                      <a:pt x="1460" y="1135"/>
                    </a:cubicBezTo>
                    <a:cubicBezTo>
                      <a:pt x="1463" y="1150"/>
                      <a:pt x="1454" y="1153"/>
                      <a:pt x="1448" y="1160"/>
                    </a:cubicBezTo>
                    <a:cubicBezTo>
                      <a:pt x="1447" y="1163"/>
                      <a:pt x="1449" y="1163"/>
                      <a:pt x="1449" y="1165"/>
                    </a:cubicBezTo>
                    <a:cubicBezTo>
                      <a:pt x="1443" y="1168"/>
                      <a:pt x="1444" y="1175"/>
                      <a:pt x="1442" y="1183"/>
                    </a:cubicBezTo>
                    <a:cubicBezTo>
                      <a:pt x="1440" y="1191"/>
                      <a:pt x="1434" y="1206"/>
                      <a:pt x="1428" y="1215"/>
                    </a:cubicBezTo>
                    <a:cubicBezTo>
                      <a:pt x="1426" y="1218"/>
                      <a:pt x="1422" y="1219"/>
                      <a:pt x="1420" y="1222"/>
                    </a:cubicBezTo>
                    <a:cubicBezTo>
                      <a:pt x="1413" y="1231"/>
                      <a:pt x="1411" y="1242"/>
                      <a:pt x="1397" y="1242"/>
                    </a:cubicBezTo>
                    <a:cubicBezTo>
                      <a:pt x="1395" y="1238"/>
                      <a:pt x="1393" y="1234"/>
                      <a:pt x="1391" y="1230"/>
                    </a:cubicBezTo>
                    <a:cubicBezTo>
                      <a:pt x="1381" y="1226"/>
                      <a:pt x="1369" y="1226"/>
                      <a:pt x="1367" y="1214"/>
                    </a:cubicBezTo>
                    <a:cubicBezTo>
                      <a:pt x="1345" y="1211"/>
                      <a:pt x="1373" y="1191"/>
                      <a:pt x="1372" y="1180"/>
                    </a:cubicBezTo>
                    <a:cubicBezTo>
                      <a:pt x="1375" y="1179"/>
                      <a:pt x="1379" y="1179"/>
                      <a:pt x="1382" y="1178"/>
                    </a:cubicBezTo>
                    <a:cubicBezTo>
                      <a:pt x="1383" y="1169"/>
                      <a:pt x="1391" y="1168"/>
                      <a:pt x="1393" y="1160"/>
                    </a:cubicBezTo>
                    <a:cubicBezTo>
                      <a:pt x="1388" y="1149"/>
                      <a:pt x="1380" y="1158"/>
                      <a:pt x="1373" y="1160"/>
                    </a:cubicBezTo>
                    <a:cubicBezTo>
                      <a:pt x="1373" y="1160"/>
                      <a:pt x="1371" y="1159"/>
                      <a:pt x="1370" y="1159"/>
                    </a:cubicBezTo>
                    <a:cubicBezTo>
                      <a:pt x="1368" y="1159"/>
                      <a:pt x="1365" y="1161"/>
                      <a:pt x="1363" y="1161"/>
                    </a:cubicBezTo>
                    <a:cubicBezTo>
                      <a:pt x="1356" y="1161"/>
                      <a:pt x="1352" y="1156"/>
                      <a:pt x="1345" y="1155"/>
                    </a:cubicBezTo>
                    <a:cubicBezTo>
                      <a:pt x="1340" y="1154"/>
                      <a:pt x="1333" y="1158"/>
                      <a:pt x="1330" y="1149"/>
                    </a:cubicBezTo>
                    <a:cubicBezTo>
                      <a:pt x="1326" y="1148"/>
                      <a:pt x="1323" y="1151"/>
                      <a:pt x="1317" y="1149"/>
                    </a:cubicBezTo>
                    <a:cubicBezTo>
                      <a:pt x="1316" y="1153"/>
                      <a:pt x="1312" y="1154"/>
                      <a:pt x="1312" y="1159"/>
                    </a:cubicBezTo>
                    <a:cubicBezTo>
                      <a:pt x="1317" y="1161"/>
                      <a:pt x="1323" y="1159"/>
                      <a:pt x="1327" y="1159"/>
                    </a:cubicBezTo>
                    <a:cubicBezTo>
                      <a:pt x="1323" y="1169"/>
                      <a:pt x="1309" y="1165"/>
                      <a:pt x="1299" y="1168"/>
                    </a:cubicBezTo>
                    <a:cubicBezTo>
                      <a:pt x="1288" y="1171"/>
                      <a:pt x="1281" y="1178"/>
                      <a:pt x="1276" y="1184"/>
                    </a:cubicBezTo>
                    <a:cubicBezTo>
                      <a:pt x="1276" y="1193"/>
                      <a:pt x="1276" y="1193"/>
                      <a:pt x="1276" y="1193"/>
                    </a:cubicBezTo>
                    <a:cubicBezTo>
                      <a:pt x="1266" y="1195"/>
                      <a:pt x="1260" y="1201"/>
                      <a:pt x="1260" y="1212"/>
                    </a:cubicBezTo>
                    <a:cubicBezTo>
                      <a:pt x="1263" y="1214"/>
                      <a:pt x="1268" y="1214"/>
                      <a:pt x="1268" y="1219"/>
                    </a:cubicBezTo>
                    <a:cubicBezTo>
                      <a:pt x="1259" y="1217"/>
                      <a:pt x="1255" y="1223"/>
                      <a:pt x="1246" y="1219"/>
                    </a:cubicBezTo>
                    <a:cubicBezTo>
                      <a:pt x="1242" y="1222"/>
                      <a:pt x="1238" y="1230"/>
                      <a:pt x="1234" y="1230"/>
                    </a:cubicBezTo>
                    <a:cubicBezTo>
                      <a:pt x="1236" y="1223"/>
                      <a:pt x="1244" y="1219"/>
                      <a:pt x="1239" y="1210"/>
                    </a:cubicBezTo>
                    <a:cubicBezTo>
                      <a:pt x="1237" y="1209"/>
                      <a:pt x="1231" y="1210"/>
                      <a:pt x="1231" y="1207"/>
                    </a:cubicBezTo>
                    <a:cubicBezTo>
                      <a:pt x="1229" y="1205"/>
                      <a:pt x="1231" y="1198"/>
                      <a:pt x="1229" y="1195"/>
                    </a:cubicBezTo>
                    <a:cubicBezTo>
                      <a:pt x="1215" y="1194"/>
                      <a:pt x="1216" y="1210"/>
                      <a:pt x="1202" y="1209"/>
                    </a:cubicBezTo>
                    <a:cubicBezTo>
                      <a:pt x="1202" y="1213"/>
                      <a:pt x="1202" y="1217"/>
                      <a:pt x="1199" y="1218"/>
                    </a:cubicBezTo>
                    <a:cubicBezTo>
                      <a:pt x="1193" y="1214"/>
                      <a:pt x="1184" y="1222"/>
                      <a:pt x="1183" y="1230"/>
                    </a:cubicBezTo>
                    <a:cubicBezTo>
                      <a:pt x="1180" y="1230"/>
                      <a:pt x="1178" y="1228"/>
                      <a:pt x="1174" y="1229"/>
                    </a:cubicBezTo>
                    <a:cubicBezTo>
                      <a:pt x="1174" y="1233"/>
                      <a:pt x="1170" y="1235"/>
                      <a:pt x="1169" y="1238"/>
                    </a:cubicBezTo>
                    <a:cubicBezTo>
                      <a:pt x="1169" y="1241"/>
                      <a:pt x="1173" y="1239"/>
                      <a:pt x="1172" y="1243"/>
                    </a:cubicBezTo>
                    <a:cubicBezTo>
                      <a:pt x="1166" y="1246"/>
                      <a:pt x="1152" y="1243"/>
                      <a:pt x="1146" y="1247"/>
                    </a:cubicBezTo>
                    <a:cubicBezTo>
                      <a:pt x="1145" y="1251"/>
                      <a:pt x="1153" y="1262"/>
                      <a:pt x="1144" y="1263"/>
                    </a:cubicBezTo>
                    <a:cubicBezTo>
                      <a:pt x="1145" y="1256"/>
                      <a:pt x="1140" y="1254"/>
                      <a:pt x="1140" y="1248"/>
                    </a:cubicBezTo>
                    <a:cubicBezTo>
                      <a:pt x="1130" y="1253"/>
                      <a:pt x="1111" y="1261"/>
                      <a:pt x="1111" y="1275"/>
                    </a:cubicBezTo>
                    <a:cubicBezTo>
                      <a:pt x="1113" y="1277"/>
                      <a:pt x="1116" y="1278"/>
                      <a:pt x="1118" y="1280"/>
                    </a:cubicBezTo>
                    <a:cubicBezTo>
                      <a:pt x="1113" y="1284"/>
                      <a:pt x="1107" y="1287"/>
                      <a:pt x="1100" y="1288"/>
                    </a:cubicBezTo>
                    <a:cubicBezTo>
                      <a:pt x="1091" y="1301"/>
                      <a:pt x="1072" y="1308"/>
                      <a:pt x="1053" y="1307"/>
                    </a:cubicBezTo>
                    <a:cubicBezTo>
                      <a:pt x="1044" y="1307"/>
                      <a:pt x="1041" y="1309"/>
                      <a:pt x="1034" y="1310"/>
                    </a:cubicBezTo>
                    <a:cubicBezTo>
                      <a:pt x="1030" y="1311"/>
                      <a:pt x="1026" y="1310"/>
                      <a:pt x="1022" y="1311"/>
                    </a:cubicBezTo>
                    <a:cubicBezTo>
                      <a:pt x="1014" y="1313"/>
                      <a:pt x="1008" y="1318"/>
                      <a:pt x="1001" y="1320"/>
                    </a:cubicBezTo>
                    <a:cubicBezTo>
                      <a:pt x="995" y="1321"/>
                      <a:pt x="987" y="1320"/>
                      <a:pt x="983" y="1323"/>
                    </a:cubicBezTo>
                    <a:cubicBezTo>
                      <a:pt x="979" y="1325"/>
                      <a:pt x="978" y="1330"/>
                      <a:pt x="973" y="1331"/>
                    </a:cubicBezTo>
                    <a:cubicBezTo>
                      <a:pt x="961" y="1334"/>
                      <a:pt x="953" y="1338"/>
                      <a:pt x="944" y="1344"/>
                    </a:cubicBezTo>
                    <a:cubicBezTo>
                      <a:pt x="945" y="1341"/>
                      <a:pt x="947" y="1340"/>
                      <a:pt x="947" y="1337"/>
                    </a:cubicBezTo>
                    <a:cubicBezTo>
                      <a:pt x="938" y="1335"/>
                      <a:pt x="937" y="1345"/>
                      <a:pt x="934" y="1349"/>
                    </a:cubicBezTo>
                    <a:cubicBezTo>
                      <a:pt x="931" y="1353"/>
                      <a:pt x="926" y="1355"/>
                      <a:pt x="926" y="1361"/>
                    </a:cubicBezTo>
                    <a:cubicBezTo>
                      <a:pt x="925" y="1365"/>
                      <a:pt x="929" y="1363"/>
                      <a:pt x="929" y="1366"/>
                    </a:cubicBezTo>
                    <a:cubicBezTo>
                      <a:pt x="926" y="1368"/>
                      <a:pt x="922" y="1371"/>
                      <a:pt x="918" y="1374"/>
                    </a:cubicBezTo>
                    <a:cubicBezTo>
                      <a:pt x="917" y="1385"/>
                      <a:pt x="926" y="1391"/>
                      <a:pt x="926" y="1399"/>
                    </a:cubicBezTo>
                    <a:cubicBezTo>
                      <a:pt x="921" y="1398"/>
                      <a:pt x="921" y="1392"/>
                      <a:pt x="916" y="1392"/>
                    </a:cubicBezTo>
                    <a:cubicBezTo>
                      <a:pt x="913" y="1393"/>
                      <a:pt x="913" y="1396"/>
                      <a:pt x="908" y="1395"/>
                    </a:cubicBezTo>
                    <a:cubicBezTo>
                      <a:pt x="904" y="1404"/>
                      <a:pt x="911" y="1410"/>
                      <a:pt x="914" y="1416"/>
                    </a:cubicBezTo>
                    <a:cubicBezTo>
                      <a:pt x="914" y="1420"/>
                      <a:pt x="909" y="1419"/>
                      <a:pt x="910" y="1424"/>
                    </a:cubicBezTo>
                    <a:cubicBezTo>
                      <a:pt x="924" y="1429"/>
                      <a:pt x="916" y="1441"/>
                      <a:pt x="919" y="1452"/>
                    </a:cubicBezTo>
                    <a:cubicBezTo>
                      <a:pt x="918" y="1455"/>
                      <a:pt x="913" y="1454"/>
                      <a:pt x="914" y="1459"/>
                    </a:cubicBezTo>
                    <a:cubicBezTo>
                      <a:pt x="915" y="1465"/>
                      <a:pt x="922" y="1465"/>
                      <a:pt x="924" y="1471"/>
                    </a:cubicBezTo>
                    <a:cubicBezTo>
                      <a:pt x="923" y="1476"/>
                      <a:pt x="917" y="1476"/>
                      <a:pt x="915" y="1481"/>
                    </a:cubicBezTo>
                    <a:cubicBezTo>
                      <a:pt x="915" y="1491"/>
                      <a:pt x="905" y="1495"/>
                      <a:pt x="895" y="1493"/>
                    </a:cubicBezTo>
                    <a:cubicBezTo>
                      <a:pt x="894" y="1495"/>
                      <a:pt x="892" y="1497"/>
                      <a:pt x="893" y="1500"/>
                    </a:cubicBezTo>
                    <a:cubicBezTo>
                      <a:pt x="906" y="1502"/>
                      <a:pt x="913" y="1508"/>
                      <a:pt x="924" y="1509"/>
                    </a:cubicBezTo>
                    <a:cubicBezTo>
                      <a:pt x="934" y="1510"/>
                      <a:pt x="942" y="1506"/>
                      <a:pt x="947" y="1504"/>
                    </a:cubicBezTo>
                    <a:cubicBezTo>
                      <a:pt x="952" y="1502"/>
                      <a:pt x="959" y="1502"/>
                      <a:pt x="965" y="1500"/>
                    </a:cubicBezTo>
                    <a:cubicBezTo>
                      <a:pt x="970" y="1499"/>
                      <a:pt x="973" y="1496"/>
                      <a:pt x="977" y="1495"/>
                    </a:cubicBezTo>
                    <a:cubicBezTo>
                      <a:pt x="979" y="1495"/>
                      <a:pt x="982" y="1497"/>
                      <a:pt x="984" y="1497"/>
                    </a:cubicBezTo>
                    <a:cubicBezTo>
                      <a:pt x="988" y="1498"/>
                      <a:pt x="993" y="1494"/>
                      <a:pt x="1000" y="1494"/>
                    </a:cubicBezTo>
                    <a:cubicBezTo>
                      <a:pt x="1004" y="1493"/>
                      <a:pt x="1009" y="1495"/>
                      <a:pt x="1013" y="1495"/>
                    </a:cubicBezTo>
                    <a:cubicBezTo>
                      <a:pt x="1016" y="1494"/>
                      <a:pt x="1019" y="1492"/>
                      <a:pt x="1022" y="1492"/>
                    </a:cubicBezTo>
                    <a:cubicBezTo>
                      <a:pt x="1024" y="1492"/>
                      <a:pt x="1028" y="1494"/>
                      <a:pt x="1031" y="1494"/>
                    </a:cubicBezTo>
                    <a:cubicBezTo>
                      <a:pt x="1041" y="1492"/>
                      <a:pt x="1048" y="1478"/>
                      <a:pt x="1057" y="1475"/>
                    </a:cubicBezTo>
                    <a:cubicBezTo>
                      <a:pt x="1063" y="1474"/>
                      <a:pt x="1069" y="1475"/>
                      <a:pt x="1074" y="1474"/>
                    </a:cubicBezTo>
                    <a:cubicBezTo>
                      <a:pt x="1082" y="1473"/>
                      <a:pt x="1089" y="1468"/>
                      <a:pt x="1097" y="1468"/>
                    </a:cubicBezTo>
                    <a:cubicBezTo>
                      <a:pt x="1101" y="1467"/>
                      <a:pt x="1104" y="1469"/>
                      <a:pt x="1108" y="1469"/>
                    </a:cubicBezTo>
                    <a:cubicBezTo>
                      <a:pt x="1116" y="1468"/>
                      <a:pt x="1124" y="1462"/>
                      <a:pt x="1133" y="1459"/>
                    </a:cubicBezTo>
                    <a:cubicBezTo>
                      <a:pt x="1146" y="1455"/>
                      <a:pt x="1160" y="1455"/>
                      <a:pt x="1170" y="1452"/>
                    </a:cubicBezTo>
                    <a:cubicBezTo>
                      <a:pt x="1178" y="1458"/>
                      <a:pt x="1189" y="1457"/>
                      <a:pt x="1196" y="1463"/>
                    </a:cubicBezTo>
                    <a:cubicBezTo>
                      <a:pt x="1194" y="1466"/>
                      <a:pt x="1187" y="1468"/>
                      <a:pt x="1190" y="1472"/>
                    </a:cubicBezTo>
                    <a:cubicBezTo>
                      <a:pt x="1190" y="1476"/>
                      <a:pt x="1193" y="1471"/>
                      <a:pt x="1194" y="1474"/>
                    </a:cubicBezTo>
                    <a:cubicBezTo>
                      <a:pt x="1196" y="1478"/>
                      <a:pt x="1194" y="1479"/>
                      <a:pt x="1194" y="1483"/>
                    </a:cubicBezTo>
                    <a:cubicBezTo>
                      <a:pt x="1193" y="1486"/>
                      <a:pt x="1186" y="1483"/>
                      <a:pt x="1186" y="1488"/>
                    </a:cubicBezTo>
                    <a:cubicBezTo>
                      <a:pt x="1188" y="1491"/>
                      <a:pt x="1194" y="1490"/>
                      <a:pt x="1197" y="1490"/>
                    </a:cubicBezTo>
                    <a:cubicBezTo>
                      <a:pt x="1201" y="1478"/>
                      <a:pt x="1217" y="1477"/>
                      <a:pt x="1228" y="1470"/>
                    </a:cubicBezTo>
                    <a:cubicBezTo>
                      <a:pt x="1235" y="1465"/>
                      <a:pt x="1238" y="1458"/>
                      <a:pt x="1246" y="1458"/>
                    </a:cubicBezTo>
                    <a:cubicBezTo>
                      <a:pt x="1245" y="1463"/>
                      <a:pt x="1238" y="1463"/>
                      <a:pt x="1234" y="1466"/>
                    </a:cubicBezTo>
                    <a:cubicBezTo>
                      <a:pt x="1233" y="1467"/>
                      <a:pt x="1233" y="1469"/>
                      <a:pt x="1233" y="1471"/>
                    </a:cubicBezTo>
                    <a:cubicBezTo>
                      <a:pt x="1222" y="1476"/>
                      <a:pt x="1214" y="1485"/>
                      <a:pt x="1204" y="1491"/>
                    </a:cubicBezTo>
                    <a:cubicBezTo>
                      <a:pt x="1217" y="1493"/>
                      <a:pt x="1221" y="1480"/>
                      <a:pt x="1229" y="1480"/>
                    </a:cubicBezTo>
                    <a:cubicBezTo>
                      <a:pt x="1229" y="1487"/>
                      <a:pt x="1220" y="1486"/>
                      <a:pt x="1217" y="1492"/>
                    </a:cubicBezTo>
                    <a:cubicBezTo>
                      <a:pt x="1219" y="1494"/>
                      <a:pt x="1225" y="1491"/>
                      <a:pt x="1226" y="1494"/>
                    </a:cubicBezTo>
                    <a:cubicBezTo>
                      <a:pt x="1223" y="1495"/>
                      <a:pt x="1223" y="1499"/>
                      <a:pt x="1223" y="1504"/>
                    </a:cubicBezTo>
                    <a:cubicBezTo>
                      <a:pt x="1220" y="1509"/>
                      <a:pt x="1212" y="1509"/>
                      <a:pt x="1210" y="1515"/>
                    </a:cubicBezTo>
                    <a:cubicBezTo>
                      <a:pt x="1225" y="1528"/>
                      <a:pt x="1250" y="1521"/>
                      <a:pt x="1263" y="1510"/>
                    </a:cubicBezTo>
                    <a:cubicBezTo>
                      <a:pt x="1261" y="1514"/>
                      <a:pt x="1261" y="1518"/>
                      <a:pt x="1262" y="1520"/>
                    </a:cubicBezTo>
                    <a:cubicBezTo>
                      <a:pt x="1275" y="1517"/>
                      <a:pt x="1285" y="1506"/>
                      <a:pt x="1296" y="1501"/>
                    </a:cubicBezTo>
                    <a:cubicBezTo>
                      <a:pt x="1298" y="1501"/>
                      <a:pt x="1301" y="1502"/>
                      <a:pt x="1303" y="1501"/>
                    </a:cubicBezTo>
                    <a:cubicBezTo>
                      <a:pt x="1316" y="1498"/>
                      <a:pt x="1323" y="1488"/>
                      <a:pt x="1333" y="1479"/>
                    </a:cubicBezTo>
                    <a:close/>
                    <a:moveTo>
                      <a:pt x="1122" y="1140"/>
                    </a:moveTo>
                    <a:cubicBezTo>
                      <a:pt x="1123" y="1143"/>
                      <a:pt x="1124" y="1144"/>
                      <a:pt x="1124" y="1146"/>
                    </a:cubicBezTo>
                    <a:cubicBezTo>
                      <a:pt x="1127" y="1147"/>
                      <a:pt x="1135" y="1148"/>
                      <a:pt x="1138" y="1146"/>
                    </a:cubicBezTo>
                    <a:cubicBezTo>
                      <a:pt x="1138" y="1142"/>
                      <a:pt x="1135" y="1133"/>
                      <a:pt x="1127" y="1131"/>
                    </a:cubicBezTo>
                    <a:cubicBezTo>
                      <a:pt x="1118" y="1128"/>
                      <a:pt x="1099" y="1130"/>
                      <a:pt x="1108" y="1140"/>
                    </a:cubicBezTo>
                    <a:cubicBezTo>
                      <a:pt x="1113" y="1143"/>
                      <a:pt x="1117" y="1140"/>
                      <a:pt x="1122" y="1140"/>
                    </a:cubicBezTo>
                    <a:close/>
                    <a:moveTo>
                      <a:pt x="1308" y="1153"/>
                    </a:moveTo>
                    <a:cubicBezTo>
                      <a:pt x="1302" y="1154"/>
                      <a:pt x="1298" y="1156"/>
                      <a:pt x="1297" y="1162"/>
                    </a:cubicBezTo>
                    <a:cubicBezTo>
                      <a:pt x="1304" y="1163"/>
                      <a:pt x="1308" y="1159"/>
                      <a:pt x="1308" y="1153"/>
                    </a:cubicBezTo>
                    <a:close/>
                    <a:moveTo>
                      <a:pt x="1601" y="1240"/>
                    </a:moveTo>
                    <a:cubicBezTo>
                      <a:pt x="1607" y="1237"/>
                      <a:pt x="1606" y="1225"/>
                      <a:pt x="1605" y="1218"/>
                    </a:cubicBezTo>
                    <a:cubicBezTo>
                      <a:pt x="1603" y="1224"/>
                      <a:pt x="1599" y="1233"/>
                      <a:pt x="1601" y="1240"/>
                    </a:cubicBezTo>
                    <a:close/>
                    <a:moveTo>
                      <a:pt x="1429" y="1473"/>
                    </a:moveTo>
                    <a:cubicBezTo>
                      <a:pt x="1397" y="1503"/>
                      <a:pt x="1356" y="1524"/>
                      <a:pt x="1319" y="1548"/>
                    </a:cubicBezTo>
                    <a:cubicBezTo>
                      <a:pt x="1338" y="1545"/>
                      <a:pt x="1347" y="1536"/>
                      <a:pt x="1361" y="1527"/>
                    </a:cubicBezTo>
                    <a:cubicBezTo>
                      <a:pt x="1386" y="1510"/>
                      <a:pt x="1409" y="1494"/>
                      <a:pt x="1431" y="1475"/>
                    </a:cubicBezTo>
                    <a:cubicBezTo>
                      <a:pt x="1431" y="1474"/>
                      <a:pt x="1430" y="1473"/>
                      <a:pt x="1429" y="1473"/>
                    </a:cubicBezTo>
                    <a:close/>
                    <a:moveTo>
                      <a:pt x="1186" y="1500"/>
                    </a:moveTo>
                    <a:cubicBezTo>
                      <a:pt x="1190" y="1504"/>
                      <a:pt x="1200" y="1499"/>
                      <a:pt x="1204" y="1496"/>
                    </a:cubicBezTo>
                    <a:cubicBezTo>
                      <a:pt x="1197" y="1495"/>
                      <a:pt x="1188" y="1495"/>
                      <a:pt x="1186" y="1500"/>
                    </a:cubicBezTo>
                    <a:close/>
                    <a:moveTo>
                      <a:pt x="1257" y="1525"/>
                    </a:moveTo>
                    <a:cubicBezTo>
                      <a:pt x="1255" y="1527"/>
                      <a:pt x="1253" y="1528"/>
                      <a:pt x="1252" y="1530"/>
                    </a:cubicBezTo>
                    <a:cubicBezTo>
                      <a:pt x="1257" y="1531"/>
                      <a:pt x="1261" y="1527"/>
                      <a:pt x="1257" y="1525"/>
                    </a:cubicBezTo>
                    <a:close/>
                    <a:moveTo>
                      <a:pt x="1228" y="1527"/>
                    </a:moveTo>
                    <a:cubicBezTo>
                      <a:pt x="1224" y="1527"/>
                      <a:pt x="1218" y="1531"/>
                      <a:pt x="1219" y="1534"/>
                    </a:cubicBezTo>
                    <a:cubicBezTo>
                      <a:pt x="1221" y="1530"/>
                      <a:pt x="1227" y="1531"/>
                      <a:pt x="1228" y="1527"/>
                    </a:cubicBezTo>
                    <a:close/>
                    <a:moveTo>
                      <a:pt x="1252" y="1535"/>
                    </a:moveTo>
                    <a:cubicBezTo>
                      <a:pt x="1255" y="1535"/>
                      <a:pt x="1257" y="1534"/>
                      <a:pt x="1258" y="1531"/>
                    </a:cubicBezTo>
                    <a:cubicBezTo>
                      <a:pt x="1255" y="1531"/>
                      <a:pt x="1253" y="1533"/>
                      <a:pt x="1252" y="1535"/>
                    </a:cubicBezTo>
                    <a:close/>
                    <a:moveTo>
                      <a:pt x="671" y="639"/>
                    </a:moveTo>
                    <a:cubicBezTo>
                      <a:pt x="672" y="635"/>
                      <a:pt x="669" y="627"/>
                      <a:pt x="674" y="627"/>
                    </a:cubicBezTo>
                    <a:cubicBezTo>
                      <a:pt x="677" y="630"/>
                      <a:pt x="680" y="633"/>
                      <a:pt x="679" y="640"/>
                    </a:cubicBezTo>
                    <a:cubicBezTo>
                      <a:pt x="681" y="642"/>
                      <a:pt x="684" y="643"/>
                      <a:pt x="686" y="645"/>
                    </a:cubicBezTo>
                    <a:cubicBezTo>
                      <a:pt x="690" y="656"/>
                      <a:pt x="686" y="671"/>
                      <a:pt x="690" y="682"/>
                    </a:cubicBezTo>
                    <a:cubicBezTo>
                      <a:pt x="691" y="685"/>
                      <a:pt x="694" y="687"/>
                      <a:pt x="695" y="689"/>
                    </a:cubicBezTo>
                    <a:cubicBezTo>
                      <a:pt x="701" y="700"/>
                      <a:pt x="704" y="711"/>
                      <a:pt x="710" y="722"/>
                    </a:cubicBezTo>
                    <a:cubicBezTo>
                      <a:pt x="704" y="724"/>
                      <a:pt x="699" y="731"/>
                      <a:pt x="701" y="737"/>
                    </a:cubicBezTo>
                    <a:cubicBezTo>
                      <a:pt x="703" y="740"/>
                      <a:pt x="709" y="734"/>
                      <a:pt x="711" y="739"/>
                    </a:cubicBezTo>
                    <a:cubicBezTo>
                      <a:pt x="707" y="745"/>
                      <a:pt x="705" y="760"/>
                      <a:pt x="709" y="768"/>
                    </a:cubicBezTo>
                    <a:cubicBezTo>
                      <a:pt x="703" y="776"/>
                      <a:pt x="699" y="792"/>
                      <a:pt x="702" y="806"/>
                    </a:cubicBezTo>
                    <a:cubicBezTo>
                      <a:pt x="708" y="808"/>
                      <a:pt x="707" y="802"/>
                      <a:pt x="713" y="802"/>
                    </a:cubicBezTo>
                    <a:cubicBezTo>
                      <a:pt x="720" y="807"/>
                      <a:pt x="722" y="817"/>
                      <a:pt x="730" y="822"/>
                    </a:cubicBezTo>
                    <a:cubicBezTo>
                      <a:pt x="730" y="828"/>
                      <a:pt x="730" y="828"/>
                      <a:pt x="730" y="828"/>
                    </a:cubicBezTo>
                    <a:cubicBezTo>
                      <a:pt x="739" y="834"/>
                      <a:pt x="740" y="847"/>
                      <a:pt x="742" y="860"/>
                    </a:cubicBezTo>
                    <a:cubicBezTo>
                      <a:pt x="753" y="860"/>
                      <a:pt x="753" y="860"/>
                      <a:pt x="753" y="860"/>
                    </a:cubicBezTo>
                    <a:cubicBezTo>
                      <a:pt x="755" y="866"/>
                      <a:pt x="751" y="876"/>
                      <a:pt x="754" y="883"/>
                    </a:cubicBezTo>
                    <a:cubicBezTo>
                      <a:pt x="756" y="885"/>
                      <a:pt x="761" y="884"/>
                      <a:pt x="762" y="887"/>
                    </a:cubicBezTo>
                    <a:cubicBezTo>
                      <a:pt x="757" y="908"/>
                      <a:pt x="784" y="904"/>
                      <a:pt x="787" y="919"/>
                    </a:cubicBezTo>
                    <a:cubicBezTo>
                      <a:pt x="801" y="922"/>
                      <a:pt x="807" y="940"/>
                      <a:pt x="825" y="932"/>
                    </a:cubicBezTo>
                    <a:cubicBezTo>
                      <a:pt x="830" y="918"/>
                      <a:pt x="821" y="910"/>
                      <a:pt x="813" y="905"/>
                    </a:cubicBezTo>
                    <a:cubicBezTo>
                      <a:pt x="814" y="898"/>
                      <a:pt x="812" y="894"/>
                      <a:pt x="809" y="891"/>
                    </a:cubicBezTo>
                    <a:cubicBezTo>
                      <a:pt x="811" y="882"/>
                      <a:pt x="814" y="869"/>
                      <a:pt x="812" y="863"/>
                    </a:cubicBezTo>
                    <a:cubicBezTo>
                      <a:pt x="809" y="847"/>
                      <a:pt x="783" y="845"/>
                      <a:pt x="776" y="833"/>
                    </a:cubicBezTo>
                    <a:cubicBezTo>
                      <a:pt x="776" y="827"/>
                      <a:pt x="773" y="824"/>
                      <a:pt x="770" y="821"/>
                    </a:cubicBezTo>
                    <a:cubicBezTo>
                      <a:pt x="766" y="822"/>
                      <a:pt x="762" y="824"/>
                      <a:pt x="756" y="823"/>
                    </a:cubicBezTo>
                    <a:cubicBezTo>
                      <a:pt x="755" y="818"/>
                      <a:pt x="752" y="815"/>
                      <a:pt x="750" y="811"/>
                    </a:cubicBezTo>
                    <a:cubicBezTo>
                      <a:pt x="746" y="810"/>
                      <a:pt x="748" y="816"/>
                      <a:pt x="743" y="815"/>
                    </a:cubicBezTo>
                    <a:cubicBezTo>
                      <a:pt x="743" y="812"/>
                      <a:pt x="742" y="812"/>
                      <a:pt x="741" y="810"/>
                    </a:cubicBezTo>
                    <a:cubicBezTo>
                      <a:pt x="743" y="808"/>
                      <a:pt x="747" y="810"/>
                      <a:pt x="747" y="806"/>
                    </a:cubicBezTo>
                    <a:cubicBezTo>
                      <a:pt x="748" y="799"/>
                      <a:pt x="743" y="792"/>
                      <a:pt x="737" y="789"/>
                    </a:cubicBezTo>
                    <a:cubicBezTo>
                      <a:pt x="738" y="785"/>
                      <a:pt x="739" y="782"/>
                      <a:pt x="737" y="779"/>
                    </a:cubicBezTo>
                    <a:cubicBezTo>
                      <a:pt x="732" y="778"/>
                      <a:pt x="727" y="782"/>
                      <a:pt x="723" y="779"/>
                    </a:cubicBezTo>
                    <a:cubicBezTo>
                      <a:pt x="723" y="771"/>
                      <a:pt x="724" y="761"/>
                      <a:pt x="721" y="753"/>
                    </a:cubicBezTo>
                    <a:cubicBezTo>
                      <a:pt x="728" y="750"/>
                      <a:pt x="729" y="740"/>
                      <a:pt x="730" y="729"/>
                    </a:cubicBezTo>
                    <a:cubicBezTo>
                      <a:pt x="739" y="725"/>
                      <a:pt x="733" y="709"/>
                      <a:pt x="737" y="701"/>
                    </a:cubicBezTo>
                    <a:cubicBezTo>
                      <a:pt x="742" y="699"/>
                      <a:pt x="749" y="699"/>
                      <a:pt x="752" y="703"/>
                    </a:cubicBezTo>
                    <a:cubicBezTo>
                      <a:pt x="753" y="708"/>
                      <a:pt x="750" y="712"/>
                      <a:pt x="752" y="717"/>
                    </a:cubicBezTo>
                    <a:cubicBezTo>
                      <a:pt x="759" y="720"/>
                      <a:pt x="765" y="713"/>
                      <a:pt x="774" y="714"/>
                    </a:cubicBezTo>
                    <a:cubicBezTo>
                      <a:pt x="777" y="719"/>
                      <a:pt x="778" y="726"/>
                      <a:pt x="782" y="730"/>
                    </a:cubicBezTo>
                    <a:cubicBezTo>
                      <a:pt x="784" y="729"/>
                      <a:pt x="788" y="729"/>
                      <a:pt x="791" y="729"/>
                    </a:cubicBezTo>
                    <a:cubicBezTo>
                      <a:pt x="792" y="732"/>
                      <a:pt x="795" y="733"/>
                      <a:pt x="795" y="736"/>
                    </a:cubicBezTo>
                    <a:cubicBezTo>
                      <a:pt x="794" y="738"/>
                      <a:pt x="792" y="739"/>
                      <a:pt x="792" y="743"/>
                    </a:cubicBezTo>
                    <a:cubicBezTo>
                      <a:pt x="799" y="749"/>
                      <a:pt x="807" y="753"/>
                      <a:pt x="818" y="755"/>
                    </a:cubicBezTo>
                    <a:cubicBezTo>
                      <a:pt x="824" y="765"/>
                      <a:pt x="827" y="779"/>
                      <a:pt x="830" y="792"/>
                    </a:cubicBezTo>
                    <a:cubicBezTo>
                      <a:pt x="839" y="802"/>
                      <a:pt x="852" y="791"/>
                      <a:pt x="859" y="786"/>
                    </a:cubicBezTo>
                    <a:cubicBezTo>
                      <a:pt x="860" y="784"/>
                      <a:pt x="858" y="779"/>
                      <a:pt x="860" y="778"/>
                    </a:cubicBezTo>
                    <a:cubicBezTo>
                      <a:pt x="863" y="777"/>
                      <a:pt x="868" y="780"/>
                      <a:pt x="872" y="777"/>
                    </a:cubicBezTo>
                    <a:cubicBezTo>
                      <a:pt x="874" y="773"/>
                      <a:pt x="870" y="771"/>
                      <a:pt x="869" y="767"/>
                    </a:cubicBezTo>
                    <a:cubicBezTo>
                      <a:pt x="872" y="761"/>
                      <a:pt x="882" y="764"/>
                      <a:pt x="889" y="763"/>
                    </a:cubicBezTo>
                    <a:cubicBezTo>
                      <a:pt x="903" y="761"/>
                      <a:pt x="910" y="751"/>
                      <a:pt x="919" y="744"/>
                    </a:cubicBezTo>
                    <a:cubicBezTo>
                      <a:pt x="918" y="734"/>
                      <a:pt x="926" y="727"/>
                      <a:pt x="925" y="718"/>
                    </a:cubicBezTo>
                    <a:cubicBezTo>
                      <a:pt x="924" y="715"/>
                      <a:pt x="920" y="713"/>
                      <a:pt x="919" y="709"/>
                    </a:cubicBezTo>
                    <a:cubicBezTo>
                      <a:pt x="917" y="702"/>
                      <a:pt x="921" y="695"/>
                      <a:pt x="919" y="689"/>
                    </a:cubicBezTo>
                    <a:cubicBezTo>
                      <a:pt x="917" y="683"/>
                      <a:pt x="907" y="678"/>
                      <a:pt x="911" y="670"/>
                    </a:cubicBezTo>
                    <a:cubicBezTo>
                      <a:pt x="898" y="655"/>
                      <a:pt x="879" y="646"/>
                      <a:pt x="863" y="634"/>
                    </a:cubicBezTo>
                    <a:cubicBezTo>
                      <a:pt x="864" y="631"/>
                      <a:pt x="863" y="628"/>
                      <a:pt x="862" y="626"/>
                    </a:cubicBezTo>
                    <a:cubicBezTo>
                      <a:pt x="852" y="617"/>
                      <a:pt x="833" y="604"/>
                      <a:pt x="836" y="586"/>
                    </a:cubicBezTo>
                    <a:cubicBezTo>
                      <a:pt x="838" y="578"/>
                      <a:pt x="854" y="568"/>
                      <a:pt x="863" y="568"/>
                    </a:cubicBezTo>
                    <a:cubicBezTo>
                      <a:pt x="866" y="562"/>
                      <a:pt x="870" y="553"/>
                      <a:pt x="881" y="552"/>
                    </a:cubicBezTo>
                    <a:cubicBezTo>
                      <a:pt x="886" y="551"/>
                      <a:pt x="903" y="554"/>
                      <a:pt x="905" y="559"/>
                    </a:cubicBezTo>
                    <a:cubicBezTo>
                      <a:pt x="906" y="564"/>
                      <a:pt x="902" y="567"/>
                      <a:pt x="904" y="573"/>
                    </a:cubicBezTo>
                    <a:cubicBezTo>
                      <a:pt x="908" y="576"/>
                      <a:pt x="913" y="584"/>
                      <a:pt x="922" y="581"/>
                    </a:cubicBezTo>
                    <a:cubicBezTo>
                      <a:pt x="923" y="575"/>
                      <a:pt x="919" y="570"/>
                      <a:pt x="921" y="564"/>
                    </a:cubicBezTo>
                    <a:cubicBezTo>
                      <a:pt x="925" y="550"/>
                      <a:pt x="958" y="559"/>
                      <a:pt x="967" y="549"/>
                    </a:cubicBezTo>
                    <a:cubicBezTo>
                      <a:pt x="968" y="545"/>
                      <a:pt x="965" y="538"/>
                      <a:pt x="969" y="536"/>
                    </a:cubicBezTo>
                    <a:cubicBezTo>
                      <a:pt x="973" y="536"/>
                      <a:pt x="973" y="543"/>
                      <a:pt x="977" y="544"/>
                    </a:cubicBezTo>
                    <a:cubicBezTo>
                      <a:pt x="983" y="545"/>
                      <a:pt x="985" y="538"/>
                      <a:pt x="990" y="536"/>
                    </a:cubicBezTo>
                    <a:cubicBezTo>
                      <a:pt x="996" y="534"/>
                      <a:pt x="1006" y="538"/>
                      <a:pt x="1015" y="536"/>
                    </a:cubicBezTo>
                    <a:cubicBezTo>
                      <a:pt x="1029" y="534"/>
                      <a:pt x="1037" y="522"/>
                      <a:pt x="1042" y="516"/>
                    </a:cubicBezTo>
                    <a:cubicBezTo>
                      <a:pt x="1042" y="513"/>
                      <a:pt x="1039" y="513"/>
                      <a:pt x="1039" y="510"/>
                    </a:cubicBezTo>
                    <a:cubicBezTo>
                      <a:pt x="1048" y="501"/>
                      <a:pt x="1063" y="490"/>
                      <a:pt x="1057" y="473"/>
                    </a:cubicBezTo>
                    <a:cubicBezTo>
                      <a:pt x="1059" y="470"/>
                      <a:pt x="1063" y="470"/>
                      <a:pt x="1064" y="466"/>
                    </a:cubicBezTo>
                    <a:cubicBezTo>
                      <a:pt x="1065" y="461"/>
                      <a:pt x="1060" y="462"/>
                      <a:pt x="1060" y="458"/>
                    </a:cubicBezTo>
                    <a:cubicBezTo>
                      <a:pt x="1063" y="456"/>
                      <a:pt x="1064" y="452"/>
                      <a:pt x="1063" y="447"/>
                    </a:cubicBezTo>
                    <a:cubicBezTo>
                      <a:pt x="1067" y="445"/>
                      <a:pt x="1071" y="444"/>
                      <a:pt x="1073" y="441"/>
                    </a:cubicBezTo>
                    <a:cubicBezTo>
                      <a:pt x="1072" y="435"/>
                      <a:pt x="1076" y="433"/>
                      <a:pt x="1080" y="432"/>
                    </a:cubicBezTo>
                    <a:cubicBezTo>
                      <a:pt x="1080" y="428"/>
                      <a:pt x="1077" y="428"/>
                      <a:pt x="1075" y="425"/>
                    </a:cubicBezTo>
                    <a:cubicBezTo>
                      <a:pt x="1078" y="422"/>
                      <a:pt x="1080" y="420"/>
                      <a:pt x="1081" y="416"/>
                    </a:cubicBezTo>
                    <a:cubicBezTo>
                      <a:pt x="1077" y="406"/>
                      <a:pt x="1058" y="418"/>
                      <a:pt x="1050" y="413"/>
                    </a:cubicBezTo>
                    <a:cubicBezTo>
                      <a:pt x="1051" y="407"/>
                      <a:pt x="1058" y="408"/>
                      <a:pt x="1062" y="406"/>
                    </a:cubicBezTo>
                    <a:cubicBezTo>
                      <a:pt x="1060" y="395"/>
                      <a:pt x="1046" y="398"/>
                      <a:pt x="1040" y="391"/>
                    </a:cubicBezTo>
                    <a:cubicBezTo>
                      <a:pt x="1044" y="389"/>
                      <a:pt x="1051" y="391"/>
                      <a:pt x="1054" y="392"/>
                    </a:cubicBezTo>
                    <a:cubicBezTo>
                      <a:pt x="1050" y="386"/>
                      <a:pt x="1045" y="379"/>
                      <a:pt x="1035" y="378"/>
                    </a:cubicBezTo>
                    <a:cubicBezTo>
                      <a:pt x="1025" y="362"/>
                      <a:pt x="1011" y="349"/>
                      <a:pt x="990" y="344"/>
                    </a:cubicBezTo>
                    <a:cubicBezTo>
                      <a:pt x="990" y="342"/>
                      <a:pt x="987" y="342"/>
                      <a:pt x="987" y="339"/>
                    </a:cubicBezTo>
                    <a:cubicBezTo>
                      <a:pt x="991" y="335"/>
                      <a:pt x="995" y="333"/>
                      <a:pt x="995" y="327"/>
                    </a:cubicBezTo>
                    <a:cubicBezTo>
                      <a:pt x="997" y="327"/>
                      <a:pt x="999" y="327"/>
                      <a:pt x="1001" y="326"/>
                    </a:cubicBezTo>
                    <a:cubicBezTo>
                      <a:pt x="1001" y="319"/>
                      <a:pt x="1001" y="319"/>
                      <a:pt x="1001" y="319"/>
                    </a:cubicBezTo>
                    <a:cubicBezTo>
                      <a:pt x="1007" y="317"/>
                      <a:pt x="1011" y="313"/>
                      <a:pt x="1019" y="316"/>
                    </a:cubicBezTo>
                    <a:cubicBezTo>
                      <a:pt x="1020" y="314"/>
                      <a:pt x="1018" y="309"/>
                      <a:pt x="1017" y="306"/>
                    </a:cubicBezTo>
                    <a:cubicBezTo>
                      <a:pt x="1006" y="310"/>
                      <a:pt x="997" y="300"/>
                      <a:pt x="989" y="300"/>
                    </a:cubicBezTo>
                    <a:cubicBezTo>
                      <a:pt x="984" y="301"/>
                      <a:pt x="981" y="309"/>
                      <a:pt x="977" y="310"/>
                    </a:cubicBezTo>
                    <a:cubicBezTo>
                      <a:pt x="964" y="312"/>
                      <a:pt x="965" y="298"/>
                      <a:pt x="959" y="295"/>
                    </a:cubicBezTo>
                    <a:cubicBezTo>
                      <a:pt x="951" y="292"/>
                      <a:pt x="931" y="298"/>
                      <a:pt x="936" y="281"/>
                    </a:cubicBezTo>
                    <a:cubicBezTo>
                      <a:pt x="940" y="283"/>
                      <a:pt x="949" y="283"/>
                      <a:pt x="953" y="280"/>
                    </a:cubicBezTo>
                    <a:cubicBezTo>
                      <a:pt x="953" y="276"/>
                      <a:pt x="950" y="274"/>
                      <a:pt x="953" y="271"/>
                    </a:cubicBezTo>
                    <a:cubicBezTo>
                      <a:pt x="955" y="270"/>
                      <a:pt x="958" y="269"/>
                      <a:pt x="961" y="270"/>
                    </a:cubicBezTo>
                    <a:cubicBezTo>
                      <a:pt x="963" y="267"/>
                      <a:pt x="962" y="262"/>
                      <a:pt x="966" y="261"/>
                    </a:cubicBezTo>
                    <a:cubicBezTo>
                      <a:pt x="975" y="260"/>
                      <a:pt x="982" y="260"/>
                      <a:pt x="984" y="268"/>
                    </a:cubicBezTo>
                    <a:cubicBezTo>
                      <a:pt x="983" y="271"/>
                      <a:pt x="978" y="271"/>
                      <a:pt x="978" y="275"/>
                    </a:cubicBezTo>
                    <a:cubicBezTo>
                      <a:pt x="979" y="279"/>
                      <a:pt x="983" y="280"/>
                      <a:pt x="986" y="282"/>
                    </a:cubicBezTo>
                    <a:cubicBezTo>
                      <a:pt x="986" y="285"/>
                      <a:pt x="981" y="286"/>
                      <a:pt x="984" y="289"/>
                    </a:cubicBezTo>
                    <a:cubicBezTo>
                      <a:pt x="991" y="289"/>
                      <a:pt x="996" y="286"/>
                      <a:pt x="997" y="279"/>
                    </a:cubicBezTo>
                    <a:cubicBezTo>
                      <a:pt x="1004" y="277"/>
                      <a:pt x="1009" y="274"/>
                      <a:pt x="1018" y="273"/>
                    </a:cubicBezTo>
                    <a:cubicBezTo>
                      <a:pt x="1022" y="279"/>
                      <a:pt x="1027" y="278"/>
                      <a:pt x="1035" y="279"/>
                    </a:cubicBezTo>
                    <a:cubicBezTo>
                      <a:pt x="1040" y="288"/>
                      <a:pt x="1039" y="297"/>
                      <a:pt x="1046" y="303"/>
                    </a:cubicBezTo>
                    <a:cubicBezTo>
                      <a:pt x="1059" y="302"/>
                      <a:pt x="1073" y="306"/>
                      <a:pt x="1079" y="315"/>
                    </a:cubicBezTo>
                    <a:cubicBezTo>
                      <a:pt x="1077" y="315"/>
                      <a:pt x="1072" y="313"/>
                      <a:pt x="1073" y="317"/>
                    </a:cubicBezTo>
                    <a:cubicBezTo>
                      <a:pt x="1079" y="321"/>
                      <a:pt x="1084" y="329"/>
                      <a:pt x="1092" y="332"/>
                    </a:cubicBezTo>
                    <a:cubicBezTo>
                      <a:pt x="1087" y="344"/>
                      <a:pt x="1098" y="346"/>
                      <a:pt x="1100" y="354"/>
                    </a:cubicBezTo>
                    <a:cubicBezTo>
                      <a:pt x="1107" y="355"/>
                      <a:pt x="1108" y="351"/>
                      <a:pt x="1111" y="348"/>
                    </a:cubicBezTo>
                    <a:cubicBezTo>
                      <a:pt x="1119" y="346"/>
                      <a:pt x="1127" y="345"/>
                      <a:pt x="1134" y="343"/>
                    </a:cubicBezTo>
                    <a:cubicBezTo>
                      <a:pt x="1134" y="337"/>
                      <a:pt x="1129" y="334"/>
                      <a:pt x="1126" y="330"/>
                    </a:cubicBezTo>
                    <a:cubicBezTo>
                      <a:pt x="1125" y="328"/>
                      <a:pt x="1125" y="325"/>
                      <a:pt x="1124" y="323"/>
                    </a:cubicBezTo>
                    <a:cubicBezTo>
                      <a:pt x="1119" y="316"/>
                      <a:pt x="1107" y="312"/>
                      <a:pt x="1099" y="307"/>
                    </a:cubicBezTo>
                    <a:cubicBezTo>
                      <a:pt x="1089" y="300"/>
                      <a:pt x="1082" y="286"/>
                      <a:pt x="1069" y="287"/>
                    </a:cubicBezTo>
                    <a:cubicBezTo>
                      <a:pt x="1070" y="281"/>
                      <a:pt x="1065" y="281"/>
                      <a:pt x="1063" y="276"/>
                    </a:cubicBezTo>
                    <a:cubicBezTo>
                      <a:pt x="1067" y="276"/>
                      <a:pt x="1069" y="274"/>
                      <a:pt x="1073" y="273"/>
                    </a:cubicBezTo>
                    <a:cubicBezTo>
                      <a:pt x="1072" y="267"/>
                      <a:pt x="1076" y="266"/>
                      <a:pt x="1077" y="262"/>
                    </a:cubicBezTo>
                    <a:cubicBezTo>
                      <a:pt x="1077" y="256"/>
                      <a:pt x="1070" y="256"/>
                      <a:pt x="1070" y="250"/>
                    </a:cubicBezTo>
                    <a:cubicBezTo>
                      <a:pt x="1074" y="248"/>
                      <a:pt x="1072" y="244"/>
                      <a:pt x="1077" y="243"/>
                    </a:cubicBezTo>
                    <a:cubicBezTo>
                      <a:pt x="1078" y="239"/>
                      <a:pt x="1075" y="238"/>
                      <a:pt x="1075" y="234"/>
                    </a:cubicBezTo>
                    <a:cubicBezTo>
                      <a:pt x="1089" y="237"/>
                      <a:pt x="1103" y="248"/>
                      <a:pt x="1113" y="235"/>
                    </a:cubicBezTo>
                    <a:cubicBezTo>
                      <a:pt x="1112" y="231"/>
                      <a:pt x="1111" y="227"/>
                      <a:pt x="1110" y="223"/>
                    </a:cubicBezTo>
                    <a:cubicBezTo>
                      <a:pt x="1110" y="222"/>
                      <a:pt x="1114" y="223"/>
                      <a:pt x="1113" y="220"/>
                    </a:cubicBezTo>
                    <a:cubicBezTo>
                      <a:pt x="1113" y="202"/>
                      <a:pt x="1104" y="194"/>
                      <a:pt x="1103" y="176"/>
                    </a:cubicBezTo>
                    <a:cubicBezTo>
                      <a:pt x="1094" y="163"/>
                      <a:pt x="1073" y="157"/>
                      <a:pt x="1070" y="141"/>
                    </a:cubicBezTo>
                    <a:cubicBezTo>
                      <a:pt x="1091" y="148"/>
                      <a:pt x="1102" y="167"/>
                      <a:pt x="1119" y="178"/>
                    </a:cubicBezTo>
                    <a:cubicBezTo>
                      <a:pt x="1124" y="182"/>
                      <a:pt x="1131" y="181"/>
                      <a:pt x="1132" y="189"/>
                    </a:cubicBezTo>
                    <a:cubicBezTo>
                      <a:pt x="1143" y="190"/>
                      <a:pt x="1145" y="206"/>
                      <a:pt x="1155" y="205"/>
                    </a:cubicBezTo>
                    <a:cubicBezTo>
                      <a:pt x="1154" y="204"/>
                      <a:pt x="1151" y="201"/>
                      <a:pt x="1153" y="199"/>
                    </a:cubicBezTo>
                    <a:cubicBezTo>
                      <a:pt x="1160" y="200"/>
                      <a:pt x="1163" y="204"/>
                      <a:pt x="1169" y="206"/>
                    </a:cubicBezTo>
                    <a:cubicBezTo>
                      <a:pt x="1163" y="195"/>
                      <a:pt x="1145" y="194"/>
                      <a:pt x="1136" y="186"/>
                    </a:cubicBezTo>
                    <a:cubicBezTo>
                      <a:pt x="1130" y="181"/>
                      <a:pt x="1129" y="175"/>
                      <a:pt x="1122" y="171"/>
                    </a:cubicBezTo>
                    <a:cubicBezTo>
                      <a:pt x="1129" y="171"/>
                      <a:pt x="1137" y="176"/>
                      <a:pt x="1142" y="175"/>
                    </a:cubicBezTo>
                    <a:cubicBezTo>
                      <a:pt x="1120" y="164"/>
                      <a:pt x="1103" y="149"/>
                      <a:pt x="1079" y="140"/>
                    </a:cubicBezTo>
                    <a:cubicBezTo>
                      <a:pt x="1072" y="131"/>
                      <a:pt x="1058" y="123"/>
                      <a:pt x="1048" y="121"/>
                    </a:cubicBezTo>
                    <a:cubicBezTo>
                      <a:pt x="1055" y="126"/>
                      <a:pt x="1057" y="133"/>
                      <a:pt x="1065" y="139"/>
                    </a:cubicBezTo>
                    <a:cubicBezTo>
                      <a:pt x="1051" y="130"/>
                      <a:pt x="1038" y="121"/>
                      <a:pt x="1017" y="119"/>
                    </a:cubicBezTo>
                    <a:cubicBezTo>
                      <a:pt x="1015" y="121"/>
                      <a:pt x="1015" y="124"/>
                      <a:pt x="1012" y="125"/>
                    </a:cubicBezTo>
                    <a:cubicBezTo>
                      <a:pt x="1010" y="122"/>
                      <a:pt x="1005" y="119"/>
                      <a:pt x="1001" y="122"/>
                    </a:cubicBezTo>
                    <a:cubicBezTo>
                      <a:pt x="998" y="112"/>
                      <a:pt x="982" y="116"/>
                      <a:pt x="975" y="111"/>
                    </a:cubicBezTo>
                    <a:cubicBezTo>
                      <a:pt x="986" y="103"/>
                      <a:pt x="983" y="91"/>
                      <a:pt x="982" y="80"/>
                    </a:cubicBezTo>
                    <a:cubicBezTo>
                      <a:pt x="998" y="75"/>
                      <a:pt x="1020" y="86"/>
                      <a:pt x="1031" y="79"/>
                    </a:cubicBezTo>
                    <a:cubicBezTo>
                      <a:pt x="1041" y="81"/>
                      <a:pt x="1048" y="80"/>
                      <a:pt x="1052" y="86"/>
                    </a:cubicBezTo>
                    <a:cubicBezTo>
                      <a:pt x="1058" y="85"/>
                      <a:pt x="1068" y="88"/>
                      <a:pt x="1073" y="84"/>
                    </a:cubicBezTo>
                    <a:cubicBezTo>
                      <a:pt x="1061" y="83"/>
                      <a:pt x="1057" y="75"/>
                      <a:pt x="1054" y="68"/>
                    </a:cubicBezTo>
                    <a:cubicBezTo>
                      <a:pt x="1068" y="67"/>
                      <a:pt x="1077" y="74"/>
                      <a:pt x="1089" y="78"/>
                    </a:cubicBezTo>
                    <a:cubicBezTo>
                      <a:pt x="1087" y="75"/>
                      <a:pt x="1088" y="72"/>
                      <a:pt x="1091" y="71"/>
                    </a:cubicBezTo>
                    <a:cubicBezTo>
                      <a:pt x="1086" y="70"/>
                      <a:pt x="1081" y="68"/>
                      <a:pt x="1078" y="65"/>
                    </a:cubicBezTo>
                    <a:cubicBezTo>
                      <a:pt x="1099" y="68"/>
                      <a:pt x="1104" y="81"/>
                      <a:pt x="1114" y="94"/>
                    </a:cubicBezTo>
                    <a:cubicBezTo>
                      <a:pt x="1114" y="96"/>
                      <a:pt x="1110" y="96"/>
                      <a:pt x="1111" y="99"/>
                    </a:cubicBezTo>
                    <a:cubicBezTo>
                      <a:pt x="1117" y="99"/>
                      <a:pt x="1117" y="106"/>
                      <a:pt x="1121" y="109"/>
                    </a:cubicBezTo>
                    <a:cubicBezTo>
                      <a:pt x="1129" y="116"/>
                      <a:pt x="1143" y="121"/>
                      <a:pt x="1154" y="127"/>
                    </a:cubicBezTo>
                    <a:cubicBezTo>
                      <a:pt x="1160" y="131"/>
                      <a:pt x="1165" y="134"/>
                      <a:pt x="1170" y="137"/>
                    </a:cubicBezTo>
                    <a:cubicBezTo>
                      <a:pt x="1176" y="141"/>
                      <a:pt x="1183" y="142"/>
                      <a:pt x="1189" y="145"/>
                    </a:cubicBezTo>
                    <a:cubicBezTo>
                      <a:pt x="1199" y="150"/>
                      <a:pt x="1206" y="161"/>
                      <a:pt x="1217" y="159"/>
                    </a:cubicBezTo>
                    <a:cubicBezTo>
                      <a:pt x="1216" y="151"/>
                      <a:pt x="1197" y="147"/>
                      <a:pt x="1204" y="140"/>
                    </a:cubicBezTo>
                    <a:cubicBezTo>
                      <a:pt x="1199" y="137"/>
                      <a:pt x="1192" y="136"/>
                      <a:pt x="1190" y="130"/>
                    </a:cubicBezTo>
                    <a:cubicBezTo>
                      <a:pt x="1189" y="128"/>
                      <a:pt x="1196" y="131"/>
                      <a:pt x="1195" y="128"/>
                    </a:cubicBezTo>
                    <a:cubicBezTo>
                      <a:pt x="1189" y="123"/>
                      <a:pt x="1178" y="122"/>
                      <a:pt x="1173" y="115"/>
                    </a:cubicBezTo>
                    <a:cubicBezTo>
                      <a:pt x="1175" y="115"/>
                      <a:pt x="1179" y="118"/>
                      <a:pt x="1179" y="116"/>
                    </a:cubicBezTo>
                    <a:cubicBezTo>
                      <a:pt x="1171" y="112"/>
                      <a:pt x="1159" y="105"/>
                      <a:pt x="1150" y="101"/>
                    </a:cubicBezTo>
                    <a:cubicBezTo>
                      <a:pt x="1148" y="100"/>
                      <a:pt x="1143" y="101"/>
                      <a:pt x="1141" y="100"/>
                    </a:cubicBezTo>
                    <a:cubicBezTo>
                      <a:pt x="1133" y="97"/>
                      <a:pt x="1130" y="87"/>
                      <a:pt x="1122" y="85"/>
                    </a:cubicBezTo>
                    <a:cubicBezTo>
                      <a:pt x="1126" y="84"/>
                      <a:pt x="1129" y="88"/>
                      <a:pt x="1130" y="85"/>
                    </a:cubicBezTo>
                    <a:cubicBezTo>
                      <a:pt x="1128" y="85"/>
                      <a:pt x="1127" y="84"/>
                      <a:pt x="1127" y="82"/>
                    </a:cubicBezTo>
                    <a:cubicBezTo>
                      <a:pt x="1131" y="83"/>
                      <a:pt x="1134" y="86"/>
                      <a:pt x="1138" y="87"/>
                    </a:cubicBezTo>
                    <a:cubicBezTo>
                      <a:pt x="1139" y="85"/>
                      <a:pt x="1135" y="84"/>
                      <a:pt x="1138" y="83"/>
                    </a:cubicBezTo>
                    <a:cubicBezTo>
                      <a:pt x="1146" y="83"/>
                      <a:pt x="1153" y="88"/>
                      <a:pt x="1159" y="87"/>
                    </a:cubicBezTo>
                    <a:cubicBezTo>
                      <a:pt x="1153" y="85"/>
                      <a:pt x="1155" y="82"/>
                      <a:pt x="1151" y="78"/>
                    </a:cubicBezTo>
                    <a:cubicBezTo>
                      <a:pt x="1157" y="78"/>
                      <a:pt x="1153" y="76"/>
                      <a:pt x="1153" y="73"/>
                    </a:cubicBezTo>
                    <a:cubicBezTo>
                      <a:pt x="1156" y="74"/>
                      <a:pt x="1163" y="77"/>
                      <a:pt x="1166" y="75"/>
                    </a:cubicBezTo>
                    <a:cubicBezTo>
                      <a:pt x="1153" y="69"/>
                      <a:pt x="1139" y="65"/>
                      <a:pt x="1125" y="60"/>
                    </a:cubicBezTo>
                    <a:cubicBezTo>
                      <a:pt x="1128" y="59"/>
                      <a:pt x="1129" y="59"/>
                      <a:pt x="1126" y="56"/>
                    </a:cubicBezTo>
                    <a:cubicBezTo>
                      <a:pt x="1140" y="57"/>
                      <a:pt x="1157" y="66"/>
                      <a:pt x="1169" y="67"/>
                    </a:cubicBezTo>
                    <a:cubicBezTo>
                      <a:pt x="1163" y="64"/>
                      <a:pt x="1155" y="62"/>
                      <a:pt x="1153" y="57"/>
                    </a:cubicBezTo>
                    <a:cubicBezTo>
                      <a:pt x="1110" y="45"/>
                      <a:pt x="1062" y="32"/>
                      <a:pt x="1011" y="28"/>
                    </a:cubicBezTo>
                    <a:cubicBezTo>
                      <a:pt x="1015" y="30"/>
                      <a:pt x="1022" y="30"/>
                      <a:pt x="1025" y="32"/>
                    </a:cubicBezTo>
                    <a:cubicBezTo>
                      <a:pt x="1018" y="31"/>
                      <a:pt x="1009" y="31"/>
                      <a:pt x="1006" y="27"/>
                    </a:cubicBezTo>
                    <a:cubicBezTo>
                      <a:pt x="978" y="31"/>
                      <a:pt x="950" y="17"/>
                      <a:pt x="926" y="18"/>
                    </a:cubicBezTo>
                    <a:cubicBezTo>
                      <a:pt x="900" y="20"/>
                      <a:pt x="872" y="5"/>
                      <a:pt x="845" y="12"/>
                    </a:cubicBezTo>
                    <a:cubicBezTo>
                      <a:pt x="846" y="14"/>
                      <a:pt x="850" y="12"/>
                      <a:pt x="851" y="14"/>
                    </a:cubicBezTo>
                    <a:cubicBezTo>
                      <a:pt x="840" y="14"/>
                      <a:pt x="828" y="16"/>
                      <a:pt x="818" y="13"/>
                    </a:cubicBezTo>
                    <a:cubicBezTo>
                      <a:pt x="816" y="15"/>
                      <a:pt x="820" y="16"/>
                      <a:pt x="817" y="17"/>
                    </a:cubicBezTo>
                    <a:cubicBezTo>
                      <a:pt x="805" y="14"/>
                      <a:pt x="796" y="8"/>
                      <a:pt x="780" y="8"/>
                    </a:cubicBezTo>
                    <a:cubicBezTo>
                      <a:pt x="771" y="15"/>
                      <a:pt x="750" y="9"/>
                      <a:pt x="739" y="10"/>
                    </a:cubicBezTo>
                    <a:cubicBezTo>
                      <a:pt x="738" y="6"/>
                      <a:pt x="743" y="8"/>
                      <a:pt x="742" y="5"/>
                    </a:cubicBezTo>
                    <a:cubicBezTo>
                      <a:pt x="733" y="4"/>
                      <a:pt x="725" y="7"/>
                      <a:pt x="718" y="4"/>
                    </a:cubicBezTo>
                    <a:cubicBezTo>
                      <a:pt x="720" y="3"/>
                      <a:pt x="725" y="5"/>
                      <a:pt x="725" y="3"/>
                    </a:cubicBezTo>
                    <a:cubicBezTo>
                      <a:pt x="717" y="4"/>
                      <a:pt x="714" y="0"/>
                      <a:pt x="706" y="5"/>
                    </a:cubicBezTo>
                    <a:cubicBezTo>
                      <a:pt x="707" y="5"/>
                      <a:pt x="711" y="3"/>
                      <a:pt x="711" y="6"/>
                    </a:cubicBezTo>
                    <a:cubicBezTo>
                      <a:pt x="677" y="11"/>
                      <a:pt x="645" y="21"/>
                      <a:pt x="616" y="27"/>
                    </a:cubicBezTo>
                    <a:cubicBezTo>
                      <a:pt x="617" y="26"/>
                      <a:pt x="616" y="29"/>
                      <a:pt x="616" y="29"/>
                    </a:cubicBezTo>
                    <a:cubicBezTo>
                      <a:pt x="603" y="28"/>
                      <a:pt x="583" y="36"/>
                      <a:pt x="571" y="43"/>
                    </a:cubicBezTo>
                    <a:cubicBezTo>
                      <a:pt x="572" y="40"/>
                      <a:pt x="567" y="42"/>
                      <a:pt x="566" y="42"/>
                    </a:cubicBezTo>
                    <a:cubicBezTo>
                      <a:pt x="460" y="83"/>
                      <a:pt x="374" y="136"/>
                      <a:pt x="295" y="203"/>
                    </a:cubicBezTo>
                    <a:cubicBezTo>
                      <a:pt x="270" y="225"/>
                      <a:pt x="246" y="256"/>
                      <a:pt x="222" y="276"/>
                    </a:cubicBezTo>
                    <a:cubicBezTo>
                      <a:pt x="171" y="339"/>
                      <a:pt x="114" y="412"/>
                      <a:pt x="85" y="497"/>
                    </a:cubicBezTo>
                    <a:cubicBezTo>
                      <a:pt x="79" y="514"/>
                      <a:pt x="70" y="528"/>
                      <a:pt x="68" y="546"/>
                    </a:cubicBezTo>
                    <a:cubicBezTo>
                      <a:pt x="68" y="553"/>
                      <a:pt x="64" y="561"/>
                      <a:pt x="62" y="569"/>
                    </a:cubicBezTo>
                    <a:cubicBezTo>
                      <a:pt x="60" y="577"/>
                      <a:pt x="59" y="586"/>
                      <a:pt x="57" y="594"/>
                    </a:cubicBezTo>
                    <a:cubicBezTo>
                      <a:pt x="53" y="615"/>
                      <a:pt x="41" y="636"/>
                      <a:pt x="43" y="660"/>
                    </a:cubicBezTo>
                    <a:cubicBezTo>
                      <a:pt x="49" y="660"/>
                      <a:pt x="47" y="653"/>
                      <a:pt x="50" y="651"/>
                    </a:cubicBezTo>
                    <a:cubicBezTo>
                      <a:pt x="53" y="653"/>
                      <a:pt x="57" y="650"/>
                      <a:pt x="61" y="651"/>
                    </a:cubicBezTo>
                    <a:cubicBezTo>
                      <a:pt x="67" y="639"/>
                      <a:pt x="74" y="625"/>
                      <a:pt x="89" y="625"/>
                    </a:cubicBezTo>
                    <a:cubicBezTo>
                      <a:pt x="90" y="604"/>
                      <a:pt x="117" y="607"/>
                      <a:pt x="120" y="588"/>
                    </a:cubicBezTo>
                    <a:cubicBezTo>
                      <a:pt x="124" y="589"/>
                      <a:pt x="124" y="586"/>
                      <a:pt x="128" y="586"/>
                    </a:cubicBezTo>
                    <a:cubicBezTo>
                      <a:pt x="134" y="574"/>
                      <a:pt x="146" y="568"/>
                      <a:pt x="150" y="554"/>
                    </a:cubicBezTo>
                    <a:cubicBezTo>
                      <a:pt x="152" y="554"/>
                      <a:pt x="153" y="556"/>
                      <a:pt x="155" y="554"/>
                    </a:cubicBezTo>
                    <a:cubicBezTo>
                      <a:pt x="159" y="540"/>
                      <a:pt x="172" y="534"/>
                      <a:pt x="175" y="518"/>
                    </a:cubicBezTo>
                    <a:cubicBezTo>
                      <a:pt x="169" y="514"/>
                      <a:pt x="174" y="507"/>
                      <a:pt x="172" y="500"/>
                    </a:cubicBezTo>
                    <a:cubicBezTo>
                      <a:pt x="168" y="495"/>
                      <a:pt x="162" y="496"/>
                      <a:pt x="161" y="490"/>
                    </a:cubicBezTo>
                    <a:cubicBezTo>
                      <a:pt x="157" y="479"/>
                      <a:pt x="170" y="467"/>
                      <a:pt x="169" y="459"/>
                    </a:cubicBezTo>
                    <a:cubicBezTo>
                      <a:pt x="161" y="470"/>
                      <a:pt x="149" y="479"/>
                      <a:pt x="142" y="492"/>
                    </a:cubicBezTo>
                    <a:cubicBezTo>
                      <a:pt x="136" y="491"/>
                      <a:pt x="134" y="492"/>
                      <a:pt x="129" y="494"/>
                    </a:cubicBezTo>
                    <a:cubicBezTo>
                      <a:pt x="130" y="480"/>
                      <a:pt x="140" y="476"/>
                      <a:pt x="141" y="462"/>
                    </a:cubicBezTo>
                    <a:cubicBezTo>
                      <a:pt x="134" y="465"/>
                      <a:pt x="134" y="475"/>
                      <a:pt x="129" y="480"/>
                    </a:cubicBezTo>
                    <a:cubicBezTo>
                      <a:pt x="133" y="459"/>
                      <a:pt x="139" y="442"/>
                      <a:pt x="144" y="420"/>
                    </a:cubicBezTo>
                    <a:cubicBezTo>
                      <a:pt x="152" y="418"/>
                      <a:pt x="151" y="413"/>
                      <a:pt x="158" y="409"/>
                    </a:cubicBezTo>
                    <a:cubicBezTo>
                      <a:pt x="155" y="421"/>
                      <a:pt x="151" y="431"/>
                      <a:pt x="149" y="444"/>
                    </a:cubicBezTo>
                    <a:cubicBezTo>
                      <a:pt x="151" y="445"/>
                      <a:pt x="153" y="441"/>
                      <a:pt x="155" y="443"/>
                    </a:cubicBezTo>
                    <a:cubicBezTo>
                      <a:pt x="155" y="450"/>
                      <a:pt x="155" y="455"/>
                      <a:pt x="157" y="460"/>
                    </a:cubicBezTo>
                    <a:cubicBezTo>
                      <a:pt x="165" y="458"/>
                      <a:pt x="168" y="451"/>
                      <a:pt x="176" y="449"/>
                    </a:cubicBezTo>
                    <a:cubicBezTo>
                      <a:pt x="177" y="457"/>
                      <a:pt x="173" y="461"/>
                      <a:pt x="173" y="468"/>
                    </a:cubicBezTo>
                    <a:cubicBezTo>
                      <a:pt x="175" y="473"/>
                      <a:pt x="185" y="470"/>
                      <a:pt x="185" y="477"/>
                    </a:cubicBezTo>
                    <a:cubicBezTo>
                      <a:pt x="191" y="475"/>
                      <a:pt x="192" y="478"/>
                      <a:pt x="196" y="480"/>
                    </a:cubicBezTo>
                    <a:cubicBezTo>
                      <a:pt x="213" y="476"/>
                      <a:pt x="225" y="477"/>
                      <a:pt x="242" y="472"/>
                    </a:cubicBezTo>
                    <a:cubicBezTo>
                      <a:pt x="245" y="476"/>
                      <a:pt x="243" y="480"/>
                      <a:pt x="243" y="487"/>
                    </a:cubicBezTo>
                    <a:cubicBezTo>
                      <a:pt x="246" y="488"/>
                      <a:pt x="251" y="489"/>
                      <a:pt x="254" y="491"/>
                    </a:cubicBezTo>
                    <a:cubicBezTo>
                      <a:pt x="253" y="495"/>
                      <a:pt x="255" y="496"/>
                      <a:pt x="255" y="500"/>
                    </a:cubicBezTo>
                    <a:cubicBezTo>
                      <a:pt x="258" y="500"/>
                      <a:pt x="261" y="500"/>
                      <a:pt x="262" y="503"/>
                    </a:cubicBezTo>
                    <a:cubicBezTo>
                      <a:pt x="261" y="505"/>
                      <a:pt x="260" y="508"/>
                      <a:pt x="260" y="511"/>
                    </a:cubicBezTo>
                    <a:cubicBezTo>
                      <a:pt x="266" y="518"/>
                      <a:pt x="276" y="512"/>
                      <a:pt x="281" y="511"/>
                    </a:cubicBezTo>
                    <a:cubicBezTo>
                      <a:pt x="277" y="521"/>
                      <a:pt x="263" y="519"/>
                      <a:pt x="257" y="525"/>
                    </a:cubicBezTo>
                    <a:cubicBezTo>
                      <a:pt x="257" y="547"/>
                      <a:pt x="281" y="562"/>
                      <a:pt x="294" y="544"/>
                    </a:cubicBezTo>
                    <a:cubicBezTo>
                      <a:pt x="299" y="537"/>
                      <a:pt x="297" y="525"/>
                      <a:pt x="308" y="526"/>
                    </a:cubicBezTo>
                    <a:cubicBezTo>
                      <a:pt x="306" y="532"/>
                      <a:pt x="299" y="533"/>
                      <a:pt x="297" y="539"/>
                    </a:cubicBezTo>
                    <a:cubicBezTo>
                      <a:pt x="297" y="544"/>
                      <a:pt x="301" y="544"/>
                      <a:pt x="302" y="549"/>
                    </a:cubicBezTo>
                    <a:cubicBezTo>
                      <a:pt x="292" y="567"/>
                      <a:pt x="282" y="600"/>
                      <a:pt x="292" y="626"/>
                    </a:cubicBezTo>
                    <a:cubicBezTo>
                      <a:pt x="287" y="631"/>
                      <a:pt x="292" y="639"/>
                      <a:pt x="297" y="642"/>
                    </a:cubicBezTo>
                    <a:cubicBezTo>
                      <a:pt x="293" y="652"/>
                      <a:pt x="303" y="658"/>
                      <a:pt x="305" y="666"/>
                    </a:cubicBezTo>
                    <a:cubicBezTo>
                      <a:pt x="306" y="675"/>
                      <a:pt x="302" y="685"/>
                      <a:pt x="304" y="694"/>
                    </a:cubicBezTo>
                    <a:cubicBezTo>
                      <a:pt x="305" y="705"/>
                      <a:pt x="315" y="716"/>
                      <a:pt x="316" y="726"/>
                    </a:cubicBezTo>
                    <a:cubicBezTo>
                      <a:pt x="317" y="731"/>
                      <a:pt x="314" y="735"/>
                      <a:pt x="314" y="740"/>
                    </a:cubicBezTo>
                    <a:cubicBezTo>
                      <a:pt x="315" y="755"/>
                      <a:pt x="327" y="765"/>
                      <a:pt x="330" y="779"/>
                    </a:cubicBezTo>
                    <a:cubicBezTo>
                      <a:pt x="338" y="780"/>
                      <a:pt x="341" y="777"/>
                      <a:pt x="346" y="775"/>
                    </a:cubicBezTo>
                    <a:cubicBezTo>
                      <a:pt x="344" y="759"/>
                      <a:pt x="357" y="764"/>
                      <a:pt x="365" y="758"/>
                    </a:cubicBezTo>
                    <a:cubicBezTo>
                      <a:pt x="359" y="747"/>
                      <a:pt x="372" y="744"/>
                      <a:pt x="379" y="741"/>
                    </a:cubicBezTo>
                    <a:cubicBezTo>
                      <a:pt x="382" y="728"/>
                      <a:pt x="376" y="717"/>
                      <a:pt x="380" y="705"/>
                    </a:cubicBezTo>
                    <a:cubicBezTo>
                      <a:pt x="381" y="704"/>
                      <a:pt x="384" y="702"/>
                      <a:pt x="385" y="700"/>
                    </a:cubicBezTo>
                    <a:cubicBezTo>
                      <a:pt x="389" y="687"/>
                      <a:pt x="386" y="677"/>
                      <a:pt x="382" y="670"/>
                    </a:cubicBezTo>
                    <a:cubicBezTo>
                      <a:pt x="386" y="665"/>
                      <a:pt x="388" y="659"/>
                      <a:pt x="387" y="650"/>
                    </a:cubicBezTo>
                    <a:cubicBezTo>
                      <a:pt x="390" y="647"/>
                      <a:pt x="394" y="645"/>
                      <a:pt x="400" y="645"/>
                    </a:cubicBezTo>
                    <a:cubicBezTo>
                      <a:pt x="400" y="633"/>
                      <a:pt x="411" y="632"/>
                      <a:pt x="422" y="632"/>
                    </a:cubicBezTo>
                    <a:cubicBezTo>
                      <a:pt x="425" y="626"/>
                      <a:pt x="428" y="618"/>
                      <a:pt x="433" y="614"/>
                    </a:cubicBezTo>
                    <a:cubicBezTo>
                      <a:pt x="436" y="612"/>
                      <a:pt x="440" y="612"/>
                      <a:pt x="443" y="610"/>
                    </a:cubicBezTo>
                    <a:cubicBezTo>
                      <a:pt x="450" y="606"/>
                      <a:pt x="451" y="598"/>
                      <a:pt x="457" y="592"/>
                    </a:cubicBezTo>
                    <a:cubicBezTo>
                      <a:pt x="463" y="587"/>
                      <a:pt x="472" y="586"/>
                      <a:pt x="478" y="582"/>
                    </a:cubicBezTo>
                    <a:cubicBezTo>
                      <a:pt x="481" y="580"/>
                      <a:pt x="476" y="578"/>
                      <a:pt x="479" y="577"/>
                    </a:cubicBezTo>
                    <a:cubicBezTo>
                      <a:pt x="479" y="578"/>
                      <a:pt x="479" y="580"/>
                      <a:pt x="481" y="580"/>
                    </a:cubicBezTo>
                    <a:cubicBezTo>
                      <a:pt x="492" y="575"/>
                      <a:pt x="507" y="567"/>
                      <a:pt x="499" y="552"/>
                    </a:cubicBezTo>
                    <a:cubicBezTo>
                      <a:pt x="510" y="551"/>
                      <a:pt x="514" y="544"/>
                      <a:pt x="521" y="539"/>
                    </a:cubicBezTo>
                    <a:cubicBezTo>
                      <a:pt x="524" y="543"/>
                      <a:pt x="527" y="546"/>
                      <a:pt x="527" y="552"/>
                    </a:cubicBezTo>
                    <a:cubicBezTo>
                      <a:pt x="532" y="551"/>
                      <a:pt x="533" y="546"/>
                      <a:pt x="540" y="549"/>
                    </a:cubicBezTo>
                    <a:cubicBezTo>
                      <a:pt x="541" y="546"/>
                      <a:pt x="540" y="540"/>
                      <a:pt x="545" y="539"/>
                    </a:cubicBezTo>
                    <a:cubicBezTo>
                      <a:pt x="548" y="542"/>
                      <a:pt x="553" y="544"/>
                      <a:pt x="560" y="543"/>
                    </a:cubicBezTo>
                    <a:cubicBezTo>
                      <a:pt x="562" y="540"/>
                      <a:pt x="559" y="538"/>
                      <a:pt x="562" y="537"/>
                    </a:cubicBezTo>
                    <a:cubicBezTo>
                      <a:pt x="566" y="538"/>
                      <a:pt x="568" y="542"/>
                      <a:pt x="575" y="540"/>
                    </a:cubicBezTo>
                    <a:cubicBezTo>
                      <a:pt x="577" y="540"/>
                      <a:pt x="577" y="536"/>
                      <a:pt x="579" y="535"/>
                    </a:cubicBezTo>
                    <a:cubicBezTo>
                      <a:pt x="579" y="537"/>
                      <a:pt x="583" y="536"/>
                      <a:pt x="583" y="538"/>
                    </a:cubicBezTo>
                    <a:cubicBezTo>
                      <a:pt x="583" y="544"/>
                      <a:pt x="580" y="547"/>
                      <a:pt x="580" y="552"/>
                    </a:cubicBezTo>
                    <a:cubicBezTo>
                      <a:pt x="581" y="555"/>
                      <a:pt x="586" y="555"/>
                      <a:pt x="588" y="558"/>
                    </a:cubicBezTo>
                    <a:cubicBezTo>
                      <a:pt x="588" y="565"/>
                      <a:pt x="588" y="565"/>
                      <a:pt x="588" y="565"/>
                    </a:cubicBezTo>
                    <a:cubicBezTo>
                      <a:pt x="596" y="568"/>
                      <a:pt x="602" y="573"/>
                      <a:pt x="604" y="582"/>
                    </a:cubicBezTo>
                    <a:cubicBezTo>
                      <a:pt x="606" y="582"/>
                      <a:pt x="610" y="580"/>
                      <a:pt x="610" y="583"/>
                    </a:cubicBezTo>
                    <a:cubicBezTo>
                      <a:pt x="610" y="586"/>
                      <a:pt x="606" y="586"/>
                      <a:pt x="606" y="589"/>
                    </a:cubicBezTo>
                    <a:cubicBezTo>
                      <a:pt x="623" y="591"/>
                      <a:pt x="625" y="608"/>
                      <a:pt x="632" y="620"/>
                    </a:cubicBezTo>
                    <a:cubicBezTo>
                      <a:pt x="625" y="623"/>
                      <a:pt x="629" y="636"/>
                      <a:pt x="630" y="643"/>
                    </a:cubicBezTo>
                    <a:cubicBezTo>
                      <a:pt x="627" y="644"/>
                      <a:pt x="625" y="647"/>
                      <a:pt x="626" y="652"/>
                    </a:cubicBezTo>
                    <a:cubicBezTo>
                      <a:pt x="632" y="654"/>
                      <a:pt x="639" y="651"/>
                      <a:pt x="644" y="655"/>
                    </a:cubicBezTo>
                    <a:cubicBezTo>
                      <a:pt x="651" y="648"/>
                      <a:pt x="662" y="644"/>
                      <a:pt x="671" y="639"/>
                    </a:cubicBezTo>
                    <a:close/>
                    <a:moveTo>
                      <a:pt x="736" y="8"/>
                    </a:moveTo>
                    <a:cubicBezTo>
                      <a:pt x="736" y="11"/>
                      <a:pt x="736" y="11"/>
                      <a:pt x="736" y="11"/>
                    </a:cubicBezTo>
                    <a:cubicBezTo>
                      <a:pt x="733" y="12"/>
                      <a:pt x="732" y="10"/>
                      <a:pt x="729" y="10"/>
                    </a:cubicBezTo>
                    <a:cubicBezTo>
                      <a:pt x="730" y="9"/>
                      <a:pt x="734" y="10"/>
                      <a:pt x="736" y="8"/>
                    </a:cubicBezTo>
                    <a:close/>
                    <a:moveTo>
                      <a:pt x="728" y="12"/>
                    </a:moveTo>
                    <a:cubicBezTo>
                      <a:pt x="723" y="12"/>
                      <a:pt x="721" y="14"/>
                      <a:pt x="716" y="13"/>
                    </a:cubicBezTo>
                    <a:cubicBezTo>
                      <a:pt x="719" y="13"/>
                      <a:pt x="727" y="9"/>
                      <a:pt x="728" y="12"/>
                    </a:cubicBezTo>
                    <a:close/>
                    <a:moveTo>
                      <a:pt x="557" y="51"/>
                    </a:moveTo>
                    <a:cubicBezTo>
                      <a:pt x="560" y="50"/>
                      <a:pt x="562" y="48"/>
                      <a:pt x="567" y="48"/>
                    </a:cubicBezTo>
                    <a:cubicBezTo>
                      <a:pt x="565" y="50"/>
                      <a:pt x="561" y="51"/>
                      <a:pt x="557" y="51"/>
                    </a:cubicBezTo>
                    <a:close/>
                    <a:moveTo>
                      <a:pt x="569" y="48"/>
                    </a:moveTo>
                    <a:cubicBezTo>
                      <a:pt x="567" y="47"/>
                      <a:pt x="573" y="45"/>
                      <a:pt x="575" y="44"/>
                    </a:cubicBezTo>
                    <a:cubicBezTo>
                      <a:pt x="575" y="47"/>
                      <a:pt x="571" y="46"/>
                      <a:pt x="569" y="48"/>
                    </a:cubicBezTo>
                    <a:close/>
                    <a:moveTo>
                      <a:pt x="857" y="8"/>
                    </a:moveTo>
                    <a:cubicBezTo>
                      <a:pt x="850" y="9"/>
                      <a:pt x="842" y="6"/>
                      <a:pt x="838" y="8"/>
                    </a:cubicBezTo>
                    <a:cubicBezTo>
                      <a:pt x="844" y="9"/>
                      <a:pt x="852" y="11"/>
                      <a:pt x="857" y="8"/>
                    </a:cubicBezTo>
                    <a:close/>
                    <a:moveTo>
                      <a:pt x="1227" y="179"/>
                    </a:moveTo>
                    <a:cubicBezTo>
                      <a:pt x="1227" y="177"/>
                      <a:pt x="1223" y="174"/>
                      <a:pt x="1222" y="175"/>
                    </a:cubicBezTo>
                    <a:cubicBezTo>
                      <a:pt x="1224" y="176"/>
                      <a:pt x="1224" y="180"/>
                      <a:pt x="1227" y="179"/>
                    </a:cubicBezTo>
                    <a:close/>
                    <a:moveTo>
                      <a:pt x="47" y="773"/>
                    </a:moveTo>
                    <a:cubicBezTo>
                      <a:pt x="48" y="769"/>
                      <a:pt x="47" y="765"/>
                      <a:pt x="48" y="761"/>
                    </a:cubicBezTo>
                    <a:cubicBezTo>
                      <a:pt x="52" y="749"/>
                      <a:pt x="58" y="738"/>
                      <a:pt x="62" y="727"/>
                    </a:cubicBezTo>
                    <a:cubicBezTo>
                      <a:pt x="66" y="710"/>
                      <a:pt x="67" y="695"/>
                      <a:pt x="71" y="680"/>
                    </a:cubicBezTo>
                    <a:cubicBezTo>
                      <a:pt x="65" y="680"/>
                      <a:pt x="67" y="688"/>
                      <a:pt x="61" y="688"/>
                    </a:cubicBezTo>
                    <a:cubicBezTo>
                      <a:pt x="54" y="688"/>
                      <a:pt x="50" y="690"/>
                      <a:pt x="44" y="696"/>
                    </a:cubicBezTo>
                    <a:cubicBezTo>
                      <a:pt x="43" y="688"/>
                      <a:pt x="40" y="698"/>
                      <a:pt x="38" y="698"/>
                    </a:cubicBezTo>
                    <a:cubicBezTo>
                      <a:pt x="37" y="674"/>
                      <a:pt x="40" y="653"/>
                      <a:pt x="42" y="631"/>
                    </a:cubicBezTo>
                    <a:cubicBezTo>
                      <a:pt x="46" y="589"/>
                      <a:pt x="60" y="551"/>
                      <a:pt x="74" y="516"/>
                    </a:cubicBezTo>
                    <a:cubicBezTo>
                      <a:pt x="74" y="515"/>
                      <a:pt x="73" y="514"/>
                      <a:pt x="73" y="516"/>
                    </a:cubicBezTo>
                    <a:cubicBezTo>
                      <a:pt x="28" y="618"/>
                      <a:pt x="0" y="756"/>
                      <a:pt x="9" y="903"/>
                    </a:cubicBezTo>
                    <a:cubicBezTo>
                      <a:pt x="13" y="974"/>
                      <a:pt x="30" y="1041"/>
                      <a:pt x="47" y="1100"/>
                    </a:cubicBezTo>
                    <a:cubicBezTo>
                      <a:pt x="47" y="1101"/>
                      <a:pt x="48" y="1101"/>
                      <a:pt x="48" y="1099"/>
                    </a:cubicBezTo>
                    <a:cubicBezTo>
                      <a:pt x="35" y="1051"/>
                      <a:pt x="26" y="1010"/>
                      <a:pt x="18" y="960"/>
                    </a:cubicBezTo>
                    <a:cubicBezTo>
                      <a:pt x="12" y="917"/>
                      <a:pt x="11" y="874"/>
                      <a:pt x="23" y="839"/>
                    </a:cubicBezTo>
                    <a:cubicBezTo>
                      <a:pt x="31" y="818"/>
                      <a:pt x="42" y="798"/>
                      <a:pt x="47" y="773"/>
                    </a:cubicBezTo>
                    <a:close/>
                    <a:moveTo>
                      <a:pt x="1446" y="1464"/>
                    </a:moveTo>
                    <a:cubicBezTo>
                      <a:pt x="1468" y="1442"/>
                      <a:pt x="1495" y="1421"/>
                      <a:pt x="1508" y="1394"/>
                    </a:cubicBezTo>
                    <a:cubicBezTo>
                      <a:pt x="1493" y="1421"/>
                      <a:pt x="1463" y="1440"/>
                      <a:pt x="1446" y="1464"/>
                    </a:cubicBezTo>
                    <a:close/>
                    <a:moveTo>
                      <a:pt x="1217" y="1539"/>
                    </a:moveTo>
                    <a:cubicBezTo>
                      <a:pt x="1213" y="1543"/>
                      <a:pt x="1209" y="1547"/>
                      <a:pt x="1206" y="1552"/>
                    </a:cubicBezTo>
                    <a:cubicBezTo>
                      <a:pt x="1197" y="1553"/>
                      <a:pt x="1194" y="1558"/>
                      <a:pt x="1193" y="1566"/>
                    </a:cubicBezTo>
                    <a:cubicBezTo>
                      <a:pt x="1207" y="1564"/>
                      <a:pt x="1217" y="1562"/>
                      <a:pt x="1224" y="1552"/>
                    </a:cubicBezTo>
                    <a:cubicBezTo>
                      <a:pt x="1234" y="1549"/>
                      <a:pt x="1244" y="1541"/>
                      <a:pt x="1247" y="1536"/>
                    </a:cubicBezTo>
                    <a:cubicBezTo>
                      <a:pt x="1239" y="1541"/>
                      <a:pt x="1227" y="1542"/>
                      <a:pt x="1217" y="1539"/>
                    </a:cubicBezTo>
                    <a:close/>
                    <a:moveTo>
                      <a:pt x="1311" y="1557"/>
                    </a:moveTo>
                    <a:cubicBezTo>
                      <a:pt x="1312" y="1555"/>
                      <a:pt x="1315" y="1555"/>
                      <a:pt x="1316" y="1552"/>
                    </a:cubicBezTo>
                    <a:cubicBezTo>
                      <a:pt x="1314" y="1552"/>
                      <a:pt x="1309" y="1556"/>
                      <a:pt x="1311" y="1557"/>
                    </a:cubicBezTo>
                    <a:close/>
                  </a:path>
                </a:pathLst>
              </a:custGeom>
              <a:solidFill>
                <a:srgbClr val="00B050"/>
              </a:solidFill>
              <a:ln w="9525" cap="flat" cmpd="sng">
                <a:no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7" name="Oval 36"/>
              <p:cNvSpPr>
                <a:spLocks noChangeArrowheads="1"/>
              </p:cNvSpPr>
              <p:nvPr/>
            </p:nvSpPr>
            <p:spPr bwMode="auto">
              <a:xfrm>
                <a:off x="6574009" y="1837063"/>
                <a:ext cx="2052000" cy="2052000"/>
              </a:xfrm>
              <a:prstGeom prst="ellipse">
                <a:avLst/>
              </a:prstGeom>
              <a:noFill/>
              <a:ln w="9525">
                <a:solidFill>
                  <a:srgbClr val="00B05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sp>
        <p:nvSpPr>
          <p:cNvPr id="3" name="Content Placeholder 2">
            <a:extLst>
              <a:ext uri="{FF2B5EF4-FFF2-40B4-BE49-F238E27FC236}">
                <a16:creationId xmlns:a16="http://schemas.microsoft.com/office/drawing/2014/main" id="{094B0A76-AB1E-084C-BEFA-9EBB6618122F}"/>
              </a:ext>
            </a:extLst>
          </p:cNvPr>
          <p:cNvSpPr>
            <a:spLocks noGrp="1"/>
          </p:cNvSpPr>
          <p:nvPr>
            <p:ph sz="quarter" idx="10" hasCustomPrompt="1"/>
          </p:nvPr>
        </p:nvSpPr>
        <p:spPr>
          <a:xfrm>
            <a:off x="925513" y="2790825"/>
            <a:ext cx="4190281" cy="1709886"/>
          </a:xfrm>
        </p:spPr>
        <p:txBody>
          <a:bodyPr/>
          <a:lstStyle>
            <a:lvl1pPr>
              <a:spcAft>
                <a:spcPts val="1200"/>
              </a:spcAft>
              <a:defRPr sz="2400" b="1">
                <a:latin typeface="+mn-lt"/>
              </a:defRPr>
            </a:lvl1pPr>
          </a:lstStyle>
          <a:p>
            <a:pPr lvl="0"/>
            <a:r>
              <a:rPr lang="en-US" dirty="0"/>
              <a:t>Add section header</a:t>
            </a:r>
          </a:p>
        </p:txBody>
      </p:sp>
      <p:cxnSp>
        <p:nvCxnSpPr>
          <p:cNvPr id="29" name="Straight Connector 28"/>
          <p:cNvCxnSpPr/>
          <p:nvPr userDrawn="1"/>
        </p:nvCxnSpPr>
        <p:spPr>
          <a:xfrm>
            <a:off x="22370" y="7331564"/>
            <a:ext cx="897876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35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6" name="Rectangle 5"/>
          <p:cNvSpPr/>
          <p:nvPr userDrawn="1"/>
        </p:nvSpPr>
        <p:spPr bwMode="ltGray">
          <a:xfrm>
            <a:off x="0" y="3276575"/>
            <a:ext cx="10693400" cy="4284689"/>
          </a:xfrm>
          <a:prstGeom prst="rect">
            <a:avLst/>
          </a:prstGeom>
          <a:solidFill>
            <a:schemeClr val="tx1">
              <a:lumMod val="85000"/>
              <a:lumOff val="15000"/>
              <a:alpha val="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sp>
        <p:nvSpPr>
          <p:cNvPr id="15" name="Title 1"/>
          <p:cNvSpPr>
            <a:spLocks noGrp="1"/>
          </p:cNvSpPr>
          <p:nvPr>
            <p:ph type="ctrTitle" hasCustomPrompt="1"/>
          </p:nvPr>
        </p:nvSpPr>
        <p:spPr bwMode="white">
          <a:xfrm>
            <a:off x="607471" y="5652839"/>
            <a:ext cx="3348000" cy="631238"/>
          </a:xfrm>
        </p:spPr>
        <p:txBody>
          <a:bodyPr anchor="t" anchorCtr="0">
            <a:noAutofit/>
          </a:bodyPr>
          <a:lstStyle>
            <a:lvl1pPr>
              <a:lnSpc>
                <a:spcPct val="90000"/>
              </a:lnSpc>
              <a:defRPr sz="1800" b="1" i="0" baseline="0">
                <a:solidFill>
                  <a:schemeClr val="tx1"/>
                </a:solidFill>
                <a:latin typeface="+mn-lt"/>
                <a:cs typeface="Times New Roman" panose="02020603050405020304" pitchFamily="18" charset="0"/>
              </a:defRPr>
            </a:lvl1pPr>
          </a:lstStyle>
          <a:p>
            <a:r>
              <a:rPr lang="en-GB" noProof="0" dirty="0"/>
              <a:t>Click to add the report’s main title</a:t>
            </a:r>
          </a:p>
        </p:txBody>
      </p:sp>
      <p:sp>
        <p:nvSpPr>
          <p:cNvPr id="18" name="Subtitle 2"/>
          <p:cNvSpPr>
            <a:spLocks noGrp="1"/>
          </p:cNvSpPr>
          <p:nvPr>
            <p:ph type="subTitle" idx="1" hasCustomPrompt="1"/>
          </p:nvPr>
        </p:nvSpPr>
        <p:spPr bwMode="white">
          <a:xfrm>
            <a:off x="614844" y="6583586"/>
            <a:ext cx="3348000" cy="595053"/>
          </a:xfrm>
        </p:spPr>
        <p:txBody>
          <a:bodyPr>
            <a:noAutofit/>
          </a:bodyPr>
          <a:lstStyle>
            <a:lvl1pPr marL="0" indent="0" algn="l">
              <a:lnSpc>
                <a:spcPct val="90000"/>
              </a:lnSpc>
              <a:spcAft>
                <a:spcPts val="0"/>
              </a:spcAft>
              <a:buNone/>
              <a:defRPr sz="1500" baseline="0">
                <a:solidFill>
                  <a:schemeClr val="tx1"/>
                </a:solidFill>
                <a:latin typeface="+mn-lt"/>
                <a:cs typeface="Times New Roman" panose="02020603050405020304" pitchFamily="18" charset="0"/>
              </a:defRPr>
            </a:lvl1pPr>
            <a:lvl2pPr marL="0" indent="0" algn="l">
              <a:buNone/>
              <a:defRPr sz="2000">
                <a:solidFill>
                  <a:schemeClr val="bg1"/>
                </a:solidFill>
                <a:latin typeface="+mj-lt"/>
              </a:defRPr>
            </a:lvl2pPr>
            <a:lvl3pPr marL="509352" indent="0" algn="l">
              <a:buNone/>
              <a:defRPr sz="2000">
                <a:solidFill>
                  <a:schemeClr val="bg1"/>
                </a:solidFill>
                <a:latin typeface="+mj-lt"/>
              </a:defRPr>
            </a:lvl3pPr>
            <a:lvl4pPr marL="1018705" indent="0" algn="l">
              <a:buNone/>
              <a:defRPr sz="2000">
                <a:solidFill>
                  <a:schemeClr val="bg1"/>
                </a:solidFill>
                <a:latin typeface="+mj-lt"/>
              </a:defRPr>
            </a:lvl4pPr>
            <a:lvl5pPr marL="1528058" indent="0" algn="l">
              <a:buNone/>
              <a:defRPr sz="2000">
                <a:solidFill>
                  <a:schemeClr val="bg1"/>
                </a:solidFill>
                <a:latin typeface="+mj-lt"/>
              </a:defRPr>
            </a:lvl5pPr>
            <a:lvl6pPr marL="2037411" indent="0" algn="l">
              <a:buNone/>
              <a:defRPr sz="2000">
                <a:solidFill>
                  <a:schemeClr val="bg1"/>
                </a:solidFill>
                <a:latin typeface="+mj-lt"/>
              </a:defRPr>
            </a:lvl6pPr>
            <a:lvl7pPr marL="2546764" indent="0" algn="l">
              <a:buNone/>
              <a:defRPr sz="2000">
                <a:solidFill>
                  <a:schemeClr val="bg1"/>
                </a:solidFill>
                <a:latin typeface="+mj-lt"/>
              </a:defRPr>
            </a:lvl7pPr>
            <a:lvl8pPr marL="3056116" indent="0" algn="l">
              <a:buNone/>
              <a:defRPr sz="2000">
                <a:solidFill>
                  <a:schemeClr val="bg1"/>
                </a:solidFill>
                <a:latin typeface="+mj-lt"/>
              </a:defRPr>
            </a:lvl8pPr>
            <a:lvl9pPr marL="3565469" indent="0" algn="l">
              <a:buNone/>
              <a:defRPr sz="2000">
                <a:solidFill>
                  <a:schemeClr val="bg1"/>
                </a:solidFill>
                <a:latin typeface="+mj-lt"/>
              </a:defRPr>
            </a:lvl9pPr>
          </a:lstStyle>
          <a:p>
            <a:r>
              <a:rPr lang="en-GB" noProof="0" dirty="0"/>
              <a:t>Subtitle and date (move higher if title is only one line)</a:t>
            </a:r>
          </a:p>
        </p:txBody>
      </p:sp>
      <p:grpSp>
        <p:nvGrpSpPr>
          <p:cNvPr id="7" name="Group 6"/>
          <p:cNvGrpSpPr/>
          <p:nvPr userDrawn="1"/>
        </p:nvGrpSpPr>
        <p:grpSpPr>
          <a:xfrm>
            <a:off x="4734932" y="4611748"/>
            <a:ext cx="2700000" cy="2700000"/>
            <a:chOff x="889100" y="1837063"/>
            <a:chExt cx="2052800" cy="2052000"/>
          </a:xfrm>
        </p:grpSpPr>
        <p:sp>
          <p:nvSpPr>
            <p:cNvPr id="8" name="Freeform 4"/>
            <p:cNvSpPr>
              <a:spLocks noEditPoints="1"/>
            </p:cNvSpPr>
            <p:nvPr/>
          </p:nvSpPr>
          <p:spPr bwMode="auto">
            <a:xfrm>
              <a:off x="889100" y="1842981"/>
              <a:ext cx="2046882" cy="1846992"/>
            </a:xfrm>
            <a:custGeom>
              <a:avLst/>
              <a:gdLst>
                <a:gd name="T0" fmla="*/ 2147483647 w 1698"/>
                <a:gd name="T1" fmla="*/ 2147483647 h 1528"/>
                <a:gd name="T2" fmla="*/ 2147483647 w 1698"/>
                <a:gd name="T3" fmla="*/ 2147483647 h 1528"/>
                <a:gd name="T4" fmla="*/ 2147483647 w 1698"/>
                <a:gd name="T5" fmla="*/ 2147483647 h 1528"/>
                <a:gd name="T6" fmla="*/ 2147483647 w 1698"/>
                <a:gd name="T7" fmla="*/ 2147483647 h 1528"/>
                <a:gd name="T8" fmla="*/ 2147483647 w 1698"/>
                <a:gd name="T9" fmla="*/ 2147483647 h 1528"/>
                <a:gd name="T10" fmla="*/ 2147483647 w 1698"/>
                <a:gd name="T11" fmla="*/ 2147483647 h 1528"/>
                <a:gd name="T12" fmla="*/ 2147483647 w 1698"/>
                <a:gd name="T13" fmla="*/ 2147483647 h 1528"/>
                <a:gd name="T14" fmla="*/ 2147483647 w 1698"/>
                <a:gd name="T15" fmla="*/ 2147483647 h 1528"/>
                <a:gd name="T16" fmla="*/ 2147483647 w 1698"/>
                <a:gd name="T17" fmla="*/ 2147483647 h 1528"/>
                <a:gd name="T18" fmla="*/ 2147483647 w 1698"/>
                <a:gd name="T19" fmla="*/ 2147483647 h 1528"/>
                <a:gd name="T20" fmla="*/ 2147483647 w 1698"/>
                <a:gd name="T21" fmla="*/ 2147483647 h 1528"/>
                <a:gd name="T22" fmla="*/ 2147483647 w 1698"/>
                <a:gd name="T23" fmla="*/ 2147483647 h 1528"/>
                <a:gd name="T24" fmla="*/ 2147483647 w 1698"/>
                <a:gd name="T25" fmla="*/ 2147483647 h 1528"/>
                <a:gd name="T26" fmla="*/ 2147483647 w 1698"/>
                <a:gd name="T27" fmla="*/ 2147483647 h 1528"/>
                <a:gd name="T28" fmla="*/ 2147483647 w 1698"/>
                <a:gd name="T29" fmla="*/ 2147483647 h 1528"/>
                <a:gd name="T30" fmla="*/ 2147483647 w 1698"/>
                <a:gd name="T31" fmla="*/ 2147483647 h 1528"/>
                <a:gd name="T32" fmla="*/ 2147483647 w 1698"/>
                <a:gd name="T33" fmla="*/ 2147483647 h 1528"/>
                <a:gd name="T34" fmla="*/ 2147483647 w 1698"/>
                <a:gd name="T35" fmla="*/ 2147483647 h 1528"/>
                <a:gd name="T36" fmla="*/ 2147483647 w 1698"/>
                <a:gd name="T37" fmla="*/ 2147483647 h 1528"/>
                <a:gd name="T38" fmla="*/ 2147483647 w 1698"/>
                <a:gd name="T39" fmla="*/ 2147483647 h 1528"/>
                <a:gd name="T40" fmla="*/ 2147483647 w 1698"/>
                <a:gd name="T41" fmla="*/ 2147483647 h 1528"/>
                <a:gd name="T42" fmla="*/ 2147483647 w 1698"/>
                <a:gd name="T43" fmla="*/ 2147483647 h 1528"/>
                <a:gd name="T44" fmla="*/ 2147483647 w 1698"/>
                <a:gd name="T45" fmla="*/ 2147483647 h 1528"/>
                <a:gd name="T46" fmla="*/ 2147483647 w 1698"/>
                <a:gd name="T47" fmla="*/ 2147483647 h 1528"/>
                <a:gd name="T48" fmla="*/ 2147483647 w 1698"/>
                <a:gd name="T49" fmla="*/ 2147483647 h 1528"/>
                <a:gd name="T50" fmla="*/ 2147483647 w 1698"/>
                <a:gd name="T51" fmla="*/ 2147483647 h 1528"/>
                <a:gd name="T52" fmla="*/ 2147483647 w 1698"/>
                <a:gd name="T53" fmla="*/ 2147483647 h 1528"/>
                <a:gd name="T54" fmla="*/ 2147483647 w 1698"/>
                <a:gd name="T55" fmla="*/ 2147483647 h 1528"/>
                <a:gd name="T56" fmla="*/ 2147483647 w 1698"/>
                <a:gd name="T57" fmla="*/ 2147483647 h 1528"/>
                <a:gd name="T58" fmla="*/ 2147483647 w 1698"/>
                <a:gd name="T59" fmla="*/ 2147483647 h 1528"/>
                <a:gd name="T60" fmla="*/ 2147483647 w 1698"/>
                <a:gd name="T61" fmla="*/ 2147483647 h 1528"/>
                <a:gd name="T62" fmla="*/ 2147483647 w 1698"/>
                <a:gd name="T63" fmla="*/ 2147483647 h 1528"/>
                <a:gd name="T64" fmla="*/ 2147483647 w 1698"/>
                <a:gd name="T65" fmla="*/ 2147483647 h 1528"/>
                <a:gd name="T66" fmla="*/ 2147483647 w 1698"/>
                <a:gd name="T67" fmla="*/ 2147483647 h 1528"/>
                <a:gd name="T68" fmla="*/ 2147483647 w 1698"/>
                <a:gd name="T69" fmla="*/ 2147483647 h 1528"/>
                <a:gd name="T70" fmla="*/ 2147483647 w 1698"/>
                <a:gd name="T71" fmla="*/ 2147483647 h 1528"/>
                <a:gd name="T72" fmla="*/ 2147483647 w 1698"/>
                <a:gd name="T73" fmla="*/ 2147483647 h 1528"/>
                <a:gd name="T74" fmla="*/ 2147483647 w 1698"/>
                <a:gd name="T75" fmla="*/ 2147483647 h 1528"/>
                <a:gd name="T76" fmla="*/ 2147483647 w 1698"/>
                <a:gd name="T77" fmla="*/ 2147483647 h 1528"/>
                <a:gd name="T78" fmla="*/ 2147483647 w 1698"/>
                <a:gd name="T79" fmla="*/ 2147483647 h 1528"/>
                <a:gd name="T80" fmla="*/ 2147483647 w 1698"/>
                <a:gd name="T81" fmla="*/ 2147483647 h 1528"/>
                <a:gd name="T82" fmla="*/ 2147483647 w 1698"/>
                <a:gd name="T83" fmla="*/ 2147483647 h 1528"/>
                <a:gd name="T84" fmla="*/ 2147483647 w 1698"/>
                <a:gd name="T85" fmla="*/ 2147483647 h 1528"/>
                <a:gd name="T86" fmla="*/ 2147483647 w 1698"/>
                <a:gd name="T87" fmla="*/ 2147483647 h 1528"/>
                <a:gd name="T88" fmla="*/ 2147483647 w 1698"/>
                <a:gd name="T89" fmla="*/ 2147483647 h 1528"/>
                <a:gd name="T90" fmla="*/ 2147483647 w 1698"/>
                <a:gd name="T91" fmla="*/ 2147483647 h 1528"/>
                <a:gd name="T92" fmla="*/ 2147483647 w 1698"/>
                <a:gd name="T93" fmla="*/ 2147483647 h 1528"/>
                <a:gd name="T94" fmla="*/ 2147483647 w 1698"/>
                <a:gd name="T95" fmla="*/ 2147483647 h 1528"/>
                <a:gd name="T96" fmla="*/ 2147483647 w 1698"/>
                <a:gd name="T97" fmla="*/ 2147483647 h 1528"/>
                <a:gd name="T98" fmla="*/ 2147483647 w 1698"/>
                <a:gd name="T99" fmla="*/ 2147483647 h 1528"/>
                <a:gd name="T100" fmla="*/ 2147483647 w 1698"/>
                <a:gd name="T101" fmla="*/ 2147483647 h 1528"/>
                <a:gd name="T102" fmla="*/ 2147483647 w 1698"/>
                <a:gd name="T103" fmla="*/ 2147483647 h 1528"/>
                <a:gd name="T104" fmla="*/ 2147483647 w 1698"/>
                <a:gd name="T105" fmla="*/ 2147483647 h 1528"/>
                <a:gd name="T106" fmla="*/ 2147483647 w 1698"/>
                <a:gd name="T107" fmla="*/ 2147483647 h 1528"/>
                <a:gd name="T108" fmla="*/ 2147483647 w 1698"/>
                <a:gd name="T109" fmla="*/ 2147483647 h 1528"/>
                <a:gd name="T110" fmla="*/ 2147483647 w 1698"/>
                <a:gd name="T111" fmla="*/ 2147483647 h 1528"/>
                <a:gd name="T112" fmla="*/ 2147483647 w 1698"/>
                <a:gd name="T113" fmla="*/ 2147483647 h 1528"/>
                <a:gd name="T114" fmla="*/ 2147483647 w 1698"/>
                <a:gd name="T115" fmla="*/ 2147483647 h 1528"/>
                <a:gd name="T116" fmla="*/ 2147483647 w 1698"/>
                <a:gd name="T117" fmla="*/ 2147483647 h 1528"/>
                <a:gd name="T118" fmla="*/ 2147483647 w 1698"/>
                <a:gd name="T119" fmla="*/ 2147483647 h 1528"/>
                <a:gd name="T120" fmla="*/ 2147483647 w 1698"/>
                <a:gd name="T121" fmla="*/ 2147483647 h 1528"/>
                <a:gd name="T122" fmla="*/ 2147483647 w 1698"/>
                <a:gd name="T123" fmla="*/ 2147483647 h 15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8"/>
                <a:gd name="T187" fmla="*/ 0 h 1528"/>
                <a:gd name="T188" fmla="*/ 1698 w 1698"/>
                <a:gd name="T189" fmla="*/ 1528 h 15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8" h="1528">
                  <a:moveTo>
                    <a:pt x="982" y="27"/>
                  </a:moveTo>
                  <a:cubicBezTo>
                    <a:pt x="993" y="28"/>
                    <a:pt x="1002" y="36"/>
                    <a:pt x="1014" y="33"/>
                  </a:cubicBezTo>
                  <a:cubicBezTo>
                    <a:pt x="1005" y="31"/>
                    <a:pt x="997" y="30"/>
                    <a:pt x="994" y="23"/>
                  </a:cubicBezTo>
                  <a:cubicBezTo>
                    <a:pt x="995" y="18"/>
                    <a:pt x="1002" y="18"/>
                    <a:pt x="1009" y="18"/>
                  </a:cubicBezTo>
                  <a:cubicBezTo>
                    <a:pt x="1001" y="12"/>
                    <a:pt x="986" y="15"/>
                    <a:pt x="978" y="18"/>
                  </a:cubicBezTo>
                  <a:cubicBezTo>
                    <a:pt x="984" y="18"/>
                    <a:pt x="980" y="25"/>
                    <a:pt x="982" y="27"/>
                  </a:cubicBezTo>
                  <a:close/>
                  <a:moveTo>
                    <a:pt x="1037" y="39"/>
                  </a:moveTo>
                  <a:cubicBezTo>
                    <a:pt x="1033" y="39"/>
                    <a:pt x="1029" y="34"/>
                    <a:pt x="1025" y="37"/>
                  </a:cubicBezTo>
                  <a:cubicBezTo>
                    <a:pt x="1029" y="37"/>
                    <a:pt x="1034" y="41"/>
                    <a:pt x="1037" y="39"/>
                  </a:cubicBezTo>
                  <a:close/>
                  <a:moveTo>
                    <a:pt x="651" y="52"/>
                  </a:moveTo>
                  <a:cubicBezTo>
                    <a:pt x="648" y="49"/>
                    <a:pt x="646" y="52"/>
                    <a:pt x="640" y="53"/>
                  </a:cubicBezTo>
                  <a:cubicBezTo>
                    <a:pt x="632" y="55"/>
                    <a:pt x="623" y="54"/>
                    <a:pt x="617" y="57"/>
                  </a:cubicBezTo>
                  <a:cubicBezTo>
                    <a:pt x="618" y="56"/>
                    <a:pt x="622" y="56"/>
                    <a:pt x="619" y="53"/>
                  </a:cubicBezTo>
                  <a:cubicBezTo>
                    <a:pt x="612" y="54"/>
                    <a:pt x="607" y="56"/>
                    <a:pt x="602" y="59"/>
                  </a:cubicBezTo>
                  <a:cubicBezTo>
                    <a:pt x="605" y="60"/>
                    <a:pt x="608" y="56"/>
                    <a:pt x="610" y="59"/>
                  </a:cubicBezTo>
                  <a:cubicBezTo>
                    <a:pt x="607" y="62"/>
                    <a:pt x="599" y="60"/>
                    <a:pt x="596" y="63"/>
                  </a:cubicBezTo>
                  <a:cubicBezTo>
                    <a:pt x="598" y="64"/>
                    <a:pt x="601" y="62"/>
                    <a:pt x="601" y="64"/>
                  </a:cubicBezTo>
                  <a:cubicBezTo>
                    <a:pt x="601" y="67"/>
                    <a:pt x="594" y="65"/>
                    <a:pt x="593" y="68"/>
                  </a:cubicBezTo>
                  <a:cubicBezTo>
                    <a:pt x="612" y="70"/>
                    <a:pt x="637" y="65"/>
                    <a:pt x="652" y="55"/>
                  </a:cubicBezTo>
                  <a:cubicBezTo>
                    <a:pt x="646" y="59"/>
                    <a:pt x="651" y="53"/>
                    <a:pt x="651" y="52"/>
                  </a:cubicBezTo>
                  <a:close/>
                  <a:moveTo>
                    <a:pt x="685" y="88"/>
                  </a:moveTo>
                  <a:cubicBezTo>
                    <a:pt x="688" y="88"/>
                    <a:pt x="688" y="87"/>
                    <a:pt x="689" y="85"/>
                  </a:cubicBezTo>
                  <a:cubicBezTo>
                    <a:pt x="687" y="83"/>
                    <a:pt x="684" y="85"/>
                    <a:pt x="685" y="88"/>
                  </a:cubicBezTo>
                  <a:close/>
                  <a:moveTo>
                    <a:pt x="640" y="100"/>
                  </a:moveTo>
                  <a:cubicBezTo>
                    <a:pt x="636" y="101"/>
                    <a:pt x="632" y="102"/>
                    <a:pt x="631" y="105"/>
                  </a:cubicBezTo>
                  <a:cubicBezTo>
                    <a:pt x="636" y="105"/>
                    <a:pt x="639" y="104"/>
                    <a:pt x="640" y="100"/>
                  </a:cubicBezTo>
                  <a:close/>
                  <a:moveTo>
                    <a:pt x="630" y="108"/>
                  </a:moveTo>
                  <a:cubicBezTo>
                    <a:pt x="630" y="111"/>
                    <a:pt x="630" y="111"/>
                    <a:pt x="630" y="111"/>
                  </a:cubicBezTo>
                  <a:cubicBezTo>
                    <a:pt x="633" y="112"/>
                    <a:pt x="634" y="109"/>
                    <a:pt x="635" y="107"/>
                  </a:cubicBezTo>
                  <a:cubicBezTo>
                    <a:pt x="632" y="106"/>
                    <a:pt x="632" y="109"/>
                    <a:pt x="630" y="108"/>
                  </a:cubicBezTo>
                  <a:close/>
                  <a:moveTo>
                    <a:pt x="607" y="138"/>
                  </a:moveTo>
                  <a:cubicBezTo>
                    <a:pt x="613" y="137"/>
                    <a:pt x="621" y="134"/>
                    <a:pt x="617" y="126"/>
                  </a:cubicBezTo>
                  <a:cubicBezTo>
                    <a:pt x="607" y="124"/>
                    <a:pt x="594" y="128"/>
                    <a:pt x="592" y="134"/>
                  </a:cubicBezTo>
                  <a:cubicBezTo>
                    <a:pt x="584" y="135"/>
                    <a:pt x="577" y="136"/>
                    <a:pt x="572" y="145"/>
                  </a:cubicBezTo>
                  <a:cubicBezTo>
                    <a:pt x="573" y="146"/>
                    <a:pt x="576" y="145"/>
                    <a:pt x="576" y="147"/>
                  </a:cubicBezTo>
                  <a:cubicBezTo>
                    <a:pt x="570" y="150"/>
                    <a:pt x="564" y="154"/>
                    <a:pt x="557" y="157"/>
                  </a:cubicBezTo>
                  <a:cubicBezTo>
                    <a:pt x="557" y="160"/>
                    <a:pt x="560" y="159"/>
                    <a:pt x="558" y="163"/>
                  </a:cubicBezTo>
                  <a:cubicBezTo>
                    <a:pt x="576" y="156"/>
                    <a:pt x="602" y="158"/>
                    <a:pt x="607" y="138"/>
                  </a:cubicBezTo>
                  <a:close/>
                  <a:moveTo>
                    <a:pt x="620" y="137"/>
                  </a:moveTo>
                  <a:cubicBezTo>
                    <a:pt x="623" y="136"/>
                    <a:pt x="625" y="136"/>
                    <a:pt x="625" y="133"/>
                  </a:cubicBezTo>
                  <a:cubicBezTo>
                    <a:pt x="622" y="133"/>
                    <a:pt x="621" y="135"/>
                    <a:pt x="620" y="137"/>
                  </a:cubicBezTo>
                  <a:close/>
                  <a:moveTo>
                    <a:pt x="702" y="308"/>
                  </a:moveTo>
                  <a:cubicBezTo>
                    <a:pt x="705" y="299"/>
                    <a:pt x="704" y="293"/>
                    <a:pt x="710" y="288"/>
                  </a:cubicBezTo>
                  <a:cubicBezTo>
                    <a:pt x="710" y="282"/>
                    <a:pt x="706" y="281"/>
                    <a:pt x="705" y="277"/>
                  </a:cubicBezTo>
                  <a:cubicBezTo>
                    <a:pt x="708" y="270"/>
                    <a:pt x="715" y="263"/>
                    <a:pt x="709" y="256"/>
                  </a:cubicBezTo>
                  <a:cubicBezTo>
                    <a:pt x="706" y="260"/>
                    <a:pt x="701" y="261"/>
                    <a:pt x="697" y="264"/>
                  </a:cubicBezTo>
                  <a:cubicBezTo>
                    <a:pt x="698" y="270"/>
                    <a:pt x="697" y="272"/>
                    <a:pt x="698" y="277"/>
                  </a:cubicBezTo>
                  <a:cubicBezTo>
                    <a:pt x="700" y="278"/>
                    <a:pt x="703" y="277"/>
                    <a:pt x="704" y="279"/>
                  </a:cubicBezTo>
                  <a:cubicBezTo>
                    <a:pt x="699" y="281"/>
                    <a:pt x="694" y="284"/>
                    <a:pt x="686" y="282"/>
                  </a:cubicBezTo>
                  <a:cubicBezTo>
                    <a:pt x="691" y="292"/>
                    <a:pt x="684" y="300"/>
                    <a:pt x="684" y="311"/>
                  </a:cubicBezTo>
                  <a:cubicBezTo>
                    <a:pt x="692" y="311"/>
                    <a:pt x="695" y="307"/>
                    <a:pt x="702" y="308"/>
                  </a:cubicBezTo>
                  <a:close/>
                  <a:moveTo>
                    <a:pt x="903" y="292"/>
                  </a:moveTo>
                  <a:cubicBezTo>
                    <a:pt x="903" y="295"/>
                    <a:pt x="907" y="294"/>
                    <a:pt x="908" y="295"/>
                  </a:cubicBezTo>
                  <a:cubicBezTo>
                    <a:pt x="909" y="292"/>
                    <a:pt x="906" y="292"/>
                    <a:pt x="903" y="292"/>
                  </a:cubicBezTo>
                  <a:close/>
                  <a:moveTo>
                    <a:pt x="634" y="296"/>
                  </a:moveTo>
                  <a:cubicBezTo>
                    <a:pt x="634" y="294"/>
                    <a:pt x="628" y="294"/>
                    <a:pt x="627" y="295"/>
                  </a:cubicBezTo>
                  <a:cubicBezTo>
                    <a:pt x="626" y="299"/>
                    <a:pt x="634" y="301"/>
                    <a:pt x="634" y="296"/>
                  </a:cubicBezTo>
                  <a:close/>
                  <a:moveTo>
                    <a:pt x="622" y="298"/>
                  </a:moveTo>
                  <a:cubicBezTo>
                    <a:pt x="618" y="295"/>
                    <a:pt x="609" y="296"/>
                    <a:pt x="608" y="302"/>
                  </a:cubicBezTo>
                  <a:cubicBezTo>
                    <a:pt x="612" y="307"/>
                    <a:pt x="622" y="305"/>
                    <a:pt x="622" y="298"/>
                  </a:cubicBezTo>
                  <a:close/>
                  <a:moveTo>
                    <a:pt x="923" y="300"/>
                  </a:moveTo>
                  <a:cubicBezTo>
                    <a:pt x="924" y="296"/>
                    <a:pt x="917" y="297"/>
                    <a:pt x="916" y="298"/>
                  </a:cubicBezTo>
                  <a:cubicBezTo>
                    <a:pt x="916" y="302"/>
                    <a:pt x="921" y="302"/>
                    <a:pt x="923" y="300"/>
                  </a:cubicBezTo>
                  <a:close/>
                  <a:moveTo>
                    <a:pt x="590" y="309"/>
                  </a:moveTo>
                  <a:cubicBezTo>
                    <a:pt x="590" y="313"/>
                    <a:pt x="590" y="313"/>
                    <a:pt x="590" y="313"/>
                  </a:cubicBezTo>
                  <a:cubicBezTo>
                    <a:pt x="592" y="312"/>
                    <a:pt x="595" y="311"/>
                    <a:pt x="595" y="308"/>
                  </a:cubicBezTo>
                  <a:cubicBezTo>
                    <a:pt x="593" y="308"/>
                    <a:pt x="591" y="308"/>
                    <a:pt x="590" y="309"/>
                  </a:cubicBezTo>
                  <a:close/>
                  <a:moveTo>
                    <a:pt x="852" y="323"/>
                  </a:moveTo>
                  <a:cubicBezTo>
                    <a:pt x="855" y="323"/>
                    <a:pt x="855" y="325"/>
                    <a:pt x="858" y="324"/>
                  </a:cubicBezTo>
                  <a:cubicBezTo>
                    <a:pt x="859" y="318"/>
                    <a:pt x="851" y="316"/>
                    <a:pt x="852" y="323"/>
                  </a:cubicBezTo>
                  <a:close/>
                  <a:moveTo>
                    <a:pt x="855" y="331"/>
                  </a:moveTo>
                  <a:cubicBezTo>
                    <a:pt x="859" y="331"/>
                    <a:pt x="859" y="331"/>
                    <a:pt x="859" y="331"/>
                  </a:cubicBezTo>
                  <a:cubicBezTo>
                    <a:pt x="859" y="327"/>
                    <a:pt x="859" y="327"/>
                    <a:pt x="859" y="327"/>
                  </a:cubicBezTo>
                  <a:cubicBezTo>
                    <a:pt x="857" y="324"/>
                    <a:pt x="852" y="328"/>
                    <a:pt x="855" y="331"/>
                  </a:cubicBezTo>
                  <a:close/>
                  <a:moveTo>
                    <a:pt x="921" y="333"/>
                  </a:moveTo>
                  <a:cubicBezTo>
                    <a:pt x="923" y="330"/>
                    <a:pt x="920" y="326"/>
                    <a:pt x="916" y="327"/>
                  </a:cubicBezTo>
                  <a:cubicBezTo>
                    <a:pt x="917" y="330"/>
                    <a:pt x="917" y="332"/>
                    <a:pt x="921" y="333"/>
                  </a:cubicBezTo>
                  <a:close/>
                  <a:moveTo>
                    <a:pt x="950" y="331"/>
                  </a:moveTo>
                  <a:cubicBezTo>
                    <a:pt x="948" y="330"/>
                    <a:pt x="946" y="328"/>
                    <a:pt x="944" y="330"/>
                  </a:cubicBezTo>
                  <a:cubicBezTo>
                    <a:pt x="943" y="334"/>
                    <a:pt x="949" y="334"/>
                    <a:pt x="950" y="331"/>
                  </a:cubicBezTo>
                  <a:close/>
                  <a:moveTo>
                    <a:pt x="936" y="331"/>
                  </a:moveTo>
                  <a:cubicBezTo>
                    <a:pt x="936" y="333"/>
                    <a:pt x="933" y="332"/>
                    <a:pt x="934" y="335"/>
                  </a:cubicBezTo>
                  <a:cubicBezTo>
                    <a:pt x="938" y="335"/>
                    <a:pt x="938" y="335"/>
                    <a:pt x="938" y="335"/>
                  </a:cubicBezTo>
                  <a:cubicBezTo>
                    <a:pt x="938" y="333"/>
                    <a:pt x="938" y="331"/>
                    <a:pt x="936" y="331"/>
                  </a:cubicBezTo>
                  <a:close/>
                  <a:moveTo>
                    <a:pt x="908" y="334"/>
                  </a:moveTo>
                  <a:cubicBezTo>
                    <a:pt x="909" y="335"/>
                    <a:pt x="911" y="335"/>
                    <a:pt x="913" y="335"/>
                  </a:cubicBezTo>
                  <a:cubicBezTo>
                    <a:pt x="914" y="331"/>
                    <a:pt x="908" y="331"/>
                    <a:pt x="908" y="334"/>
                  </a:cubicBezTo>
                  <a:close/>
                  <a:moveTo>
                    <a:pt x="931" y="342"/>
                  </a:moveTo>
                  <a:cubicBezTo>
                    <a:pt x="932" y="337"/>
                    <a:pt x="929" y="337"/>
                    <a:pt x="925" y="338"/>
                  </a:cubicBezTo>
                  <a:cubicBezTo>
                    <a:pt x="924" y="342"/>
                    <a:pt x="927" y="343"/>
                    <a:pt x="931" y="342"/>
                  </a:cubicBezTo>
                  <a:close/>
                  <a:moveTo>
                    <a:pt x="951" y="341"/>
                  </a:moveTo>
                  <a:cubicBezTo>
                    <a:pt x="951" y="346"/>
                    <a:pt x="951" y="346"/>
                    <a:pt x="951" y="346"/>
                  </a:cubicBezTo>
                  <a:cubicBezTo>
                    <a:pt x="955" y="346"/>
                    <a:pt x="957" y="344"/>
                    <a:pt x="959" y="341"/>
                  </a:cubicBezTo>
                  <a:cubicBezTo>
                    <a:pt x="957" y="340"/>
                    <a:pt x="954" y="341"/>
                    <a:pt x="951" y="341"/>
                  </a:cubicBezTo>
                  <a:close/>
                  <a:moveTo>
                    <a:pt x="940" y="346"/>
                  </a:moveTo>
                  <a:cubicBezTo>
                    <a:pt x="939" y="350"/>
                    <a:pt x="946" y="350"/>
                    <a:pt x="946" y="347"/>
                  </a:cubicBezTo>
                  <a:cubicBezTo>
                    <a:pt x="945" y="346"/>
                    <a:pt x="942" y="346"/>
                    <a:pt x="940" y="346"/>
                  </a:cubicBezTo>
                  <a:close/>
                  <a:moveTo>
                    <a:pt x="766" y="356"/>
                  </a:moveTo>
                  <a:cubicBezTo>
                    <a:pt x="767" y="350"/>
                    <a:pt x="761" y="347"/>
                    <a:pt x="758" y="352"/>
                  </a:cubicBezTo>
                  <a:cubicBezTo>
                    <a:pt x="759" y="356"/>
                    <a:pt x="763" y="358"/>
                    <a:pt x="766" y="356"/>
                  </a:cubicBezTo>
                  <a:close/>
                  <a:moveTo>
                    <a:pt x="970" y="350"/>
                  </a:moveTo>
                  <a:cubicBezTo>
                    <a:pt x="965" y="347"/>
                    <a:pt x="961" y="354"/>
                    <a:pt x="963" y="358"/>
                  </a:cubicBezTo>
                  <a:cubicBezTo>
                    <a:pt x="968" y="358"/>
                    <a:pt x="969" y="354"/>
                    <a:pt x="970" y="350"/>
                  </a:cubicBezTo>
                  <a:close/>
                  <a:moveTo>
                    <a:pt x="895" y="351"/>
                  </a:moveTo>
                  <a:cubicBezTo>
                    <a:pt x="893" y="351"/>
                    <a:pt x="891" y="349"/>
                    <a:pt x="889" y="351"/>
                  </a:cubicBezTo>
                  <a:cubicBezTo>
                    <a:pt x="888" y="355"/>
                    <a:pt x="896" y="355"/>
                    <a:pt x="895" y="351"/>
                  </a:cubicBezTo>
                  <a:close/>
                  <a:moveTo>
                    <a:pt x="954" y="359"/>
                  </a:moveTo>
                  <a:cubicBezTo>
                    <a:pt x="953" y="361"/>
                    <a:pt x="952" y="368"/>
                    <a:pt x="957" y="366"/>
                  </a:cubicBezTo>
                  <a:cubicBezTo>
                    <a:pt x="960" y="364"/>
                    <a:pt x="956" y="360"/>
                    <a:pt x="954" y="359"/>
                  </a:cubicBezTo>
                  <a:close/>
                  <a:moveTo>
                    <a:pt x="902" y="363"/>
                  </a:moveTo>
                  <a:cubicBezTo>
                    <a:pt x="901" y="370"/>
                    <a:pt x="911" y="366"/>
                    <a:pt x="916" y="368"/>
                  </a:cubicBezTo>
                  <a:cubicBezTo>
                    <a:pt x="919" y="369"/>
                    <a:pt x="920" y="373"/>
                    <a:pt x="923" y="373"/>
                  </a:cubicBezTo>
                  <a:cubicBezTo>
                    <a:pt x="929" y="374"/>
                    <a:pt x="939" y="373"/>
                    <a:pt x="944" y="369"/>
                  </a:cubicBezTo>
                  <a:cubicBezTo>
                    <a:pt x="944" y="365"/>
                    <a:pt x="938" y="367"/>
                    <a:pt x="936" y="367"/>
                  </a:cubicBezTo>
                  <a:cubicBezTo>
                    <a:pt x="927" y="363"/>
                    <a:pt x="913" y="364"/>
                    <a:pt x="903" y="360"/>
                  </a:cubicBezTo>
                  <a:cubicBezTo>
                    <a:pt x="903" y="361"/>
                    <a:pt x="902" y="362"/>
                    <a:pt x="902" y="363"/>
                  </a:cubicBezTo>
                  <a:close/>
                  <a:moveTo>
                    <a:pt x="1062" y="364"/>
                  </a:moveTo>
                  <a:cubicBezTo>
                    <a:pt x="1052" y="368"/>
                    <a:pt x="1043" y="367"/>
                    <a:pt x="1032" y="370"/>
                  </a:cubicBezTo>
                  <a:cubicBezTo>
                    <a:pt x="1036" y="385"/>
                    <a:pt x="1050" y="376"/>
                    <a:pt x="1060" y="375"/>
                  </a:cubicBezTo>
                  <a:cubicBezTo>
                    <a:pt x="1058" y="369"/>
                    <a:pt x="1064" y="367"/>
                    <a:pt x="1062" y="364"/>
                  </a:cubicBezTo>
                  <a:close/>
                  <a:moveTo>
                    <a:pt x="1682" y="760"/>
                  </a:moveTo>
                  <a:cubicBezTo>
                    <a:pt x="1681" y="760"/>
                    <a:pt x="1680" y="758"/>
                    <a:pt x="1679" y="758"/>
                  </a:cubicBezTo>
                  <a:cubicBezTo>
                    <a:pt x="1681" y="778"/>
                    <a:pt x="1680" y="801"/>
                    <a:pt x="1685" y="819"/>
                  </a:cubicBezTo>
                  <a:cubicBezTo>
                    <a:pt x="1698" y="804"/>
                    <a:pt x="1685" y="776"/>
                    <a:pt x="1682" y="760"/>
                  </a:cubicBezTo>
                  <a:close/>
                  <a:moveTo>
                    <a:pt x="1366" y="1186"/>
                  </a:moveTo>
                  <a:cubicBezTo>
                    <a:pt x="1356" y="1195"/>
                    <a:pt x="1355" y="1214"/>
                    <a:pt x="1338" y="1217"/>
                  </a:cubicBezTo>
                  <a:cubicBezTo>
                    <a:pt x="1340" y="1222"/>
                    <a:pt x="1339" y="1226"/>
                    <a:pt x="1335" y="1228"/>
                  </a:cubicBezTo>
                  <a:cubicBezTo>
                    <a:pt x="1332" y="1229"/>
                    <a:pt x="1334" y="1226"/>
                    <a:pt x="1331" y="1227"/>
                  </a:cubicBezTo>
                  <a:cubicBezTo>
                    <a:pt x="1326" y="1230"/>
                    <a:pt x="1327" y="1238"/>
                    <a:pt x="1323" y="1242"/>
                  </a:cubicBezTo>
                  <a:cubicBezTo>
                    <a:pt x="1321" y="1241"/>
                    <a:pt x="1323" y="1237"/>
                    <a:pt x="1319" y="1238"/>
                  </a:cubicBezTo>
                  <a:cubicBezTo>
                    <a:pt x="1317" y="1242"/>
                    <a:pt x="1318" y="1247"/>
                    <a:pt x="1314" y="1249"/>
                  </a:cubicBezTo>
                  <a:cubicBezTo>
                    <a:pt x="1303" y="1247"/>
                    <a:pt x="1304" y="1257"/>
                    <a:pt x="1291" y="1254"/>
                  </a:cubicBezTo>
                  <a:cubicBezTo>
                    <a:pt x="1289" y="1261"/>
                    <a:pt x="1277" y="1258"/>
                    <a:pt x="1273" y="1262"/>
                  </a:cubicBezTo>
                  <a:cubicBezTo>
                    <a:pt x="1275" y="1272"/>
                    <a:pt x="1263" y="1273"/>
                    <a:pt x="1261" y="1280"/>
                  </a:cubicBezTo>
                  <a:cubicBezTo>
                    <a:pt x="1256" y="1293"/>
                    <a:pt x="1262" y="1309"/>
                    <a:pt x="1256" y="1323"/>
                  </a:cubicBezTo>
                  <a:cubicBezTo>
                    <a:pt x="1238" y="1333"/>
                    <a:pt x="1214" y="1352"/>
                    <a:pt x="1227" y="1382"/>
                  </a:cubicBezTo>
                  <a:cubicBezTo>
                    <a:pt x="1227" y="1385"/>
                    <a:pt x="1223" y="1385"/>
                    <a:pt x="1223" y="1390"/>
                  </a:cubicBezTo>
                  <a:cubicBezTo>
                    <a:pt x="1228" y="1406"/>
                    <a:pt x="1248" y="1394"/>
                    <a:pt x="1259" y="1392"/>
                  </a:cubicBezTo>
                  <a:cubicBezTo>
                    <a:pt x="1264" y="1391"/>
                    <a:pt x="1276" y="1380"/>
                    <a:pt x="1280" y="1375"/>
                  </a:cubicBezTo>
                  <a:cubicBezTo>
                    <a:pt x="1283" y="1372"/>
                    <a:pt x="1283" y="1366"/>
                    <a:pt x="1286" y="1362"/>
                  </a:cubicBezTo>
                  <a:cubicBezTo>
                    <a:pt x="1293" y="1348"/>
                    <a:pt x="1308" y="1332"/>
                    <a:pt x="1319" y="1319"/>
                  </a:cubicBezTo>
                  <a:cubicBezTo>
                    <a:pt x="1331" y="1304"/>
                    <a:pt x="1347" y="1286"/>
                    <a:pt x="1350" y="1272"/>
                  </a:cubicBezTo>
                  <a:cubicBezTo>
                    <a:pt x="1351" y="1268"/>
                    <a:pt x="1349" y="1264"/>
                    <a:pt x="1350" y="1261"/>
                  </a:cubicBezTo>
                  <a:cubicBezTo>
                    <a:pt x="1351" y="1257"/>
                    <a:pt x="1356" y="1254"/>
                    <a:pt x="1358" y="1251"/>
                  </a:cubicBezTo>
                  <a:cubicBezTo>
                    <a:pt x="1361" y="1247"/>
                    <a:pt x="1360" y="1243"/>
                    <a:pt x="1364" y="1241"/>
                  </a:cubicBezTo>
                  <a:cubicBezTo>
                    <a:pt x="1368" y="1240"/>
                    <a:pt x="1371" y="1243"/>
                    <a:pt x="1374" y="1241"/>
                  </a:cubicBezTo>
                  <a:cubicBezTo>
                    <a:pt x="1378" y="1237"/>
                    <a:pt x="1373" y="1231"/>
                    <a:pt x="1373" y="1226"/>
                  </a:cubicBezTo>
                  <a:cubicBezTo>
                    <a:pt x="1381" y="1216"/>
                    <a:pt x="1376" y="1192"/>
                    <a:pt x="1366" y="1186"/>
                  </a:cubicBezTo>
                  <a:close/>
                  <a:moveTo>
                    <a:pt x="461" y="102"/>
                  </a:moveTo>
                  <a:cubicBezTo>
                    <a:pt x="477" y="95"/>
                    <a:pt x="493" y="84"/>
                    <a:pt x="510" y="77"/>
                  </a:cubicBezTo>
                  <a:cubicBezTo>
                    <a:pt x="526" y="71"/>
                    <a:pt x="542" y="66"/>
                    <a:pt x="560" y="61"/>
                  </a:cubicBezTo>
                  <a:cubicBezTo>
                    <a:pt x="573" y="58"/>
                    <a:pt x="585" y="49"/>
                    <a:pt x="599" y="47"/>
                  </a:cubicBezTo>
                  <a:cubicBezTo>
                    <a:pt x="617" y="43"/>
                    <a:pt x="636" y="43"/>
                    <a:pt x="654" y="35"/>
                  </a:cubicBezTo>
                  <a:cubicBezTo>
                    <a:pt x="652" y="35"/>
                    <a:pt x="647" y="36"/>
                    <a:pt x="646" y="34"/>
                  </a:cubicBezTo>
                  <a:cubicBezTo>
                    <a:pt x="650" y="34"/>
                    <a:pt x="651" y="31"/>
                    <a:pt x="655" y="31"/>
                  </a:cubicBezTo>
                  <a:cubicBezTo>
                    <a:pt x="655" y="33"/>
                    <a:pt x="651" y="34"/>
                    <a:pt x="655" y="34"/>
                  </a:cubicBezTo>
                  <a:cubicBezTo>
                    <a:pt x="662" y="35"/>
                    <a:pt x="672" y="28"/>
                    <a:pt x="665" y="25"/>
                  </a:cubicBezTo>
                  <a:cubicBezTo>
                    <a:pt x="683" y="25"/>
                    <a:pt x="701" y="21"/>
                    <a:pt x="712" y="12"/>
                  </a:cubicBezTo>
                  <a:cubicBezTo>
                    <a:pt x="723" y="12"/>
                    <a:pt x="723" y="12"/>
                    <a:pt x="723" y="12"/>
                  </a:cubicBezTo>
                  <a:cubicBezTo>
                    <a:pt x="726" y="12"/>
                    <a:pt x="726" y="8"/>
                    <a:pt x="729" y="8"/>
                  </a:cubicBezTo>
                  <a:cubicBezTo>
                    <a:pt x="740" y="6"/>
                    <a:pt x="752" y="4"/>
                    <a:pt x="763" y="2"/>
                  </a:cubicBezTo>
                  <a:cubicBezTo>
                    <a:pt x="765" y="2"/>
                    <a:pt x="770" y="2"/>
                    <a:pt x="767" y="1"/>
                  </a:cubicBezTo>
                  <a:cubicBezTo>
                    <a:pt x="695" y="0"/>
                    <a:pt x="626" y="20"/>
                    <a:pt x="578" y="40"/>
                  </a:cubicBezTo>
                  <a:cubicBezTo>
                    <a:pt x="578" y="38"/>
                    <a:pt x="575" y="39"/>
                    <a:pt x="577" y="40"/>
                  </a:cubicBezTo>
                  <a:cubicBezTo>
                    <a:pt x="578" y="40"/>
                    <a:pt x="578" y="40"/>
                    <a:pt x="578" y="41"/>
                  </a:cubicBezTo>
                  <a:cubicBezTo>
                    <a:pt x="535" y="55"/>
                    <a:pt x="495" y="73"/>
                    <a:pt x="461" y="96"/>
                  </a:cubicBezTo>
                  <a:cubicBezTo>
                    <a:pt x="465" y="99"/>
                    <a:pt x="459" y="100"/>
                    <a:pt x="461" y="102"/>
                  </a:cubicBezTo>
                  <a:close/>
                  <a:moveTo>
                    <a:pt x="1665" y="648"/>
                  </a:moveTo>
                  <a:cubicBezTo>
                    <a:pt x="1663" y="620"/>
                    <a:pt x="1659" y="588"/>
                    <a:pt x="1655" y="563"/>
                  </a:cubicBezTo>
                  <a:cubicBezTo>
                    <a:pt x="1656" y="565"/>
                    <a:pt x="1656" y="567"/>
                    <a:pt x="1657" y="568"/>
                  </a:cubicBezTo>
                  <a:cubicBezTo>
                    <a:pt x="1656" y="561"/>
                    <a:pt x="1656" y="562"/>
                    <a:pt x="1656" y="558"/>
                  </a:cubicBezTo>
                  <a:cubicBezTo>
                    <a:pt x="1662" y="566"/>
                    <a:pt x="1663" y="578"/>
                    <a:pt x="1668" y="587"/>
                  </a:cubicBezTo>
                  <a:cubicBezTo>
                    <a:pt x="1628" y="456"/>
                    <a:pt x="1557" y="342"/>
                    <a:pt x="1467" y="250"/>
                  </a:cubicBezTo>
                  <a:cubicBezTo>
                    <a:pt x="1377" y="158"/>
                    <a:pt x="1268" y="83"/>
                    <a:pt x="1135" y="40"/>
                  </a:cubicBezTo>
                  <a:cubicBezTo>
                    <a:pt x="1117" y="34"/>
                    <a:pt x="1100" y="24"/>
                    <a:pt x="1081" y="24"/>
                  </a:cubicBezTo>
                  <a:cubicBezTo>
                    <a:pt x="1082" y="24"/>
                    <a:pt x="1083" y="25"/>
                    <a:pt x="1084" y="26"/>
                  </a:cubicBezTo>
                  <a:cubicBezTo>
                    <a:pt x="1082" y="25"/>
                    <a:pt x="1075" y="23"/>
                    <a:pt x="1073" y="26"/>
                  </a:cubicBezTo>
                  <a:cubicBezTo>
                    <a:pt x="1075" y="29"/>
                    <a:pt x="1081" y="28"/>
                    <a:pt x="1083" y="30"/>
                  </a:cubicBezTo>
                  <a:cubicBezTo>
                    <a:pt x="1079" y="32"/>
                    <a:pt x="1075" y="28"/>
                    <a:pt x="1072" y="30"/>
                  </a:cubicBezTo>
                  <a:cubicBezTo>
                    <a:pt x="1076" y="32"/>
                    <a:pt x="1080" y="32"/>
                    <a:pt x="1082" y="34"/>
                  </a:cubicBezTo>
                  <a:cubicBezTo>
                    <a:pt x="1076" y="34"/>
                    <a:pt x="1074" y="35"/>
                    <a:pt x="1068" y="32"/>
                  </a:cubicBezTo>
                  <a:cubicBezTo>
                    <a:pt x="1066" y="36"/>
                    <a:pt x="1074" y="35"/>
                    <a:pt x="1071" y="37"/>
                  </a:cubicBezTo>
                  <a:cubicBezTo>
                    <a:pt x="1063" y="32"/>
                    <a:pt x="1049" y="28"/>
                    <a:pt x="1040" y="27"/>
                  </a:cubicBezTo>
                  <a:cubicBezTo>
                    <a:pt x="1052" y="36"/>
                    <a:pt x="1067" y="42"/>
                    <a:pt x="1082" y="48"/>
                  </a:cubicBezTo>
                  <a:cubicBezTo>
                    <a:pt x="1068" y="45"/>
                    <a:pt x="1055" y="41"/>
                    <a:pt x="1040" y="39"/>
                  </a:cubicBezTo>
                  <a:cubicBezTo>
                    <a:pt x="1039" y="44"/>
                    <a:pt x="1046" y="40"/>
                    <a:pt x="1046" y="45"/>
                  </a:cubicBezTo>
                  <a:cubicBezTo>
                    <a:pt x="1036" y="38"/>
                    <a:pt x="1022" y="49"/>
                    <a:pt x="1013" y="41"/>
                  </a:cubicBezTo>
                  <a:cubicBezTo>
                    <a:pt x="1009" y="44"/>
                    <a:pt x="995" y="42"/>
                    <a:pt x="996" y="49"/>
                  </a:cubicBezTo>
                  <a:cubicBezTo>
                    <a:pt x="991" y="49"/>
                    <a:pt x="984" y="49"/>
                    <a:pt x="981" y="45"/>
                  </a:cubicBezTo>
                  <a:cubicBezTo>
                    <a:pt x="983" y="44"/>
                    <a:pt x="987" y="46"/>
                    <a:pt x="987" y="44"/>
                  </a:cubicBezTo>
                  <a:cubicBezTo>
                    <a:pt x="982" y="42"/>
                    <a:pt x="974" y="38"/>
                    <a:pt x="968" y="41"/>
                  </a:cubicBezTo>
                  <a:cubicBezTo>
                    <a:pt x="973" y="41"/>
                    <a:pt x="974" y="44"/>
                    <a:pt x="974" y="48"/>
                  </a:cubicBezTo>
                  <a:cubicBezTo>
                    <a:pt x="978" y="48"/>
                    <a:pt x="983" y="49"/>
                    <a:pt x="983" y="52"/>
                  </a:cubicBezTo>
                  <a:cubicBezTo>
                    <a:pt x="978" y="52"/>
                    <a:pt x="975" y="50"/>
                    <a:pt x="971" y="50"/>
                  </a:cubicBezTo>
                  <a:cubicBezTo>
                    <a:pt x="969" y="53"/>
                    <a:pt x="964" y="53"/>
                    <a:pt x="961" y="55"/>
                  </a:cubicBezTo>
                  <a:cubicBezTo>
                    <a:pt x="963" y="58"/>
                    <a:pt x="968" y="58"/>
                    <a:pt x="970" y="60"/>
                  </a:cubicBezTo>
                  <a:cubicBezTo>
                    <a:pt x="962" y="64"/>
                    <a:pt x="951" y="52"/>
                    <a:pt x="946" y="59"/>
                  </a:cubicBezTo>
                  <a:cubicBezTo>
                    <a:pt x="949" y="61"/>
                    <a:pt x="955" y="61"/>
                    <a:pt x="957" y="64"/>
                  </a:cubicBezTo>
                  <a:cubicBezTo>
                    <a:pt x="949" y="64"/>
                    <a:pt x="946" y="60"/>
                    <a:pt x="937" y="61"/>
                  </a:cubicBezTo>
                  <a:cubicBezTo>
                    <a:pt x="937" y="57"/>
                    <a:pt x="933" y="57"/>
                    <a:pt x="934" y="52"/>
                  </a:cubicBezTo>
                  <a:cubicBezTo>
                    <a:pt x="927" y="51"/>
                    <a:pt x="920" y="49"/>
                    <a:pt x="915" y="46"/>
                  </a:cubicBezTo>
                  <a:cubicBezTo>
                    <a:pt x="930" y="48"/>
                    <a:pt x="950" y="56"/>
                    <a:pt x="966" y="50"/>
                  </a:cubicBezTo>
                  <a:cubicBezTo>
                    <a:pt x="953" y="36"/>
                    <a:pt x="922" y="41"/>
                    <a:pt x="905" y="31"/>
                  </a:cubicBezTo>
                  <a:cubicBezTo>
                    <a:pt x="902" y="32"/>
                    <a:pt x="897" y="35"/>
                    <a:pt x="894" y="32"/>
                  </a:cubicBezTo>
                  <a:cubicBezTo>
                    <a:pt x="896" y="32"/>
                    <a:pt x="897" y="32"/>
                    <a:pt x="898" y="30"/>
                  </a:cubicBezTo>
                  <a:cubicBezTo>
                    <a:pt x="894" y="29"/>
                    <a:pt x="888" y="27"/>
                    <a:pt x="885" y="30"/>
                  </a:cubicBezTo>
                  <a:cubicBezTo>
                    <a:pt x="887" y="26"/>
                    <a:pt x="882" y="29"/>
                    <a:pt x="881" y="27"/>
                  </a:cubicBezTo>
                  <a:cubicBezTo>
                    <a:pt x="878" y="32"/>
                    <a:pt x="876" y="28"/>
                    <a:pt x="871" y="30"/>
                  </a:cubicBezTo>
                  <a:cubicBezTo>
                    <a:pt x="870" y="28"/>
                    <a:pt x="874" y="29"/>
                    <a:pt x="874" y="27"/>
                  </a:cubicBezTo>
                  <a:cubicBezTo>
                    <a:pt x="863" y="27"/>
                    <a:pt x="842" y="37"/>
                    <a:pt x="838" y="31"/>
                  </a:cubicBezTo>
                  <a:cubicBezTo>
                    <a:pt x="823" y="41"/>
                    <a:pt x="804" y="42"/>
                    <a:pt x="794" y="56"/>
                  </a:cubicBezTo>
                  <a:cubicBezTo>
                    <a:pt x="773" y="62"/>
                    <a:pt x="757" y="68"/>
                    <a:pt x="739" y="75"/>
                  </a:cubicBezTo>
                  <a:cubicBezTo>
                    <a:pt x="739" y="79"/>
                    <a:pt x="738" y="79"/>
                    <a:pt x="740" y="80"/>
                  </a:cubicBezTo>
                  <a:cubicBezTo>
                    <a:pt x="735" y="80"/>
                    <a:pt x="735" y="80"/>
                    <a:pt x="735" y="80"/>
                  </a:cubicBezTo>
                  <a:cubicBezTo>
                    <a:pt x="738" y="87"/>
                    <a:pt x="734" y="88"/>
                    <a:pt x="731" y="92"/>
                  </a:cubicBezTo>
                  <a:cubicBezTo>
                    <a:pt x="732" y="92"/>
                    <a:pt x="736" y="91"/>
                    <a:pt x="735" y="93"/>
                  </a:cubicBezTo>
                  <a:cubicBezTo>
                    <a:pt x="736" y="96"/>
                    <a:pt x="729" y="93"/>
                    <a:pt x="729" y="97"/>
                  </a:cubicBezTo>
                  <a:cubicBezTo>
                    <a:pt x="741" y="113"/>
                    <a:pt x="759" y="89"/>
                    <a:pt x="774" y="94"/>
                  </a:cubicBezTo>
                  <a:cubicBezTo>
                    <a:pt x="773" y="100"/>
                    <a:pt x="777" y="100"/>
                    <a:pt x="774" y="107"/>
                  </a:cubicBezTo>
                  <a:cubicBezTo>
                    <a:pt x="778" y="107"/>
                    <a:pt x="779" y="111"/>
                    <a:pt x="781" y="114"/>
                  </a:cubicBezTo>
                  <a:cubicBezTo>
                    <a:pt x="775" y="116"/>
                    <a:pt x="781" y="121"/>
                    <a:pt x="781" y="123"/>
                  </a:cubicBezTo>
                  <a:cubicBezTo>
                    <a:pt x="792" y="123"/>
                    <a:pt x="792" y="123"/>
                    <a:pt x="792" y="123"/>
                  </a:cubicBezTo>
                  <a:cubicBezTo>
                    <a:pt x="792" y="117"/>
                    <a:pt x="801" y="115"/>
                    <a:pt x="807" y="118"/>
                  </a:cubicBezTo>
                  <a:cubicBezTo>
                    <a:pt x="812" y="113"/>
                    <a:pt x="817" y="103"/>
                    <a:pt x="818" y="98"/>
                  </a:cubicBezTo>
                  <a:cubicBezTo>
                    <a:pt x="825" y="96"/>
                    <a:pt x="832" y="94"/>
                    <a:pt x="835" y="88"/>
                  </a:cubicBezTo>
                  <a:cubicBezTo>
                    <a:pt x="833" y="84"/>
                    <a:pt x="828" y="83"/>
                    <a:pt x="824" y="82"/>
                  </a:cubicBezTo>
                  <a:cubicBezTo>
                    <a:pt x="822" y="77"/>
                    <a:pt x="826" y="70"/>
                    <a:pt x="830" y="68"/>
                  </a:cubicBezTo>
                  <a:cubicBezTo>
                    <a:pt x="835" y="64"/>
                    <a:pt x="843" y="66"/>
                    <a:pt x="849" y="63"/>
                  </a:cubicBezTo>
                  <a:cubicBezTo>
                    <a:pt x="853" y="60"/>
                    <a:pt x="851" y="55"/>
                    <a:pt x="855" y="52"/>
                  </a:cubicBezTo>
                  <a:cubicBezTo>
                    <a:pt x="861" y="51"/>
                    <a:pt x="872" y="51"/>
                    <a:pt x="876" y="54"/>
                  </a:cubicBezTo>
                  <a:cubicBezTo>
                    <a:pt x="870" y="61"/>
                    <a:pt x="859" y="62"/>
                    <a:pt x="852" y="68"/>
                  </a:cubicBezTo>
                  <a:cubicBezTo>
                    <a:pt x="851" y="75"/>
                    <a:pt x="855" y="76"/>
                    <a:pt x="853" y="82"/>
                  </a:cubicBezTo>
                  <a:cubicBezTo>
                    <a:pt x="867" y="97"/>
                    <a:pt x="896" y="78"/>
                    <a:pt x="913" y="88"/>
                  </a:cubicBezTo>
                  <a:cubicBezTo>
                    <a:pt x="903" y="96"/>
                    <a:pt x="878" y="84"/>
                    <a:pt x="869" y="96"/>
                  </a:cubicBezTo>
                  <a:cubicBezTo>
                    <a:pt x="870" y="99"/>
                    <a:pt x="875" y="99"/>
                    <a:pt x="878" y="100"/>
                  </a:cubicBezTo>
                  <a:cubicBezTo>
                    <a:pt x="876" y="105"/>
                    <a:pt x="881" y="107"/>
                    <a:pt x="878" y="110"/>
                  </a:cubicBezTo>
                  <a:cubicBezTo>
                    <a:pt x="869" y="106"/>
                    <a:pt x="854" y="100"/>
                    <a:pt x="852" y="113"/>
                  </a:cubicBezTo>
                  <a:cubicBezTo>
                    <a:pt x="851" y="116"/>
                    <a:pt x="853" y="122"/>
                    <a:pt x="854" y="125"/>
                  </a:cubicBezTo>
                  <a:cubicBezTo>
                    <a:pt x="852" y="128"/>
                    <a:pt x="845" y="125"/>
                    <a:pt x="843" y="127"/>
                  </a:cubicBezTo>
                  <a:cubicBezTo>
                    <a:pt x="841" y="129"/>
                    <a:pt x="844" y="131"/>
                    <a:pt x="840" y="132"/>
                  </a:cubicBezTo>
                  <a:cubicBezTo>
                    <a:pt x="833" y="134"/>
                    <a:pt x="832" y="130"/>
                    <a:pt x="829" y="128"/>
                  </a:cubicBezTo>
                  <a:cubicBezTo>
                    <a:pt x="813" y="129"/>
                    <a:pt x="800" y="134"/>
                    <a:pt x="788" y="138"/>
                  </a:cubicBezTo>
                  <a:cubicBezTo>
                    <a:pt x="783" y="130"/>
                    <a:pt x="768" y="132"/>
                    <a:pt x="759" y="136"/>
                  </a:cubicBezTo>
                  <a:cubicBezTo>
                    <a:pt x="758" y="134"/>
                    <a:pt x="760" y="133"/>
                    <a:pt x="760" y="131"/>
                  </a:cubicBezTo>
                  <a:cubicBezTo>
                    <a:pt x="742" y="134"/>
                    <a:pt x="754" y="115"/>
                    <a:pt x="763" y="114"/>
                  </a:cubicBezTo>
                  <a:cubicBezTo>
                    <a:pt x="763" y="113"/>
                    <a:pt x="760" y="114"/>
                    <a:pt x="759" y="112"/>
                  </a:cubicBezTo>
                  <a:cubicBezTo>
                    <a:pt x="760" y="110"/>
                    <a:pt x="765" y="108"/>
                    <a:pt x="762" y="104"/>
                  </a:cubicBezTo>
                  <a:cubicBezTo>
                    <a:pt x="755" y="107"/>
                    <a:pt x="753" y="111"/>
                    <a:pt x="745" y="109"/>
                  </a:cubicBezTo>
                  <a:cubicBezTo>
                    <a:pt x="743" y="111"/>
                    <a:pt x="745" y="112"/>
                    <a:pt x="746" y="113"/>
                  </a:cubicBezTo>
                  <a:cubicBezTo>
                    <a:pt x="743" y="114"/>
                    <a:pt x="740" y="115"/>
                    <a:pt x="738" y="117"/>
                  </a:cubicBezTo>
                  <a:cubicBezTo>
                    <a:pt x="739" y="124"/>
                    <a:pt x="740" y="128"/>
                    <a:pt x="740" y="136"/>
                  </a:cubicBezTo>
                  <a:cubicBezTo>
                    <a:pt x="734" y="139"/>
                    <a:pt x="732" y="140"/>
                    <a:pt x="724" y="138"/>
                  </a:cubicBezTo>
                  <a:cubicBezTo>
                    <a:pt x="722" y="139"/>
                    <a:pt x="722" y="142"/>
                    <a:pt x="719" y="142"/>
                  </a:cubicBezTo>
                  <a:cubicBezTo>
                    <a:pt x="691" y="138"/>
                    <a:pt x="687" y="167"/>
                    <a:pt x="656" y="164"/>
                  </a:cubicBezTo>
                  <a:cubicBezTo>
                    <a:pt x="658" y="160"/>
                    <a:pt x="654" y="162"/>
                    <a:pt x="654" y="158"/>
                  </a:cubicBezTo>
                  <a:cubicBezTo>
                    <a:pt x="659" y="155"/>
                    <a:pt x="667" y="155"/>
                    <a:pt x="668" y="147"/>
                  </a:cubicBezTo>
                  <a:cubicBezTo>
                    <a:pt x="665" y="145"/>
                    <a:pt x="660" y="145"/>
                    <a:pt x="656" y="147"/>
                  </a:cubicBezTo>
                  <a:cubicBezTo>
                    <a:pt x="660" y="143"/>
                    <a:pt x="658" y="132"/>
                    <a:pt x="653" y="128"/>
                  </a:cubicBezTo>
                  <a:cubicBezTo>
                    <a:pt x="653" y="126"/>
                    <a:pt x="656" y="125"/>
                    <a:pt x="656" y="122"/>
                  </a:cubicBezTo>
                  <a:cubicBezTo>
                    <a:pt x="655" y="120"/>
                    <a:pt x="652" y="119"/>
                    <a:pt x="651" y="118"/>
                  </a:cubicBezTo>
                  <a:cubicBezTo>
                    <a:pt x="656" y="113"/>
                    <a:pt x="664" y="111"/>
                    <a:pt x="667" y="105"/>
                  </a:cubicBezTo>
                  <a:cubicBezTo>
                    <a:pt x="661" y="105"/>
                    <a:pt x="658" y="107"/>
                    <a:pt x="653" y="104"/>
                  </a:cubicBezTo>
                  <a:cubicBezTo>
                    <a:pt x="657" y="103"/>
                    <a:pt x="663" y="102"/>
                    <a:pt x="663" y="98"/>
                  </a:cubicBezTo>
                  <a:cubicBezTo>
                    <a:pt x="645" y="97"/>
                    <a:pt x="637" y="109"/>
                    <a:pt x="626" y="118"/>
                  </a:cubicBezTo>
                  <a:cubicBezTo>
                    <a:pt x="628" y="118"/>
                    <a:pt x="628" y="116"/>
                    <a:pt x="629" y="118"/>
                  </a:cubicBezTo>
                  <a:cubicBezTo>
                    <a:pt x="626" y="118"/>
                    <a:pt x="627" y="122"/>
                    <a:pt x="624" y="123"/>
                  </a:cubicBezTo>
                  <a:cubicBezTo>
                    <a:pt x="623" y="120"/>
                    <a:pt x="619" y="121"/>
                    <a:pt x="618" y="123"/>
                  </a:cubicBezTo>
                  <a:cubicBezTo>
                    <a:pt x="623" y="126"/>
                    <a:pt x="623" y="124"/>
                    <a:pt x="627" y="124"/>
                  </a:cubicBezTo>
                  <a:cubicBezTo>
                    <a:pt x="626" y="127"/>
                    <a:pt x="621" y="128"/>
                    <a:pt x="623" y="131"/>
                  </a:cubicBezTo>
                  <a:cubicBezTo>
                    <a:pt x="627" y="130"/>
                    <a:pt x="633" y="130"/>
                    <a:pt x="637" y="128"/>
                  </a:cubicBezTo>
                  <a:cubicBezTo>
                    <a:pt x="636" y="130"/>
                    <a:pt x="634" y="131"/>
                    <a:pt x="632" y="132"/>
                  </a:cubicBezTo>
                  <a:cubicBezTo>
                    <a:pt x="631" y="136"/>
                    <a:pt x="636" y="134"/>
                    <a:pt x="636" y="138"/>
                  </a:cubicBezTo>
                  <a:cubicBezTo>
                    <a:pt x="631" y="144"/>
                    <a:pt x="623" y="143"/>
                    <a:pt x="614" y="144"/>
                  </a:cubicBezTo>
                  <a:cubicBezTo>
                    <a:pt x="615" y="147"/>
                    <a:pt x="612" y="145"/>
                    <a:pt x="613" y="148"/>
                  </a:cubicBezTo>
                  <a:cubicBezTo>
                    <a:pt x="614" y="149"/>
                    <a:pt x="616" y="148"/>
                    <a:pt x="616" y="149"/>
                  </a:cubicBezTo>
                  <a:cubicBezTo>
                    <a:pt x="613" y="155"/>
                    <a:pt x="602" y="153"/>
                    <a:pt x="600" y="160"/>
                  </a:cubicBezTo>
                  <a:cubicBezTo>
                    <a:pt x="605" y="158"/>
                    <a:pt x="610" y="159"/>
                    <a:pt x="613" y="163"/>
                  </a:cubicBezTo>
                  <a:cubicBezTo>
                    <a:pt x="599" y="164"/>
                    <a:pt x="591" y="170"/>
                    <a:pt x="584" y="177"/>
                  </a:cubicBezTo>
                  <a:cubicBezTo>
                    <a:pt x="591" y="176"/>
                    <a:pt x="595" y="170"/>
                    <a:pt x="603" y="174"/>
                  </a:cubicBezTo>
                  <a:cubicBezTo>
                    <a:pt x="606" y="173"/>
                    <a:pt x="608" y="170"/>
                    <a:pt x="612" y="169"/>
                  </a:cubicBezTo>
                  <a:cubicBezTo>
                    <a:pt x="626" y="171"/>
                    <a:pt x="638" y="168"/>
                    <a:pt x="655" y="165"/>
                  </a:cubicBezTo>
                  <a:cubicBezTo>
                    <a:pt x="654" y="168"/>
                    <a:pt x="655" y="168"/>
                    <a:pt x="655" y="171"/>
                  </a:cubicBezTo>
                  <a:cubicBezTo>
                    <a:pt x="645" y="175"/>
                    <a:pt x="637" y="180"/>
                    <a:pt x="626" y="183"/>
                  </a:cubicBezTo>
                  <a:cubicBezTo>
                    <a:pt x="622" y="182"/>
                    <a:pt x="623" y="177"/>
                    <a:pt x="617" y="178"/>
                  </a:cubicBezTo>
                  <a:cubicBezTo>
                    <a:pt x="615" y="181"/>
                    <a:pt x="618" y="182"/>
                    <a:pt x="617" y="186"/>
                  </a:cubicBezTo>
                  <a:cubicBezTo>
                    <a:pt x="607" y="192"/>
                    <a:pt x="593" y="184"/>
                    <a:pt x="582" y="191"/>
                  </a:cubicBezTo>
                  <a:cubicBezTo>
                    <a:pt x="582" y="195"/>
                    <a:pt x="579" y="194"/>
                    <a:pt x="577" y="197"/>
                  </a:cubicBezTo>
                  <a:cubicBezTo>
                    <a:pt x="582" y="202"/>
                    <a:pt x="599" y="197"/>
                    <a:pt x="596" y="212"/>
                  </a:cubicBezTo>
                  <a:cubicBezTo>
                    <a:pt x="597" y="214"/>
                    <a:pt x="600" y="215"/>
                    <a:pt x="601" y="218"/>
                  </a:cubicBezTo>
                  <a:cubicBezTo>
                    <a:pt x="600" y="223"/>
                    <a:pt x="599" y="224"/>
                    <a:pt x="596" y="228"/>
                  </a:cubicBezTo>
                  <a:cubicBezTo>
                    <a:pt x="591" y="236"/>
                    <a:pt x="584" y="247"/>
                    <a:pt x="580" y="250"/>
                  </a:cubicBezTo>
                  <a:cubicBezTo>
                    <a:pt x="575" y="253"/>
                    <a:pt x="565" y="249"/>
                    <a:pt x="560" y="249"/>
                  </a:cubicBezTo>
                  <a:cubicBezTo>
                    <a:pt x="545" y="249"/>
                    <a:pt x="530" y="250"/>
                    <a:pt x="516" y="246"/>
                  </a:cubicBezTo>
                  <a:cubicBezTo>
                    <a:pt x="510" y="251"/>
                    <a:pt x="501" y="251"/>
                    <a:pt x="494" y="255"/>
                  </a:cubicBezTo>
                  <a:cubicBezTo>
                    <a:pt x="494" y="282"/>
                    <a:pt x="470" y="292"/>
                    <a:pt x="460" y="313"/>
                  </a:cubicBezTo>
                  <a:cubicBezTo>
                    <a:pt x="468" y="320"/>
                    <a:pt x="455" y="329"/>
                    <a:pt x="453" y="336"/>
                  </a:cubicBezTo>
                  <a:cubicBezTo>
                    <a:pt x="469" y="339"/>
                    <a:pt x="484" y="327"/>
                    <a:pt x="480" y="348"/>
                  </a:cubicBezTo>
                  <a:cubicBezTo>
                    <a:pt x="487" y="354"/>
                    <a:pt x="496" y="343"/>
                    <a:pt x="506" y="341"/>
                  </a:cubicBezTo>
                  <a:cubicBezTo>
                    <a:pt x="517" y="340"/>
                    <a:pt x="525" y="342"/>
                    <a:pt x="535" y="341"/>
                  </a:cubicBezTo>
                  <a:cubicBezTo>
                    <a:pt x="541" y="336"/>
                    <a:pt x="546" y="329"/>
                    <a:pt x="557" y="328"/>
                  </a:cubicBezTo>
                  <a:cubicBezTo>
                    <a:pt x="560" y="321"/>
                    <a:pt x="567" y="316"/>
                    <a:pt x="575" y="314"/>
                  </a:cubicBezTo>
                  <a:cubicBezTo>
                    <a:pt x="576" y="309"/>
                    <a:pt x="571" y="309"/>
                    <a:pt x="571" y="305"/>
                  </a:cubicBezTo>
                  <a:cubicBezTo>
                    <a:pt x="577" y="294"/>
                    <a:pt x="590" y="291"/>
                    <a:pt x="597" y="282"/>
                  </a:cubicBezTo>
                  <a:cubicBezTo>
                    <a:pt x="610" y="278"/>
                    <a:pt x="624" y="276"/>
                    <a:pt x="631" y="267"/>
                  </a:cubicBezTo>
                  <a:cubicBezTo>
                    <a:pt x="631" y="264"/>
                    <a:pt x="629" y="264"/>
                    <a:pt x="629" y="261"/>
                  </a:cubicBezTo>
                  <a:cubicBezTo>
                    <a:pt x="634" y="257"/>
                    <a:pt x="639" y="250"/>
                    <a:pt x="647" y="249"/>
                  </a:cubicBezTo>
                  <a:cubicBezTo>
                    <a:pt x="656" y="249"/>
                    <a:pt x="666" y="258"/>
                    <a:pt x="674" y="256"/>
                  </a:cubicBezTo>
                  <a:cubicBezTo>
                    <a:pt x="678" y="255"/>
                    <a:pt x="680" y="250"/>
                    <a:pt x="683" y="248"/>
                  </a:cubicBezTo>
                  <a:cubicBezTo>
                    <a:pt x="685" y="247"/>
                    <a:pt x="690" y="248"/>
                    <a:pt x="694" y="246"/>
                  </a:cubicBezTo>
                  <a:cubicBezTo>
                    <a:pt x="699" y="244"/>
                    <a:pt x="702" y="240"/>
                    <a:pt x="706" y="240"/>
                  </a:cubicBezTo>
                  <a:cubicBezTo>
                    <a:pt x="718" y="238"/>
                    <a:pt x="725" y="247"/>
                    <a:pt x="722" y="258"/>
                  </a:cubicBezTo>
                  <a:cubicBezTo>
                    <a:pt x="734" y="264"/>
                    <a:pt x="744" y="271"/>
                    <a:pt x="752" y="281"/>
                  </a:cubicBezTo>
                  <a:cubicBezTo>
                    <a:pt x="763" y="281"/>
                    <a:pt x="768" y="288"/>
                    <a:pt x="777" y="288"/>
                  </a:cubicBezTo>
                  <a:cubicBezTo>
                    <a:pt x="776" y="292"/>
                    <a:pt x="778" y="292"/>
                    <a:pt x="779" y="295"/>
                  </a:cubicBezTo>
                  <a:cubicBezTo>
                    <a:pt x="781" y="296"/>
                    <a:pt x="784" y="296"/>
                    <a:pt x="786" y="297"/>
                  </a:cubicBezTo>
                  <a:cubicBezTo>
                    <a:pt x="787" y="304"/>
                    <a:pt x="790" y="307"/>
                    <a:pt x="791" y="313"/>
                  </a:cubicBezTo>
                  <a:cubicBezTo>
                    <a:pt x="787" y="314"/>
                    <a:pt x="787" y="320"/>
                    <a:pt x="782" y="322"/>
                  </a:cubicBezTo>
                  <a:cubicBezTo>
                    <a:pt x="773" y="325"/>
                    <a:pt x="758" y="324"/>
                    <a:pt x="751" y="321"/>
                  </a:cubicBezTo>
                  <a:cubicBezTo>
                    <a:pt x="747" y="325"/>
                    <a:pt x="736" y="318"/>
                    <a:pt x="737" y="329"/>
                  </a:cubicBezTo>
                  <a:cubicBezTo>
                    <a:pt x="745" y="328"/>
                    <a:pt x="748" y="336"/>
                    <a:pt x="755" y="339"/>
                  </a:cubicBezTo>
                  <a:cubicBezTo>
                    <a:pt x="756" y="339"/>
                    <a:pt x="759" y="338"/>
                    <a:pt x="761" y="339"/>
                  </a:cubicBezTo>
                  <a:cubicBezTo>
                    <a:pt x="766" y="340"/>
                    <a:pt x="772" y="348"/>
                    <a:pt x="777" y="341"/>
                  </a:cubicBezTo>
                  <a:cubicBezTo>
                    <a:pt x="777" y="338"/>
                    <a:pt x="775" y="336"/>
                    <a:pt x="776" y="332"/>
                  </a:cubicBezTo>
                  <a:cubicBezTo>
                    <a:pt x="782" y="324"/>
                    <a:pt x="798" y="326"/>
                    <a:pt x="801" y="313"/>
                  </a:cubicBezTo>
                  <a:cubicBezTo>
                    <a:pt x="804" y="313"/>
                    <a:pt x="805" y="311"/>
                    <a:pt x="807" y="311"/>
                  </a:cubicBezTo>
                  <a:cubicBezTo>
                    <a:pt x="807" y="304"/>
                    <a:pt x="800" y="304"/>
                    <a:pt x="799" y="299"/>
                  </a:cubicBezTo>
                  <a:cubicBezTo>
                    <a:pt x="804" y="281"/>
                    <a:pt x="818" y="303"/>
                    <a:pt x="827" y="297"/>
                  </a:cubicBezTo>
                  <a:cubicBezTo>
                    <a:pt x="822" y="284"/>
                    <a:pt x="804" y="284"/>
                    <a:pt x="792" y="277"/>
                  </a:cubicBezTo>
                  <a:cubicBezTo>
                    <a:pt x="793" y="275"/>
                    <a:pt x="796" y="276"/>
                    <a:pt x="795" y="271"/>
                  </a:cubicBezTo>
                  <a:cubicBezTo>
                    <a:pt x="784" y="268"/>
                    <a:pt x="779" y="270"/>
                    <a:pt x="773" y="266"/>
                  </a:cubicBezTo>
                  <a:cubicBezTo>
                    <a:pt x="768" y="262"/>
                    <a:pt x="769" y="255"/>
                    <a:pt x="765" y="250"/>
                  </a:cubicBezTo>
                  <a:cubicBezTo>
                    <a:pt x="761" y="244"/>
                    <a:pt x="751" y="244"/>
                    <a:pt x="750" y="236"/>
                  </a:cubicBezTo>
                  <a:cubicBezTo>
                    <a:pt x="753" y="233"/>
                    <a:pt x="754" y="232"/>
                    <a:pt x="752" y="227"/>
                  </a:cubicBezTo>
                  <a:cubicBezTo>
                    <a:pt x="757" y="226"/>
                    <a:pt x="763" y="221"/>
                    <a:pt x="769" y="224"/>
                  </a:cubicBezTo>
                  <a:cubicBezTo>
                    <a:pt x="769" y="228"/>
                    <a:pt x="765" y="230"/>
                    <a:pt x="767" y="233"/>
                  </a:cubicBezTo>
                  <a:cubicBezTo>
                    <a:pt x="771" y="236"/>
                    <a:pt x="771" y="229"/>
                    <a:pt x="776" y="230"/>
                  </a:cubicBezTo>
                  <a:cubicBezTo>
                    <a:pt x="779" y="239"/>
                    <a:pt x="789" y="242"/>
                    <a:pt x="793" y="251"/>
                  </a:cubicBezTo>
                  <a:cubicBezTo>
                    <a:pt x="804" y="251"/>
                    <a:pt x="804" y="251"/>
                    <a:pt x="804" y="251"/>
                  </a:cubicBezTo>
                  <a:cubicBezTo>
                    <a:pt x="805" y="253"/>
                    <a:pt x="806" y="255"/>
                    <a:pt x="806" y="257"/>
                  </a:cubicBezTo>
                  <a:cubicBezTo>
                    <a:pt x="821" y="259"/>
                    <a:pt x="828" y="269"/>
                    <a:pt x="840" y="274"/>
                  </a:cubicBezTo>
                  <a:cubicBezTo>
                    <a:pt x="840" y="282"/>
                    <a:pt x="837" y="287"/>
                    <a:pt x="835" y="293"/>
                  </a:cubicBezTo>
                  <a:cubicBezTo>
                    <a:pt x="845" y="302"/>
                    <a:pt x="855" y="310"/>
                    <a:pt x="862" y="320"/>
                  </a:cubicBezTo>
                  <a:cubicBezTo>
                    <a:pt x="866" y="321"/>
                    <a:pt x="871" y="319"/>
                    <a:pt x="873" y="322"/>
                  </a:cubicBezTo>
                  <a:cubicBezTo>
                    <a:pt x="870" y="324"/>
                    <a:pt x="865" y="323"/>
                    <a:pt x="865" y="327"/>
                  </a:cubicBezTo>
                  <a:cubicBezTo>
                    <a:pt x="869" y="331"/>
                    <a:pt x="870" y="333"/>
                    <a:pt x="869" y="341"/>
                  </a:cubicBezTo>
                  <a:cubicBezTo>
                    <a:pt x="873" y="345"/>
                    <a:pt x="882" y="339"/>
                    <a:pt x="882" y="347"/>
                  </a:cubicBezTo>
                  <a:cubicBezTo>
                    <a:pt x="887" y="343"/>
                    <a:pt x="888" y="348"/>
                    <a:pt x="894" y="348"/>
                  </a:cubicBezTo>
                  <a:cubicBezTo>
                    <a:pt x="896" y="343"/>
                    <a:pt x="888" y="336"/>
                    <a:pt x="889" y="332"/>
                  </a:cubicBezTo>
                  <a:cubicBezTo>
                    <a:pt x="892" y="333"/>
                    <a:pt x="896" y="338"/>
                    <a:pt x="899" y="333"/>
                  </a:cubicBezTo>
                  <a:cubicBezTo>
                    <a:pt x="893" y="327"/>
                    <a:pt x="883" y="326"/>
                    <a:pt x="877" y="321"/>
                  </a:cubicBezTo>
                  <a:cubicBezTo>
                    <a:pt x="888" y="318"/>
                    <a:pt x="896" y="330"/>
                    <a:pt x="905" y="329"/>
                  </a:cubicBezTo>
                  <a:cubicBezTo>
                    <a:pt x="906" y="325"/>
                    <a:pt x="904" y="324"/>
                    <a:pt x="904" y="321"/>
                  </a:cubicBezTo>
                  <a:cubicBezTo>
                    <a:pt x="908" y="322"/>
                    <a:pt x="909" y="319"/>
                    <a:pt x="909" y="316"/>
                  </a:cubicBezTo>
                  <a:cubicBezTo>
                    <a:pt x="893" y="315"/>
                    <a:pt x="889" y="302"/>
                    <a:pt x="881" y="292"/>
                  </a:cubicBezTo>
                  <a:cubicBezTo>
                    <a:pt x="889" y="292"/>
                    <a:pt x="891" y="297"/>
                    <a:pt x="896" y="299"/>
                  </a:cubicBezTo>
                  <a:cubicBezTo>
                    <a:pt x="896" y="298"/>
                    <a:pt x="897" y="297"/>
                    <a:pt x="899" y="297"/>
                  </a:cubicBezTo>
                  <a:cubicBezTo>
                    <a:pt x="901" y="296"/>
                    <a:pt x="898" y="288"/>
                    <a:pt x="902" y="288"/>
                  </a:cubicBezTo>
                  <a:cubicBezTo>
                    <a:pt x="905" y="285"/>
                    <a:pt x="908" y="290"/>
                    <a:pt x="911" y="291"/>
                  </a:cubicBezTo>
                  <a:cubicBezTo>
                    <a:pt x="915" y="283"/>
                    <a:pt x="927" y="286"/>
                    <a:pt x="931" y="291"/>
                  </a:cubicBezTo>
                  <a:cubicBezTo>
                    <a:pt x="931" y="294"/>
                    <a:pt x="922" y="293"/>
                    <a:pt x="926" y="297"/>
                  </a:cubicBezTo>
                  <a:cubicBezTo>
                    <a:pt x="929" y="302"/>
                    <a:pt x="931" y="292"/>
                    <a:pt x="934" y="296"/>
                  </a:cubicBezTo>
                  <a:cubicBezTo>
                    <a:pt x="932" y="303"/>
                    <a:pt x="933" y="307"/>
                    <a:pt x="929" y="311"/>
                  </a:cubicBezTo>
                  <a:cubicBezTo>
                    <a:pt x="933" y="311"/>
                    <a:pt x="937" y="315"/>
                    <a:pt x="940" y="313"/>
                  </a:cubicBezTo>
                  <a:cubicBezTo>
                    <a:pt x="942" y="307"/>
                    <a:pt x="933" y="310"/>
                    <a:pt x="936" y="306"/>
                  </a:cubicBezTo>
                  <a:cubicBezTo>
                    <a:pt x="944" y="307"/>
                    <a:pt x="944" y="319"/>
                    <a:pt x="946" y="321"/>
                  </a:cubicBezTo>
                  <a:cubicBezTo>
                    <a:pt x="942" y="318"/>
                    <a:pt x="935" y="317"/>
                    <a:pt x="930" y="318"/>
                  </a:cubicBezTo>
                  <a:cubicBezTo>
                    <a:pt x="930" y="323"/>
                    <a:pt x="930" y="323"/>
                    <a:pt x="930" y="323"/>
                  </a:cubicBezTo>
                  <a:cubicBezTo>
                    <a:pt x="937" y="324"/>
                    <a:pt x="955" y="323"/>
                    <a:pt x="952" y="336"/>
                  </a:cubicBezTo>
                  <a:cubicBezTo>
                    <a:pt x="955" y="341"/>
                    <a:pt x="966" y="338"/>
                    <a:pt x="966" y="346"/>
                  </a:cubicBezTo>
                  <a:cubicBezTo>
                    <a:pt x="978" y="344"/>
                    <a:pt x="984" y="357"/>
                    <a:pt x="1001" y="353"/>
                  </a:cubicBezTo>
                  <a:cubicBezTo>
                    <a:pt x="1003" y="337"/>
                    <a:pt x="1026" y="348"/>
                    <a:pt x="1029" y="356"/>
                  </a:cubicBezTo>
                  <a:cubicBezTo>
                    <a:pt x="1051" y="361"/>
                    <a:pt x="1056" y="340"/>
                    <a:pt x="1073" y="350"/>
                  </a:cubicBezTo>
                  <a:cubicBezTo>
                    <a:pt x="1078" y="350"/>
                    <a:pt x="1078" y="344"/>
                    <a:pt x="1082" y="346"/>
                  </a:cubicBezTo>
                  <a:cubicBezTo>
                    <a:pt x="1081" y="358"/>
                    <a:pt x="1076" y="373"/>
                    <a:pt x="1087" y="379"/>
                  </a:cubicBezTo>
                  <a:cubicBezTo>
                    <a:pt x="1073" y="390"/>
                    <a:pt x="1086" y="413"/>
                    <a:pt x="1079" y="425"/>
                  </a:cubicBezTo>
                  <a:cubicBezTo>
                    <a:pt x="1072" y="426"/>
                    <a:pt x="1071" y="432"/>
                    <a:pt x="1065" y="433"/>
                  </a:cubicBezTo>
                  <a:cubicBezTo>
                    <a:pt x="1060" y="433"/>
                    <a:pt x="1055" y="429"/>
                    <a:pt x="1049" y="432"/>
                  </a:cubicBezTo>
                  <a:cubicBezTo>
                    <a:pt x="1036" y="419"/>
                    <a:pt x="1012" y="429"/>
                    <a:pt x="998" y="435"/>
                  </a:cubicBezTo>
                  <a:cubicBezTo>
                    <a:pt x="982" y="434"/>
                    <a:pt x="961" y="424"/>
                    <a:pt x="945" y="423"/>
                  </a:cubicBezTo>
                  <a:cubicBezTo>
                    <a:pt x="938" y="423"/>
                    <a:pt x="932" y="426"/>
                    <a:pt x="930" y="417"/>
                  </a:cubicBezTo>
                  <a:cubicBezTo>
                    <a:pt x="918" y="419"/>
                    <a:pt x="916" y="412"/>
                    <a:pt x="902" y="413"/>
                  </a:cubicBezTo>
                  <a:cubicBezTo>
                    <a:pt x="900" y="412"/>
                    <a:pt x="897" y="410"/>
                    <a:pt x="897" y="406"/>
                  </a:cubicBezTo>
                  <a:cubicBezTo>
                    <a:pt x="875" y="397"/>
                    <a:pt x="834" y="406"/>
                    <a:pt x="852" y="433"/>
                  </a:cubicBezTo>
                  <a:cubicBezTo>
                    <a:pt x="848" y="440"/>
                    <a:pt x="837" y="447"/>
                    <a:pt x="829" y="443"/>
                  </a:cubicBezTo>
                  <a:cubicBezTo>
                    <a:pt x="818" y="438"/>
                    <a:pt x="813" y="430"/>
                    <a:pt x="802" y="428"/>
                  </a:cubicBezTo>
                  <a:cubicBezTo>
                    <a:pt x="796" y="427"/>
                    <a:pt x="788" y="430"/>
                    <a:pt x="782" y="428"/>
                  </a:cubicBezTo>
                  <a:cubicBezTo>
                    <a:pt x="774" y="425"/>
                    <a:pt x="779" y="416"/>
                    <a:pt x="772" y="410"/>
                  </a:cubicBezTo>
                  <a:cubicBezTo>
                    <a:pt x="770" y="408"/>
                    <a:pt x="761" y="405"/>
                    <a:pt x="757" y="403"/>
                  </a:cubicBezTo>
                  <a:cubicBezTo>
                    <a:pt x="749" y="399"/>
                    <a:pt x="740" y="405"/>
                    <a:pt x="730" y="403"/>
                  </a:cubicBezTo>
                  <a:cubicBezTo>
                    <a:pt x="724" y="402"/>
                    <a:pt x="710" y="394"/>
                    <a:pt x="709" y="388"/>
                  </a:cubicBezTo>
                  <a:cubicBezTo>
                    <a:pt x="676" y="385"/>
                    <a:pt x="714" y="373"/>
                    <a:pt x="714" y="362"/>
                  </a:cubicBezTo>
                  <a:cubicBezTo>
                    <a:pt x="699" y="353"/>
                    <a:pt x="713" y="348"/>
                    <a:pt x="716" y="338"/>
                  </a:cubicBezTo>
                  <a:cubicBezTo>
                    <a:pt x="711" y="335"/>
                    <a:pt x="707" y="345"/>
                    <a:pt x="702" y="342"/>
                  </a:cubicBezTo>
                  <a:cubicBezTo>
                    <a:pt x="702" y="339"/>
                    <a:pt x="705" y="339"/>
                    <a:pt x="704" y="335"/>
                  </a:cubicBezTo>
                  <a:cubicBezTo>
                    <a:pt x="693" y="330"/>
                    <a:pt x="678" y="343"/>
                    <a:pt x="664" y="336"/>
                  </a:cubicBezTo>
                  <a:cubicBezTo>
                    <a:pt x="661" y="335"/>
                    <a:pt x="662" y="339"/>
                    <a:pt x="659" y="339"/>
                  </a:cubicBezTo>
                  <a:cubicBezTo>
                    <a:pt x="656" y="338"/>
                    <a:pt x="653" y="337"/>
                    <a:pt x="650" y="336"/>
                  </a:cubicBezTo>
                  <a:cubicBezTo>
                    <a:pt x="629" y="347"/>
                    <a:pt x="575" y="333"/>
                    <a:pt x="556" y="353"/>
                  </a:cubicBezTo>
                  <a:cubicBezTo>
                    <a:pt x="543" y="350"/>
                    <a:pt x="539" y="362"/>
                    <a:pt x="531" y="363"/>
                  </a:cubicBezTo>
                  <a:cubicBezTo>
                    <a:pt x="526" y="364"/>
                    <a:pt x="523" y="361"/>
                    <a:pt x="517" y="361"/>
                  </a:cubicBezTo>
                  <a:cubicBezTo>
                    <a:pt x="510" y="360"/>
                    <a:pt x="502" y="362"/>
                    <a:pt x="494" y="363"/>
                  </a:cubicBezTo>
                  <a:cubicBezTo>
                    <a:pt x="488" y="360"/>
                    <a:pt x="490" y="353"/>
                    <a:pt x="483" y="353"/>
                  </a:cubicBezTo>
                  <a:cubicBezTo>
                    <a:pt x="475" y="353"/>
                    <a:pt x="469" y="374"/>
                    <a:pt x="455" y="382"/>
                  </a:cubicBezTo>
                  <a:cubicBezTo>
                    <a:pt x="448" y="386"/>
                    <a:pt x="443" y="384"/>
                    <a:pt x="439" y="387"/>
                  </a:cubicBezTo>
                  <a:cubicBezTo>
                    <a:pt x="427" y="388"/>
                    <a:pt x="426" y="397"/>
                    <a:pt x="417" y="400"/>
                  </a:cubicBezTo>
                  <a:cubicBezTo>
                    <a:pt x="417" y="403"/>
                    <a:pt x="415" y="404"/>
                    <a:pt x="415" y="407"/>
                  </a:cubicBezTo>
                  <a:cubicBezTo>
                    <a:pt x="406" y="412"/>
                    <a:pt x="402" y="421"/>
                    <a:pt x="398" y="431"/>
                  </a:cubicBezTo>
                  <a:cubicBezTo>
                    <a:pt x="400" y="433"/>
                    <a:pt x="397" y="435"/>
                    <a:pt x="398" y="438"/>
                  </a:cubicBezTo>
                  <a:cubicBezTo>
                    <a:pt x="389" y="442"/>
                    <a:pt x="386" y="451"/>
                    <a:pt x="378" y="455"/>
                  </a:cubicBezTo>
                  <a:cubicBezTo>
                    <a:pt x="370" y="459"/>
                    <a:pt x="367" y="464"/>
                    <a:pt x="361" y="467"/>
                  </a:cubicBezTo>
                  <a:cubicBezTo>
                    <a:pt x="356" y="470"/>
                    <a:pt x="350" y="468"/>
                    <a:pt x="343" y="471"/>
                  </a:cubicBezTo>
                  <a:cubicBezTo>
                    <a:pt x="332" y="476"/>
                    <a:pt x="331" y="498"/>
                    <a:pt x="315" y="495"/>
                  </a:cubicBezTo>
                  <a:cubicBezTo>
                    <a:pt x="312" y="505"/>
                    <a:pt x="301" y="506"/>
                    <a:pt x="302" y="520"/>
                  </a:cubicBezTo>
                  <a:cubicBezTo>
                    <a:pt x="297" y="526"/>
                    <a:pt x="291" y="532"/>
                    <a:pt x="282" y="535"/>
                  </a:cubicBezTo>
                  <a:cubicBezTo>
                    <a:pt x="282" y="542"/>
                    <a:pt x="274" y="548"/>
                    <a:pt x="271" y="554"/>
                  </a:cubicBezTo>
                  <a:cubicBezTo>
                    <a:pt x="270" y="555"/>
                    <a:pt x="271" y="557"/>
                    <a:pt x="270" y="558"/>
                  </a:cubicBezTo>
                  <a:cubicBezTo>
                    <a:pt x="266" y="562"/>
                    <a:pt x="261" y="562"/>
                    <a:pt x="259" y="566"/>
                  </a:cubicBezTo>
                  <a:cubicBezTo>
                    <a:pt x="257" y="569"/>
                    <a:pt x="256" y="575"/>
                    <a:pt x="255" y="580"/>
                  </a:cubicBezTo>
                  <a:cubicBezTo>
                    <a:pt x="255" y="584"/>
                    <a:pt x="259" y="590"/>
                    <a:pt x="259" y="592"/>
                  </a:cubicBezTo>
                  <a:cubicBezTo>
                    <a:pt x="260" y="600"/>
                    <a:pt x="254" y="603"/>
                    <a:pt x="253" y="610"/>
                  </a:cubicBezTo>
                  <a:cubicBezTo>
                    <a:pt x="252" y="615"/>
                    <a:pt x="254" y="622"/>
                    <a:pt x="254" y="627"/>
                  </a:cubicBezTo>
                  <a:cubicBezTo>
                    <a:pt x="253" y="632"/>
                    <a:pt x="249" y="641"/>
                    <a:pt x="247" y="647"/>
                  </a:cubicBezTo>
                  <a:cubicBezTo>
                    <a:pt x="245" y="650"/>
                    <a:pt x="242" y="651"/>
                    <a:pt x="240" y="654"/>
                  </a:cubicBezTo>
                  <a:cubicBezTo>
                    <a:pt x="238" y="660"/>
                    <a:pt x="239" y="666"/>
                    <a:pt x="237" y="671"/>
                  </a:cubicBezTo>
                  <a:cubicBezTo>
                    <a:pt x="234" y="677"/>
                    <a:pt x="226" y="681"/>
                    <a:pt x="223" y="687"/>
                  </a:cubicBezTo>
                  <a:cubicBezTo>
                    <a:pt x="231" y="703"/>
                    <a:pt x="224" y="713"/>
                    <a:pt x="222" y="730"/>
                  </a:cubicBezTo>
                  <a:cubicBezTo>
                    <a:pt x="223" y="733"/>
                    <a:pt x="226" y="733"/>
                    <a:pt x="228" y="735"/>
                  </a:cubicBezTo>
                  <a:cubicBezTo>
                    <a:pt x="226" y="738"/>
                    <a:pt x="225" y="738"/>
                    <a:pt x="227" y="741"/>
                  </a:cubicBezTo>
                  <a:cubicBezTo>
                    <a:pt x="229" y="743"/>
                    <a:pt x="233" y="739"/>
                    <a:pt x="235" y="742"/>
                  </a:cubicBezTo>
                  <a:cubicBezTo>
                    <a:pt x="232" y="758"/>
                    <a:pt x="245" y="758"/>
                    <a:pt x="245" y="771"/>
                  </a:cubicBezTo>
                  <a:cubicBezTo>
                    <a:pt x="254" y="778"/>
                    <a:pt x="262" y="792"/>
                    <a:pt x="257" y="804"/>
                  </a:cubicBezTo>
                  <a:cubicBezTo>
                    <a:pt x="261" y="812"/>
                    <a:pt x="262" y="822"/>
                    <a:pt x="267" y="828"/>
                  </a:cubicBezTo>
                  <a:cubicBezTo>
                    <a:pt x="280" y="833"/>
                    <a:pt x="283" y="847"/>
                    <a:pt x="296" y="851"/>
                  </a:cubicBezTo>
                  <a:cubicBezTo>
                    <a:pt x="298" y="868"/>
                    <a:pt x="312" y="872"/>
                    <a:pt x="322" y="879"/>
                  </a:cubicBezTo>
                  <a:cubicBezTo>
                    <a:pt x="325" y="881"/>
                    <a:pt x="326" y="886"/>
                    <a:pt x="328" y="887"/>
                  </a:cubicBezTo>
                  <a:cubicBezTo>
                    <a:pt x="341" y="892"/>
                    <a:pt x="353" y="878"/>
                    <a:pt x="364" y="877"/>
                  </a:cubicBezTo>
                  <a:cubicBezTo>
                    <a:pt x="367" y="877"/>
                    <a:pt x="371" y="878"/>
                    <a:pt x="375" y="878"/>
                  </a:cubicBezTo>
                  <a:cubicBezTo>
                    <a:pt x="381" y="878"/>
                    <a:pt x="385" y="875"/>
                    <a:pt x="389" y="875"/>
                  </a:cubicBezTo>
                  <a:cubicBezTo>
                    <a:pt x="394" y="876"/>
                    <a:pt x="399" y="884"/>
                    <a:pt x="404" y="878"/>
                  </a:cubicBezTo>
                  <a:cubicBezTo>
                    <a:pt x="406" y="884"/>
                    <a:pt x="414" y="883"/>
                    <a:pt x="419" y="886"/>
                  </a:cubicBezTo>
                  <a:cubicBezTo>
                    <a:pt x="422" y="887"/>
                    <a:pt x="421" y="890"/>
                    <a:pt x="425" y="891"/>
                  </a:cubicBezTo>
                  <a:cubicBezTo>
                    <a:pt x="429" y="891"/>
                    <a:pt x="434" y="885"/>
                    <a:pt x="440" y="884"/>
                  </a:cubicBezTo>
                  <a:cubicBezTo>
                    <a:pt x="450" y="882"/>
                    <a:pt x="462" y="878"/>
                    <a:pt x="467" y="872"/>
                  </a:cubicBezTo>
                  <a:cubicBezTo>
                    <a:pt x="469" y="873"/>
                    <a:pt x="471" y="875"/>
                    <a:pt x="474" y="875"/>
                  </a:cubicBezTo>
                  <a:cubicBezTo>
                    <a:pt x="483" y="866"/>
                    <a:pt x="497" y="868"/>
                    <a:pt x="509" y="865"/>
                  </a:cubicBezTo>
                  <a:cubicBezTo>
                    <a:pt x="514" y="872"/>
                    <a:pt x="521" y="866"/>
                    <a:pt x="525" y="866"/>
                  </a:cubicBezTo>
                  <a:cubicBezTo>
                    <a:pt x="544" y="863"/>
                    <a:pt x="555" y="879"/>
                    <a:pt x="559" y="891"/>
                  </a:cubicBezTo>
                  <a:cubicBezTo>
                    <a:pt x="563" y="904"/>
                    <a:pt x="562" y="909"/>
                    <a:pt x="583" y="908"/>
                  </a:cubicBezTo>
                  <a:cubicBezTo>
                    <a:pt x="585" y="907"/>
                    <a:pt x="585" y="904"/>
                    <a:pt x="588" y="903"/>
                  </a:cubicBezTo>
                  <a:cubicBezTo>
                    <a:pt x="596" y="903"/>
                    <a:pt x="603" y="910"/>
                    <a:pt x="611" y="908"/>
                  </a:cubicBezTo>
                  <a:cubicBezTo>
                    <a:pt x="615" y="907"/>
                    <a:pt x="620" y="900"/>
                    <a:pt x="625" y="907"/>
                  </a:cubicBezTo>
                  <a:cubicBezTo>
                    <a:pt x="627" y="921"/>
                    <a:pt x="645" y="924"/>
                    <a:pt x="646" y="935"/>
                  </a:cubicBezTo>
                  <a:cubicBezTo>
                    <a:pt x="647" y="943"/>
                    <a:pt x="638" y="947"/>
                    <a:pt x="640" y="959"/>
                  </a:cubicBezTo>
                  <a:cubicBezTo>
                    <a:pt x="637" y="961"/>
                    <a:pt x="633" y="963"/>
                    <a:pt x="632" y="966"/>
                  </a:cubicBezTo>
                  <a:cubicBezTo>
                    <a:pt x="634" y="971"/>
                    <a:pt x="637" y="975"/>
                    <a:pt x="638" y="982"/>
                  </a:cubicBezTo>
                  <a:cubicBezTo>
                    <a:pt x="636" y="983"/>
                    <a:pt x="633" y="983"/>
                    <a:pt x="632" y="986"/>
                  </a:cubicBezTo>
                  <a:cubicBezTo>
                    <a:pt x="635" y="999"/>
                    <a:pt x="627" y="1002"/>
                    <a:pt x="620" y="1006"/>
                  </a:cubicBezTo>
                  <a:cubicBezTo>
                    <a:pt x="623" y="1012"/>
                    <a:pt x="627" y="1016"/>
                    <a:pt x="633" y="1019"/>
                  </a:cubicBezTo>
                  <a:cubicBezTo>
                    <a:pt x="631" y="1020"/>
                    <a:pt x="632" y="1023"/>
                    <a:pt x="632" y="1026"/>
                  </a:cubicBezTo>
                  <a:cubicBezTo>
                    <a:pt x="638" y="1027"/>
                    <a:pt x="637" y="1033"/>
                    <a:pt x="639" y="1036"/>
                  </a:cubicBezTo>
                  <a:cubicBezTo>
                    <a:pt x="641" y="1038"/>
                    <a:pt x="644" y="1039"/>
                    <a:pt x="646" y="1040"/>
                  </a:cubicBezTo>
                  <a:cubicBezTo>
                    <a:pt x="647" y="1041"/>
                    <a:pt x="647" y="1044"/>
                    <a:pt x="648" y="1045"/>
                  </a:cubicBezTo>
                  <a:cubicBezTo>
                    <a:pt x="650" y="1048"/>
                    <a:pt x="654" y="1049"/>
                    <a:pt x="656" y="1051"/>
                  </a:cubicBezTo>
                  <a:cubicBezTo>
                    <a:pt x="658" y="1053"/>
                    <a:pt x="658" y="1056"/>
                    <a:pt x="660" y="1059"/>
                  </a:cubicBezTo>
                  <a:cubicBezTo>
                    <a:pt x="666" y="1067"/>
                    <a:pt x="676" y="1070"/>
                    <a:pt x="682" y="1077"/>
                  </a:cubicBezTo>
                  <a:cubicBezTo>
                    <a:pt x="688" y="1084"/>
                    <a:pt x="687" y="1095"/>
                    <a:pt x="694" y="1103"/>
                  </a:cubicBezTo>
                  <a:cubicBezTo>
                    <a:pt x="695" y="1106"/>
                    <a:pt x="691" y="1105"/>
                    <a:pt x="691" y="1108"/>
                  </a:cubicBezTo>
                  <a:cubicBezTo>
                    <a:pt x="694" y="1113"/>
                    <a:pt x="698" y="1116"/>
                    <a:pt x="701" y="1121"/>
                  </a:cubicBezTo>
                  <a:cubicBezTo>
                    <a:pt x="701" y="1127"/>
                    <a:pt x="701" y="1127"/>
                    <a:pt x="701" y="1127"/>
                  </a:cubicBezTo>
                  <a:cubicBezTo>
                    <a:pt x="712" y="1133"/>
                    <a:pt x="717" y="1151"/>
                    <a:pt x="706" y="1160"/>
                  </a:cubicBezTo>
                  <a:cubicBezTo>
                    <a:pt x="711" y="1163"/>
                    <a:pt x="707" y="1167"/>
                    <a:pt x="710" y="1172"/>
                  </a:cubicBezTo>
                  <a:cubicBezTo>
                    <a:pt x="714" y="1181"/>
                    <a:pt x="725" y="1188"/>
                    <a:pt x="724" y="1199"/>
                  </a:cubicBezTo>
                  <a:cubicBezTo>
                    <a:pt x="724" y="1205"/>
                    <a:pt x="716" y="1208"/>
                    <a:pt x="718" y="1216"/>
                  </a:cubicBezTo>
                  <a:cubicBezTo>
                    <a:pt x="716" y="1218"/>
                    <a:pt x="711" y="1217"/>
                    <a:pt x="709" y="1219"/>
                  </a:cubicBezTo>
                  <a:cubicBezTo>
                    <a:pt x="706" y="1222"/>
                    <a:pt x="706" y="1228"/>
                    <a:pt x="699" y="1227"/>
                  </a:cubicBezTo>
                  <a:cubicBezTo>
                    <a:pt x="700" y="1237"/>
                    <a:pt x="694" y="1241"/>
                    <a:pt x="696" y="1253"/>
                  </a:cubicBezTo>
                  <a:cubicBezTo>
                    <a:pt x="690" y="1257"/>
                    <a:pt x="692" y="1268"/>
                    <a:pt x="685" y="1270"/>
                  </a:cubicBezTo>
                  <a:cubicBezTo>
                    <a:pt x="685" y="1273"/>
                    <a:pt x="686" y="1277"/>
                    <a:pt x="687" y="1279"/>
                  </a:cubicBezTo>
                  <a:cubicBezTo>
                    <a:pt x="677" y="1305"/>
                    <a:pt x="701" y="1315"/>
                    <a:pt x="711" y="1331"/>
                  </a:cubicBezTo>
                  <a:cubicBezTo>
                    <a:pt x="714" y="1335"/>
                    <a:pt x="714" y="1340"/>
                    <a:pt x="716" y="1344"/>
                  </a:cubicBezTo>
                  <a:cubicBezTo>
                    <a:pt x="720" y="1351"/>
                    <a:pt x="729" y="1355"/>
                    <a:pt x="730" y="1362"/>
                  </a:cubicBezTo>
                  <a:cubicBezTo>
                    <a:pt x="743" y="1365"/>
                    <a:pt x="742" y="1381"/>
                    <a:pt x="742" y="1396"/>
                  </a:cubicBezTo>
                  <a:cubicBezTo>
                    <a:pt x="747" y="1400"/>
                    <a:pt x="750" y="1408"/>
                    <a:pt x="747" y="1414"/>
                  </a:cubicBezTo>
                  <a:cubicBezTo>
                    <a:pt x="756" y="1428"/>
                    <a:pt x="759" y="1450"/>
                    <a:pt x="778" y="1455"/>
                  </a:cubicBezTo>
                  <a:cubicBezTo>
                    <a:pt x="779" y="1462"/>
                    <a:pt x="787" y="1464"/>
                    <a:pt x="789" y="1469"/>
                  </a:cubicBezTo>
                  <a:cubicBezTo>
                    <a:pt x="791" y="1473"/>
                    <a:pt x="788" y="1477"/>
                    <a:pt x="790" y="1480"/>
                  </a:cubicBezTo>
                  <a:cubicBezTo>
                    <a:pt x="795" y="1488"/>
                    <a:pt x="809" y="1487"/>
                    <a:pt x="808" y="1501"/>
                  </a:cubicBezTo>
                  <a:cubicBezTo>
                    <a:pt x="807" y="1504"/>
                    <a:pt x="803" y="1504"/>
                    <a:pt x="801" y="1505"/>
                  </a:cubicBezTo>
                  <a:cubicBezTo>
                    <a:pt x="802" y="1511"/>
                    <a:pt x="808" y="1512"/>
                    <a:pt x="807" y="1520"/>
                  </a:cubicBezTo>
                  <a:cubicBezTo>
                    <a:pt x="816" y="1518"/>
                    <a:pt x="820" y="1526"/>
                    <a:pt x="828" y="1527"/>
                  </a:cubicBezTo>
                  <a:cubicBezTo>
                    <a:pt x="833" y="1528"/>
                    <a:pt x="836" y="1524"/>
                    <a:pt x="842" y="1523"/>
                  </a:cubicBezTo>
                  <a:cubicBezTo>
                    <a:pt x="849" y="1522"/>
                    <a:pt x="860" y="1527"/>
                    <a:pt x="866" y="1520"/>
                  </a:cubicBezTo>
                  <a:cubicBezTo>
                    <a:pt x="886" y="1521"/>
                    <a:pt x="906" y="1520"/>
                    <a:pt x="923" y="1517"/>
                  </a:cubicBezTo>
                  <a:cubicBezTo>
                    <a:pt x="948" y="1514"/>
                    <a:pt x="969" y="1501"/>
                    <a:pt x="986" y="1489"/>
                  </a:cubicBezTo>
                  <a:cubicBezTo>
                    <a:pt x="992" y="1489"/>
                    <a:pt x="992" y="1489"/>
                    <a:pt x="992" y="1489"/>
                  </a:cubicBezTo>
                  <a:cubicBezTo>
                    <a:pt x="1003" y="1482"/>
                    <a:pt x="1008" y="1469"/>
                    <a:pt x="1020" y="1462"/>
                  </a:cubicBezTo>
                  <a:cubicBezTo>
                    <a:pt x="1024" y="1459"/>
                    <a:pt x="1031" y="1458"/>
                    <a:pt x="1035" y="1455"/>
                  </a:cubicBezTo>
                  <a:cubicBezTo>
                    <a:pt x="1044" y="1448"/>
                    <a:pt x="1049" y="1436"/>
                    <a:pt x="1054" y="1425"/>
                  </a:cubicBezTo>
                  <a:cubicBezTo>
                    <a:pt x="1054" y="1422"/>
                    <a:pt x="1051" y="1422"/>
                    <a:pt x="1050" y="1419"/>
                  </a:cubicBezTo>
                  <a:cubicBezTo>
                    <a:pt x="1065" y="1405"/>
                    <a:pt x="1092" y="1404"/>
                    <a:pt x="1105" y="1389"/>
                  </a:cubicBezTo>
                  <a:cubicBezTo>
                    <a:pt x="1105" y="1386"/>
                    <a:pt x="1102" y="1386"/>
                    <a:pt x="1102" y="1384"/>
                  </a:cubicBezTo>
                  <a:cubicBezTo>
                    <a:pt x="1109" y="1381"/>
                    <a:pt x="1110" y="1372"/>
                    <a:pt x="1112" y="1364"/>
                  </a:cubicBezTo>
                  <a:cubicBezTo>
                    <a:pt x="1108" y="1361"/>
                    <a:pt x="1108" y="1356"/>
                    <a:pt x="1105" y="1352"/>
                  </a:cubicBezTo>
                  <a:cubicBezTo>
                    <a:pt x="1106" y="1350"/>
                    <a:pt x="1108" y="1348"/>
                    <a:pt x="1108" y="1344"/>
                  </a:cubicBezTo>
                  <a:cubicBezTo>
                    <a:pt x="1108" y="1341"/>
                    <a:pt x="1103" y="1342"/>
                    <a:pt x="1102" y="1340"/>
                  </a:cubicBezTo>
                  <a:cubicBezTo>
                    <a:pt x="1103" y="1331"/>
                    <a:pt x="1112" y="1331"/>
                    <a:pt x="1118" y="1326"/>
                  </a:cubicBezTo>
                  <a:cubicBezTo>
                    <a:pt x="1122" y="1324"/>
                    <a:pt x="1125" y="1318"/>
                    <a:pt x="1128" y="1316"/>
                  </a:cubicBezTo>
                  <a:cubicBezTo>
                    <a:pt x="1132" y="1313"/>
                    <a:pt x="1139" y="1313"/>
                    <a:pt x="1143" y="1308"/>
                  </a:cubicBezTo>
                  <a:cubicBezTo>
                    <a:pt x="1148" y="1303"/>
                    <a:pt x="1149" y="1298"/>
                    <a:pt x="1154" y="1295"/>
                  </a:cubicBezTo>
                  <a:cubicBezTo>
                    <a:pt x="1167" y="1285"/>
                    <a:pt x="1189" y="1283"/>
                    <a:pt x="1201" y="1274"/>
                  </a:cubicBezTo>
                  <a:cubicBezTo>
                    <a:pt x="1205" y="1270"/>
                    <a:pt x="1208" y="1263"/>
                    <a:pt x="1213" y="1259"/>
                  </a:cubicBezTo>
                  <a:cubicBezTo>
                    <a:pt x="1215" y="1257"/>
                    <a:pt x="1218" y="1256"/>
                    <a:pt x="1219" y="1254"/>
                  </a:cubicBezTo>
                  <a:cubicBezTo>
                    <a:pt x="1225" y="1247"/>
                    <a:pt x="1224" y="1242"/>
                    <a:pt x="1223" y="1233"/>
                  </a:cubicBezTo>
                  <a:cubicBezTo>
                    <a:pt x="1223" y="1224"/>
                    <a:pt x="1228" y="1210"/>
                    <a:pt x="1229" y="1204"/>
                  </a:cubicBezTo>
                  <a:cubicBezTo>
                    <a:pt x="1229" y="1202"/>
                    <a:pt x="1228" y="1198"/>
                    <a:pt x="1228" y="1195"/>
                  </a:cubicBezTo>
                  <a:cubicBezTo>
                    <a:pt x="1229" y="1183"/>
                    <a:pt x="1238" y="1177"/>
                    <a:pt x="1231" y="1170"/>
                  </a:cubicBezTo>
                  <a:cubicBezTo>
                    <a:pt x="1228" y="1169"/>
                    <a:pt x="1223" y="1169"/>
                    <a:pt x="1221" y="1165"/>
                  </a:cubicBezTo>
                  <a:cubicBezTo>
                    <a:pt x="1220" y="1163"/>
                    <a:pt x="1216" y="1142"/>
                    <a:pt x="1216" y="1142"/>
                  </a:cubicBezTo>
                  <a:cubicBezTo>
                    <a:pt x="1216" y="1140"/>
                    <a:pt x="1220" y="1137"/>
                    <a:pt x="1220" y="1134"/>
                  </a:cubicBezTo>
                  <a:cubicBezTo>
                    <a:pt x="1221" y="1131"/>
                    <a:pt x="1218" y="1129"/>
                    <a:pt x="1218" y="1127"/>
                  </a:cubicBezTo>
                  <a:cubicBezTo>
                    <a:pt x="1219" y="1122"/>
                    <a:pt x="1225" y="1118"/>
                    <a:pt x="1223" y="1113"/>
                  </a:cubicBezTo>
                  <a:cubicBezTo>
                    <a:pt x="1214" y="1110"/>
                    <a:pt x="1209" y="1107"/>
                    <a:pt x="1213" y="1097"/>
                  </a:cubicBezTo>
                  <a:cubicBezTo>
                    <a:pt x="1218" y="1084"/>
                    <a:pt x="1226" y="1069"/>
                    <a:pt x="1234" y="1060"/>
                  </a:cubicBezTo>
                  <a:cubicBezTo>
                    <a:pt x="1234" y="1054"/>
                    <a:pt x="1234" y="1054"/>
                    <a:pt x="1234" y="1054"/>
                  </a:cubicBezTo>
                  <a:cubicBezTo>
                    <a:pt x="1236" y="1049"/>
                    <a:pt x="1242" y="1048"/>
                    <a:pt x="1240" y="1039"/>
                  </a:cubicBezTo>
                  <a:cubicBezTo>
                    <a:pt x="1245" y="1036"/>
                    <a:pt x="1252" y="1036"/>
                    <a:pt x="1251" y="1028"/>
                  </a:cubicBezTo>
                  <a:cubicBezTo>
                    <a:pt x="1254" y="1026"/>
                    <a:pt x="1256" y="1023"/>
                    <a:pt x="1262" y="1024"/>
                  </a:cubicBezTo>
                  <a:cubicBezTo>
                    <a:pt x="1270" y="1016"/>
                    <a:pt x="1271" y="1005"/>
                    <a:pt x="1279" y="997"/>
                  </a:cubicBezTo>
                  <a:cubicBezTo>
                    <a:pt x="1282" y="993"/>
                    <a:pt x="1289" y="992"/>
                    <a:pt x="1292" y="987"/>
                  </a:cubicBezTo>
                  <a:cubicBezTo>
                    <a:pt x="1294" y="985"/>
                    <a:pt x="1294" y="981"/>
                    <a:pt x="1296" y="978"/>
                  </a:cubicBezTo>
                  <a:cubicBezTo>
                    <a:pt x="1298" y="975"/>
                    <a:pt x="1303" y="972"/>
                    <a:pt x="1306" y="969"/>
                  </a:cubicBezTo>
                  <a:cubicBezTo>
                    <a:pt x="1322" y="952"/>
                    <a:pt x="1340" y="943"/>
                    <a:pt x="1356" y="925"/>
                  </a:cubicBezTo>
                  <a:cubicBezTo>
                    <a:pt x="1365" y="914"/>
                    <a:pt x="1370" y="904"/>
                    <a:pt x="1376" y="891"/>
                  </a:cubicBezTo>
                  <a:cubicBezTo>
                    <a:pt x="1381" y="878"/>
                    <a:pt x="1388" y="871"/>
                    <a:pt x="1390" y="858"/>
                  </a:cubicBezTo>
                  <a:cubicBezTo>
                    <a:pt x="1392" y="846"/>
                    <a:pt x="1404" y="833"/>
                    <a:pt x="1404" y="818"/>
                  </a:cubicBezTo>
                  <a:cubicBezTo>
                    <a:pt x="1406" y="817"/>
                    <a:pt x="1408" y="815"/>
                    <a:pt x="1409" y="813"/>
                  </a:cubicBezTo>
                  <a:cubicBezTo>
                    <a:pt x="1408" y="793"/>
                    <a:pt x="1411" y="779"/>
                    <a:pt x="1411" y="762"/>
                  </a:cubicBezTo>
                  <a:cubicBezTo>
                    <a:pt x="1409" y="760"/>
                    <a:pt x="1406" y="758"/>
                    <a:pt x="1401" y="759"/>
                  </a:cubicBezTo>
                  <a:cubicBezTo>
                    <a:pt x="1397" y="770"/>
                    <a:pt x="1385" y="774"/>
                    <a:pt x="1371" y="771"/>
                  </a:cubicBezTo>
                  <a:cubicBezTo>
                    <a:pt x="1367" y="777"/>
                    <a:pt x="1362" y="780"/>
                    <a:pt x="1354" y="776"/>
                  </a:cubicBezTo>
                  <a:cubicBezTo>
                    <a:pt x="1349" y="780"/>
                    <a:pt x="1346" y="785"/>
                    <a:pt x="1340" y="787"/>
                  </a:cubicBezTo>
                  <a:cubicBezTo>
                    <a:pt x="1327" y="778"/>
                    <a:pt x="1322" y="797"/>
                    <a:pt x="1304" y="793"/>
                  </a:cubicBezTo>
                  <a:cubicBezTo>
                    <a:pt x="1296" y="786"/>
                    <a:pt x="1291" y="777"/>
                    <a:pt x="1282" y="771"/>
                  </a:cubicBezTo>
                  <a:cubicBezTo>
                    <a:pt x="1299" y="755"/>
                    <a:pt x="1268" y="751"/>
                    <a:pt x="1266" y="736"/>
                  </a:cubicBezTo>
                  <a:cubicBezTo>
                    <a:pt x="1260" y="735"/>
                    <a:pt x="1255" y="733"/>
                    <a:pt x="1252" y="729"/>
                  </a:cubicBezTo>
                  <a:cubicBezTo>
                    <a:pt x="1251" y="726"/>
                    <a:pt x="1250" y="724"/>
                    <a:pt x="1250" y="721"/>
                  </a:cubicBezTo>
                  <a:cubicBezTo>
                    <a:pt x="1246" y="717"/>
                    <a:pt x="1243" y="717"/>
                    <a:pt x="1238" y="717"/>
                  </a:cubicBezTo>
                  <a:cubicBezTo>
                    <a:pt x="1236" y="715"/>
                    <a:pt x="1235" y="713"/>
                    <a:pt x="1233" y="712"/>
                  </a:cubicBezTo>
                  <a:cubicBezTo>
                    <a:pt x="1225" y="712"/>
                    <a:pt x="1225" y="712"/>
                    <a:pt x="1225" y="712"/>
                  </a:cubicBezTo>
                  <a:cubicBezTo>
                    <a:pt x="1219" y="706"/>
                    <a:pt x="1212" y="703"/>
                    <a:pt x="1209" y="694"/>
                  </a:cubicBezTo>
                  <a:cubicBezTo>
                    <a:pt x="1207" y="688"/>
                    <a:pt x="1208" y="682"/>
                    <a:pt x="1206" y="676"/>
                  </a:cubicBezTo>
                  <a:cubicBezTo>
                    <a:pt x="1201" y="665"/>
                    <a:pt x="1192" y="656"/>
                    <a:pt x="1182" y="651"/>
                  </a:cubicBezTo>
                  <a:cubicBezTo>
                    <a:pt x="1182" y="649"/>
                    <a:pt x="1182" y="647"/>
                    <a:pt x="1179" y="647"/>
                  </a:cubicBezTo>
                  <a:cubicBezTo>
                    <a:pt x="1178" y="645"/>
                    <a:pt x="1173" y="646"/>
                    <a:pt x="1170" y="646"/>
                  </a:cubicBezTo>
                  <a:cubicBezTo>
                    <a:pt x="1169" y="631"/>
                    <a:pt x="1158" y="617"/>
                    <a:pt x="1162" y="603"/>
                  </a:cubicBezTo>
                  <a:cubicBezTo>
                    <a:pt x="1157" y="600"/>
                    <a:pt x="1153" y="596"/>
                    <a:pt x="1155" y="589"/>
                  </a:cubicBezTo>
                  <a:cubicBezTo>
                    <a:pt x="1145" y="577"/>
                    <a:pt x="1121" y="575"/>
                    <a:pt x="1126" y="551"/>
                  </a:cubicBezTo>
                  <a:cubicBezTo>
                    <a:pt x="1114" y="548"/>
                    <a:pt x="1111" y="531"/>
                    <a:pt x="1104" y="522"/>
                  </a:cubicBezTo>
                  <a:cubicBezTo>
                    <a:pt x="1099" y="515"/>
                    <a:pt x="1089" y="512"/>
                    <a:pt x="1090" y="501"/>
                  </a:cubicBezTo>
                  <a:cubicBezTo>
                    <a:pt x="1087" y="497"/>
                    <a:pt x="1081" y="496"/>
                    <a:pt x="1080" y="490"/>
                  </a:cubicBezTo>
                  <a:cubicBezTo>
                    <a:pt x="1084" y="492"/>
                    <a:pt x="1086" y="497"/>
                    <a:pt x="1094" y="496"/>
                  </a:cubicBezTo>
                  <a:cubicBezTo>
                    <a:pt x="1094" y="488"/>
                    <a:pt x="1088" y="480"/>
                    <a:pt x="1093" y="474"/>
                  </a:cubicBezTo>
                  <a:cubicBezTo>
                    <a:pt x="1097" y="477"/>
                    <a:pt x="1095" y="486"/>
                    <a:pt x="1097" y="491"/>
                  </a:cubicBezTo>
                  <a:cubicBezTo>
                    <a:pt x="1113" y="496"/>
                    <a:pt x="1115" y="503"/>
                    <a:pt x="1124" y="515"/>
                  </a:cubicBezTo>
                  <a:cubicBezTo>
                    <a:pt x="1129" y="521"/>
                    <a:pt x="1136" y="523"/>
                    <a:pt x="1141" y="528"/>
                  </a:cubicBezTo>
                  <a:cubicBezTo>
                    <a:pt x="1146" y="533"/>
                    <a:pt x="1147" y="544"/>
                    <a:pt x="1151" y="549"/>
                  </a:cubicBezTo>
                  <a:cubicBezTo>
                    <a:pt x="1157" y="555"/>
                    <a:pt x="1169" y="552"/>
                    <a:pt x="1175" y="556"/>
                  </a:cubicBezTo>
                  <a:cubicBezTo>
                    <a:pt x="1193" y="570"/>
                    <a:pt x="1187" y="603"/>
                    <a:pt x="1207" y="614"/>
                  </a:cubicBezTo>
                  <a:cubicBezTo>
                    <a:pt x="1216" y="614"/>
                    <a:pt x="1216" y="614"/>
                    <a:pt x="1216" y="614"/>
                  </a:cubicBezTo>
                  <a:cubicBezTo>
                    <a:pt x="1226" y="621"/>
                    <a:pt x="1232" y="634"/>
                    <a:pt x="1242" y="647"/>
                  </a:cubicBezTo>
                  <a:cubicBezTo>
                    <a:pt x="1255" y="663"/>
                    <a:pt x="1274" y="671"/>
                    <a:pt x="1266" y="697"/>
                  </a:cubicBezTo>
                  <a:cubicBezTo>
                    <a:pt x="1276" y="701"/>
                    <a:pt x="1276" y="719"/>
                    <a:pt x="1275" y="731"/>
                  </a:cubicBezTo>
                  <a:cubicBezTo>
                    <a:pt x="1284" y="742"/>
                    <a:pt x="1295" y="759"/>
                    <a:pt x="1310" y="747"/>
                  </a:cubicBezTo>
                  <a:cubicBezTo>
                    <a:pt x="1313" y="745"/>
                    <a:pt x="1313" y="738"/>
                    <a:pt x="1317" y="736"/>
                  </a:cubicBezTo>
                  <a:cubicBezTo>
                    <a:pt x="1323" y="734"/>
                    <a:pt x="1330" y="737"/>
                    <a:pt x="1336" y="736"/>
                  </a:cubicBezTo>
                  <a:cubicBezTo>
                    <a:pt x="1343" y="735"/>
                    <a:pt x="1348" y="731"/>
                    <a:pt x="1355" y="732"/>
                  </a:cubicBezTo>
                  <a:cubicBezTo>
                    <a:pt x="1371" y="718"/>
                    <a:pt x="1381" y="697"/>
                    <a:pt x="1410" y="696"/>
                  </a:cubicBezTo>
                  <a:cubicBezTo>
                    <a:pt x="1412" y="672"/>
                    <a:pt x="1434" y="671"/>
                    <a:pt x="1449" y="660"/>
                  </a:cubicBezTo>
                  <a:cubicBezTo>
                    <a:pt x="1449" y="656"/>
                    <a:pt x="1447" y="655"/>
                    <a:pt x="1448" y="651"/>
                  </a:cubicBezTo>
                  <a:cubicBezTo>
                    <a:pt x="1453" y="650"/>
                    <a:pt x="1455" y="647"/>
                    <a:pt x="1459" y="646"/>
                  </a:cubicBezTo>
                  <a:cubicBezTo>
                    <a:pt x="1460" y="633"/>
                    <a:pt x="1473" y="625"/>
                    <a:pt x="1468" y="609"/>
                  </a:cubicBezTo>
                  <a:cubicBezTo>
                    <a:pt x="1471" y="609"/>
                    <a:pt x="1472" y="611"/>
                    <a:pt x="1475" y="609"/>
                  </a:cubicBezTo>
                  <a:cubicBezTo>
                    <a:pt x="1473" y="595"/>
                    <a:pt x="1486" y="584"/>
                    <a:pt x="1477" y="570"/>
                  </a:cubicBezTo>
                  <a:cubicBezTo>
                    <a:pt x="1467" y="569"/>
                    <a:pt x="1465" y="557"/>
                    <a:pt x="1457" y="552"/>
                  </a:cubicBezTo>
                  <a:cubicBezTo>
                    <a:pt x="1446" y="544"/>
                    <a:pt x="1434" y="548"/>
                    <a:pt x="1425" y="536"/>
                  </a:cubicBezTo>
                  <a:cubicBezTo>
                    <a:pt x="1418" y="528"/>
                    <a:pt x="1419" y="519"/>
                    <a:pt x="1411" y="507"/>
                  </a:cubicBezTo>
                  <a:cubicBezTo>
                    <a:pt x="1410" y="524"/>
                    <a:pt x="1398" y="531"/>
                    <a:pt x="1399" y="547"/>
                  </a:cubicBezTo>
                  <a:cubicBezTo>
                    <a:pt x="1392" y="548"/>
                    <a:pt x="1389" y="544"/>
                    <a:pt x="1383" y="545"/>
                  </a:cubicBezTo>
                  <a:cubicBezTo>
                    <a:pt x="1380" y="545"/>
                    <a:pt x="1376" y="550"/>
                    <a:pt x="1372" y="550"/>
                  </a:cubicBezTo>
                  <a:cubicBezTo>
                    <a:pt x="1354" y="548"/>
                    <a:pt x="1375" y="514"/>
                    <a:pt x="1352" y="513"/>
                  </a:cubicBezTo>
                  <a:cubicBezTo>
                    <a:pt x="1349" y="519"/>
                    <a:pt x="1357" y="528"/>
                    <a:pt x="1353" y="534"/>
                  </a:cubicBezTo>
                  <a:cubicBezTo>
                    <a:pt x="1348" y="534"/>
                    <a:pt x="1350" y="529"/>
                    <a:pt x="1348" y="527"/>
                  </a:cubicBezTo>
                  <a:cubicBezTo>
                    <a:pt x="1344" y="522"/>
                    <a:pt x="1338" y="521"/>
                    <a:pt x="1334" y="515"/>
                  </a:cubicBezTo>
                  <a:cubicBezTo>
                    <a:pt x="1332" y="511"/>
                    <a:pt x="1334" y="509"/>
                    <a:pt x="1332" y="506"/>
                  </a:cubicBezTo>
                  <a:cubicBezTo>
                    <a:pt x="1328" y="500"/>
                    <a:pt x="1322" y="503"/>
                    <a:pt x="1316" y="498"/>
                  </a:cubicBezTo>
                  <a:cubicBezTo>
                    <a:pt x="1313" y="495"/>
                    <a:pt x="1314" y="491"/>
                    <a:pt x="1312" y="488"/>
                  </a:cubicBezTo>
                  <a:cubicBezTo>
                    <a:pt x="1307" y="480"/>
                    <a:pt x="1295" y="474"/>
                    <a:pt x="1291" y="465"/>
                  </a:cubicBezTo>
                  <a:cubicBezTo>
                    <a:pt x="1298" y="465"/>
                    <a:pt x="1298" y="465"/>
                    <a:pt x="1298" y="465"/>
                  </a:cubicBezTo>
                  <a:cubicBezTo>
                    <a:pt x="1296" y="458"/>
                    <a:pt x="1301" y="461"/>
                    <a:pt x="1304" y="459"/>
                  </a:cubicBezTo>
                  <a:cubicBezTo>
                    <a:pt x="1304" y="457"/>
                    <a:pt x="1301" y="453"/>
                    <a:pt x="1305" y="452"/>
                  </a:cubicBezTo>
                  <a:cubicBezTo>
                    <a:pt x="1324" y="461"/>
                    <a:pt x="1333" y="481"/>
                    <a:pt x="1348" y="494"/>
                  </a:cubicBezTo>
                  <a:cubicBezTo>
                    <a:pt x="1364" y="483"/>
                    <a:pt x="1374" y="508"/>
                    <a:pt x="1387" y="509"/>
                  </a:cubicBezTo>
                  <a:cubicBezTo>
                    <a:pt x="1398" y="511"/>
                    <a:pt x="1401" y="501"/>
                    <a:pt x="1411" y="498"/>
                  </a:cubicBezTo>
                  <a:cubicBezTo>
                    <a:pt x="1418" y="503"/>
                    <a:pt x="1423" y="510"/>
                    <a:pt x="1427" y="518"/>
                  </a:cubicBezTo>
                  <a:cubicBezTo>
                    <a:pt x="1436" y="522"/>
                    <a:pt x="1450" y="521"/>
                    <a:pt x="1457" y="527"/>
                  </a:cubicBezTo>
                  <a:cubicBezTo>
                    <a:pt x="1463" y="523"/>
                    <a:pt x="1467" y="528"/>
                    <a:pt x="1473" y="530"/>
                  </a:cubicBezTo>
                  <a:cubicBezTo>
                    <a:pt x="1486" y="523"/>
                    <a:pt x="1503" y="525"/>
                    <a:pt x="1515" y="518"/>
                  </a:cubicBezTo>
                  <a:cubicBezTo>
                    <a:pt x="1520" y="522"/>
                    <a:pt x="1523" y="528"/>
                    <a:pt x="1526" y="533"/>
                  </a:cubicBezTo>
                  <a:cubicBezTo>
                    <a:pt x="1540" y="532"/>
                    <a:pt x="1539" y="546"/>
                    <a:pt x="1550" y="547"/>
                  </a:cubicBezTo>
                  <a:cubicBezTo>
                    <a:pt x="1551" y="554"/>
                    <a:pt x="1555" y="558"/>
                    <a:pt x="1563" y="558"/>
                  </a:cubicBezTo>
                  <a:cubicBezTo>
                    <a:pt x="1566" y="558"/>
                    <a:pt x="1564" y="553"/>
                    <a:pt x="1568" y="554"/>
                  </a:cubicBezTo>
                  <a:cubicBezTo>
                    <a:pt x="1571" y="561"/>
                    <a:pt x="1563" y="563"/>
                    <a:pt x="1559" y="567"/>
                  </a:cubicBezTo>
                  <a:cubicBezTo>
                    <a:pt x="1561" y="573"/>
                    <a:pt x="1579" y="595"/>
                    <a:pt x="1586" y="593"/>
                  </a:cubicBezTo>
                  <a:cubicBezTo>
                    <a:pt x="1597" y="590"/>
                    <a:pt x="1585" y="573"/>
                    <a:pt x="1591" y="565"/>
                  </a:cubicBezTo>
                  <a:cubicBezTo>
                    <a:pt x="1591" y="579"/>
                    <a:pt x="1591" y="579"/>
                    <a:pt x="1591" y="579"/>
                  </a:cubicBezTo>
                  <a:cubicBezTo>
                    <a:pt x="1601" y="586"/>
                    <a:pt x="1600" y="604"/>
                    <a:pt x="1604" y="618"/>
                  </a:cubicBezTo>
                  <a:cubicBezTo>
                    <a:pt x="1607" y="627"/>
                    <a:pt x="1611" y="636"/>
                    <a:pt x="1614" y="644"/>
                  </a:cubicBezTo>
                  <a:cubicBezTo>
                    <a:pt x="1618" y="654"/>
                    <a:pt x="1623" y="665"/>
                    <a:pt x="1629" y="673"/>
                  </a:cubicBezTo>
                  <a:cubicBezTo>
                    <a:pt x="1637" y="687"/>
                    <a:pt x="1639" y="701"/>
                    <a:pt x="1646" y="719"/>
                  </a:cubicBezTo>
                  <a:cubicBezTo>
                    <a:pt x="1648" y="727"/>
                    <a:pt x="1654" y="735"/>
                    <a:pt x="1656" y="743"/>
                  </a:cubicBezTo>
                  <a:cubicBezTo>
                    <a:pt x="1661" y="760"/>
                    <a:pt x="1661" y="774"/>
                    <a:pt x="1669" y="788"/>
                  </a:cubicBezTo>
                  <a:cubicBezTo>
                    <a:pt x="1677" y="783"/>
                    <a:pt x="1668" y="769"/>
                    <a:pt x="1676" y="765"/>
                  </a:cubicBezTo>
                  <a:cubicBezTo>
                    <a:pt x="1680" y="727"/>
                    <a:pt x="1663" y="690"/>
                    <a:pt x="1662" y="651"/>
                  </a:cubicBezTo>
                  <a:cubicBezTo>
                    <a:pt x="1662" y="649"/>
                    <a:pt x="1666" y="651"/>
                    <a:pt x="1665" y="648"/>
                  </a:cubicBezTo>
                  <a:close/>
                  <a:moveTo>
                    <a:pt x="1074" y="38"/>
                  </a:moveTo>
                  <a:cubicBezTo>
                    <a:pt x="1081" y="37"/>
                    <a:pt x="1092" y="48"/>
                    <a:pt x="1105" y="48"/>
                  </a:cubicBezTo>
                  <a:cubicBezTo>
                    <a:pt x="1109" y="54"/>
                    <a:pt x="1119" y="53"/>
                    <a:pt x="1121" y="60"/>
                  </a:cubicBezTo>
                  <a:cubicBezTo>
                    <a:pt x="1119" y="62"/>
                    <a:pt x="1113" y="59"/>
                    <a:pt x="1108" y="59"/>
                  </a:cubicBezTo>
                  <a:cubicBezTo>
                    <a:pt x="1109" y="57"/>
                    <a:pt x="1111" y="57"/>
                    <a:pt x="1114" y="57"/>
                  </a:cubicBezTo>
                  <a:cubicBezTo>
                    <a:pt x="1104" y="48"/>
                    <a:pt x="1086" y="45"/>
                    <a:pt x="1074" y="38"/>
                  </a:cubicBezTo>
                  <a:close/>
                  <a:moveTo>
                    <a:pt x="945" y="291"/>
                  </a:moveTo>
                  <a:cubicBezTo>
                    <a:pt x="948" y="284"/>
                    <a:pt x="960" y="284"/>
                    <a:pt x="968" y="287"/>
                  </a:cubicBezTo>
                  <a:cubicBezTo>
                    <a:pt x="968" y="296"/>
                    <a:pt x="950" y="293"/>
                    <a:pt x="945" y="291"/>
                  </a:cubicBezTo>
                  <a:close/>
                  <a:moveTo>
                    <a:pt x="1075" y="286"/>
                  </a:moveTo>
                  <a:cubicBezTo>
                    <a:pt x="1073" y="286"/>
                    <a:pt x="1073" y="283"/>
                    <a:pt x="1070" y="282"/>
                  </a:cubicBezTo>
                  <a:cubicBezTo>
                    <a:pt x="1067" y="281"/>
                    <a:pt x="1067" y="284"/>
                    <a:pt x="1064" y="283"/>
                  </a:cubicBezTo>
                  <a:cubicBezTo>
                    <a:pt x="1060" y="282"/>
                    <a:pt x="1059" y="279"/>
                    <a:pt x="1056" y="277"/>
                  </a:cubicBezTo>
                  <a:cubicBezTo>
                    <a:pt x="1049" y="280"/>
                    <a:pt x="1043" y="276"/>
                    <a:pt x="1040" y="272"/>
                  </a:cubicBezTo>
                  <a:cubicBezTo>
                    <a:pt x="1025" y="276"/>
                    <a:pt x="1004" y="271"/>
                    <a:pt x="997" y="284"/>
                  </a:cubicBezTo>
                  <a:cubicBezTo>
                    <a:pt x="985" y="285"/>
                    <a:pt x="970" y="281"/>
                    <a:pt x="956" y="280"/>
                  </a:cubicBezTo>
                  <a:cubicBezTo>
                    <a:pt x="952" y="271"/>
                    <a:pt x="944" y="266"/>
                    <a:pt x="948" y="256"/>
                  </a:cubicBezTo>
                  <a:cubicBezTo>
                    <a:pt x="949" y="255"/>
                    <a:pt x="952" y="255"/>
                    <a:pt x="954" y="255"/>
                  </a:cubicBezTo>
                  <a:cubicBezTo>
                    <a:pt x="951" y="244"/>
                    <a:pt x="955" y="237"/>
                    <a:pt x="966" y="237"/>
                  </a:cubicBezTo>
                  <a:cubicBezTo>
                    <a:pt x="965" y="233"/>
                    <a:pt x="963" y="231"/>
                    <a:pt x="963" y="226"/>
                  </a:cubicBezTo>
                  <a:cubicBezTo>
                    <a:pt x="973" y="224"/>
                    <a:pt x="974" y="210"/>
                    <a:pt x="989" y="216"/>
                  </a:cubicBezTo>
                  <a:cubicBezTo>
                    <a:pt x="981" y="222"/>
                    <a:pt x="1000" y="221"/>
                    <a:pt x="1006" y="222"/>
                  </a:cubicBezTo>
                  <a:cubicBezTo>
                    <a:pt x="1006" y="227"/>
                    <a:pt x="999" y="226"/>
                    <a:pt x="998" y="230"/>
                  </a:cubicBezTo>
                  <a:cubicBezTo>
                    <a:pt x="1001" y="232"/>
                    <a:pt x="1008" y="232"/>
                    <a:pt x="1011" y="235"/>
                  </a:cubicBezTo>
                  <a:cubicBezTo>
                    <a:pt x="1011" y="242"/>
                    <a:pt x="1011" y="242"/>
                    <a:pt x="1011" y="242"/>
                  </a:cubicBezTo>
                  <a:cubicBezTo>
                    <a:pt x="1019" y="244"/>
                    <a:pt x="1028" y="239"/>
                    <a:pt x="1032" y="235"/>
                  </a:cubicBezTo>
                  <a:cubicBezTo>
                    <a:pt x="1035" y="235"/>
                    <a:pt x="1036" y="238"/>
                    <a:pt x="1040" y="237"/>
                  </a:cubicBezTo>
                  <a:cubicBezTo>
                    <a:pt x="1043" y="237"/>
                    <a:pt x="1044" y="233"/>
                    <a:pt x="1046" y="231"/>
                  </a:cubicBezTo>
                  <a:cubicBezTo>
                    <a:pt x="1033" y="232"/>
                    <a:pt x="1026" y="231"/>
                    <a:pt x="1018" y="224"/>
                  </a:cubicBezTo>
                  <a:cubicBezTo>
                    <a:pt x="1028" y="216"/>
                    <a:pt x="1047" y="211"/>
                    <a:pt x="1063" y="211"/>
                  </a:cubicBezTo>
                  <a:cubicBezTo>
                    <a:pt x="1062" y="215"/>
                    <a:pt x="1058" y="216"/>
                    <a:pt x="1053" y="217"/>
                  </a:cubicBezTo>
                  <a:cubicBezTo>
                    <a:pt x="1052" y="218"/>
                    <a:pt x="1056" y="221"/>
                    <a:pt x="1059" y="221"/>
                  </a:cubicBezTo>
                  <a:cubicBezTo>
                    <a:pt x="1056" y="223"/>
                    <a:pt x="1056" y="228"/>
                    <a:pt x="1055" y="232"/>
                  </a:cubicBezTo>
                  <a:cubicBezTo>
                    <a:pt x="1051" y="233"/>
                    <a:pt x="1050" y="230"/>
                    <a:pt x="1047" y="230"/>
                  </a:cubicBezTo>
                  <a:cubicBezTo>
                    <a:pt x="1047" y="237"/>
                    <a:pt x="1054" y="237"/>
                    <a:pt x="1057" y="241"/>
                  </a:cubicBezTo>
                  <a:cubicBezTo>
                    <a:pt x="1073" y="242"/>
                    <a:pt x="1081" y="251"/>
                    <a:pt x="1095" y="257"/>
                  </a:cubicBezTo>
                  <a:cubicBezTo>
                    <a:pt x="1113" y="264"/>
                    <a:pt x="1119" y="267"/>
                    <a:pt x="1127" y="280"/>
                  </a:cubicBezTo>
                  <a:cubicBezTo>
                    <a:pt x="1118" y="294"/>
                    <a:pt x="1092" y="288"/>
                    <a:pt x="1075" y="286"/>
                  </a:cubicBezTo>
                  <a:close/>
                  <a:moveTo>
                    <a:pt x="505" y="65"/>
                  </a:moveTo>
                  <a:cubicBezTo>
                    <a:pt x="503" y="67"/>
                    <a:pt x="499" y="68"/>
                    <a:pt x="496" y="70"/>
                  </a:cubicBezTo>
                  <a:cubicBezTo>
                    <a:pt x="495" y="71"/>
                    <a:pt x="508" y="67"/>
                    <a:pt x="505" y="65"/>
                  </a:cubicBezTo>
                  <a:close/>
                  <a:moveTo>
                    <a:pt x="315" y="184"/>
                  </a:moveTo>
                  <a:cubicBezTo>
                    <a:pt x="314" y="185"/>
                    <a:pt x="310" y="190"/>
                    <a:pt x="312" y="188"/>
                  </a:cubicBezTo>
                  <a:cubicBezTo>
                    <a:pt x="325" y="175"/>
                    <a:pt x="350" y="162"/>
                    <a:pt x="361" y="147"/>
                  </a:cubicBezTo>
                  <a:cubicBezTo>
                    <a:pt x="345" y="161"/>
                    <a:pt x="324" y="174"/>
                    <a:pt x="311" y="187"/>
                  </a:cubicBezTo>
                  <a:cubicBezTo>
                    <a:pt x="313" y="187"/>
                    <a:pt x="313" y="184"/>
                    <a:pt x="315" y="184"/>
                  </a:cubicBezTo>
                  <a:close/>
                  <a:moveTo>
                    <a:pt x="301" y="197"/>
                  </a:moveTo>
                  <a:cubicBezTo>
                    <a:pt x="289" y="205"/>
                    <a:pt x="274" y="215"/>
                    <a:pt x="271" y="227"/>
                  </a:cubicBezTo>
                  <a:cubicBezTo>
                    <a:pt x="280" y="217"/>
                    <a:pt x="295" y="208"/>
                    <a:pt x="301" y="197"/>
                  </a:cubicBezTo>
                  <a:close/>
                  <a:moveTo>
                    <a:pt x="56" y="1093"/>
                  </a:moveTo>
                  <a:cubicBezTo>
                    <a:pt x="52" y="1079"/>
                    <a:pt x="55" y="1067"/>
                    <a:pt x="57" y="1054"/>
                  </a:cubicBezTo>
                  <a:cubicBezTo>
                    <a:pt x="59" y="1028"/>
                    <a:pt x="50" y="1003"/>
                    <a:pt x="46" y="981"/>
                  </a:cubicBezTo>
                  <a:cubicBezTo>
                    <a:pt x="44" y="978"/>
                    <a:pt x="40" y="978"/>
                    <a:pt x="38" y="975"/>
                  </a:cubicBezTo>
                  <a:cubicBezTo>
                    <a:pt x="30" y="955"/>
                    <a:pt x="24" y="932"/>
                    <a:pt x="11" y="916"/>
                  </a:cubicBezTo>
                  <a:cubicBezTo>
                    <a:pt x="10" y="918"/>
                    <a:pt x="11" y="920"/>
                    <a:pt x="10" y="920"/>
                  </a:cubicBezTo>
                  <a:cubicBezTo>
                    <a:pt x="10" y="900"/>
                    <a:pt x="2" y="889"/>
                    <a:pt x="2" y="869"/>
                  </a:cubicBezTo>
                  <a:cubicBezTo>
                    <a:pt x="0" y="868"/>
                    <a:pt x="1" y="879"/>
                    <a:pt x="1" y="883"/>
                  </a:cubicBezTo>
                  <a:cubicBezTo>
                    <a:pt x="4" y="888"/>
                    <a:pt x="2" y="891"/>
                    <a:pt x="2" y="898"/>
                  </a:cubicBezTo>
                  <a:cubicBezTo>
                    <a:pt x="6" y="1022"/>
                    <a:pt x="47" y="1130"/>
                    <a:pt x="87" y="1220"/>
                  </a:cubicBezTo>
                  <a:cubicBezTo>
                    <a:pt x="88" y="1221"/>
                    <a:pt x="89" y="1225"/>
                    <a:pt x="89" y="1221"/>
                  </a:cubicBezTo>
                  <a:cubicBezTo>
                    <a:pt x="88" y="1218"/>
                    <a:pt x="92" y="1223"/>
                    <a:pt x="93" y="1224"/>
                  </a:cubicBezTo>
                  <a:cubicBezTo>
                    <a:pt x="81" y="1183"/>
                    <a:pt x="62" y="1132"/>
                    <a:pt x="54" y="1091"/>
                  </a:cubicBezTo>
                  <a:cubicBezTo>
                    <a:pt x="54" y="1092"/>
                    <a:pt x="55" y="1093"/>
                    <a:pt x="56" y="1093"/>
                  </a:cubicBezTo>
                  <a:close/>
                </a:path>
              </a:pathLst>
            </a:custGeom>
            <a:solidFill>
              <a:srgbClr val="002060"/>
            </a:solidFill>
            <a:ln w="9525" cap="flat" cmpd="sng">
              <a:no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 name="Oval 8"/>
            <p:cNvSpPr>
              <a:spLocks noChangeArrowheads="1"/>
            </p:cNvSpPr>
            <p:nvPr/>
          </p:nvSpPr>
          <p:spPr bwMode="auto">
            <a:xfrm>
              <a:off x="889900" y="1837063"/>
              <a:ext cx="2052000" cy="2052000"/>
            </a:xfrm>
            <a:prstGeom prst="ellipse">
              <a:avLst/>
            </a:prstGeom>
            <a:noFill/>
            <a:ln w="9525">
              <a:solidFill>
                <a:srgbClr val="00206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Box 12"/>
          <p:cNvSpPr txBox="1"/>
          <p:nvPr userDrawn="1"/>
        </p:nvSpPr>
        <p:spPr>
          <a:xfrm>
            <a:off x="2695713" y="2285765"/>
            <a:ext cx="5963355" cy="408055"/>
          </a:xfrm>
          <a:prstGeom prst="rect">
            <a:avLst/>
          </a:prstGeom>
          <a:noFill/>
        </p:spPr>
        <p:txBody>
          <a:bodyPr wrap="square" lIns="0" tIns="0" rIns="0" bIns="0" rtlCol="0">
            <a:noAutofit/>
          </a:bodyPr>
          <a:lstStyle/>
          <a:p>
            <a:pPr indent="-274320">
              <a:spcAft>
                <a:spcPts val="900"/>
              </a:spcAft>
            </a:pPr>
            <a:r>
              <a:rPr lang="en-GB" sz="2000" dirty="0">
                <a:latin typeface="Georgia" pitchFamily="18" charset="0"/>
              </a:rPr>
              <a:t>Infrastructure &amp; Cities for Economic Development</a:t>
            </a:r>
          </a:p>
        </p:txBody>
      </p:sp>
      <p:sp>
        <p:nvSpPr>
          <p:cNvPr id="14" name="TextBox 13"/>
          <p:cNvSpPr txBox="1"/>
          <p:nvPr userDrawn="1"/>
        </p:nvSpPr>
        <p:spPr>
          <a:xfrm>
            <a:off x="2695715" y="828303"/>
            <a:ext cx="3659098" cy="1304537"/>
          </a:xfrm>
          <a:prstGeom prst="rect">
            <a:avLst/>
          </a:prstGeom>
          <a:noFill/>
        </p:spPr>
        <p:txBody>
          <a:bodyPr wrap="square" lIns="0" tIns="0" rIns="0" bIns="0" rtlCol="0">
            <a:noAutofit/>
          </a:bodyPr>
          <a:lstStyle/>
          <a:p>
            <a:pPr indent="-274320">
              <a:spcAft>
                <a:spcPts val="900"/>
              </a:spcAft>
            </a:pPr>
            <a:r>
              <a:rPr lang="en-GB" sz="10000" dirty="0">
                <a:latin typeface="Georgia" pitchFamily="18" charset="0"/>
              </a:rPr>
              <a:t>ICED</a:t>
            </a:r>
          </a:p>
        </p:txBody>
      </p:sp>
      <p:cxnSp>
        <p:nvCxnSpPr>
          <p:cNvPr id="19" name="Straight Connector 18"/>
          <p:cNvCxnSpPr/>
          <p:nvPr userDrawn="1"/>
        </p:nvCxnSpPr>
        <p:spPr>
          <a:xfrm>
            <a:off x="22370" y="7331564"/>
            <a:ext cx="897876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500294" y="1159725"/>
            <a:ext cx="900145" cy="890832"/>
            <a:chOff x="3968847" y="1159041"/>
            <a:chExt cx="1551068" cy="1532460"/>
          </a:xfrm>
        </p:grpSpPr>
        <p:sp>
          <p:nvSpPr>
            <p:cNvPr id="22" name="Rectangle 21"/>
            <p:cNvSpPr/>
            <p:nvPr/>
          </p:nvSpPr>
          <p:spPr bwMode="black">
            <a:xfrm>
              <a:off x="4293096" y="1475656"/>
              <a:ext cx="900000" cy="900000"/>
            </a:xfrm>
            <a:prstGeom prst="rect">
              <a:avLst/>
            </a:pr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3" name="Rectangle 22"/>
            <p:cNvSpPr/>
            <p:nvPr/>
          </p:nvSpPr>
          <p:spPr bwMode="black">
            <a:xfrm>
              <a:off x="4473096" y="1655656"/>
              <a:ext cx="540000" cy="540000"/>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4" name="Rectangle 23"/>
            <p:cNvSpPr/>
            <p:nvPr/>
          </p:nvSpPr>
          <p:spPr bwMode="black">
            <a:xfrm>
              <a:off x="4655915" y="1835656"/>
              <a:ext cx="180000" cy="180000"/>
            </a:xfrm>
            <a:prstGeom prst="rect">
              <a:avLst/>
            </a:pr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5" name="Rectangle 24"/>
            <p:cNvSpPr/>
            <p:nvPr/>
          </p:nvSpPr>
          <p:spPr bwMode="black">
            <a:xfrm>
              <a:off x="4655915" y="1159813"/>
              <a:ext cx="864000" cy="180000"/>
            </a:xfrm>
            <a:prstGeom prst="rect">
              <a:avLst/>
            </a:prstGeom>
            <a:solidFill>
              <a:srgbClr val="00B05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6" name="Rectangle 25"/>
            <p:cNvSpPr/>
            <p:nvPr/>
          </p:nvSpPr>
          <p:spPr bwMode="black">
            <a:xfrm rot="5400000">
              <a:off x="4995232" y="1501041"/>
              <a:ext cx="864000" cy="180000"/>
            </a:xfrm>
            <a:prstGeom prst="rect">
              <a:avLst/>
            </a:prstGeom>
            <a:solidFill>
              <a:srgbClr val="00B05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7" name="Rectangle 26"/>
            <p:cNvSpPr/>
            <p:nvPr/>
          </p:nvSpPr>
          <p:spPr bwMode="black">
            <a:xfrm rot="16200000">
              <a:off x="3629509" y="2133634"/>
              <a:ext cx="864136" cy="180040"/>
            </a:xfrm>
            <a:prstGeom prst="rect">
              <a:avLst/>
            </a:prstGeom>
            <a:solidFill>
              <a:srgbClr val="00206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28" name="Rectangle 27"/>
            <p:cNvSpPr/>
            <p:nvPr/>
          </p:nvSpPr>
          <p:spPr bwMode="black">
            <a:xfrm>
              <a:off x="3968847" y="2511500"/>
              <a:ext cx="864000" cy="180001"/>
            </a:xfrm>
            <a:prstGeom prst="rect">
              <a:avLst/>
            </a:prstGeom>
            <a:solidFill>
              <a:srgbClr val="002060"/>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GB" noProof="0" dirty="0"/>
            </a:p>
          </p:txBody>
        </p:sp>
      </p:grpSp>
      <p:grpSp>
        <p:nvGrpSpPr>
          <p:cNvPr id="10" name="Group 9"/>
          <p:cNvGrpSpPr/>
          <p:nvPr userDrawn="1"/>
        </p:nvGrpSpPr>
        <p:grpSpPr>
          <a:xfrm>
            <a:off x="7643293" y="4611748"/>
            <a:ext cx="2700000" cy="2700000"/>
            <a:chOff x="6562015" y="1837063"/>
            <a:chExt cx="2063994" cy="2052000"/>
          </a:xfrm>
        </p:grpSpPr>
        <p:sp>
          <p:nvSpPr>
            <p:cNvPr id="11" name="Freeform 12"/>
            <p:cNvSpPr>
              <a:spLocks noEditPoints="1"/>
            </p:cNvSpPr>
            <p:nvPr/>
          </p:nvSpPr>
          <p:spPr bwMode="auto">
            <a:xfrm>
              <a:off x="6562015" y="1849512"/>
              <a:ext cx="1993262" cy="1892480"/>
            </a:xfrm>
            <a:custGeom>
              <a:avLst/>
              <a:gdLst>
                <a:gd name="T0" fmla="*/ 1736245612 w 1654"/>
                <a:gd name="T1" fmla="*/ 232985144 h 1566"/>
                <a:gd name="T2" fmla="*/ 1750547423 w 1654"/>
                <a:gd name="T3" fmla="*/ 371050312 h 1566"/>
                <a:gd name="T4" fmla="*/ 1757698926 w 1654"/>
                <a:gd name="T5" fmla="*/ 458779635 h 1566"/>
                <a:gd name="T6" fmla="*/ 1730525606 w 1654"/>
                <a:gd name="T7" fmla="*/ 507677514 h 1566"/>
                <a:gd name="T8" fmla="*/ 1750547423 w 1654"/>
                <a:gd name="T9" fmla="*/ 445836220 h 1566"/>
                <a:gd name="T10" fmla="*/ 1673318365 w 1654"/>
                <a:gd name="T11" fmla="*/ 552261720 h 1566"/>
                <a:gd name="T12" fmla="*/ 1638993543 w 1654"/>
                <a:gd name="T13" fmla="*/ 1015356226 h 1566"/>
                <a:gd name="T14" fmla="*/ 848100392 w 1654"/>
                <a:gd name="T15" fmla="*/ 1013918336 h 1566"/>
                <a:gd name="T16" fmla="*/ 1726234704 w 1654"/>
                <a:gd name="T17" fmla="*/ 1121781727 h 1566"/>
                <a:gd name="T18" fmla="*/ 1548891780 w 1654"/>
                <a:gd name="T19" fmla="*/ 1166364734 h 1566"/>
                <a:gd name="T20" fmla="*/ 1744827416 w 1654"/>
                <a:gd name="T21" fmla="*/ 1113151984 h 1566"/>
                <a:gd name="T22" fmla="*/ 1793454049 w 1654"/>
                <a:gd name="T23" fmla="*/ 1212386831 h 1566"/>
                <a:gd name="T24" fmla="*/ 1596088112 w 1654"/>
                <a:gd name="T25" fmla="*/ 1311621979 h 1566"/>
                <a:gd name="T26" fmla="*/ 1382990065 w 1654"/>
                <a:gd name="T27" fmla="*/ 1321688413 h 1566"/>
                <a:gd name="T28" fmla="*/ 1690480777 w 1654"/>
                <a:gd name="T29" fmla="*/ 1228207227 h 1566"/>
                <a:gd name="T30" fmla="*/ 1219948651 w 1654"/>
                <a:gd name="T31" fmla="*/ 1530225742 h 1566"/>
                <a:gd name="T32" fmla="*/ 1112684477 w 1654"/>
                <a:gd name="T33" fmla="*/ 1330318156 h 1566"/>
                <a:gd name="T34" fmla="*/ 1179903822 w 1654"/>
                <a:gd name="T35" fmla="*/ 1533101523 h 1566"/>
                <a:gd name="T36" fmla="*/ 1816336467 w 1654"/>
                <a:gd name="T37" fmla="*/ 1255531948 h 1566"/>
                <a:gd name="T38" fmla="*/ 1864963100 w 1654"/>
                <a:gd name="T39" fmla="*/ 1361957748 h 1566"/>
                <a:gd name="T40" fmla="*/ 1611820223 w 1654"/>
                <a:gd name="T41" fmla="*/ 1428113914 h 1566"/>
                <a:gd name="T42" fmla="*/ 1691909881 w 1654"/>
                <a:gd name="T43" fmla="*/ 1446810091 h 1566"/>
                <a:gd name="T44" fmla="*/ 1187054129 w 1654"/>
                <a:gd name="T45" fmla="*/ 1347576443 h 1566"/>
                <a:gd name="T46" fmla="*/ 2108093872 w 1654"/>
                <a:gd name="T47" fmla="*/ 1415170499 h 1566"/>
                <a:gd name="T48" fmla="*/ 1969366673 w 1654"/>
                <a:gd name="T49" fmla="*/ 1455439834 h 1566"/>
                <a:gd name="T50" fmla="*/ 2147483647 w 1654"/>
                <a:gd name="T51" fmla="*/ 1563303225 h 1566"/>
                <a:gd name="T52" fmla="*/ 2147483647 w 1654"/>
                <a:gd name="T53" fmla="*/ 1392159450 h 1566"/>
                <a:gd name="T54" fmla="*/ 1903577628 w 1654"/>
                <a:gd name="T55" fmla="*/ 1471259030 h 1566"/>
                <a:gd name="T56" fmla="*/ 1294318602 w 1654"/>
                <a:gd name="T57" fmla="*/ 1471259030 h 1566"/>
                <a:gd name="T58" fmla="*/ 2147483647 w 1654"/>
                <a:gd name="T59" fmla="*/ 1528786652 h 1566"/>
                <a:gd name="T60" fmla="*/ 2147483647 w 1654"/>
                <a:gd name="T61" fmla="*/ 1528786652 h 1566"/>
                <a:gd name="T62" fmla="*/ 2147483647 w 1654"/>
                <a:gd name="T63" fmla="*/ 1546044938 h 1566"/>
                <a:gd name="T64" fmla="*/ 1656155954 w 1654"/>
                <a:gd name="T65" fmla="*/ 1599257689 h 1566"/>
                <a:gd name="T66" fmla="*/ 1517427558 w 1654"/>
                <a:gd name="T67" fmla="*/ 1603572560 h 1566"/>
                <a:gd name="T68" fmla="*/ 2106663572 w 1654"/>
                <a:gd name="T69" fmla="*/ 1799165274 h 1566"/>
                <a:gd name="T70" fmla="*/ 1992249090 w 1654"/>
                <a:gd name="T71" fmla="*/ 1668290835 h 1566"/>
                <a:gd name="T72" fmla="*/ 1760559527 w 1654"/>
                <a:gd name="T73" fmla="*/ 1735884891 h 1566"/>
                <a:gd name="T74" fmla="*/ 1431616697 w 1654"/>
                <a:gd name="T75" fmla="*/ 1898400122 h 1566"/>
                <a:gd name="T76" fmla="*/ 1308620413 w 1654"/>
                <a:gd name="T77" fmla="*/ 2129946101 h 1566"/>
                <a:gd name="T78" fmla="*/ 1673318365 w 1654"/>
                <a:gd name="T79" fmla="*/ 2088238875 h 1566"/>
                <a:gd name="T80" fmla="*/ 1806325558 w 1654"/>
                <a:gd name="T81" fmla="*/ 2147483647 h 1566"/>
                <a:gd name="T82" fmla="*/ 2043736325 w 1654"/>
                <a:gd name="T83" fmla="*/ 2118441776 h 1566"/>
                <a:gd name="T84" fmla="*/ 959655467 w 1654"/>
                <a:gd name="T85" fmla="*/ 918998359 h 1566"/>
                <a:gd name="T86" fmla="*/ 1089802059 w 1654"/>
                <a:gd name="T87" fmla="*/ 1275667515 h 1566"/>
                <a:gd name="T88" fmla="*/ 1044036028 w 1654"/>
                <a:gd name="T89" fmla="*/ 1048433709 h 1566"/>
                <a:gd name="T90" fmla="*/ 1322922223 w 1654"/>
                <a:gd name="T91" fmla="*/ 1032614513 h 1566"/>
                <a:gd name="T92" fmla="*/ 1451638514 w 1654"/>
                <a:gd name="T93" fmla="*/ 770865633 h 1566"/>
                <a:gd name="T94" fmla="*/ 1411593685 w 1654"/>
                <a:gd name="T95" fmla="*/ 487543446 h 1566"/>
                <a:gd name="T96" fmla="*/ 1407302783 w 1654"/>
                <a:gd name="T97" fmla="*/ 415634518 h 1566"/>
                <a:gd name="T98" fmla="*/ 1540311172 w 1654"/>
                <a:gd name="T99" fmla="*/ 376803074 h 1566"/>
                <a:gd name="T100" fmla="*/ 1543170577 w 1654"/>
                <a:gd name="T101" fmla="*/ 201345552 h 1566"/>
                <a:gd name="T102" fmla="*/ 1603238419 w 1654"/>
                <a:gd name="T103" fmla="*/ 156761307 h 1566"/>
                <a:gd name="T104" fmla="*/ 1657586255 w 1654"/>
                <a:gd name="T105" fmla="*/ 125121715 h 1566"/>
                <a:gd name="T106" fmla="*/ 1056907537 w 1654"/>
                <a:gd name="T107" fmla="*/ 14381310 h 1566"/>
                <a:gd name="T108" fmla="*/ 71509069 w 1654"/>
                <a:gd name="T109" fmla="*/ 936256646 h 1566"/>
                <a:gd name="T110" fmla="*/ 213098122 w 1654"/>
                <a:gd name="T111" fmla="*/ 638552103 h 1566"/>
                <a:gd name="T112" fmla="*/ 424764748 w 1654"/>
                <a:gd name="T113" fmla="*/ 775180505 h 1566"/>
                <a:gd name="T114" fmla="*/ 603537973 w 1654"/>
                <a:gd name="T115" fmla="*/ 908930726 h 1566"/>
                <a:gd name="T116" fmla="*/ 829507680 w 1654"/>
                <a:gd name="T117" fmla="*/ 793876682 h 1566"/>
                <a:gd name="T118" fmla="*/ 1041175427 w 1654"/>
                <a:gd name="T119" fmla="*/ 17258291 h 1566"/>
                <a:gd name="T120" fmla="*/ 87241199 w 1654"/>
                <a:gd name="T121" fmla="*/ 989469396 h 1566"/>
                <a:gd name="T122" fmla="*/ 1706211691 w 1654"/>
                <a:gd name="T123" fmla="*/ 2147483647 h 15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4"/>
                <a:gd name="T187" fmla="*/ 0 h 1566"/>
                <a:gd name="T188" fmla="*/ 1654 w 1654"/>
                <a:gd name="T189" fmla="*/ 1566 h 15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4" h="1566">
                  <a:moveTo>
                    <a:pt x="841" y="5"/>
                  </a:moveTo>
                  <a:cubicBezTo>
                    <a:pt x="838" y="2"/>
                    <a:pt x="826" y="2"/>
                    <a:pt x="822" y="3"/>
                  </a:cubicBezTo>
                  <a:cubicBezTo>
                    <a:pt x="822" y="7"/>
                    <a:pt x="835" y="7"/>
                    <a:pt x="841" y="5"/>
                  </a:cubicBezTo>
                  <a:close/>
                  <a:moveTo>
                    <a:pt x="874" y="7"/>
                  </a:moveTo>
                  <a:cubicBezTo>
                    <a:pt x="868" y="6"/>
                    <a:pt x="861" y="2"/>
                    <a:pt x="857" y="6"/>
                  </a:cubicBezTo>
                  <a:cubicBezTo>
                    <a:pt x="863" y="6"/>
                    <a:pt x="867" y="7"/>
                    <a:pt x="874" y="7"/>
                  </a:cubicBezTo>
                  <a:close/>
                  <a:moveTo>
                    <a:pt x="1044" y="26"/>
                  </a:moveTo>
                  <a:cubicBezTo>
                    <a:pt x="1039" y="25"/>
                    <a:pt x="1035" y="23"/>
                    <a:pt x="1029" y="23"/>
                  </a:cubicBezTo>
                  <a:cubicBezTo>
                    <a:pt x="1029" y="28"/>
                    <a:pt x="1040" y="27"/>
                    <a:pt x="1044" y="26"/>
                  </a:cubicBezTo>
                  <a:close/>
                  <a:moveTo>
                    <a:pt x="1137" y="93"/>
                  </a:moveTo>
                  <a:cubicBezTo>
                    <a:pt x="1140" y="93"/>
                    <a:pt x="1140" y="96"/>
                    <a:pt x="1144" y="96"/>
                  </a:cubicBezTo>
                  <a:cubicBezTo>
                    <a:pt x="1144" y="93"/>
                    <a:pt x="1138" y="89"/>
                    <a:pt x="1137" y="93"/>
                  </a:cubicBezTo>
                  <a:close/>
                  <a:moveTo>
                    <a:pt x="1000" y="114"/>
                  </a:moveTo>
                  <a:cubicBezTo>
                    <a:pt x="997" y="112"/>
                    <a:pt x="995" y="109"/>
                    <a:pt x="990" y="108"/>
                  </a:cubicBezTo>
                  <a:cubicBezTo>
                    <a:pt x="990" y="113"/>
                    <a:pt x="995" y="117"/>
                    <a:pt x="1000" y="114"/>
                  </a:cubicBezTo>
                  <a:close/>
                  <a:moveTo>
                    <a:pt x="1220" y="172"/>
                  </a:moveTo>
                  <a:cubicBezTo>
                    <a:pt x="1222" y="168"/>
                    <a:pt x="1218" y="163"/>
                    <a:pt x="1214" y="162"/>
                  </a:cubicBezTo>
                  <a:cubicBezTo>
                    <a:pt x="1214" y="167"/>
                    <a:pt x="1216" y="171"/>
                    <a:pt x="1220" y="172"/>
                  </a:cubicBezTo>
                  <a:close/>
                  <a:moveTo>
                    <a:pt x="1239" y="217"/>
                  </a:moveTo>
                  <a:cubicBezTo>
                    <a:pt x="1239" y="213"/>
                    <a:pt x="1238" y="211"/>
                    <a:pt x="1235" y="211"/>
                  </a:cubicBezTo>
                  <a:cubicBezTo>
                    <a:pt x="1233" y="213"/>
                    <a:pt x="1235" y="217"/>
                    <a:pt x="1239" y="217"/>
                  </a:cubicBezTo>
                  <a:close/>
                  <a:moveTo>
                    <a:pt x="1231" y="244"/>
                  </a:moveTo>
                  <a:cubicBezTo>
                    <a:pt x="1225" y="239"/>
                    <a:pt x="1219" y="234"/>
                    <a:pt x="1213" y="230"/>
                  </a:cubicBezTo>
                  <a:cubicBezTo>
                    <a:pt x="1211" y="230"/>
                    <a:pt x="1212" y="233"/>
                    <a:pt x="1211" y="233"/>
                  </a:cubicBezTo>
                  <a:cubicBezTo>
                    <a:pt x="1206" y="230"/>
                    <a:pt x="1201" y="231"/>
                    <a:pt x="1196" y="229"/>
                  </a:cubicBezTo>
                  <a:cubicBezTo>
                    <a:pt x="1183" y="225"/>
                    <a:pt x="1172" y="211"/>
                    <a:pt x="1159" y="214"/>
                  </a:cubicBezTo>
                  <a:cubicBezTo>
                    <a:pt x="1168" y="222"/>
                    <a:pt x="1180" y="227"/>
                    <a:pt x="1184" y="240"/>
                  </a:cubicBezTo>
                  <a:cubicBezTo>
                    <a:pt x="1180" y="240"/>
                    <a:pt x="1178" y="237"/>
                    <a:pt x="1174" y="237"/>
                  </a:cubicBezTo>
                  <a:cubicBezTo>
                    <a:pt x="1175" y="240"/>
                    <a:pt x="1179" y="240"/>
                    <a:pt x="1179" y="244"/>
                  </a:cubicBezTo>
                  <a:cubicBezTo>
                    <a:pt x="1178" y="244"/>
                    <a:pt x="1177" y="245"/>
                    <a:pt x="1177" y="247"/>
                  </a:cubicBezTo>
                  <a:cubicBezTo>
                    <a:pt x="1184" y="252"/>
                    <a:pt x="1191" y="258"/>
                    <a:pt x="1197" y="264"/>
                  </a:cubicBezTo>
                  <a:cubicBezTo>
                    <a:pt x="1197" y="259"/>
                    <a:pt x="1201" y="259"/>
                    <a:pt x="1204" y="258"/>
                  </a:cubicBezTo>
                  <a:cubicBezTo>
                    <a:pt x="1200" y="253"/>
                    <a:pt x="1190" y="254"/>
                    <a:pt x="1187" y="249"/>
                  </a:cubicBezTo>
                  <a:cubicBezTo>
                    <a:pt x="1201" y="249"/>
                    <a:pt x="1211" y="254"/>
                    <a:pt x="1224" y="258"/>
                  </a:cubicBezTo>
                  <a:cubicBezTo>
                    <a:pt x="1224" y="253"/>
                    <a:pt x="1219" y="253"/>
                    <a:pt x="1219" y="247"/>
                  </a:cubicBezTo>
                  <a:cubicBezTo>
                    <a:pt x="1225" y="247"/>
                    <a:pt x="1229" y="248"/>
                    <a:pt x="1231" y="244"/>
                  </a:cubicBezTo>
                  <a:close/>
                  <a:moveTo>
                    <a:pt x="1223" y="217"/>
                  </a:moveTo>
                  <a:cubicBezTo>
                    <a:pt x="1223" y="222"/>
                    <a:pt x="1224" y="227"/>
                    <a:pt x="1228" y="228"/>
                  </a:cubicBezTo>
                  <a:cubicBezTo>
                    <a:pt x="1227" y="223"/>
                    <a:pt x="1231" y="223"/>
                    <a:pt x="1232" y="220"/>
                  </a:cubicBezTo>
                  <a:cubicBezTo>
                    <a:pt x="1231" y="215"/>
                    <a:pt x="1226" y="219"/>
                    <a:pt x="1223" y="217"/>
                  </a:cubicBezTo>
                  <a:close/>
                  <a:moveTo>
                    <a:pt x="1222" y="235"/>
                  </a:moveTo>
                  <a:cubicBezTo>
                    <a:pt x="1227" y="234"/>
                    <a:pt x="1224" y="225"/>
                    <a:pt x="1219" y="227"/>
                  </a:cubicBezTo>
                  <a:cubicBezTo>
                    <a:pt x="1221" y="229"/>
                    <a:pt x="1219" y="235"/>
                    <a:pt x="1222" y="235"/>
                  </a:cubicBezTo>
                  <a:close/>
                  <a:moveTo>
                    <a:pt x="1207" y="262"/>
                  </a:moveTo>
                  <a:cubicBezTo>
                    <a:pt x="1205" y="267"/>
                    <a:pt x="1214" y="266"/>
                    <a:pt x="1212" y="269"/>
                  </a:cubicBezTo>
                  <a:cubicBezTo>
                    <a:pt x="1207" y="269"/>
                    <a:pt x="1207" y="265"/>
                    <a:pt x="1203" y="265"/>
                  </a:cubicBezTo>
                  <a:cubicBezTo>
                    <a:pt x="1206" y="271"/>
                    <a:pt x="1207" y="277"/>
                    <a:pt x="1213" y="282"/>
                  </a:cubicBezTo>
                  <a:cubicBezTo>
                    <a:pt x="1217" y="286"/>
                    <a:pt x="1222" y="286"/>
                    <a:pt x="1224" y="291"/>
                  </a:cubicBezTo>
                  <a:cubicBezTo>
                    <a:pt x="1227" y="297"/>
                    <a:pt x="1224" y="304"/>
                    <a:pt x="1231" y="309"/>
                  </a:cubicBezTo>
                  <a:cubicBezTo>
                    <a:pt x="1229" y="309"/>
                    <a:pt x="1227" y="309"/>
                    <a:pt x="1227" y="311"/>
                  </a:cubicBezTo>
                  <a:cubicBezTo>
                    <a:pt x="1229" y="312"/>
                    <a:pt x="1229" y="315"/>
                    <a:pt x="1229" y="319"/>
                  </a:cubicBezTo>
                  <a:cubicBezTo>
                    <a:pt x="1224" y="319"/>
                    <a:pt x="1223" y="322"/>
                    <a:pt x="1218" y="323"/>
                  </a:cubicBezTo>
                  <a:cubicBezTo>
                    <a:pt x="1215" y="321"/>
                    <a:pt x="1213" y="319"/>
                    <a:pt x="1213" y="314"/>
                  </a:cubicBezTo>
                  <a:cubicBezTo>
                    <a:pt x="1209" y="313"/>
                    <a:pt x="1209" y="315"/>
                    <a:pt x="1207" y="316"/>
                  </a:cubicBezTo>
                  <a:cubicBezTo>
                    <a:pt x="1214" y="322"/>
                    <a:pt x="1213" y="334"/>
                    <a:pt x="1217" y="341"/>
                  </a:cubicBezTo>
                  <a:cubicBezTo>
                    <a:pt x="1205" y="334"/>
                    <a:pt x="1193" y="343"/>
                    <a:pt x="1179" y="340"/>
                  </a:cubicBezTo>
                  <a:cubicBezTo>
                    <a:pt x="1174" y="345"/>
                    <a:pt x="1174" y="355"/>
                    <a:pt x="1166" y="356"/>
                  </a:cubicBezTo>
                  <a:cubicBezTo>
                    <a:pt x="1167" y="366"/>
                    <a:pt x="1177" y="360"/>
                    <a:pt x="1184" y="365"/>
                  </a:cubicBezTo>
                  <a:cubicBezTo>
                    <a:pt x="1187" y="358"/>
                    <a:pt x="1196" y="359"/>
                    <a:pt x="1202" y="356"/>
                  </a:cubicBezTo>
                  <a:cubicBezTo>
                    <a:pt x="1202" y="357"/>
                    <a:pt x="1203" y="357"/>
                    <a:pt x="1203" y="358"/>
                  </a:cubicBezTo>
                  <a:cubicBezTo>
                    <a:pt x="1203" y="360"/>
                    <a:pt x="1202" y="362"/>
                    <a:pt x="1200" y="363"/>
                  </a:cubicBezTo>
                  <a:cubicBezTo>
                    <a:pt x="1198" y="363"/>
                    <a:pt x="1195" y="362"/>
                    <a:pt x="1193" y="364"/>
                  </a:cubicBezTo>
                  <a:cubicBezTo>
                    <a:pt x="1193" y="368"/>
                    <a:pt x="1195" y="369"/>
                    <a:pt x="1193" y="372"/>
                  </a:cubicBezTo>
                  <a:cubicBezTo>
                    <a:pt x="1199" y="376"/>
                    <a:pt x="1202" y="381"/>
                    <a:pt x="1210" y="382"/>
                  </a:cubicBezTo>
                  <a:cubicBezTo>
                    <a:pt x="1209" y="378"/>
                    <a:pt x="1208" y="373"/>
                    <a:pt x="1212" y="371"/>
                  </a:cubicBezTo>
                  <a:cubicBezTo>
                    <a:pt x="1217" y="372"/>
                    <a:pt x="1218" y="376"/>
                    <a:pt x="1222" y="377"/>
                  </a:cubicBezTo>
                  <a:cubicBezTo>
                    <a:pt x="1226" y="366"/>
                    <a:pt x="1218" y="361"/>
                    <a:pt x="1209" y="358"/>
                  </a:cubicBezTo>
                  <a:cubicBezTo>
                    <a:pt x="1209" y="355"/>
                    <a:pt x="1207" y="354"/>
                    <a:pt x="1210" y="353"/>
                  </a:cubicBezTo>
                  <a:cubicBezTo>
                    <a:pt x="1213" y="356"/>
                    <a:pt x="1221" y="354"/>
                    <a:pt x="1223" y="357"/>
                  </a:cubicBezTo>
                  <a:cubicBezTo>
                    <a:pt x="1224" y="360"/>
                    <a:pt x="1222" y="360"/>
                    <a:pt x="1222" y="363"/>
                  </a:cubicBezTo>
                  <a:cubicBezTo>
                    <a:pt x="1228" y="367"/>
                    <a:pt x="1230" y="374"/>
                    <a:pt x="1241" y="372"/>
                  </a:cubicBezTo>
                  <a:cubicBezTo>
                    <a:pt x="1240" y="365"/>
                    <a:pt x="1243" y="365"/>
                    <a:pt x="1244" y="359"/>
                  </a:cubicBezTo>
                  <a:cubicBezTo>
                    <a:pt x="1241" y="357"/>
                    <a:pt x="1236" y="356"/>
                    <a:pt x="1236" y="351"/>
                  </a:cubicBezTo>
                  <a:cubicBezTo>
                    <a:pt x="1243" y="355"/>
                    <a:pt x="1247" y="357"/>
                    <a:pt x="1258" y="357"/>
                  </a:cubicBezTo>
                  <a:cubicBezTo>
                    <a:pt x="1261" y="355"/>
                    <a:pt x="1256" y="352"/>
                    <a:pt x="1259" y="351"/>
                  </a:cubicBezTo>
                  <a:cubicBezTo>
                    <a:pt x="1264" y="351"/>
                    <a:pt x="1262" y="358"/>
                    <a:pt x="1267" y="357"/>
                  </a:cubicBezTo>
                  <a:cubicBezTo>
                    <a:pt x="1265" y="351"/>
                    <a:pt x="1264" y="348"/>
                    <a:pt x="1267" y="343"/>
                  </a:cubicBezTo>
                  <a:cubicBezTo>
                    <a:pt x="1272" y="345"/>
                    <a:pt x="1270" y="354"/>
                    <a:pt x="1278" y="352"/>
                  </a:cubicBezTo>
                  <a:cubicBezTo>
                    <a:pt x="1278" y="348"/>
                    <a:pt x="1276" y="346"/>
                    <a:pt x="1277" y="341"/>
                  </a:cubicBezTo>
                  <a:cubicBezTo>
                    <a:pt x="1267" y="339"/>
                    <a:pt x="1267" y="328"/>
                    <a:pt x="1263" y="321"/>
                  </a:cubicBezTo>
                  <a:cubicBezTo>
                    <a:pt x="1259" y="315"/>
                    <a:pt x="1251" y="314"/>
                    <a:pt x="1249" y="307"/>
                  </a:cubicBezTo>
                  <a:cubicBezTo>
                    <a:pt x="1248" y="304"/>
                    <a:pt x="1252" y="306"/>
                    <a:pt x="1252" y="303"/>
                  </a:cubicBezTo>
                  <a:cubicBezTo>
                    <a:pt x="1244" y="283"/>
                    <a:pt x="1224" y="275"/>
                    <a:pt x="1209" y="262"/>
                  </a:cubicBezTo>
                  <a:lnTo>
                    <a:pt x="1207" y="262"/>
                  </a:lnTo>
                  <a:close/>
                  <a:moveTo>
                    <a:pt x="1224" y="310"/>
                  </a:moveTo>
                  <a:cubicBezTo>
                    <a:pt x="1222" y="307"/>
                    <a:pt x="1221" y="304"/>
                    <a:pt x="1217" y="303"/>
                  </a:cubicBezTo>
                  <a:cubicBezTo>
                    <a:pt x="1216" y="308"/>
                    <a:pt x="1223" y="313"/>
                    <a:pt x="1224" y="310"/>
                  </a:cubicBezTo>
                  <a:close/>
                  <a:moveTo>
                    <a:pt x="1168" y="381"/>
                  </a:moveTo>
                  <a:cubicBezTo>
                    <a:pt x="1169" y="379"/>
                    <a:pt x="1168" y="377"/>
                    <a:pt x="1171" y="377"/>
                  </a:cubicBezTo>
                  <a:cubicBezTo>
                    <a:pt x="1175" y="381"/>
                    <a:pt x="1179" y="387"/>
                    <a:pt x="1174" y="391"/>
                  </a:cubicBezTo>
                  <a:cubicBezTo>
                    <a:pt x="1178" y="396"/>
                    <a:pt x="1178" y="404"/>
                    <a:pt x="1186" y="405"/>
                  </a:cubicBezTo>
                  <a:cubicBezTo>
                    <a:pt x="1189" y="403"/>
                    <a:pt x="1184" y="399"/>
                    <a:pt x="1188" y="398"/>
                  </a:cubicBezTo>
                  <a:cubicBezTo>
                    <a:pt x="1194" y="397"/>
                    <a:pt x="1191" y="405"/>
                    <a:pt x="1195" y="406"/>
                  </a:cubicBezTo>
                  <a:cubicBezTo>
                    <a:pt x="1205" y="398"/>
                    <a:pt x="1186" y="388"/>
                    <a:pt x="1195" y="379"/>
                  </a:cubicBezTo>
                  <a:cubicBezTo>
                    <a:pt x="1186" y="371"/>
                    <a:pt x="1168" y="356"/>
                    <a:pt x="1158" y="371"/>
                  </a:cubicBezTo>
                  <a:cubicBezTo>
                    <a:pt x="1160" y="376"/>
                    <a:pt x="1163" y="379"/>
                    <a:pt x="1168" y="381"/>
                  </a:cubicBezTo>
                  <a:close/>
                  <a:moveTo>
                    <a:pt x="1118" y="368"/>
                  </a:moveTo>
                  <a:cubicBezTo>
                    <a:pt x="1116" y="364"/>
                    <a:pt x="1108" y="366"/>
                    <a:pt x="1107" y="369"/>
                  </a:cubicBezTo>
                  <a:cubicBezTo>
                    <a:pt x="1110" y="372"/>
                    <a:pt x="1116" y="374"/>
                    <a:pt x="1118" y="368"/>
                  </a:cubicBezTo>
                  <a:close/>
                  <a:moveTo>
                    <a:pt x="1173" y="389"/>
                  </a:moveTo>
                  <a:cubicBezTo>
                    <a:pt x="1173" y="384"/>
                    <a:pt x="1173" y="384"/>
                    <a:pt x="1173" y="384"/>
                  </a:cubicBezTo>
                  <a:cubicBezTo>
                    <a:pt x="1170" y="384"/>
                    <a:pt x="1170" y="384"/>
                    <a:pt x="1170" y="384"/>
                  </a:cubicBezTo>
                  <a:cubicBezTo>
                    <a:pt x="1170" y="387"/>
                    <a:pt x="1172" y="388"/>
                    <a:pt x="1173" y="389"/>
                  </a:cubicBezTo>
                  <a:close/>
                  <a:moveTo>
                    <a:pt x="1095" y="496"/>
                  </a:moveTo>
                  <a:cubicBezTo>
                    <a:pt x="1088" y="497"/>
                    <a:pt x="1078" y="524"/>
                    <a:pt x="1079" y="532"/>
                  </a:cubicBezTo>
                  <a:cubicBezTo>
                    <a:pt x="1080" y="537"/>
                    <a:pt x="1089" y="542"/>
                    <a:pt x="1093" y="546"/>
                  </a:cubicBezTo>
                  <a:cubicBezTo>
                    <a:pt x="1096" y="550"/>
                    <a:pt x="1096" y="556"/>
                    <a:pt x="1102" y="555"/>
                  </a:cubicBezTo>
                  <a:cubicBezTo>
                    <a:pt x="1106" y="538"/>
                    <a:pt x="1106" y="520"/>
                    <a:pt x="1107" y="504"/>
                  </a:cubicBezTo>
                  <a:cubicBezTo>
                    <a:pt x="1103" y="501"/>
                    <a:pt x="1100" y="495"/>
                    <a:pt x="1095" y="496"/>
                  </a:cubicBezTo>
                  <a:close/>
                  <a:moveTo>
                    <a:pt x="932" y="587"/>
                  </a:moveTo>
                  <a:cubicBezTo>
                    <a:pt x="922" y="583"/>
                    <a:pt x="906" y="582"/>
                    <a:pt x="898" y="588"/>
                  </a:cubicBezTo>
                  <a:cubicBezTo>
                    <a:pt x="894" y="591"/>
                    <a:pt x="889" y="599"/>
                    <a:pt x="889" y="603"/>
                  </a:cubicBezTo>
                  <a:cubicBezTo>
                    <a:pt x="889" y="617"/>
                    <a:pt x="915" y="621"/>
                    <a:pt x="928" y="612"/>
                  </a:cubicBezTo>
                  <a:cubicBezTo>
                    <a:pt x="927" y="602"/>
                    <a:pt x="934" y="596"/>
                    <a:pt x="932" y="587"/>
                  </a:cubicBezTo>
                  <a:close/>
                  <a:moveTo>
                    <a:pt x="1136" y="703"/>
                  </a:moveTo>
                  <a:cubicBezTo>
                    <a:pt x="1138" y="704"/>
                    <a:pt x="1141" y="704"/>
                    <a:pt x="1143" y="706"/>
                  </a:cubicBezTo>
                  <a:cubicBezTo>
                    <a:pt x="1141" y="708"/>
                    <a:pt x="1136" y="706"/>
                    <a:pt x="1136" y="710"/>
                  </a:cubicBezTo>
                  <a:cubicBezTo>
                    <a:pt x="1141" y="717"/>
                    <a:pt x="1146" y="725"/>
                    <a:pt x="1149" y="734"/>
                  </a:cubicBezTo>
                  <a:cubicBezTo>
                    <a:pt x="1163" y="730"/>
                    <a:pt x="1152" y="713"/>
                    <a:pt x="1146" y="706"/>
                  </a:cubicBezTo>
                  <a:cubicBezTo>
                    <a:pt x="1149" y="704"/>
                    <a:pt x="1151" y="701"/>
                    <a:pt x="1155" y="701"/>
                  </a:cubicBezTo>
                  <a:cubicBezTo>
                    <a:pt x="1161" y="702"/>
                    <a:pt x="1162" y="708"/>
                    <a:pt x="1169" y="708"/>
                  </a:cubicBezTo>
                  <a:cubicBezTo>
                    <a:pt x="1172" y="706"/>
                    <a:pt x="1168" y="702"/>
                    <a:pt x="1171" y="701"/>
                  </a:cubicBezTo>
                  <a:cubicBezTo>
                    <a:pt x="1180" y="705"/>
                    <a:pt x="1180" y="719"/>
                    <a:pt x="1193" y="719"/>
                  </a:cubicBezTo>
                  <a:cubicBezTo>
                    <a:pt x="1204" y="709"/>
                    <a:pt x="1188" y="698"/>
                    <a:pt x="1181" y="693"/>
                  </a:cubicBezTo>
                  <a:cubicBezTo>
                    <a:pt x="1171" y="695"/>
                    <a:pt x="1161" y="692"/>
                    <a:pt x="1151" y="694"/>
                  </a:cubicBezTo>
                  <a:cubicBezTo>
                    <a:pt x="1151" y="684"/>
                    <a:pt x="1146" y="678"/>
                    <a:pt x="1147" y="670"/>
                  </a:cubicBezTo>
                  <a:cubicBezTo>
                    <a:pt x="1148" y="665"/>
                    <a:pt x="1154" y="662"/>
                    <a:pt x="1154" y="657"/>
                  </a:cubicBezTo>
                  <a:cubicBezTo>
                    <a:pt x="1155" y="649"/>
                    <a:pt x="1146" y="641"/>
                    <a:pt x="1151" y="631"/>
                  </a:cubicBezTo>
                  <a:cubicBezTo>
                    <a:pt x="1146" y="627"/>
                    <a:pt x="1145" y="619"/>
                    <a:pt x="1143" y="613"/>
                  </a:cubicBezTo>
                  <a:cubicBezTo>
                    <a:pt x="1136" y="610"/>
                    <a:pt x="1135" y="617"/>
                    <a:pt x="1130" y="618"/>
                  </a:cubicBezTo>
                  <a:cubicBezTo>
                    <a:pt x="1128" y="615"/>
                    <a:pt x="1122" y="614"/>
                    <a:pt x="1118" y="616"/>
                  </a:cubicBezTo>
                  <a:cubicBezTo>
                    <a:pt x="1119" y="625"/>
                    <a:pt x="1112" y="627"/>
                    <a:pt x="1111" y="633"/>
                  </a:cubicBezTo>
                  <a:cubicBezTo>
                    <a:pt x="1120" y="639"/>
                    <a:pt x="1114" y="656"/>
                    <a:pt x="1117" y="662"/>
                  </a:cubicBezTo>
                  <a:cubicBezTo>
                    <a:pt x="1112" y="663"/>
                    <a:pt x="1112" y="659"/>
                    <a:pt x="1107" y="660"/>
                  </a:cubicBezTo>
                  <a:cubicBezTo>
                    <a:pt x="1111" y="681"/>
                    <a:pt x="1129" y="686"/>
                    <a:pt x="1136" y="703"/>
                  </a:cubicBezTo>
                  <a:close/>
                  <a:moveTo>
                    <a:pt x="593" y="705"/>
                  </a:moveTo>
                  <a:cubicBezTo>
                    <a:pt x="592" y="714"/>
                    <a:pt x="592" y="729"/>
                    <a:pt x="597" y="732"/>
                  </a:cubicBezTo>
                  <a:cubicBezTo>
                    <a:pt x="601" y="718"/>
                    <a:pt x="604" y="700"/>
                    <a:pt x="605" y="690"/>
                  </a:cubicBezTo>
                  <a:cubicBezTo>
                    <a:pt x="598" y="689"/>
                    <a:pt x="594" y="699"/>
                    <a:pt x="593" y="705"/>
                  </a:cubicBezTo>
                  <a:close/>
                  <a:moveTo>
                    <a:pt x="1209" y="752"/>
                  </a:moveTo>
                  <a:cubicBezTo>
                    <a:pt x="1207" y="753"/>
                    <a:pt x="1209" y="757"/>
                    <a:pt x="1207" y="757"/>
                  </a:cubicBezTo>
                  <a:cubicBezTo>
                    <a:pt x="1203" y="757"/>
                    <a:pt x="1204" y="751"/>
                    <a:pt x="1198" y="752"/>
                  </a:cubicBezTo>
                  <a:cubicBezTo>
                    <a:pt x="1196" y="755"/>
                    <a:pt x="1200" y="757"/>
                    <a:pt x="1197" y="759"/>
                  </a:cubicBezTo>
                  <a:cubicBezTo>
                    <a:pt x="1193" y="758"/>
                    <a:pt x="1192" y="763"/>
                    <a:pt x="1189" y="760"/>
                  </a:cubicBezTo>
                  <a:cubicBezTo>
                    <a:pt x="1189" y="754"/>
                    <a:pt x="1194" y="753"/>
                    <a:pt x="1192" y="747"/>
                  </a:cubicBezTo>
                  <a:cubicBezTo>
                    <a:pt x="1184" y="746"/>
                    <a:pt x="1177" y="738"/>
                    <a:pt x="1169" y="741"/>
                  </a:cubicBezTo>
                  <a:cubicBezTo>
                    <a:pt x="1172" y="749"/>
                    <a:pt x="1165" y="762"/>
                    <a:pt x="1175" y="767"/>
                  </a:cubicBezTo>
                  <a:cubicBezTo>
                    <a:pt x="1180" y="768"/>
                    <a:pt x="1180" y="763"/>
                    <a:pt x="1184" y="764"/>
                  </a:cubicBezTo>
                  <a:cubicBezTo>
                    <a:pt x="1185" y="768"/>
                    <a:pt x="1186" y="772"/>
                    <a:pt x="1188" y="775"/>
                  </a:cubicBezTo>
                  <a:cubicBezTo>
                    <a:pt x="1183" y="779"/>
                    <a:pt x="1178" y="790"/>
                    <a:pt x="1184" y="797"/>
                  </a:cubicBezTo>
                  <a:cubicBezTo>
                    <a:pt x="1191" y="796"/>
                    <a:pt x="1198" y="795"/>
                    <a:pt x="1200" y="789"/>
                  </a:cubicBezTo>
                  <a:cubicBezTo>
                    <a:pt x="1194" y="783"/>
                    <a:pt x="1197" y="768"/>
                    <a:pt x="1202" y="763"/>
                  </a:cubicBezTo>
                  <a:cubicBezTo>
                    <a:pt x="1206" y="766"/>
                    <a:pt x="1202" y="778"/>
                    <a:pt x="1207" y="780"/>
                  </a:cubicBezTo>
                  <a:cubicBezTo>
                    <a:pt x="1210" y="776"/>
                    <a:pt x="1209" y="768"/>
                    <a:pt x="1212" y="763"/>
                  </a:cubicBezTo>
                  <a:cubicBezTo>
                    <a:pt x="1221" y="763"/>
                    <a:pt x="1221" y="773"/>
                    <a:pt x="1231" y="774"/>
                  </a:cubicBezTo>
                  <a:cubicBezTo>
                    <a:pt x="1233" y="772"/>
                    <a:pt x="1232" y="767"/>
                    <a:pt x="1232" y="764"/>
                  </a:cubicBezTo>
                  <a:cubicBezTo>
                    <a:pt x="1229" y="760"/>
                    <a:pt x="1219" y="757"/>
                    <a:pt x="1220" y="752"/>
                  </a:cubicBezTo>
                  <a:cubicBezTo>
                    <a:pt x="1227" y="757"/>
                    <a:pt x="1228" y="758"/>
                    <a:pt x="1237" y="755"/>
                  </a:cubicBezTo>
                  <a:cubicBezTo>
                    <a:pt x="1231" y="740"/>
                    <a:pt x="1225" y="725"/>
                    <a:pt x="1204" y="725"/>
                  </a:cubicBezTo>
                  <a:cubicBezTo>
                    <a:pt x="1197" y="737"/>
                    <a:pt x="1215" y="739"/>
                    <a:pt x="1221" y="744"/>
                  </a:cubicBezTo>
                  <a:cubicBezTo>
                    <a:pt x="1221" y="746"/>
                    <a:pt x="1218" y="746"/>
                    <a:pt x="1216" y="746"/>
                  </a:cubicBezTo>
                  <a:cubicBezTo>
                    <a:pt x="1214" y="750"/>
                    <a:pt x="1219" y="748"/>
                    <a:pt x="1218" y="751"/>
                  </a:cubicBezTo>
                  <a:cubicBezTo>
                    <a:pt x="1215" y="752"/>
                    <a:pt x="1213" y="753"/>
                    <a:pt x="1209" y="752"/>
                  </a:cubicBezTo>
                  <a:close/>
                  <a:moveTo>
                    <a:pt x="595" y="756"/>
                  </a:moveTo>
                  <a:cubicBezTo>
                    <a:pt x="598" y="755"/>
                    <a:pt x="598" y="748"/>
                    <a:pt x="596" y="746"/>
                  </a:cubicBezTo>
                  <a:cubicBezTo>
                    <a:pt x="589" y="745"/>
                    <a:pt x="591" y="756"/>
                    <a:pt x="595" y="756"/>
                  </a:cubicBezTo>
                  <a:close/>
                  <a:moveTo>
                    <a:pt x="1107" y="779"/>
                  </a:moveTo>
                  <a:cubicBezTo>
                    <a:pt x="1106" y="781"/>
                    <a:pt x="1103" y="781"/>
                    <a:pt x="1102" y="781"/>
                  </a:cubicBezTo>
                  <a:cubicBezTo>
                    <a:pt x="1099" y="785"/>
                    <a:pt x="1101" y="787"/>
                    <a:pt x="1097" y="790"/>
                  </a:cubicBezTo>
                  <a:cubicBezTo>
                    <a:pt x="1092" y="795"/>
                    <a:pt x="1077" y="798"/>
                    <a:pt x="1083" y="811"/>
                  </a:cubicBezTo>
                  <a:cubicBezTo>
                    <a:pt x="1089" y="809"/>
                    <a:pt x="1091" y="802"/>
                    <a:pt x="1096" y="799"/>
                  </a:cubicBezTo>
                  <a:cubicBezTo>
                    <a:pt x="1104" y="799"/>
                    <a:pt x="1107" y="793"/>
                    <a:pt x="1107" y="785"/>
                  </a:cubicBezTo>
                  <a:cubicBezTo>
                    <a:pt x="1114" y="779"/>
                    <a:pt x="1128" y="780"/>
                    <a:pt x="1130" y="772"/>
                  </a:cubicBezTo>
                  <a:cubicBezTo>
                    <a:pt x="1131" y="765"/>
                    <a:pt x="1122" y="758"/>
                    <a:pt x="1124" y="747"/>
                  </a:cubicBezTo>
                  <a:cubicBezTo>
                    <a:pt x="1116" y="747"/>
                    <a:pt x="1114" y="753"/>
                    <a:pt x="1114" y="761"/>
                  </a:cubicBezTo>
                  <a:cubicBezTo>
                    <a:pt x="1116" y="764"/>
                    <a:pt x="1119" y="765"/>
                    <a:pt x="1120" y="769"/>
                  </a:cubicBezTo>
                  <a:cubicBezTo>
                    <a:pt x="1112" y="768"/>
                    <a:pt x="1111" y="776"/>
                    <a:pt x="1107" y="779"/>
                  </a:cubicBezTo>
                  <a:close/>
                  <a:moveTo>
                    <a:pt x="403" y="784"/>
                  </a:moveTo>
                  <a:cubicBezTo>
                    <a:pt x="397" y="779"/>
                    <a:pt x="394" y="759"/>
                    <a:pt x="385" y="755"/>
                  </a:cubicBezTo>
                  <a:cubicBezTo>
                    <a:pt x="378" y="752"/>
                    <a:pt x="376" y="758"/>
                    <a:pt x="372" y="765"/>
                  </a:cubicBezTo>
                  <a:cubicBezTo>
                    <a:pt x="382" y="776"/>
                    <a:pt x="370" y="780"/>
                    <a:pt x="367" y="790"/>
                  </a:cubicBezTo>
                  <a:cubicBezTo>
                    <a:pt x="364" y="800"/>
                    <a:pt x="367" y="819"/>
                    <a:pt x="374" y="823"/>
                  </a:cubicBezTo>
                  <a:cubicBezTo>
                    <a:pt x="381" y="828"/>
                    <a:pt x="403" y="823"/>
                    <a:pt x="406" y="816"/>
                  </a:cubicBezTo>
                  <a:cubicBezTo>
                    <a:pt x="412" y="805"/>
                    <a:pt x="400" y="797"/>
                    <a:pt x="403" y="784"/>
                  </a:cubicBezTo>
                  <a:close/>
                  <a:moveTo>
                    <a:pt x="1220" y="774"/>
                  </a:moveTo>
                  <a:cubicBezTo>
                    <a:pt x="1213" y="769"/>
                    <a:pt x="1209" y="778"/>
                    <a:pt x="1214" y="782"/>
                  </a:cubicBezTo>
                  <a:cubicBezTo>
                    <a:pt x="1218" y="781"/>
                    <a:pt x="1222" y="780"/>
                    <a:pt x="1220" y="774"/>
                  </a:cubicBezTo>
                  <a:close/>
                  <a:moveTo>
                    <a:pt x="1255" y="795"/>
                  </a:moveTo>
                  <a:cubicBezTo>
                    <a:pt x="1253" y="789"/>
                    <a:pt x="1237" y="778"/>
                    <a:pt x="1234" y="780"/>
                  </a:cubicBezTo>
                  <a:cubicBezTo>
                    <a:pt x="1231" y="784"/>
                    <a:pt x="1238" y="786"/>
                    <a:pt x="1239" y="790"/>
                  </a:cubicBezTo>
                  <a:cubicBezTo>
                    <a:pt x="1237" y="794"/>
                    <a:pt x="1231" y="793"/>
                    <a:pt x="1227" y="794"/>
                  </a:cubicBezTo>
                  <a:cubicBezTo>
                    <a:pt x="1224" y="799"/>
                    <a:pt x="1221" y="807"/>
                    <a:pt x="1216" y="808"/>
                  </a:cubicBezTo>
                  <a:cubicBezTo>
                    <a:pt x="1212" y="809"/>
                    <a:pt x="1208" y="805"/>
                    <a:pt x="1204" y="805"/>
                  </a:cubicBezTo>
                  <a:cubicBezTo>
                    <a:pt x="1196" y="806"/>
                    <a:pt x="1198" y="813"/>
                    <a:pt x="1192" y="817"/>
                  </a:cubicBezTo>
                  <a:cubicBezTo>
                    <a:pt x="1191" y="815"/>
                    <a:pt x="1189" y="815"/>
                    <a:pt x="1187" y="815"/>
                  </a:cubicBezTo>
                  <a:cubicBezTo>
                    <a:pt x="1183" y="818"/>
                    <a:pt x="1181" y="823"/>
                    <a:pt x="1179" y="828"/>
                  </a:cubicBezTo>
                  <a:cubicBezTo>
                    <a:pt x="1181" y="829"/>
                    <a:pt x="1182" y="830"/>
                    <a:pt x="1183" y="832"/>
                  </a:cubicBezTo>
                  <a:cubicBezTo>
                    <a:pt x="1188" y="829"/>
                    <a:pt x="1191" y="833"/>
                    <a:pt x="1196" y="832"/>
                  </a:cubicBezTo>
                  <a:cubicBezTo>
                    <a:pt x="1200" y="831"/>
                    <a:pt x="1202" y="826"/>
                    <a:pt x="1207" y="826"/>
                  </a:cubicBezTo>
                  <a:cubicBezTo>
                    <a:pt x="1216" y="827"/>
                    <a:pt x="1213" y="833"/>
                    <a:pt x="1214" y="839"/>
                  </a:cubicBezTo>
                  <a:cubicBezTo>
                    <a:pt x="1214" y="846"/>
                    <a:pt x="1222" y="854"/>
                    <a:pt x="1228" y="856"/>
                  </a:cubicBezTo>
                  <a:cubicBezTo>
                    <a:pt x="1235" y="858"/>
                    <a:pt x="1243" y="855"/>
                    <a:pt x="1247" y="859"/>
                  </a:cubicBezTo>
                  <a:cubicBezTo>
                    <a:pt x="1255" y="850"/>
                    <a:pt x="1238" y="841"/>
                    <a:pt x="1246" y="834"/>
                  </a:cubicBezTo>
                  <a:cubicBezTo>
                    <a:pt x="1250" y="835"/>
                    <a:pt x="1250" y="841"/>
                    <a:pt x="1254" y="843"/>
                  </a:cubicBezTo>
                  <a:cubicBezTo>
                    <a:pt x="1257" y="840"/>
                    <a:pt x="1262" y="834"/>
                    <a:pt x="1262" y="827"/>
                  </a:cubicBezTo>
                  <a:cubicBezTo>
                    <a:pt x="1261" y="823"/>
                    <a:pt x="1257" y="819"/>
                    <a:pt x="1256" y="815"/>
                  </a:cubicBezTo>
                  <a:cubicBezTo>
                    <a:pt x="1254" y="808"/>
                    <a:pt x="1257" y="800"/>
                    <a:pt x="1255" y="795"/>
                  </a:cubicBezTo>
                  <a:close/>
                  <a:moveTo>
                    <a:pt x="615" y="811"/>
                  </a:moveTo>
                  <a:cubicBezTo>
                    <a:pt x="613" y="813"/>
                    <a:pt x="614" y="817"/>
                    <a:pt x="614" y="821"/>
                  </a:cubicBezTo>
                  <a:cubicBezTo>
                    <a:pt x="617" y="820"/>
                    <a:pt x="616" y="824"/>
                    <a:pt x="620" y="823"/>
                  </a:cubicBezTo>
                  <a:cubicBezTo>
                    <a:pt x="622" y="819"/>
                    <a:pt x="620" y="812"/>
                    <a:pt x="615" y="811"/>
                  </a:cubicBezTo>
                  <a:close/>
                  <a:moveTo>
                    <a:pt x="1036" y="1041"/>
                  </a:moveTo>
                  <a:cubicBezTo>
                    <a:pt x="1054" y="1042"/>
                    <a:pt x="1058" y="1029"/>
                    <a:pt x="1067" y="1021"/>
                  </a:cubicBezTo>
                  <a:cubicBezTo>
                    <a:pt x="1076" y="1012"/>
                    <a:pt x="1084" y="1009"/>
                    <a:pt x="1088" y="996"/>
                  </a:cubicBezTo>
                  <a:cubicBezTo>
                    <a:pt x="1088" y="991"/>
                    <a:pt x="1082" y="992"/>
                    <a:pt x="1080" y="989"/>
                  </a:cubicBezTo>
                  <a:cubicBezTo>
                    <a:pt x="1076" y="965"/>
                    <a:pt x="1107" y="977"/>
                    <a:pt x="1109" y="959"/>
                  </a:cubicBezTo>
                  <a:cubicBezTo>
                    <a:pt x="1109" y="955"/>
                    <a:pt x="1101" y="958"/>
                    <a:pt x="1101" y="953"/>
                  </a:cubicBezTo>
                  <a:cubicBezTo>
                    <a:pt x="1104" y="941"/>
                    <a:pt x="1126" y="955"/>
                    <a:pt x="1128" y="943"/>
                  </a:cubicBezTo>
                  <a:cubicBezTo>
                    <a:pt x="1125" y="937"/>
                    <a:pt x="1117" y="936"/>
                    <a:pt x="1118" y="925"/>
                  </a:cubicBezTo>
                  <a:cubicBezTo>
                    <a:pt x="1116" y="924"/>
                    <a:pt x="1112" y="924"/>
                    <a:pt x="1111" y="921"/>
                  </a:cubicBezTo>
                  <a:cubicBezTo>
                    <a:pt x="1113" y="919"/>
                    <a:pt x="1115" y="916"/>
                    <a:pt x="1116" y="912"/>
                  </a:cubicBezTo>
                  <a:cubicBezTo>
                    <a:pt x="1113" y="908"/>
                    <a:pt x="1108" y="907"/>
                    <a:pt x="1103" y="905"/>
                  </a:cubicBezTo>
                  <a:cubicBezTo>
                    <a:pt x="1104" y="903"/>
                    <a:pt x="1107" y="903"/>
                    <a:pt x="1106" y="900"/>
                  </a:cubicBezTo>
                  <a:cubicBezTo>
                    <a:pt x="1100" y="894"/>
                    <a:pt x="1106" y="882"/>
                    <a:pt x="1104" y="875"/>
                  </a:cubicBezTo>
                  <a:cubicBezTo>
                    <a:pt x="1106" y="879"/>
                    <a:pt x="1114" y="878"/>
                    <a:pt x="1120" y="878"/>
                  </a:cubicBezTo>
                  <a:cubicBezTo>
                    <a:pt x="1121" y="871"/>
                    <a:pt x="1113" y="873"/>
                    <a:pt x="1115" y="865"/>
                  </a:cubicBezTo>
                  <a:cubicBezTo>
                    <a:pt x="1123" y="865"/>
                    <a:pt x="1134" y="870"/>
                    <a:pt x="1134" y="859"/>
                  </a:cubicBezTo>
                  <a:cubicBezTo>
                    <a:pt x="1126" y="854"/>
                    <a:pt x="1119" y="849"/>
                    <a:pt x="1108" y="847"/>
                  </a:cubicBezTo>
                  <a:cubicBezTo>
                    <a:pt x="1107" y="842"/>
                    <a:pt x="1104" y="840"/>
                    <a:pt x="1102" y="836"/>
                  </a:cubicBezTo>
                  <a:cubicBezTo>
                    <a:pt x="1099" y="836"/>
                    <a:pt x="1097" y="833"/>
                    <a:pt x="1093" y="834"/>
                  </a:cubicBezTo>
                  <a:cubicBezTo>
                    <a:pt x="1090" y="831"/>
                    <a:pt x="1090" y="827"/>
                    <a:pt x="1088" y="823"/>
                  </a:cubicBezTo>
                  <a:cubicBezTo>
                    <a:pt x="1081" y="820"/>
                    <a:pt x="1077" y="826"/>
                    <a:pt x="1078" y="834"/>
                  </a:cubicBezTo>
                  <a:cubicBezTo>
                    <a:pt x="1067" y="835"/>
                    <a:pt x="1067" y="848"/>
                    <a:pt x="1058" y="851"/>
                  </a:cubicBezTo>
                  <a:cubicBezTo>
                    <a:pt x="1058" y="854"/>
                    <a:pt x="1062" y="855"/>
                    <a:pt x="1059" y="857"/>
                  </a:cubicBezTo>
                  <a:cubicBezTo>
                    <a:pt x="1052" y="858"/>
                    <a:pt x="1046" y="855"/>
                    <a:pt x="1041" y="857"/>
                  </a:cubicBezTo>
                  <a:cubicBezTo>
                    <a:pt x="1039" y="872"/>
                    <a:pt x="1030" y="872"/>
                    <a:pt x="1025" y="882"/>
                  </a:cubicBezTo>
                  <a:cubicBezTo>
                    <a:pt x="1024" y="884"/>
                    <a:pt x="1024" y="887"/>
                    <a:pt x="1023" y="890"/>
                  </a:cubicBezTo>
                  <a:cubicBezTo>
                    <a:pt x="1013" y="904"/>
                    <a:pt x="967" y="900"/>
                    <a:pt x="967" y="919"/>
                  </a:cubicBezTo>
                  <a:cubicBezTo>
                    <a:pt x="967" y="923"/>
                    <a:pt x="972" y="926"/>
                    <a:pt x="971" y="929"/>
                  </a:cubicBezTo>
                  <a:cubicBezTo>
                    <a:pt x="965" y="937"/>
                    <a:pt x="957" y="927"/>
                    <a:pt x="950" y="927"/>
                  </a:cubicBezTo>
                  <a:cubicBezTo>
                    <a:pt x="946" y="927"/>
                    <a:pt x="943" y="931"/>
                    <a:pt x="940" y="931"/>
                  </a:cubicBezTo>
                  <a:cubicBezTo>
                    <a:pt x="936" y="932"/>
                    <a:pt x="931" y="929"/>
                    <a:pt x="928" y="930"/>
                  </a:cubicBezTo>
                  <a:cubicBezTo>
                    <a:pt x="921" y="932"/>
                    <a:pt x="921" y="941"/>
                    <a:pt x="917" y="949"/>
                  </a:cubicBezTo>
                  <a:cubicBezTo>
                    <a:pt x="925" y="958"/>
                    <a:pt x="927" y="973"/>
                    <a:pt x="939" y="978"/>
                  </a:cubicBezTo>
                  <a:cubicBezTo>
                    <a:pt x="936" y="984"/>
                    <a:pt x="941" y="986"/>
                    <a:pt x="943" y="990"/>
                  </a:cubicBezTo>
                  <a:cubicBezTo>
                    <a:pt x="942" y="992"/>
                    <a:pt x="939" y="992"/>
                    <a:pt x="940" y="995"/>
                  </a:cubicBezTo>
                  <a:cubicBezTo>
                    <a:pt x="945" y="1002"/>
                    <a:pt x="938" y="1009"/>
                    <a:pt x="945" y="1017"/>
                  </a:cubicBezTo>
                  <a:cubicBezTo>
                    <a:pt x="953" y="1016"/>
                    <a:pt x="958" y="1017"/>
                    <a:pt x="966" y="1017"/>
                  </a:cubicBezTo>
                  <a:cubicBezTo>
                    <a:pt x="970" y="1015"/>
                    <a:pt x="970" y="1010"/>
                    <a:pt x="977" y="1012"/>
                  </a:cubicBezTo>
                  <a:cubicBezTo>
                    <a:pt x="978" y="1016"/>
                    <a:pt x="977" y="1022"/>
                    <a:pt x="978" y="1025"/>
                  </a:cubicBezTo>
                  <a:cubicBezTo>
                    <a:pt x="990" y="1021"/>
                    <a:pt x="996" y="1022"/>
                    <a:pt x="1006" y="1018"/>
                  </a:cubicBezTo>
                  <a:cubicBezTo>
                    <a:pt x="1011" y="1021"/>
                    <a:pt x="1008" y="1026"/>
                    <a:pt x="1015" y="1028"/>
                  </a:cubicBezTo>
                  <a:cubicBezTo>
                    <a:pt x="1022" y="1030"/>
                    <a:pt x="1036" y="1018"/>
                    <a:pt x="1039" y="1029"/>
                  </a:cubicBezTo>
                  <a:cubicBezTo>
                    <a:pt x="1040" y="1034"/>
                    <a:pt x="1035" y="1034"/>
                    <a:pt x="1036" y="1041"/>
                  </a:cubicBezTo>
                  <a:close/>
                  <a:moveTo>
                    <a:pt x="1182" y="854"/>
                  </a:moveTo>
                  <a:cubicBezTo>
                    <a:pt x="1190" y="845"/>
                    <a:pt x="1173" y="836"/>
                    <a:pt x="1172" y="848"/>
                  </a:cubicBezTo>
                  <a:cubicBezTo>
                    <a:pt x="1176" y="850"/>
                    <a:pt x="1177" y="854"/>
                    <a:pt x="1182" y="854"/>
                  </a:cubicBezTo>
                  <a:close/>
                  <a:moveTo>
                    <a:pt x="944" y="1107"/>
                  </a:moveTo>
                  <a:cubicBezTo>
                    <a:pt x="949" y="1124"/>
                    <a:pt x="974" y="1115"/>
                    <a:pt x="994" y="1119"/>
                  </a:cubicBezTo>
                  <a:cubicBezTo>
                    <a:pt x="1007" y="1122"/>
                    <a:pt x="1011" y="1137"/>
                    <a:pt x="1026" y="1129"/>
                  </a:cubicBezTo>
                  <a:cubicBezTo>
                    <a:pt x="1025" y="1124"/>
                    <a:pt x="1021" y="1117"/>
                    <a:pt x="1028" y="1116"/>
                  </a:cubicBezTo>
                  <a:cubicBezTo>
                    <a:pt x="1031" y="1126"/>
                    <a:pt x="1047" y="1124"/>
                    <a:pt x="1045" y="1111"/>
                  </a:cubicBezTo>
                  <a:cubicBezTo>
                    <a:pt x="1040" y="1108"/>
                    <a:pt x="1031" y="1110"/>
                    <a:pt x="1028" y="1112"/>
                  </a:cubicBezTo>
                  <a:cubicBezTo>
                    <a:pt x="1027" y="1105"/>
                    <a:pt x="1016" y="1107"/>
                    <a:pt x="1009" y="1104"/>
                  </a:cubicBezTo>
                  <a:cubicBezTo>
                    <a:pt x="1005" y="1105"/>
                    <a:pt x="1004" y="1110"/>
                    <a:pt x="1001" y="1111"/>
                  </a:cubicBezTo>
                  <a:cubicBezTo>
                    <a:pt x="993" y="1110"/>
                    <a:pt x="996" y="1099"/>
                    <a:pt x="999" y="1095"/>
                  </a:cubicBezTo>
                  <a:cubicBezTo>
                    <a:pt x="995" y="1085"/>
                    <a:pt x="985" y="1091"/>
                    <a:pt x="977" y="1089"/>
                  </a:cubicBezTo>
                  <a:cubicBezTo>
                    <a:pt x="970" y="1088"/>
                    <a:pt x="966" y="1077"/>
                    <a:pt x="956" y="1081"/>
                  </a:cubicBezTo>
                  <a:cubicBezTo>
                    <a:pt x="954" y="1083"/>
                    <a:pt x="954" y="1088"/>
                    <a:pt x="952" y="1089"/>
                  </a:cubicBezTo>
                  <a:cubicBezTo>
                    <a:pt x="941" y="1086"/>
                    <a:pt x="929" y="1084"/>
                    <a:pt x="915" y="1085"/>
                  </a:cubicBezTo>
                  <a:cubicBezTo>
                    <a:pt x="908" y="1080"/>
                    <a:pt x="903" y="1067"/>
                    <a:pt x="892" y="1073"/>
                  </a:cubicBezTo>
                  <a:cubicBezTo>
                    <a:pt x="881" y="1068"/>
                    <a:pt x="864" y="1066"/>
                    <a:pt x="853" y="1064"/>
                  </a:cubicBezTo>
                  <a:cubicBezTo>
                    <a:pt x="854" y="1052"/>
                    <a:pt x="861" y="1040"/>
                    <a:pt x="857" y="1027"/>
                  </a:cubicBezTo>
                  <a:cubicBezTo>
                    <a:pt x="858" y="1024"/>
                    <a:pt x="860" y="1022"/>
                    <a:pt x="862" y="1019"/>
                  </a:cubicBezTo>
                  <a:cubicBezTo>
                    <a:pt x="859" y="1014"/>
                    <a:pt x="855" y="1010"/>
                    <a:pt x="854" y="1003"/>
                  </a:cubicBezTo>
                  <a:cubicBezTo>
                    <a:pt x="848" y="1003"/>
                    <a:pt x="842" y="1004"/>
                    <a:pt x="842" y="998"/>
                  </a:cubicBezTo>
                  <a:cubicBezTo>
                    <a:pt x="854" y="998"/>
                    <a:pt x="854" y="998"/>
                    <a:pt x="854" y="998"/>
                  </a:cubicBezTo>
                  <a:cubicBezTo>
                    <a:pt x="856" y="1008"/>
                    <a:pt x="866" y="1021"/>
                    <a:pt x="879" y="1015"/>
                  </a:cubicBezTo>
                  <a:cubicBezTo>
                    <a:pt x="879" y="1007"/>
                    <a:pt x="875" y="1005"/>
                    <a:pt x="872" y="1001"/>
                  </a:cubicBezTo>
                  <a:cubicBezTo>
                    <a:pt x="871" y="990"/>
                    <a:pt x="861" y="982"/>
                    <a:pt x="851" y="985"/>
                  </a:cubicBezTo>
                  <a:cubicBezTo>
                    <a:pt x="845" y="986"/>
                    <a:pt x="842" y="999"/>
                    <a:pt x="833" y="994"/>
                  </a:cubicBezTo>
                  <a:cubicBezTo>
                    <a:pt x="831" y="990"/>
                    <a:pt x="831" y="982"/>
                    <a:pt x="828" y="978"/>
                  </a:cubicBezTo>
                  <a:cubicBezTo>
                    <a:pt x="822" y="977"/>
                    <a:pt x="815" y="978"/>
                    <a:pt x="811" y="975"/>
                  </a:cubicBezTo>
                  <a:cubicBezTo>
                    <a:pt x="809" y="969"/>
                    <a:pt x="817" y="965"/>
                    <a:pt x="811" y="961"/>
                  </a:cubicBezTo>
                  <a:cubicBezTo>
                    <a:pt x="813" y="957"/>
                    <a:pt x="817" y="958"/>
                    <a:pt x="816" y="952"/>
                  </a:cubicBezTo>
                  <a:cubicBezTo>
                    <a:pt x="813" y="947"/>
                    <a:pt x="805" y="950"/>
                    <a:pt x="800" y="951"/>
                  </a:cubicBezTo>
                  <a:cubicBezTo>
                    <a:pt x="800" y="947"/>
                    <a:pt x="801" y="946"/>
                    <a:pt x="799" y="943"/>
                  </a:cubicBezTo>
                  <a:cubicBezTo>
                    <a:pt x="796" y="942"/>
                    <a:pt x="791" y="942"/>
                    <a:pt x="788" y="940"/>
                  </a:cubicBezTo>
                  <a:cubicBezTo>
                    <a:pt x="789" y="931"/>
                    <a:pt x="782" y="930"/>
                    <a:pt x="778" y="925"/>
                  </a:cubicBezTo>
                  <a:cubicBezTo>
                    <a:pt x="778" y="923"/>
                    <a:pt x="783" y="924"/>
                    <a:pt x="782" y="919"/>
                  </a:cubicBezTo>
                  <a:cubicBezTo>
                    <a:pt x="779" y="916"/>
                    <a:pt x="773" y="916"/>
                    <a:pt x="770" y="919"/>
                  </a:cubicBezTo>
                  <a:cubicBezTo>
                    <a:pt x="766" y="916"/>
                    <a:pt x="761" y="911"/>
                    <a:pt x="754" y="916"/>
                  </a:cubicBezTo>
                  <a:cubicBezTo>
                    <a:pt x="746" y="912"/>
                    <a:pt x="745" y="903"/>
                    <a:pt x="739" y="897"/>
                  </a:cubicBezTo>
                  <a:cubicBezTo>
                    <a:pt x="733" y="890"/>
                    <a:pt x="719" y="886"/>
                    <a:pt x="711" y="877"/>
                  </a:cubicBezTo>
                  <a:cubicBezTo>
                    <a:pt x="705" y="871"/>
                    <a:pt x="701" y="861"/>
                    <a:pt x="695" y="857"/>
                  </a:cubicBezTo>
                  <a:cubicBezTo>
                    <a:pt x="688" y="852"/>
                    <a:pt x="675" y="854"/>
                    <a:pt x="665" y="852"/>
                  </a:cubicBezTo>
                  <a:cubicBezTo>
                    <a:pt x="659" y="842"/>
                    <a:pt x="643" y="841"/>
                    <a:pt x="644" y="855"/>
                  </a:cubicBezTo>
                  <a:cubicBezTo>
                    <a:pt x="645" y="859"/>
                    <a:pt x="655" y="868"/>
                    <a:pt x="661" y="873"/>
                  </a:cubicBezTo>
                  <a:cubicBezTo>
                    <a:pt x="673" y="884"/>
                    <a:pt x="687" y="894"/>
                    <a:pt x="693" y="909"/>
                  </a:cubicBezTo>
                  <a:cubicBezTo>
                    <a:pt x="710" y="916"/>
                    <a:pt x="724" y="929"/>
                    <a:pt x="722" y="952"/>
                  </a:cubicBezTo>
                  <a:cubicBezTo>
                    <a:pt x="724" y="954"/>
                    <a:pt x="729" y="953"/>
                    <a:pt x="733" y="953"/>
                  </a:cubicBezTo>
                  <a:cubicBezTo>
                    <a:pt x="735" y="961"/>
                    <a:pt x="740" y="966"/>
                    <a:pt x="746" y="969"/>
                  </a:cubicBezTo>
                  <a:cubicBezTo>
                    <a:pt x="746" y="982"/>
                    <a:pt x="757" y="984"/>
                    <a:pt x="755" y="998"/>
                  </a:cubicBezTo>
                  <a:cubicBezTo>
                    <a:pt x="764" y="1008"/>
                    <a:pt x="771" y="1020"/>
                    <a:pt x="785" y="1026"/>
                  </a:cubicBezTo>
                  <a:cubicBezTo>
                    <a:pt x="785" y="1034"/>
                    <a:pt x="785" y="1034"/>
                    <a:pt x="785" y="1034"/>
                  </a:cubicBezTo>
                  <a:cubicBezTo>
                    <a:pt x="798" y="1044"/>
                    <a:pt x="815" y="1052"/>
                    <a:pt x="825" y="1066"/>
                  </a:cubicBezTo>
                  <a:cubicBezTo>
                    <a:pt x="829" y="1067"/>
                    <a:pt x="826" y="1062"/>
                    <a:pt x="830" y="1063"/>
                  </a:cubicBezTo>
                  <a:cubicBezTo>
                    <a:pt x="833" y="1063"/>
                    <a:pt x="835" y="1066"/>
                    <a:pt x="838" y="1067"/>
                  </a:cubicBezTo>
                  <a:cubicBezTo>
                    <a:pt x="841" y="1066"/>
                    <a:pt x="842" y="1064"/>
                    <a:pt x="846" y="1063"/>
                  </a:cubicBezTo>
                  <a:cubicBezTo>
                    <a:pt x="848" y="1065"/>
                    <a:pt x="851" y="1066"/>
                    <a:pt x="852" y="1068"/>
                  </a:cubicBezTo>
                  <a:cubicBezTo>
                    <a:pt x="849" y="1075"/>
                    <a:pt x="842" y="1078"/>
                    <a:pt x="838" y="1084"/>
                  </a:cubicBezTo>
                  <a:cubicBezTo>
                    <a:pt x="842" y="1086"/>
                    <a:pt x="852" y="1083"/>
                    <a:pt x="857" y="1086"/>
                  </a:cubicBezTo>
                  <a:cubicBezTo>
                    <a:pt x="857" y="1089"/>
                    <a:pt x="855" y="1090"/>
                    <a:pt x="856" y="1093"/>
                  </a:cubicBezTo>
                  <a:cubicBezTo>
                    <a:pt x="862" y="1098"/>
                    <a:pt x="869" y="1092"/>
                    <a:pt x="876" y="1092"/>
                  </a:cubicBezTo>
                  <a:cubicBezTo>
                    <a:pt x="882" y="1093"/>
                    <a:pt x="889" y="1100"/>
                    <a:pt x="898" y="1102"/>
                  </a:cubicBezTo>
                  <a:cubicBezTo>
                    <a:pt x="913" y="1106"/>
                    <a:pt x="934" y="1103"/>
                    <a:pt x="944" y="1107"/>
                  </a:cubicBezTo>
                  <a:close/>
                  <a:moveTo>
                    <a:pt x="1159" y="847"/>
                  </a:moveTo>
                  <a:cubicBezTo>
                    <a:pt x="1156" y="839"/>
                    <a:pt x="1147" y="847"/>
                    <a:pt x="1151" y="853"/>
                  </a:cubicBezTo>
                  <a:cubicBezTo>
                    <a:pt x="1156" y="853"/>
                    <a:pt x="1159" y="852"/>
                    <a:pt x="1159" y="847"/>
                  </a:cubicBezTo>
                  <a:close/>
                  <a:moveTo>
                    <a:pt x="1239" y="879"/>
                  </a:moveTo>
                  <a:cubicBezTo>
                    <a:pt x="1242" y="878"/>
                    <a:pt x="1242" y="872"/>
                    <a:pt x="1237" y="872"/>
                  </a:cubicBezTo>
                  <a:cubicBezTo>
                    <a:pt x="1234" y="874"/>
                    <a:pt x="1235" y="878"/>
                    <a:pt x="1239" y="879"/>
                  </a:cubicBezTo>
                  <a:close/>
                  <a:moveTo>
                    <a:pt x="1270" y="873"/>
                  </a:moveTo>
                  <a:cubicBezTo>
                    <a:pt x="1264" y="869"/>
                    <a:pt x="1262" y="881"/>
                    <a:pt x="1265" y="886"/>
                  </a:cubicBezTo>
                  <a:cubicBezTo>
                    <a:pt x="1271" y="886"/>
                    <a:pt x="1271" y="880"/>
                    <a:pt x="1270" y="873"/>
                  </a:cubicBezTo>
                  <a:close/>
                  <a:moveTo>
                    <a:pt x="900" y="884"/>
                  </a:moveTo>
                  <a:cubicBezTo>
                    <a:pt x="898" y="891"/>
                    <a:pt x="907" y="894"/>
                    <a:pt x="910" y="890"/>
                  </a:cubicBezTo>
                  <a:cubicBezTo>
                    <a:pt x="911" y="883"/>
                    <a:pt x="904" y="881"/>
                    <a:pt x="900" y="884"/>
                  </a:cubicBezTo>
                  <a:close/>
                  <a:moveTo>
                    <a:pt x="655" y="904"/>
                  </a:moveTo>
                  <a:cubicBezTo>
                    <a:pt x="660" y="905"/>
                    <a:pt x="664" y="911"/>
                    <a:pt x="670" y="908"/>
                  </a:cubicBezTo>
                  <a:cubicBezTo>
                    <a:pt x="670" y="901"/>
                    <a:pt x="654" y="889"/>
                    <a:pt x="655" y="904"/>
                  </a:cubicBezTo>
                  <a:close/>
                  <a:moveTo>
                    <a:pt x="1307" y="916"/>
                  </a:moveTo>
                  <a:cubicBezTo>
                    <a:pt x="1306" y="913"/>
                    <a:pt x="1308" y="913"/>
                    <a:pt x="1308" y="911"/>
                  </a:cubicBezTo>
                  <a:cubicBezTo>
                    <a:pt x="1297" y="899"/>
                    <a:pt x="1291" y="921"/>
                    <a:pt x="1307" y="916"/>
                  </a:cubicBezTo>
                  <a:close/>
                  <a:moveTo>
                    <a:pt x="1273" y="943"/>
                  </a:moveTo>
                  <a:cubicBezTo>
                    <a:pt x="1274" y="948"/>
                    <a:pt x="1281" y="950"/>
                    <a:pt x="1278" y="958"/>
                  </a:cubicBezTo>
                  <a:cubicBezTo>
                    <a:pt x="1284" y="963"/>
                    <a:pt x="1290" y="973"/>
                    <a:pt x="1301" y="970"/>
                  </a:cubicBezTo>
                  <a:cubicBezTo>
                    <a:pt x="1301" y="964"/>
                    <a:pt x="1293" y="965"/>
                    <a:pt x="1292" y="959"/>
                  </a:cubicBezTo>
                  <a:cubicBezTo>
                    <a:pt x="1292" y="952"/>
                    <a:pt x="1302" y="955"/>
                    <a:pt x="1306" y="954"/>
                  </a:cubicBezTo>
                  <a:cubicBezTo>
                    <a:pt x="1308" y="950"/>
                    <a:pt x="1305" y="950"/>
                    <a:pt x="1304" y="947"/>
                  </a:cubicBezTo>
                  <a:cubicBezTo>
                    <a:pt x="1306" y="946"/>
                    <a:pt x="1308" y="943"/>
                    <a:pt x="1308" y="939"/>
                  </a:cubicBezTo>
                  <a:cubicBezTo>
                    <a:pt x="1300" y="929"/>
                    <a:pt x="1293" y="941"/>
                    <a:pt x="1287" y="943"/>
                  </a:cubicBezTo>
                  <a:cubicBezTo>
                    <a:pt x="1285" y="933"/>
                    <a:pt x="1294" y="924"/>
                    <a:pt x="1290" y="914"/>
                  </a:cubicBezTo>
                  <a:cubicBezTo>
                    <a:pt x="1288" y="916"/>
                    <a:pt x="1285" y="919"/>
                    <a:pt x="1282" y="920"/>
                  </a:cubicBezTo>
                  <a:cubicBezTo>
                    <a:pt x="1282" y="931"/>
                    <a:pt x="1272" y="934"/>
                    <a:pt x="1273" y="943"/>
                  </a:cubicBezTo>
                  <a:close/>
                  <a:moveTo>
                    <a:pt x="688" y="922"/>
                  </a:moveTo>
                  <a:cubicBezTo>
                    <a:pt x="679" y="924"/>
                    <a:pt x="688" y="944"/>
                    <a:pt x="699" y="943"/>
                  </a:cubicBezTo>
                  <a:cubicBezTo>
                    <a:pt x="706" y="935"/>
                    <a:pt x="693" y="921"/>
                    <a:pt x="688" y="922"/>
                  </a:cubicBezTo>
                  <a:close/>
                  <a:moveTo>
                    <a:pt x="1234" y="940"/>
                  </a:moveTo>
                  <a:cubicBezTo>
                    <a:pt x="1237" y="937"/>
                    <a:pt x="1242" y="937"/>
                    <a:pt x="1243" y="933"/>
                  </a:cubicBezTo>
                  <a:cubicBezTo>
                    <a:pt x="1238" y="922"/>
                    <a:pt x="1222" y="933"/>
                    <a:pt x="1218" y="940"/>
                  </a:cubicBezTo>
                  <a:cubicBezTo>
                    <a:pt x="1212" y="941"/>
                    <a:pt x="1210" y="937"/>
                    <a:pt x="1205" y="937"/>
                  </a:cubicBezTo>
                  <a:cubicBezTo>
                    <a:pt x="1195" y="944"/>
                    <a:pt x="1184" y="937"/>
                    <a:pt x="1171" y="937"/>
                  </a:cubicBezTo>
                  <a:cubicBezTo>
                    <a:pt x="1168" y="934"/>
                    <a:pt x="1166" y="930"/>
                    <a:pt x="1158" y="931"/>
                  </a:cubicBezTo>
                  <a:cubicBezTo>
                    <a:pt x="1156" y="940"/>
                    <a:pt x="1150" y="944"/>
                    <a:pt x="1140" y="944"/>
                  </a:cubicBezTo>
                  <a:cubicBezTo>
                    <a:pt x="1138" y="951"/>
                    <a:pt x="1130" y="958"/>
                    <a:pt x="1136" y="967"/>
                  </a:cubicBezTo>
                  <a:cubicBezTo>
                    <a:pt x="1127" y="970"/>
                    <a:pt x="1121" y="983"/>
                    <a:pt x="1127" y="993"/>
                  </a:cubicBezTo>
                  <a:cubicBezTo>
                    <a:pt x="1123" y="998"/>
                    <a:pt x="1115" y="999"/>
                    <a:pt x="1113" y="1005"/>
                  </a:cubicBezTo>
                  <a:cubicBezTo>
                    <a:pt x="1114" y="1011"/>
                    <a:pt x="1116" y="1015"/>
                    <a:pt x="1113" y="1020"/>
                  </a:cubicBezTo>
                  <a:cubicBezTo>
                    <a:pt x="1116" y="1024"/>
                    <a:pt x="1121" y="1021"/>
                    <a:pt x="1126" y="1021"/>
                  </a:cubicBezTo>
                  <a:cubicBezTo>
                    <a:pt x="1125" y="1027"/>
                    <a:pt x="1129" y="1032"/>
                    <a:pt x="1129" y="1036"/>
                  </a:cubicBezTo>
                  <a:cubicBezTo>
                    <a:pt x="1129" y="1044"/>
                    <a:pt x="1120" y="1051"/>
                    <a:pt x="1120" y="1055"/>
                  </a:cubicBezTo>
                  <a:cubicBezTo>
                    <a:pt x="1115" y="1076"/>
                    <a:pt x="1151" y="1070"/>
                    <a:pt x="1142" y="1048"/>
                  </a:cubicBezTo>
                  <a:cubicBezTo>
                    <a:pt x="1148" y="1041"/>
                    <a:pt x="1153" y="1031"/>
                    <a:pt x="1151" y="1019"/>
                  </a:cubicBezTo>
                  <a:cubicBezTo>
                    <a:pt x="1150" y="1012"/>
                    <a:pt x="1142" y="1003"/>
                    <a:pt x="1150" y="997"/>
                  </a:cubicBezTo>
                  <a:cubicBezTo>
                    <a:pt x="1155" y="1000"/>
                    <a:pt x="1157" y="1006"/>
                    <a:pt x="1156" y="1015"/>
                  </a:cubicBezTo>
                  <a:cubicBezTo>
                    <a:pt x="1162" y="1019"/>
                    <a:pt x="1165" y="1024"/>
                    <a:pt x="1163" y="1035"/>
                  </a:cubicBezTo>
                  <a:cubicBezTo>
                    <a:pt x="1171" y="1039"/>
                    <a:pt x="1166" y="1058"/>
                    <a:pt x="1172" y="1065"/>
                  </a:cubicBezTo>
                  <a:cubicBezTo>
                    <a:pt x="1178" y="1063"/>
                    <a:pt x="1180" y="1065"/>
                    <a:pt x="1187" y="1065"/>
                  </a:cubicBezTo>
                  <a:cubicBezTo>
                    <a:pt x="1188" y="1062"/>
                    <a:pt x="1187" y="1055"/>
                    <a:pt x="1190" y="1052"/>
                  </a:cubicBezTo>
                  <a:cubicBezTo>
                    <a:pt x="1193" y="1054"/>
                    <a:pt x="1195" y="1054"/>
                    <a:pt x="1199" y="1052"/>
                  </a:cubicBezTo>
                  <a:cubicBezTo>
                    <a:pt x="1207" y="1038"/>
                    <a:pt x="1189" y="1035"/>
                    <a:pt x="1187" y="1025"/>
                  </a:cubicBezTo>
                  <a:cubicBezTo>
                    <a:pt x="1187" y="1021"/>
                    <a:pt x="1193" y="1021"/>
                    <a:pt x="1192" y="1015"/>
                  </a:cubicBezTo>
                  <a:cubicBezTo>
                    <a:pt x="1190" y="1010"/>
                    <a:pt x="1184" y="1011"/>
                    <a:pt x="1183" y="1006"/>
                  </a:cubicBezTo>
                  <a:cubicBezTo>
                    <a:pt x="1183" y="1003"/>
                    <a:pt x="1185" y="1001"/>
                    <a:pt x="1185" y="997"/>
                  </a:cubicBezTo>
                  <a:cubicBezTo>
                    <a:pt x="1183" y="993"/>
                    <a:pt x="1177" y="993"/>
                    <a:pt x="1175" y="990"/>
                  </a:cubicBezTo>
                  <a:cubicBezTo>
                    <a:pt x="1183" y="987"/>
                    <a:pt x="1187" y="981"/>
                    <a:pt x="1192" y="975"/>
                  </a:cubicBezTo>
                  <a:cubicBezTo>
                    <a:pt x="1197" y="975"/>
                    <a:pt x="1202" y="975"/>
                    <a:pt x="1205" y="973"/>
                  </a:cubicBezTo>
                  <a:cubicBezTo>
                    <a:pt x="1206" y="966"/>
                    <a:pt x="1202" y="964"/>
                    <a:pt x="1196" y="964"/>
                  </a:cubicBezTo>
                  <a:cubicBezTo>
                    <a:pt x="1193" y="969"/>
                    <a:pt x="1184" y="969"/>
                    <a:pt x="1174" y="968"/>
                  </a:cubicBezTo>
                  <a:cubicBezTo>
                    <a:pt x="1169" y="971"/>
                    <a:pt x="1169" y="978"/>
                    <a:pt x="1162" y="979"/>
                  </a:cubicBezTo>
                  <a:cubicBezTo>
                    <a:pt x="1158" y="973"/>
                    <a:pt x="1151" y="969"/>
                    <a:pt x="1145" y="966"/>
                  </a:cubicBezTo>
                  <a:cubicBezTo>
                    <a:pt x="1146" y="958"/>
                    <a:pt x="1147" y="950"/>
                    <a:pt x="1153" y="948"/>
                  </a:cubicBezTo>
                  <a:cubicBezTo>
                    <a:pt x="1158" y="947"/>
                    <a:pt x="1167" y="953"/>
                    <a:pt x="1175" y="950"/>
                  </a:cubicBezTo>
                  <a:cubicBezTo>
                    <a:pt x="1178" y="949"/>
                    <a:pt x="1179" y="947"/>
                    <a:pt x="1182" y="946"/>
                  </a:cubicBezTo>
                  <a:cubicBezTo>
                    <a:pt x="1193" y="945"/>
                    <a:pt x="1203" y="955"/>
                    <a:pt x="1213" y="954"/>
                  </a:cubicBezTo>
                  <a:cubicBezTo>
                    <a:pt x="1214" y="954"/>
                    <a:pt x="1216" y="950"/>
                    <a:pt x="1220" y="949"/>
                  </a:cubicBezTo>
                  <a:cubicBezTo>
                    <a:pt x="1229" y="947"/>
                    <a:pt x="1233" y="948"/>
                    <a:pt x="1234" y="940"/>
                  </a:cubicBezTo>
                  <a:close/>
                  <a:moveTo>
                    <a:pt x="836" y="945"/>
                  </a:moveTo>
                  <a:cubicBezTo>
                    <a:pt x="839" y="943"/>
                    <a:pt x="839" y="938"/>
                    <a:pt x="836" y="936"/>
                  </a:cubicBezTo>
                  <a:cubicBezTo>
                    <a:pt x="834" y="936"/>
                    <a:pt x="831" y="935"/>
                    <a:pt x="830" y="937"/>
                  </a:cubicBezTo>
                  <a:cubicBezTo>
                    <a:pt x="829" y="942"/>
                    <a:pt x="833" y="944"/>
                    <a:pt x="836" y="945"/>
                  </a:cubicBezTo>
                  <a:close/>
                  <a:moveTo>
                    <a:pt x="834" y="951"/>
                  </a:moveTo>
                  <a:cubicBezTo>
                    <a:pt x="833" y="954"/>
                    <a:pt x="832" y="956"/>
                    <a:pt x="833" y="960"/>
                  </a:cubicBezTo>
                  <a:cubicBezTo>
                    <a:pt x="836" y="960"/>
                    <a:pt x="837" y="963"/>
                    <a:pt x="840" y="964"/>
                  </a:cubicBezTo>
                  <a:cubicBezTo>
                    <a:pt x="845" y="959"/>
                    <a:pt x="841" y="951"/>
                    <a:pt x="834" y="951"/>
                  </a:cubicBezTo>
                  <a:close/>
                  <a:moveTo>
                    <a:pt x="1559" y="1080"/>
                  </a:moveTo>
                  <a:cubicBezTo>
                    <a:pt x="1556" y="1079"/>
                    <a:pt x="1556" y="1081"/>
                    <a:pt x="1553" y="1081"/>
                  </a:cubicBezTo>
                  <a:cubicBezTo>
                    <a:pt x="1551" y="1076"/>
                    <a:pt x="1550" y="1073"/>
                    <a:pt x="1552" y="1066"/>
                  </a:cubicBezTo>
                  <a:cubicBezTo>
                    <a:pt x="1546" y="1060"/>
                    <a:pt x="1542" y="1059"/>
                    <a:pt x="1544" y="1051"/>
                  </a:cubicBezTo>
                  <a:cubicBezTo>
                    <a:pt x="1545" y="1044"/>
                    <a:pt x="1554" y="1044"/>
                    <a:pt x="1553" y="1038"/>
                  </a:cubicBezTo>
                  <a:cubicBezTo>
                    <a:pt x="1551" y="1031"/>
                    <a:pt x="1541" y="1033"/>
                    <a:pt x="1535" y="1028"/>
                  </a:cubicBezTo>
                  <a:cubicBezTo>
                    <a:pt x="1533" y="1025"/>
                    <a:pt x="1537" y="1018"/>
                    <a:pt x="1535" y="1015"/>
                  </a:cubicBezTo>
                  <a:cubicBezTo>
                    <a:pt x="1530" y="1012"/>
                    <a:pt x="1528" y="1007"/>
                    <a:pt x="1524" y="1003"/>
                  </a:cubicBezTo>
                  <a:cubicBezTo>
                    <a:pt x="1521" y="1002"/>
                    <a:pt x="1521" y="1005"/>
                    <a:pt x="1518" y="1004"/>
                  </a:cubicBezTo>
                  <a:cubicBezTo>
                    <a:pt x="1516" y="1001"/>
                    <a:pt x="1513" y="999"/>
                    <a:pt x="1511" y="996"/>
                  </a:cubicBezTo>
                  <a:cubicBezTo>
                    <a:pt x="1499" y="997"/>
                    <a:pt x="1492" y="984"/>
                    <a:pt x="1481" y="989"/>
                  </a:cubicBezTo>
                  <a:cubicBezTo>
                    <a:pt x="1479" y="987"/>
                    <a:pt x="1477" y="985"/>
                    <a:pt x="1474" y="984"/>
                  </a:cubicBezTo>
                  <a:cubicBezTo>
                    <a:pt x="1455" y="990"/>
                    <a:pt x="1444" y="963"/>
                    <a:pt x="1431" y="978"/>
                  </a:cubicBezTo>
                  <a:cubicBezTo>
                    <a:pt x="1428" y="981"/>
                    <a:pt x="1433" y="982"/>
                    <a:pt x="1431" y="985"/>
                  </a:cubicBezTo>
                  <a:cubicBezTo>
                    <a:pt x="1426" y="985"/>
                    <a:pt x="1422" y="987"/>
                    <a:pt x="1417" y="987"/>
                  </a:cubicBezTo>
                  <a:cubicBezTo>
                    <a:pt x="1417" y="1000"/>
                    <a:pt x="1410" y="1006"/>
                    <a:pt x="1397" y="1007"/>
                  </a:cubicBezTo>
                  <a:cubicBezTo>
                    <a:pt x="1395" y="1004"/>
                    <a:pt x="1394" y="1001"/>
                    <a:pt x="1394" y="995"/>
                  </a:cubicBezTo>
                  <a:cubicBezTo>
                    <a:pt x="1391" y="995"/>
                    <a:pt x="1392" y="998"/>
                    <a:pt x="1389" y="997"/>
                  </a:cubicBezTo>
                  <a:cubicBezTo>
                    <a:pt x="1385" y="988"/>
                    <a:pt x="1392" y="969"/>
                    <a:pt x="1383" y="964"/>
                  </a:cubicBezTo>
                  <a:cubicBezTo>
                    <a:pt x="1375" y="964"/>
                    <a:pt x="1375" y="964"/>
                    <a:pt x="1375" y="964"/>
                  </a:cubicBezTo>
                  <a:cubicBezTo>
                    <a:pt x="1363" y="949"/>
                    <a:pt x="1350" y="966"/>
                    <a:pt x="1339" y="972"/>
                  </a:cubicBezTo>
                  <a:cubicBezTo>
                    <a:pt x="1337" y="971"/>
                    <a:pt x="1336" y="967"/>
                    <a:pt x="1333" y="969"/>
                  </a:cubicBezTo>
                  <a:cubicBezTo>
                    <a:pt x="1329" y="983"/>
                    <a:pt x="1343" y="980"/>
                    <a:pt x="1352" y="983"/>
                  </a:cubicBezTo>
                  <a:cubicBezTo>
                    <a:pt x="1352" y="986"/>
                    <a:pt x="1352" y="989"/>
                    <a:pt x="1353" y="991"/>
                  </a:cubicBezTo>
                  <a:cubicBezTo>
                    <a:pt x="1360" y="998"/>
                    <a:pt x="1380" y="984"/>
                    <a:pt x="1381" y="995"/>
                  </a:cubicBezTo>
                  <a:cubicBezTo>
                    <a:pt x="1367" y="995"/>
                    <a:pt x="1359" y="999"/>
                    <a:pt x="1350" y="1004"/>
                  </a:cubicBezTo>
                  <a:cubicBezTo>
                    <a:pt x="1354" y="1010"/>
                    <a:pt x="1361" y="1008"/>
                    <a:pt x="1362" y="1015"/>
                  </a:cubicBezTo>
                  <a:cubicBezTo>
                    <a:pt x="1363" y="1018"/>
                    <a:pt x="1357" y="1022"/>
                    <a:pt x="1361" y="1027"/>
                  </a:cubicBezTo>
                  <a:cubicBezTo>
                    <a:pt x="1371" y="1027"/>
                    <a:pt x="1370" y="1015"/>
                    <a:pt x="1377" y="1012"/>
                  </a:cubicBezTo>
                  <a:cubicBezTo>
                    <a:pt x="1376" y="1019"/>
                    <a:pt x="1386" y="1019"/>
                    <a:pt x="1391" y="1022"/>
                  </a:cubicBezTo>
                  <a:cubicBezTo>
                    <a:pt x="1393" y="1023"/>
                    <a:pt x="1392" y="1026"/>
                    <a:pt x="1393" y="1027"/>
                  </a:cubicBezTo>
                  <a:cubicBezTo>
                    <a:pt x="1397" y="1032"/>
                    <a:pt x="1403" y="1029"/>
                    <a:pt x="1409" y="1029"/>
                  </a:cubicBezTo>
                  <a:cubicBezTo>
                    <a:pt x="1417" y="1038"/>
                    <a:pt x="1434" y="1035"/>
                    <a:pt x="1438" y="1047"/>
                  </a:cubicBezTo>
                  <a:cubicBezTo>
                    <a:pt x="1440" y="1052"/>
                    <a:pt x="1436" y="1058"/>
                    <a:pt x="1441" y="1063"/>
                  </a:cubicBezTo>
                  <a:cubicBezTo>
                    <a:pt x="1437" y="1066"/>
                    <a:pt x="1441" y="1068"/>
                    <a:pt x="1441" y="1073"/>
                  </a:cubicBezTo>
                  <a:cubicBezTo>
                    <a:pt x="1431" y="1075"/>
                    <a:pt x="1425" y="1082"/>
                    <a:pt x="1423" y="1093"/>
                  </a:cubicBezTo>
                  <a:cubicBezTo>
                    <a:pt x="1434" y="1091"/>
                    <a:pt x="1444" y="1088"/>
                    <a:pt x="1454" y="1085"/>
                  </a:cubicBezTo>
                  <a:cubicBezTo>
                    <a:pt x="1455" y="1091"/>
                    <a:pt x="1459" y="1100"/>
                    <a:pt x="1465" y="1101"/>
                  </a:cubicBezTo>
                  <a:cubicBezTo>
                    <a:pt x="1468" y="1102"/>
                    <a:pt x="1474" y="1097"/>
                    <a:pt x="1480" y="1097"/>
                  </a:cubicBezTo>
                  <a:cubicBezTo>
                    <a:pt x="1482" y="1097"/>
                    <a:pt x="1482" y="1100"/>
                    <a:pt x="1484" y="1099"/>
                  </a:cubicBezTo>
                  <a:cubicBezTo>
                    <a:pt x="1489" y="1098"/>
                    <a:pt x="1493" y="1093"/>
                    <a:pt x="1494" y="1090"/>
                  </a:cubicBezTo>
                  <a:cubicBezTo>
                    <a:pt x="1494" y="1086"/>
                    <a:pt x="1489" y="1087"/>
                    <a:pt x="1489" y="1083"/>
                  </a:cubicBezTo>
                  <a:cubicBezTo>
                    <a:pt x="1492" y="1082"/>
                    <a:pt x="1495" y="1082"/>
                    <a:pt x="1499" y="1082"/>
                  </a:cubicBezTo>
                  <a:cubicBezTo>
                    <a:pt x="1501" y="1075"/>
                    <a:pt x="1507" y="1070"/>
                    <a:pt x="1513" y="1067"/>
                  </a:cubicBezTo>
                  <a:cubicBezTo>
                    <a:pt x="1516" y="1067"/>
                    <a:pt x="1514" y="1072"/>
                    <a:pt x="1518" y="1072"/>
                  </a:cubicBezTo>
                  <a:cubicBezTo>
                    <a:pt x="1530" y="1070"/>
                    <a:pt x="1532" y="1077"/>
                    <a:pt x="1529" y="1087"/>
                  </a:cubicBezTo>
                  <a:cubicBezTo>
                    <a:pt x="1539" y="1086"/>
                    <a:pt x="1534" y="1100"/>
                    <a:pt x="1538" y="1105"/>
                  </a:cubicBezTo>
                  <a:cubicBezTo>
                    <a:pt x="1545" y="1108"/>
                    <a:pt x="1550" y="1103"/>
                    <a:pt x="1557" y="1104"/>
                  </a:cubicBezTo>
                  <a:cubicBezTo>
                    <a:pt x="1560" y="1106"/>
                    <a:pt x="1560" y="1109"/>
                    <a:pt x="1564" y="1110"/>
                  </a:cubicBezTo>
                  <a:cubicBezTo>
                    <a:pt x="1567" y="1100"/>
                    <a:pt x="1563" y="1093"/>
                    <a:pt x="1557" y="1087"/>
                  </a:cubicBezTo>
                  <a:cubicBezTo>
                    <a:pt x="1558" y="1084"/>
                    <a:pt x="1560" y="1083"/>
                    <a:pt x="1559" y="1080"/>
                  </a:cubicBezTo>
                  <a:close/>
                  <a:moveTo>
                    <a:pt x="1554" y="974"/>
                  </a:moveTo>
                  <a:cubicBezTo>
                    <a:pt x="1557" y="972"/>
                    <a:pt x="1559" y="970"/>
                    <a:pt x="1558" y="966"/>
                  </a:cubicBezTo>
                  <a:cubicBezTo>
                    <a:pt x="1554" y="963"/>
                    <a:pt x="1549" y="967"/>
                    <a:pt x="1549" y="971"/>
                  </a:cubicBezTo>
                  <a:cubicBezTo>
                    <a:pt x="1552" y="971"/>
                    <a:pt x="1551" y="975"/>
                    <a:pt x="1554" y="974"/>
                  </a:cubicBezTo>
                  <a:close/>
                  <a:moveTo>
                    <a:pt x="828" y="972"/>
                  </a:moveTo>
                  <a:cubicBezTo>
                    <a:pt x="829" y="975"/>
                    <a:pt x="831" y="976"/>
                    <a:pt x="835" y="976"/>
                  </a:cubicBezTo>
                  <a:cubicBezTo>
                    <a:pt x="836" y="972"/>
                    <a:pt x="835" y="969"/>
                    <a:pt x="833" y="967"/>
                  </a:cubicBezTo>
                  <a:cubicBezTo>
                    <a:pt x="829" y="967"/>
                    <a:pt x="827" y="968"/>
                    <a:pt x="828" y="972"/>
                  </a:cubicBezTo>
                  <a:close/>
                  <a:moveTo>
                    <a:pt x="1589" y="977"/>
                  </a:moveTo>
                  <a:cubicBezTo>
                    <a:pt x="1597" y="979"/>
                    <a:pt x="1599" y="988"/>
                    <a:pt x="1604" y="993"/>
                  </a:cubicBezTo>
                  <a:cubicBezTo>
                    <a:pt x="1603" y="998"/>
                    <a:pt x="1600" y="1008"/>
                    <a:pt x="1604" y="1011"/>
                  </a:cubicBezTo>
                  <a:cubicBezTo>
                    <a:pt x="1618" y="994"/>
                    <a:pt x="1599" y="979"/>
                    <a:pt x="1591" y="968"/>
                  </a:cubicBezTo>
                  <a:cubicBezTo>
                    <a:pt x="1590" y="971"/>
                    <a:pt x="1589" y="974"/>
                    <a:pt x="1589" y="977"/>
                  </a:cubicBezTo>
                  <a:close/>
                  <a:moveTo>
                    <a:pt x="718" y="972"/>
                  </a:moveTo>
                  <a:cubicBezTo>
                    <a:pt x="709" y="972"/>
                    <a:pt x="712" y="993"/>
                    <a:pt x="724" y="991"/>
                  </a:cubicBezTo>
                  <a:cubicBezTo>
                    <a:pt x="727" y="984"/>
                    <a:pt x="723" y="972"/>
                    <a:pt x="718" y="972"/>
                  </a:cubicBezTo>
                  <a:close/>
                  <a:moveTo>
                    <a:pt x="1196" y="991"/>
                  </a:moveTo>
                  <a:cubicBezTo>
                    <a:pt x="1201" y="993"/>
                    <a:pt x="1208" y="991"/>
                    <a:pt x="1207" y="985"/>
                  </a:cubicBezTo>
                  <a:cubicBezTo>
                    <a:pt x="1202" y="983"/>
                    <a:pt x="1196" y="984"/>
                    <a:pt x="1196" y="991"/>
                  </a:cubicBezTo>
                  <a:close/>
                  <a:moveTo>
                    <a:pt x="1220" y="993"/>
                  </a:moveTo>
                  <a:cubicBezTo>
                    <a:pt x="1229" y="997"/>
                    <a:pt x="1243" y="994"/>
                    <a:pt x="1251" y="991"/>
                  </a:cubicBezTo>
                  <a:cubicBezTo>
                    <a:pt x="1240" y="993"/>
                    <a:pt x="1223" y="980"/>
                    <a:pt x="1220" y="993"/>
                  </a:cubicBezTo>
                  <a:close/>
                  <a:moveTo>
                    <a:pt x="1311" y="1000"/>
                  </a:moveTo>
                  <a:cubicBezTo>
                    <a:pt x="1301" y="1004"/>
                    <a:pt x="1283" y="1004"/>
                    <a:pt x="1285" y="1016"/>
                  </a:cubicBezTo>
                  <a:cubicBezTo>
                    <a:pt x="1288" y="1018"/>
                    <a:pt x="1291" y="1018"/>
                    <a:pt x="1294" y="1019"/>
                  </a:cubicBezTo>
                  <a:cubicBezTo>
                    <a:pt x="1299" y="1014"/>
                    <a:pt x="1307" y="1017"/>
                    <a:pt x="1313" y="1013"/>
                  </a:cubicBezTo>
                  <a:cubicBezTo>
                    <a:pt x="1314" y="1015"/>
                    <a:pt x="1313" y="1018"/>
                    <a:pt x="1314" y="1020"/>
                  </a:cubicBezTo>
                  <a:cubicBezTo>
                    <a:pt x="1318" y="1021"/>
                    <a:pt x="1320" y="1019"/>
                    <a:pt x="1322" y="1018"/>
                  </a:cubicBezTo>
                  <a:cubicBezTo>
                    <a:pt x="1325" y="1020"/>
                    <a:pt x="1326" y="1024"/>
                    <a:pt x="1331" y="1023"/>
                  </a:cubicBezTo>
                  <a:cubicBezTo>
                    <a:pt x="1333" y="1012"/>
                    <a:pt x="1324" y="1004"/>
                    <a:pt x="1313" y="1001"/>
                  </a:cubicBezTo>
                  <a:cubicBezTo>
                    <a:pt x="1317" y="998"/>
                    <a:pt x="1325" y="995"/>
                    <a:pt x="1324" y="990"/>
                  </a:cubicBezTo>
                  <a:cubicBezTo>
                    <a:pt x="1319" y="987"/>
                    <a:pt x="1312" y="989"/>
                    <a:pt x="1308" y="991"/>
                  </a:cubicBezTo>
                  <a:cubicBezTo>
                    <a:pt x="1306" y="996"/>
                    <a:pt x="1311" y="995"/>
                    <a:pt x="1311" y="1000"/>
                  </a:cubicBezTo>
                  <a:close/>
                  <a:moveTo>
                    <a:pt x="738" y="998"/>
                  </a:moveTo>
                  <a:cubicBezTo>
                    <a:pt x="739" y="994"/>
                    <a:pt x="735" y="992"/>
                    <a:pt x="731" y="992"/>
                  </a:cubicBezTo>
                  <a:cubicBezTo>
                    <a:pt x="728" y="997"/>
                    <a:pt x="735" y="1001"/>
                    <a:pt x="738" y="998"/>
                  </a:cubicBezTo>
                  <a:close/>
                  <a:moveTo>
                    <a:pt x="1592" y="1013"/>
                  </a:moveTo>
                  <a:cubicBezTo>
                    <a:pt x="1584" y="1022"/>
                    <a:pt x="1569" y="1024"/>
                    <a:pt x="1561" y="1034"/>
                  </a:cubicBezTo>
                  <a:cubicBezTo>
                    <a:pt x="1561" y="1043"/>
                    <a:pt x="1569" y="1042"/>
                    <a:pt x="1577" y="1039"/>
                  </a:cubicBezTo>
                  <a:cubicBezTo>
                    <a:pt x="1592" y="1034"/>
                    <a:pt x="1602" y="1013"/>
                    <a:pt x="1601" y="997"/>
                  </a:cubicBezTo>
                  <a:cubicBezTo>
                    <a:pt x="1594" y="996"/>
                    <a:pt x="1587" y="1005"/>
                    <a:pt x="1592" y="1013"/>
                  </a:cubicBezTo>
                  <a:close/>
                  <a:moveTo>
                    <a:pt x="735" y="1002"/>
                  </a:moveTo>
                  <a:cubicBezTo>
                    <a:pt x="736" y="1009"/>
                    <a:pt x="741" y="1013"/>
                    <a:pt x="748" y="1015"/>
                  </a:cubicBezTo>
                  <a:cubicBezTo>
                    <a:pt x="750" y="1008"/>
                    <a:pt x="742" y="1003"/>
                    <a:pt x="735" y="1002"/>
                  </a:cubicBezTo>
                  <a:close/>
                  <a:moveTo>
                    <a:pt x="892" y="1020"/>
                  </a:moveTo>
                  <a:cubicBezTo>
                    <a:pt x="897" y="1020"/>
                    <a:pt x="900" y="1021"/>
                    <a:pt x="905" y="1023"/>
                  </a:cubicBezTo>
                  <a:cubicBezTo>
                    <a:pt x="906" y="1023"/>
                    <a:pt x="906" y="1021"/>
                    <a:pt x="908" y="1020"/>
                  </a:cubicBezTo>
                  <a:cubicBezTo>
                    <a:pt x="912" y="1004"/>
                    <a:pt x="882" y="1003"/>
                    <a:pt x="892" y="1020"/>
                  </a:cubicBezTo>
                  <a:close/>
                  <a:moveTo>
                    <a:pt x="1618" y="1007"/>
                  </a:moveTo>
                  <a:cubicBezTo>
                    <a:pt x="1613" y="1017"/>
                    <a:pt x="1618" y="1032"/>
                    <a:pt x="1624" y="1039"/>
                  </a:cubicBezTo>
                  <a:cubicBezTo>
                    <a:pt x="1628" y="1027"/>
                    <a:pt x="1623" y="1017"/>
                    <a:pt x="1621" y="1007"/>
                  </a:cubicBezTo>
                  <a:lnTo>
                    <a:pt x="1618" y="1007"/>
                  </a:lnTo>
                  <a:close/>
                  <a:moveTo>
                    <a:pt x="1269" y="1024"/>
                  </a:moveTo>
                  <a:cubicBezTo>
                    <a:pt x="1276" y="1008"/>
                    <a:pt x="1251" y="1005"/>
                    <a:pt x="1252" y="1018"/>
                  </a:cubicBezTo>
                  <a:cubicBezTo>
                    <a:pt x="1253" y="1024"/>
                    <a:pt x="1262" y="1028"/>
                    <a:pt x="1269" y="1024"/>
                  </a:cubicBezTo>
                  <a:close/>
                  <a:moveTo>
                    <a:pt x="1631" y="1037"/>
                  </a:moveTo>
                  <a:cubicBezTo>
                    <a:pt x="1631" y="1035"/>
                    <a:pt x="1634" y="1028"/>
                    <a:pt x="1630" y="1028"/>
                  </a:cubicBezTo>
                  <a:cubicBezTo>
                    <a:pt x="1629" y="1031"/>
                    <a:pt x="1628" y="1035"/>
                    <a:pt x="1631" y="1037"/>
                  </a:cubicBezTo>
                  <a:close/>
                  <a:moveTo>
                    <a:pt x="1645" y="1051"/>
                  </a:moveTo>
                  <a:cubicBezTo>
                    <a:pt x="1646" y="1047"/>
                    <a:pt x="1644" y="1038"/>
                    <a:pt x="1641" y="1036"/>
                  </a:cubicBezTo>
                  <a:cubicBezTo>
                    <a:pt x="1640" y="1040"/>
                    <a:pt x="1641" y="1049"/>
                    <a:pt x="1645" y="1051"/>
                  </a:cubicBezTo>
                  <a:close/>
                  <a:moveTo>
                    <a:pt x="1650" y="1046"/>
                  </a:moveTo>
                  <a:cubicBezTo>
                    <a:pt x="1650" y="1051"/>
                    <a:pt x="1646" y="1061"/>
                    <a:pt x="1651" y="1063"/>
                  </a:cubicBezTo>
                  <a:cubicBezTo>
                    <a:pt x="1650" y="1057"/>
                    <a:pt x="1654" y="1048"/>
                    <a:pt x="1650" y="1046"/>
                  </a:cubicBezTo>
                  <a:close/>
                  <a:moveTo>
                    <a:pt x="1628" y="1047"/>
                  </a:moveTo>
                  <a:cubicBezTo>
                    <a:pt x="1627" y="1049"/>
                    <a:pt x="1625" y="1051"/>
                    <a:pt x="1625" y="1054"/>
                  </a:cubicBezTo>
                  <a:cubicBezTo>
                    <a:pt x="1629" y="1052"/>
                    <a:pt x="1628" y="1055"/>
                    <a:pt x="1631" y="1056"/>
                  </a:cubicBezTo>
                  <a:cubicBezTo>
                    <a:pt x="1631" y="1053"/>
                    <a:pt x="1634" y="1053"/>
                    <a:pt x="1634" y="1049"/>
                  </a:cubicBezTo>
                  <a:cubicBezTo>
                    <a:pt x="1630" y="1050"/>
                    <a:pt x="1630" y="1050"/>
                    <a:pt x="1628" y="1047"/>
                  </a:cubicBezTo>
                  <a:close/>
                  <a:moveTo>
                    <a:pt x="1378" y="1073"/>
                  </a:moveTo>
                  <a:cubicBezTo>
                    <a:pt x="1384" y="1067"/>
                    <a:pt x="1382" y="1054"/>
                    <a:pt x="1388" y="1048"/>
                  </a:cubicBezTo>
                  <a:cubicBezTo>
                    <a:pt x="1379" y="1049"/>
                    <a:pt x="1373" y="1064"/>
                    <a:pt x="1378" y="1073"/>
                  </a:cubicBezTo>
                  <a:close/>
                  <a:moveTo>
                    <a:pt x="1629" y="1058"/>
                  </a:moveTo>
                  <a:cubicBezTo>
                    <a:pt x="1629" y="1063"/>
                    <a:pt x="1629" y="1063"/>
                    <a:pt x="1629" y="1063"/>
                  </a:cubicBezTo>
                  <a:cubicBezTo>
                    <a:pt x="1633" y="1064"/>
                    <a:pt x="1632" y="1061"/>
                    <a:pt x="1632" y="1058"/>
                  </a:cubicBezTo>
                  <a:lnTo>
                    <a:pt x="1629" y="1058"/>
                  </a:lnTo>
                  <a:close/>
                  <a:moveTo>
                    <a:pt x="1641" y="1063"/>
                  </a:moveTo>
                  <a:cubicBezTo>
                    <a:pt x="1639" y="1064"/>
                    <a:pt x="1640" y="1068"/>
                    <a:pt x="1640" y="1071"/>
                  </a:cubicBezTo>
                  <a:cubicBezTo>
                    <a:pt x="1641" y="1071"/>
                    <a:pt x="1642" y="1071"/>
                    <a:pt x="1642" y="1072"/>
                  </a:cubicBezTo>
                  <a:cubicBezTo>
                    <a:pt x="1646" y="1073"/>
                    <a:pt x="1646" y="1065"/>
                    <a:pt x="1645" y="1063"/>
                  </a:cubicBezTo>
                  <a:lnTo>
                    <a:pt x="1641" y="1063"/>
                  </a:lnTo>
                  <a:close/>
                  <a:moveTo>
                    <a:pt x="82" y="1120"/>
                  </a:moveTo>
                  <a:cubicBezTo>
                    <a:pt x="74" y="1103"/>
                    <a:pt x="72" y="1079"/>
                    <a:pt x="61" y="1064"/>
                  </a:cubicBezTo>
                  <a:cubicBezTo>
                    <a:pt x="64" y="1084"/>
                    <a:pt x="60" y="1095"/>
                    <a:pt x="64" y="1109"/>
                  </a:cubicBezTo>
                  <a:cubicBezTo>
                    <a:pt x="60" y="1107"/>
                    <a:pt x="61" y="1110"/>
                    <a:pt x="58" y="1110"/>
                  </a:cubicBezTo>
                  <a:cubicBezTo>
                    <a:pt x="59" y="1130"/>
                    <a:pt x="71" y="1148"/>
                    <a:pt x="76" y="1166"/>
                  </a:cubicBezTo>
                  <a:cubicBezTo>
                    <a:pt x="84" y="1194"/>
                    <a:pt x="94" y="1220"/>
                    <a:pt x="111" y="1241"/>
                  </a:cubicBezTo>
                  <a:cubicBezTo>
                    <a:pt x="98" y="1202"/>
                    <a:pt x="86" y="1162"/>
                    <a:pt x="78" y="1119"/>
                  </a:cubicBezTo>
                  <a:cubicBezTo>
                    <a:pt x="80" y="1119"/>
                    <a:pt x="82" y="1125"/>
                    <a:pt x="82" y="1120"/>
                  </a:cubicBezTo>
                  <a:close/>
                  <a:moveTo>
                    <a:pt x="1146" y="1078"/>
                  </a:moveTo>
                  <a:cubicBezTo>
                    <a:pt x="1148" y="1076"/>
                    <a:pt x="1150" y="1073"/>
                    <a:pt x="1149" y="1069"/>
                  </a:cubicBezTo>
                  <a:cubicBezTo>
                    <a:pt x="1148" y="1069"/>
                    <a:pt x="1148" y="1068"/>
                    <a:pt x="1146" y="1067"/>
                  </a:cubicBezTo>
                  <a:cubicBezTo>
                    <a:pt x="1145" y="1070"/>
                    <a:pt x="1143" y="1073"/>
                    <a:pt x="1141" y="1076"/>
                  </a:cubicBezTo>
                  <a:cubicBezTo>
                    <a:pt x="1141" y="1078"/>
                    <a:pt x="1144" y="1078"/>
                    <a:pt x="1146" y="1078"/>
                  </a:cubicBezTo>
                  <a:close/>
                  <a:moveTo>
                    <a:pt x="1648" y="1075"/>
                  </a:moveTo>
                  <a:cubicBezTo>
                    <a:pt x="1648" y="1078"/>
                    <a:pt x="1647" y="1083"/>
                    <a:pt x="1649" y="1084"/>
                  </a:cubicBezTo>
                  <a:cubicBezTo>
                    <a:pt x="1651" y="1080"/>
                    <a:pt x="1652" y="1076"/>
                    <a:pt x="1648" y="1075"/>
                  </a:cubicBezTo>
                  <a:close/>
                  <a:moveTo>
                    <a:pt x="1003" y="1092"/>
                  </a:moveTo>
                  <a:cubicBezTo>
                    <a:pt x="1013" y="1095"/>
                    <a:pt x="1023" y="1090"/>
                    <a:pt x="1025" y="1083"/>
                  </a:cubicBezTo>
                  <a:cubicBezTo>
                    <a:pt x="1019" y="1081"/>
                    <a:pt x="1008" y="1083"/>
                    <a:pt x="1003" y="1087"/>
                  </a:cubicBezTo>
                  <a:lnTo>
                    <a:pt x="1003" y="1092"/>
                  </a:lnTo>
                  <a:close/>
                  <a:moveTo>
                    <a:pt x="1321" y="1097"/>
                  </a:moveTo>
                  <a:cubicBezTo>
                    <a:pt x="1328" y="1097"/>
                    <a:pt x="1339" y="1094"/>
                    <a:pt x="1340" y="1086"/>
                  </a:cubicBezTo>
                  <a:cubicBezTo>
                    <a:pt x="1331" y="1083"/>
                    <a:pt x="1324" y="1090"/>
                    <a:pt x="1321" y="1097"/>
                  </a:cubicBezTo>
                  <a:close/>
                  <a:moveTo>
                    <a:pt x="1231" y="1102"/>
                  </a:moveTo>
                  <a:cubicBezTo>
                    <a:pt x="1234" y="1101"/>
                    <a:pt x="1245" y="1101"/>
                    <a:pt x="1248" y="1097"/>
                  </a:cubicBezTo>
                  <a:cubicBezTo>
                    <a:pt x="1240" y="1094"/>
                    <a:pt x="1232" y="1091"/>
                    <a:pt x="1231" y="1102"/>
                  </a:cubicBezTo>
                  <a:close/>
                  <a:moveTo>
                    <a:pt x="1210" y="1108"/>
                  </a:moveTo>
                  <a:cubicBezTo>
                    <a:pt x="1212" y="1110"/>
                    <a:pt x="1218" y="1109"/>
                    <a:pt x="1217" y="1104"/>
                  </a:cubicBezTo>
                  <a:cubicBezTo>
                    <a:pt x="1213" y="1104"/>
                    <a:pt x="1210" y="1104"/>
                    <a:pt x="1210" y="1108"/>
                  </a:cubicBezTo>
                  <a:close/>
                  <a:moveTo>
                    <a:pt x="1147" y="1119"/>
                  </a:moveTo>
                  <a:cubicBezTo>
                    <a:pt x="1166" y="1116"/>
                    <a:pt x="1189" y="1121"/>
                    <a:pt x="1193" y="1106"/>
                  </a:cubicBezTo>
                  <a:cubicBezTo>
                    <a:pt x="1185" y="1103"/>
                    <a:pt x="1181" y="1110"/>
                    <a:pt x="1174" y="1111"/>
                  </a:cubicBezTo>
                  <a:cubicBezTo>
                    <a:pt x="1169" y="1107"/>
                    <a:pt x="1163" y="1111"/>
                    <a:pt x="1158" y="1112"/>
                  </a:cubicBezTo>
                  <a:cubicBezTo>
                    <a:pt x="1156" y="1110"/>
                    <a:pt x="1153" y="1108"/>
                    <a:pt x="1150" y="1107"/>
                  </a:cubicBezTo>
                  <a:cubicBezTo>
                    <a:pt x="1142" y="1107"/>
                    <a:pt x="1137" y="1115"/>
                    <a:pt x="1130" y="1117"/>
                  </a:cubicBezTo>
                  <a:cubicBezTo>
                    <a:pt x="1127" y="1118"/>
                    <a:pt x="1122" y="1114"/>
                    <a:pt x="1121" y="1120"/>
                  </a:cubicBezTo>
                  <a:cubicBezTo>
                    <a:pt x="1126" y="1121"/>
                    <a:pt x="1130" y="1125"/>
                    <a:pt x="1138" y="1124"/>
                  </a:cubicBezTo>
                  <a:cubicBezTo>
                    <a:pt x="1141" y="1124"/>
                    <a:pt x="1144" y="1120"/>
                    <a:pt x="1147" y="1119"/>
                  </a:cubicBezTo>
                  <a:close/>
                  <a:moveTo>
                    <a:pt x="1230" y="1125"/>
                  </a:moveTo>
                  <a:cubicBezTo>
                    <a:pt x="1233" y="1124"/>
                    <a:pt x="1237" y="1126"/>
                    <a:pt x="1240" y="1125"/>
                  </a:cubicBezTo>
                  <a:cubicBezTo>
                    <a:pt x="1249" y="1122"/>
                    <a:pt x="1256" y="1112"/>
                    <a:pt x="1262" y="1106"/>
                  </a:cubicBezTo>
                  <a:cubicBezTo>
                    <a:pt x="1251" y="1104"/>
                    <a:pt x="1243" y="1112"/>
                    <a:pt x="1229" y="1110"/>
                  </a:cubicBezTo>
                  <a:cubicBezTo>
                    <a:pt x="1227" y="1116"/>
                    <a:pt x="1218" y="1114"/>
                    <a:pt x="1213" y="1117"/>
                  </a:cubicBezTo>
                  <a:cubicBezTo>
                    <a:pt x="1210" y="1119"/>
                    <a:pt x="1208" y="1123"/>
                    <a:pt x="1205" y="1125"/>
                  </a:cubicBezTo>
                  <a:cubicBezTo>
                    <a:pt x="1197" y="1130"/>
                    <a:pt x="1184" y="1134"/>
                    <a:pt x="1189" y="1146"/>
                  </a:cubicBezTo>
                  <a:cubicBezTo>
                    <a:pt x="1206" y="1148"/>
                    <a:pt x="1213" y="1128"/>
                    <a:pt x="1230" y="1125"/>
                  </a:cubicBezTo>
                  <a:close/>
                  <a:moveTo>
                    <a:pt x="1114" y="1109"/>
                  </a:moveTo>
                  <a:cubicBezTo>
                    <a:pt x="1108" y="1107"/>
                    <a:pt x="1100" y="1108"/>
                    <a:pt x="1094" y="1107"/>
                  </a:cubicBezTo>
                  <a:cubicBezTo>
                    <a:pt x="1093" y="1119"/>
                    <a:pt x="1116" y="1128"/>
                    <a:pt x="1114" y="1109"/>
                  </a:cubicBezTo>
                  <a:close/>
                  <a:moveTo>
                    <a:pt x="1061" y="1115"/>
                  </a:moveTo>
                  <a:cubicBezTo>
                    <a:pt x="1064" y="1107"/>
                    <a:pt x="1047" y="1106"/>
                    <a:pt x="1049" y="1113"/>
                  </a:cubicBezTo>
                  <a:cubicBezTo>
                    <a:pt x="1051" y="1117"/>
                    <a:pt x="1057" y="1116"/>
                    <a:pt x="1061" y="1115"/>
                  </a:cubicBezTo>
                  <a:close/>
                  <a:moveTo>
                    <a:pt x="1077" y="1131"/>
                  </a:moveTo>
                  <a:cubicBezTo>
                    <a:pt x="1083" y="1125"/>
                    <a:pt x="1096" y="1131"/>
                    <a:pt x="1097" y="1121"/>
                  </a:cubicBezTo>
                  <a:cubicBezTo>
                    <a:pt x="1085" y="1115"/>
                    <a:pt x="1065" y="1109"/>
                    <a:pt x="1060" y="1125"/>
                  </a:cubicBezTo>
                  <a:cubicBezTo>
                    <a:pt x="1069" y="1123"/>
                    <a:pt x="1073" y="1127"/>
                    <a:pt x="1077" y="1131"/>
                  </a:cubicBezTo>
                  <a:close/>
                  <a:moveTo>
                    <a:pt x="1333" y="1479"/>
                  </a:moveTo>
                  <a:cubicBezTo>
                    <a:pt x="1351" y="1463"/>
                    <a:pt x="1375" y="1447"/>
                    <a:pt x="1391" y="1430"/>
                  </a:cubicBezTo>
                  <a:cubicBezTo>
                    <a:pt x="1428" y="1404"/>
                    <a:pt x="1457" y="1369"/>
                    <a:pt x="1479" y="1327"/>
                  </a:cubicBezTo>
                  <a:cubicBezTo>
                    <a:pt x="1480" y="1324"/>
                    <a:pt x="1475" y="1324"/>
                    <a:pt x="1478" y="1322"/>
                  </a:cubicBezTo>
                  <a:cubicBezTo>
                    <a:pt x="1482" y="1315"/>
                    <a:pt x="1478" y="1306"/>
                    <a:pt x="1479" y="1298"/>
                  </a:cubicBezTo>
                  <a:cubicBezTo>
                    <a:pt x="1483" y="1297"/>
                    <a:pt x="1485" y="1294"/>
                    <a:pt x="1487" y="1291"/>
                  </a:cubicBezTo>
                  <a:cubicBezTo>
                    <a:pt x="1487" y="1288"/>
                    <a:pt x="1484" y="1287"/>
                    <a:pt x="1483" y="1283"/>
                  </a:cubicBezTo>
                  <a:cubicBezTo>
                    <a:pt x="1480" y="1282"/>
                    <a:pt x="1480" y="1289"/>
                    <a:pt x="1478" y="1286"/>
                  </a:cubicBezTo>
                  <a:cubicBezTo>
                    <a:pt x="1484" y="1283"/>
                    <a:pt x="1481" y="1274"/>
                    <a:pt x="1481" y="1268"/>
                  </a:cubicBezTo>
                  <a:cubicBezTo>
                    <a:pt x="1482" y="1262"/>
                    <a:pt x="1486" y="1261"/>
                    <a:pt x="1485" y="1257"/>
                  </a:cubicBezTo>
                  <a:cubicBezTo>
                    <a:pt x="1484" y="1253"/>
                    <a:pt x="1478" y="1252"/>
                    <a:pt x="1473" y="1251"/>
                  </a:cubicBezTo>
                  <a:cubicBezTo>
                    <a:pt x="1469" y="1237"/>
                    <a:pt x="1478" y="1231"/>
                    <a:pt x="1480" y="1220"/>
                  </a:cubicBezTo>
                  <a:cubicBezTo>
                    <a:pt x="1480" y="1213"/>
                    <a:pt x="1478" y="1206"/>
                    <a:pt x="1480" y="1201"/>
                  </a:cubicBezTo>
                  <a:cubicBezTo>
                    <a:pt x="1481" y="1194"/>
                    <a:pt x="1490" y="1186"/>
                    <a:pt x="1486" y="1177"/>
                  </a:cubicBezTo>
                  <a:cubicBezTo>
                    <a:pt x="1482" y="1174"/>
                    <a:pt x="1477" y="1172"/>
                    <a:pt x="1473" y="1174"/>
                  </a:cubicBezTo>
                  <a:cubicBezTo>
                    <a:pt x="1478" y="1158"/>
                    <a:pt x="1475" y="1141"/>
                    <a:pt x="1479" y="1128"/>
                  </a:cubicBezTo>
                  <a:cubicBezTo>
                    <a:pt x="1472" y="1118"/>
                    <a:pt x="1466" y="1130"/>
                    <a:pt x="1460" y="1135"/>
                  </a:cubicBezTo>
                  <a:cubicBezTo>
                    <a:pt x="1463" y="1150"/>
                    <a:pt x="1454" y="1153"/>
                    <a:pt x="1448" y="1160"/>
                  </a:cubicBezTo>
                  <a:cubicBezTo>
                    <a:pt x="1447" y="1163"/>
                    <a:pt x="1449" y="1163"/>
                    <a:pt x="1449" y="1165"/>
                  </a:cubicBezTo>
                  <a:cubicBezTo>
                    <a:pt x="1443" y="1168"/>
                    <a:pt x="1444" y="1175"/>
                    <a:pt x="1442" y="1183"/>
                  </a:cubicBezTo>
                  <a:cubicBezTo>
                    <a:pt x="1440" y="1191"/>
                    <a:pt x="1434" y="1206"/>
                    <a:pt x="1428" y="1215"/>
                  </a:cubicBezTo>
                  <a:cubicBezTo>
                    <a:pt x="1426" y="1218"/>
                    <a:pt x="1422" y="1219"/>
                    <a:pt x="1420" y="1222"/>
                  </a:cubicBezTo>
                  <a:cubicBezTo>
                    <a:pt x="1413" y="1231"/>
                    <a:pt x="1411" y="1242"/>
                    <a:pt x="1397" y="1242"/>
                  </a:cubicBezTo>
                  <a:cubicBezTo>
                    <a:pt x="1395" y="1238"/>
                    <a:pt x="1393" y="1234"/>
                    <a:pt x="1391" y="1230"/>
                  </a:cubicBezTo>
                  <a:cubicBezTo>
                    <a:pt x="1381" y="1226"/>
                    <a:pt x="1369" y="1226"/>
                    <a:pt x="1367" y="1214"/>
                  </a:cubicBezTo>
                  <a:cubicBezTo>
                    <a:pt x="1345" y="1211"/>
                    <a:pt x="1373" y="1191"/>
                    <a:pt x="1372" y="1180"/>
                  </a:cubicBezTo>
                  <a:cubicBezTo>
                    <a:pt x="1375" y="1179"/>
                    <a:pt x="1379" y="1179"/>
                    <a:pt x="1382" y="1178"/>
                  </a:cubicBezTo>
                  <a:cubicBezTo>
                    <a:pt x="1383" y="1169"/>
                    <a:pt x="1391" y="1168"/>
                    <a:pt x="1393" y="1160"/>
                  </a:cubicBezTo>
                  <a:cubicBezTo>
                    <a:pt x="1388" y="1149"/>
                    <a:pt x="1380" y="1158"/>
                    <a:pt x="1373" y="1160"/>
                  </a:cubicBezTo>
                  <a:cubicBezTo>
                    <a:pt x="1373" y="1160"/>
                    <a:pt x="1371" y="1159"/>
                    <a:pt x="1370" y="1159"/>
                  </a:cubicBezTo>
                  <a:cubicBezTo>
                    <a:pt x="1368" y="1159"/>
                    <a:pt x="1365" y="1161"/>
                    <a:pt x="1363" y="1161"/>
                  </a:cubicBezTo>
                  <a:cubicBezTo>
                    <a:pt x="1356" y="1161"/>
                    <a:pt x="1352" y="1156"/>
                    <a:pt x="1345" y="1155"/>
                  </a:cubicBezTo>
                  <a:cubicBezTo>
                    <a:pt x="1340" y="1154"/>
                    <a:pt x="1333" y="1158"/>
                    <a:pt x="1330" y="1149"/>
                  </a:cubicBezTo>
                  <a:cubicBezTo>
                    <a:pt x="1326" y="1148"/>
                    <a:pt x="1323" y="1151"/>
                    <a:pt x="1317" y="1149"/>
                  </a:cubicBezTo>
                  <a:cubicBezTo>
                    <a:pt x="1316" y="1153"/>
                    <a:pt x="1312" y="1154"/>
                    <a:pt x="1312" y="1159"/>
                  </a:cubicBezTo>
                  <a:cubicBezTo>
                    <a:pt x="1317" y="1161"/>
                    <a:pt x="1323" y="1159"/>
                    <a:pt x="1327" y="1159"/>
                  </a:cubicBezTo>
                  <a:cubicBezTo>
                    <a:pt x="1323" y="1169"/>
                    <a:pt x="1309" y="1165"/>
                    <a:pt x="1299" y="1168"/>
                  </a:cubicBezTo>
                  <a:cubicBezTo>
                    <a:pt x="1288" y="1171"/>
                    <a:pt x="1281" y="1178"/>
                    <a:pt x="1276" y="1184"/>
                  </a:cubicBezTo>
                  <a:cubicBezTo>
                    <a:pt x="1276" y="1193"/>
                    <a:pt x="1276" y="1193"/>
                    <a:pt x="1276" y="1193"/>
                  </a:cubicBezTo>
                  <a:cubicBezTo>
                    <a:pt x="1266" y="1195"/>
                    <a:pt x="1260" y="1201"/>
                    <a:pt x="1260" y="1212"/>
                  </a:cubicBezTo>
                  <a:cubicBezTo>
                    <a:pt x="1263" y="1214"/>
                    <a:pt x="1268" y="1214"/>
                    <a:pt x="1268" y="1219"/>
                  </a:cubicBezTo>
                  <a:cubicBezTo>
                    <a:pt x="1259" y="1217"/>
                    <a:pt x="1255" y="1223"/>
                    <a:pt x="1246" y="1219"/>
                  </a:cubicBezTo>
                  <a:cubicBezTo>
                    <a:pt x="1242" y="1222"/>
                    <a:pt x="1238" y="1230"/>
                    <a:pt x="1234" y="1230"/>
                  </a:cubicBezTo>
                  <a:cubicBezTo>
                    <a:pt x="1236" y="1223"/>
                    <a:pt x="1244" y="1219"/>
                    <a:pt x="1239" y="1210"/>
                  </a:cubicBezTo>
                  <a:cubicBezTo>
                    <a:pt x="1237" y="1209"/>
                    <a:pt x="1231" y="1210"/>
                    <a:pt x="1231" y="1207"/>
                  </a:cubicBezTo>
                  <a:cubicBezTo>
                    <a:pt x="1229" y="1205"/>
                    <a:pt x="1231" y="1198"/>
                    <a:pt x="1229" y="1195"/>
                  </a:cubicBezTo>
                  <a:cubicBezTo>
                    <a:pt x="1215" y="1194"/>
                    <a:pt x="1216" y="1210"/>
                    <a:pt x="1202" y="1209"/>
                  </a:cubicBezTo>
                  <a:cubicBezTo>
                    <a:pt x="1202" y="1213"/>
                    <a:pt x="1202" y="1217"/>
                    <a:pt x="1199" y="1218"/>
                  </a:cubicBezTo>
                  <a:cubicBezTo>
                    <a:pt x="1193" y="1214"/>
                    <a:pt x="1184" y="1222"/>
                    <a:pt x="1183" y="1230"/>
                  </a:cubicBezTo>
                  <a:cubicBezTo>
                    <a:pt x="1180" y="1230"/>
                    <a:pt x="1178" y="1228"/>
                    <a:pt x="1174" y="1229"/>
                  </a:cubicBezTo>
                  <a:cubicBezTo>
                    <a:pt x="1174" y="1233"/>
                    <a:pt x="1170" y="1235"/>
                    <a:pt x="1169" y="1238"/>
                  </a:cubicBezTo>
                  <a:cubicBezTo>
                    <a:pt x="1169" y="1241"/>
                    <a:pt x="1173" y="1239"/>
                    <a:pt x="1172" y="1243"/>
                  </a:cubicBezTo>
                  <a:cubicBezTo>
                    <a:pt x="1166" y="1246"/>
                    <a:pt x="1152" y="1243"/>
                    <a:pt x="1146" y="1247"/>
                  </a:cubicBezTo>
                  <a:cubicBezTo>
                    <a:pt x="1145" y="1251"/>
                    <a:pt x="1153" y="1262"/>
                    <a:pt x="1144" y="1263"/>
                  </a:cubicBezTo>
                  <a:cubicBezTo>
                    <a:pt x="1145" y="1256"/>
                    <a:pt x="1140" y="1254"/>
                    <a:pt x="1140" y="1248"/>
                  </a:cubicBezTo>
                  <a:cubicBezTo>
                    <a:pt x="1130" y="1253"/>
                    <a:pt x="1111" y="1261"/>
                    <a:pt x="1111" y="1275"/>
                  </a:cubicBezTo>
                  <a:cubicBezTo>
                    <a:pt x="1113" y="1277"/>
                    <a:pt x="1116" y="1278"/>
                    <a:pt x="1118" y="1280"/>
                  </a:cubicBezTo>
                  <a:cubicBezTo>
                    <a:pt x="1113" y="1284"/>
                    <a:pt x="1107" y="1287"/>
                    <a:pt x="1100" y="1288"/>
                  </a:cubicBezTo>
                  <a:cubicBezTo>
                    <a:pt x="1091" y="1301"/>
                    <a:pt x="1072" y="1308"/>
                    <a:pt x="1053" y="1307"/>
                  </a:cubicBezTo>
                  <a:cubicBezTo>
                    <a:pt x="1044" y="1307"/>
                    <a:pt x="1041" y="1309"/>
                    <a:pt x="1034" y="1310"/>
                  </a:cubicBezTo>
                  <a:cubicBezTo>
                    <a:pt x="1030" y="1311"/>
                    <a:pt x="1026" y="1310"/>
                    <a:pt x="1022" y="1311"/>
                  </a:cubicBezTo>
                  <a:cubicBezTo>
                    <a:pt x="1014" y="1313"/>
                    <a:pt x="1008" y="1318"/>
                    <a:pt x="1001" y="1320"/>
                  </a:cubicBezTo>
                  <a:cubicBezTo>
                    <a:pt x="995" y="1321"/>
                    <a:pt x="987" y="1320"/>
                    <a:pt x="983" y="1323"/>
                  </a:cubicBezTo>
                  <a:cubicBezTo>
                    <a:pt x="979" y="1325"/>
                    <a:pt x="978" y="1330"/>
                    <a:pt x="973" y="1331"/>
                  </a:cubicBezTo>
                  <a:cubicBezTo>
                    <a:pt x="961" y="1334"/>
                    <a:pt x="953" y="1338"/>
                    <a:pt x="944" y="1344"/>
                  </a:cubicBezTo>
                  <a:cubicBezTo>
                    <a:pt x="945" y="1341"/>
                    <a:pt x="947" y="1340"/>
                    <a:pt x="947" y="1337"/>
                  </a:cubicBezTo>
                  <a:cubicBezTo>
                    <a:pt x="938" y="1335"/>
                    <a:pt x="937" y="1345"/>
                    <a:pt x="934" y="1349"/>
                  </a:cubicBezTo>
                  <a:cubicBezTo>
                    <a:pt x="931" y="1353"/>
                    <a:pt x="926" y="1355"/>
                    <a:pt x="926" y="1361"/>
                  </a:cubicBezTo>
                  <a:cubicBezTo>
                    <a:pt x="925" y="1365"/>
                    <a:pt x="929" y="1363"/>
                    <a:pt x="929" y="1366"/>
                  </a:cubicBezTo>
                  <a:cubicBezTo>
                    <a:pt x="926" y="1368"/>
                    <a:pt x="922" y="1371"/>
                    <a:pt x="918" y="1374"/>
                  </a:cubicBezTo>
                  <a:cubicBezTo>
                    <a:pt x="917" y="1385"/>
                    <a:pt x="926" y="1391"/>
                    <a:pt x="926" y="1399"/>
                  </a:cubicBezTo>
                  <a:cubicBezTo>
                    <a:pt x="921" y="1398"/>
                    <a:pt x="921" y="1392"/>
                    <a:pt x="916" y="1392"/>
                  </a:cubicBezTo>
                  <a:cubicBezTo>
                    <a:pt x="913" y="1393"/>
                    <a:pt x="913" y="1396"/>
                    <a:pt x="908" y="1395"/>
                  </a:cubicBezTo>
                  <a:cubicBezTo>
                    <a:pt x="904" y="1404"/>
                    <a:pt x="911" y="1410"/>
                    <a:pt x="914" y="1416"/>
                  </a:cubicBezTo>
                  <a:cubicBezTo>
                    <a:pt x="914" y="1420"/>
                    <a:pt x="909" y="1419"/>
                    <a:pt x="910" y="1424"/>
                  </a:cubicBezTo>
                  <a:cubicBezTo>
                    <a:pt x="924" y="1429"/>
                    <a:pt x="916" y="1441"/>
                    <a:pt x="919" y="1452"/>
                  </a:cubicBezTo>
                  <a:cubicBezTo>
                    <a:pt x="918" y="1455"/>
                    <a:pt x="913" y="1454"/>
                    <a:pt x="914" y="1459"/>
                  </a:cubicBezTo>
                  <a:cubicBezTo>
                    <a:pt x="915" y="1465"/>
                    <a:pt x="922" y="1465"/>
                    <a:pt x="924" y="1471"/>
                  </a:cubicBezTo>
                  <a:cubicBezTo>
                    <a:pt x="923" y="1476"/>
                    <a:pt x="917" y="1476"/>
                    <a:pt x="915" y="1481"/>
                  </a:cubicBezTo>
                  <a:cubicBezTo>
                    <a:pt x="915" y="1491"/>
                    <a:pt x="905" y="1495"/>
                    <a:pt x="895" y="1493"/>
                  </a:cubicBezTo>
                  <a:cubicBezTo>
                    <a:pt x="894" y="1495"/>
                    <a:pt x="892" y="1497"/>
                    <a:pt x="893" y="1500"/>
                  </a:cubicBezTo>
                  <a:cubicBezTo>
                    <a:pt x="906" y="1502"/>
                    <a:pt x="913" y="1508"/>
                    <a:pt x="924" y="1509"/>
                  </a:cubicBezTo>
                  <a:cubicBezTo>
                    <a:pt x="934" y="1510"/>
                    <a:pt x="942" y="1506"/>
                    <a:pt x="947" y="1504"/>
                  </a:cubicBezTo>
                  <a:cubicBezTo>
                    <a:pt x="952" y="1502"/>
                    <a:pt x="959" y="1502"/>
                    <a:pt x="965" y="1500"/>
                  </a:cubicBezTo>
                  <a:cubicBezTo>
                    <a:pt x="970" y="1499"/>
                    <a:pt x="973" y="1496"/>
                    <a:pt x="977" y="1495"/>
                  </a:cubicBezTo>
                  <a:cubicBezTo>
                    <a:pt x="979" y="1495"/>
                    <a:pt x="982" y="1497"/>
                    <a:pt x="984" y="1497"/>
                  </a:cubicBezTo>
                  <a:cubicBezTo>
                    <a:pt x="988" y="1498"/>
                    <a:pt x="993" y="1494"/>
                    <a:pt x="1000" y="1494"/>
                  </a:cubicBezTo>
                  <a:cubicBezTo>
                    <a:pt x="1004" y="1493"/>
                    <a:pt x="1009" y="1495"/>
                    <a:pt x="1013" y="1495"/>
                  </a:cubicBezTo>
                  <a:cubicBezTo>
                    <a:pt x="1016" y="1494"/>
                    <a:pt x="1019" y="1492"/>
                    <a:pt x="1022" y="1492"/>
                  </a:cubicBezTo>
                  <a:cubicBezTo>
                    <a:pt x="1024" y="1492"/>
                    <a:pt x="1028" y="1494"/>
                    <a:pt x="1031" y="1494"/>
                  </a:cubicBezTo>
                  <a:cubicBezTo>
                    <a:pt x="1041" y="1492"/>
                    <a:pt x="1048" y="1478"/>
                    <a:pt x="1057" y="1475"/>
                  </a:cubicBezTo>
                  <a:cubicBezTo>
                    <a:pt x="1063" y="1474"/>
                    <a:pt x="1069" y="1475"/>
                    <a:pt x="1074" y="1474"/>
                  </a:cubicBezTo>
                  <a:cubicBezTo>
                    <a:pt x="1082" y="1473"/>
                    <a:pt x="1089" y="1468"/>
                    <a:pt x="1097" y="1468"/>
                  </a:cubicBezTo>
                  <a:cubicBezTo>
                    <a:pt x="1101" y="1467"/>
                    <a:pt x="1104" y="1469"/>
                    <a:pt x="1108" y="1469"/>
                  </a:cubicBezTo>
                  <a:cubicBezTo>
                    <a:pt x="1116" y="1468"/>
                    <a:pt x="1124" y="1462"/>
                    <a:pt x="1133" y="1459"/>
                  </a:cubicBezTo>
                  <a:cubicBezTo>
                    <a:pt x="1146" y="1455"/>
                    <a:pt x="1160" y="1455"/>
                    <a:pt x="1170" y="1452"/>
                  </a:cubicBezTo>
                  <a:cubicBezTo>
                    <a:pt x="1178" y="1458"/>
                    <a:pt x="1189" y="1457"/>
                    <a:pt x="1196" y="1463"/>
                  </a:cubicBezTo>
                  <a:cubicBezTo>
                    <a:pt x="1194" y="1466"/>
                    <a:pt x="1187" y="1468"/>
                    <a:pt x="1190" y="1472"/>
                  </a:cubicBezTo>
                  <a:cubicBezTo>
                    <a:pt x="1190" y="1476"/>
                    <a:pt x="1193" y="1471"/>
                    <a:pt x="1194" y="1474"/>
                  </a:cubicBezTo>
                  <a:cubicBezTo>
                    <a:pt x="1196" y="1478"/>
                    <a:pt x="1194" y="1479"/>
                    <a:pt x="1194" y="1483"/>
                  </a:cubicBezTo>
                  <a:cubicBezTo>
                    <a:pt x="1193" y="1486"/>
                    <a:pt x="1186" y="1483"/>
                    <a:pt x="1186" y="1488"/>
                  </a:cubicBezTo>
                  <a:cubicBezTo>
                    <a:pt x="1188" y="1491"/>
                    <a:pt x="1194" y="1490"/>
                    <a:pt x="1197" y="1490"/>
                  </a:cubicBezTo>
                  <a:cubicBezTo>
                    <a:pt x="1201" y="1478"/>
                    <a:pt x="1217" y="1477"/>
                    <a:pt x="1228" y="1470"/>
                  </a:cubicBezTo>
                  <a:cubicBezTo>
                    <a:pt x="1235" y="1465"/>
                    <a:pt x="1238" y="1458"/>
                    <a:pt x="1246" y="1458"/>
                  </a:cubicBezTo>
                  <a:cubicBezTo>
                    <a:pt x="1245" y="1463"/>
                    <a:pt x="1238" y="1463"/>
                    <a:pt x="1234" y="1466"/>
                  </a:cubicBezTo>
                  <a:cubicBezTo>
                    <a:pt x="1233" y="1467"/>
                    <a:pt x="1233" y="1469"/>
                    <a:pt x="1233" y="1471"/>
                  </a:cubicBezTo>
                  <a:cubicBezTo>
                    <a:pt x="1222" y="1476"/>
                    <a:pt x="1214" y="1485"/>
                    <a:pt x="1204" y="1491"/>
                  </a:cubicBezTo>
                  <a:cubicBezTo>
                    <a:pt x="1217" y="1493"/>
                    <a:pt x="1221" y="1480"/>
                    <a:pt x="1229" y="1480"/>
                  </a:cubicBezTo>
                  <a:cubicBezTo>
                    <a:pt x="1229" y="1487"/>
                    <a:pt x="1220" y="1486"/>
                    <a:pt x="1217" y="1492"/>
                  </a:cubicBezTo>
                  <a:cubicBezTo>
                    <a:pt x="1219" y="1494"/>
                    <a:pt x="1225" y="1491"/>
                    <a:pt x="1226" y="1494"/>
                  </a:cubicBezTo>
                  <a:cubicBezTo>
                    <a:pt x="1223" y="1495"/>
                    <a:pt x="1223" y="1499"/>
                    <a:pt x="1223" y="1504"/>
                  </a:cubicBezTo>
                  <a:cubicBezTo>
                    <a:pt x="1220" y="1509"/>
                    <a:pt x="1212" y="1509"/>
                    <a:pt x="1210" y="1515"/>
                  </a:cubicBezTo>
                  <a:cubicBezTo>
                    <a:pt x="1225" y="1528"/>
                    <a:pt x="1250" y="1521"/>
                    <a:pt x="1263" y="1510"/>
                  </a:cubicBezTo>
                  <a:cubicBezTo>
                    <a:pt x="1261" y="1514"/>
                    <a:pt x="1261" y="1518"/>
                    <a:pt x="1262" y="1520"/>
                  </a:cubicBezTo>
                  <a:cubicBezTo>
                    <a:pt x="1275" y="1517"/>
                    <a:pt x="1285" y="1506"/>
                    <a:pt x="1296" y="1501"/>
                  </a:cubicBezTo>
                  <a:cubicBezTo>
                    <a:pt x="1298" y="1501"/>
                    <a:pt x="1301" y="1502"/>
                    <a:pt x="1303" y="1501"/>
                  </a:cubicBezTo>
                  <a:cubicBezTo>
                    <a:pt x="1316" y="1498"/>
                    <a:pt x="1323" y="1488"/>
                    <a:pt x="1333" y="1479"/>
                  </a:cubicBezTo>
                  <a:close/>
                  <a:moveTo>
                    <a:pt x="1122" y="1140"/>
                  </a:moveTo>
                  <a:cubicBezTo>
                    <a:pt x="1123" y="1143"/>
                    <a:pt x="1124" y="1144"/>
                    <a:pt x="1124" y="1146"/>
                  </a:cubicBezTo>
                  <a:cubicBezTo>
                    <a:pt x="1127" y="1147"/>
                    <a:pt x="1135" y="1148"/>
                    <a:pt x="1138" y="1146"/>
                  </a:cubicBezTo>
                  <a:cubicBezTo>
                    <a:pt x="1138" y="1142"/>
                    <a:pt x="1135" y="1133"/>
                    <a:pt x="1127" y="1131"/>
                  </a:cubicBezTo>
                  <a:cubicBezTo>
                    <a:pt x="1118" y="1128"/>
                    <a:pt x="1099" y="1130"/>
                    <a:pt x="1108" y="1140"/>
                  </a:cubicBezTo>
                  <a:cubicBezTo>
                    <a:pt x="1113" y="1143"/>
                    <a:pt x="1117" y="1140"/>
                    <a:pt x="1122" y="1140"/>
                  </a:cubicBezTo>
                  <a:close/>
                  <a:moveTo>
                    <a:pt x="1308" y="1153"/>
                  </a:moveTo>
                  <a:cubicBezTo>
                    <a:pt x="1302" y="1154"/>
                    <a:pt x="1298" y="1156"/>
                    <a:pt x="1297" y="1162"/>
                  </a:cubicBezTo>
                  <a:cubicBezTo>
                    <a:pt x="1304" y="1163"/>
                    <a:pt x="1308" y="1159"/>
                    <a:pt x="1308" y="1153"/>
                  </a:cubicBezTo>
                  <a:close/>
                  <a:moveTo>
                    <a:pt x="1601" y="1240"/>
                  </a:moveTo>
                  <a:cubicBezTo>
                    <a:pt x="1607" y="1237"/>
                    <a:pt x="1606" y="1225"/>
                    <a:pt x="1605" y="1218"/>
                  </a:cubicBezTo>
                  <a:cubicBezTo>
                    <a:pt x="1603" y="1224"/>
                    <a:pt x="1599" y="1233"/>
                    <a:pt x="1601" y="1240"/>
                  </a:cubicBezTo>
                  <a:close/>
                  <a:moveTo>
                    <a:pt x="1429" y="1473"/>
                  </a:moveTo>
                  <a:cubicBezTo>
                    <a:pt x="1397" y="1503"/>
                    <a:pt x="1356" y="1524"/>
                    <a:pt x="1319" y="1548"/>
                  </a:cubicBezTo>
                  <a:cubicBezTo>
                    <a:pt x="1338" y="1545"/>
                    <a:pt x="1347" y="1536"/>
                    <a:pt x="1361" y="1527"/>
                  </a:cubicBezTo>
                  <a:cubicBezTo>
                    <a:pt x="1386" y="1510"/>
                    <a:pt x="1409" y="1494"/>
                    <a:pt x="1431" y="1475"/>
                  </a:cubicBezTo>
                  <a:cubicBezTo>
                    <a:pt x="1431" y="1474"/>
                    <a:pt x="1430" y="1473"/>
                    <a:pt x="1429" y="1473"/>
                  </a:cubicBezTo>
                  <a:close/>
                  <a:moveTo>
                    <a:pt x="1186" y="1500"/>
                  </a:moveTo>
                  <a:cubicBezTo>
                    <a:pt x="1190" y="1504"/>
                    <a:pt x="1200" y="1499"/>
                    <a:pt x="1204" y="1496"/>
                  </a:cubicBezTo>
                  <a:cubicBezTo>
                    <a:pt x="1197" y="1495"/>
                    <a:pt x="1188" y="1495"/>
                    <a:pt x="1186" y="1500"/>
                  </a:cubicBezTo>
                  <a:close/>
                  <a:moveTo>
                    <a:pt x="1257" y="1525"/>
                  </a:moveTo>
                  <a:cubicBezTo>
                    <a:pt x="1255" y="1527"/>
                    <a:pt x="1253" y="1528"/>
                    <a:pt x="1252" y="1530"/>
                  </a:cubicBezTo>
                  <a:cubicBezTo>
                    <a:pt x="1257" y="1531"/>
                    <a:pt x="1261" y="1527"/>
                    <a:pt x="1257" y="1525"/>
                  </a:cubicBezTo>
                  <a:close/>
                  <a:moveTo>
                    <a:pt x="1228" y="1527"/>
                  </a:moveTo>
                  <a:cubicBezTo>
                    <a:pt x="1224" y="1527"/>
                    <a:pt x="1218" y="1531"/>
                    <a:pt x="1219" y="1534"/>
                  </a:cubicBezTo>
                  <a:cubicBezTo>
                    <a:pt x="1221" y="1530"/>
                    <a:pt x="1227" y="1531"/>
                    <a:pt x="1228" y="1527"/>
                  </a:cubicBezTo>
                  <a:close/>
                  <a:moveTo>
                    <a:pt x="1252" y="1535"/>
                  </a:moveTo>
                  <a:cubicBezTo>
                    <a:pt x="1255" y="1535"/>
                    <a:pt x="1257" y="1534"/>
                    <a:pt x="1258" y="1531"/>
                  </a:cubicBezTo>
                  <a:cubicBezTo>
                    <a:pt x="1255" y="1531"/>
                    <a:pt x="1253" y="1533"/>
                    <a:pt x="1252" y="1535"/>
                  </a:cubicBezTo>
                  <a:close/>
                  <a:moveTo>
                    <a:pt x="671" y="639"/>
                  </a:moveTo>
                  <a:cubicBezTo>
                    <a:pt x="672" y="635"/>
                    <a:pt x="669" y="627"/>
                    <a:pt x="674" y="627"/>
                  </a:cubicBezTo>
                  <a:cubicBezTo>
                    <a:pt x="677" y="630"/>
                    <a:pt x="680" y="633"/>
                    <a:pt x="679" y="640"/>
                  </a:cubicBezTo>
                  <a:cubicBezTo>
                    <a:pt x="681" y="642"/>
                    <a:pt x="684" y="643"/>
                    <a:pt x="686" y="645"/>
                  </a:cubicBezTo>
                  <a:cubicBezTo>
                    <a:pt x="690" y="656"/>
                    <a:pt x="686" y="671"/>
                    <a:pt x="690" y="682"/>
                  </a:cubicBezTo>
                  <a:cubicBezTo>
                    <a:pt x="691" y="685"/>
                    <a:pt x="694" y="687"/>
                    <a:pt x="695" y="689"/>
                  </a:cubicBezTo>
                  <a:cubicBezTo>
                    <a:pt x="701" y="700"/>
                    <a:pt x="704" y="711"/>
                    <a:pt x="710" y="722"/>
                  </a:cubicBezTo>
                  <a:cubicBezTo>
                    <a:pt x="704" y="724"/>
                    <a:pt x="699" y="731"/>
                    <a:pt x="701" y="737"/>
                  </a:cubicBezTo>
                  <a:cubicBezTo>
                    <a:pt x="703" y="740"/>
                    <a:pt x="709" y="734"/>
                    <a:pt x="711" y="739"/>
                  </a:cubicBezTo>
                  <a:cubicBezTo>
                    <a:pt x="707" y="745"/>
                    <a:pt x="705" y="760"/>
                    <a:pt x="709" y="768"/>
                  </a:cubicBezTo>
                  <a:cubicBezTo>
                    <a:pt x="703" y="776"/>
                    <a:pt x="699" y="792"/>
                    <a:pt x="702" y="806"/>
                  </a:cubicBezTo>
                  <a:cubicBezTo>
                    <a:pt x="708" y="808"/>
                    <a:pt x="707" y="802"/>
                    <a:pt x="713" y="802"/>
                  </a:cubicBezTo>
                  <a:cubicBezTo>
                    <a:pt x="720" y="807"/>
                    <a:pt x="722" y="817"/>
                    <a:pt x="730" y="822"/>
                  </a:cubicBezTo>
                  <a:cubicBezTo>
                    <a:pt x="730" y="828"/>
                    <a:pt x="730" y="828"/>
                    <a:pt x="730" y="828"/>
                  </a:cubicBezTo>
                  <a:cubicBezTo>
                    <a:pt x="739" y="834"/>
                    <a:pt x="740" y="847"/>
                    <a:pt x="742" y="860"/>
                  </a:cubicBezTo>
                  <a:cubicBezTo>
                    <a:pt x="753" y="860"/>
                    <a:pt x="753" y="860"/>
                    <a:pt x="753" y="860"/>
                  </a:cubicBezTo>
                  <a:cubicBezTo>
                    <a:pt x="755" y="866"/>
                    <a:pt x="751" y="876"/>
                    <a:pt x="754" y="883"/>
                  </a:cubicBezTo>
                  <a:cubicBezTo>
                    <a:pt x="756" y="885"/>
                    <a:pt x="761" y="884"/>
                    <a:pt x="762" y="887"/>
                  </a:cubicBezTo>
                  <a:cubicBezTo>
                    <a:pt x="757" y="908"/>
                    <a:pt x="784" y="904"/>
                    <a:pt x="787" y="919"/>
                  </a:cubicBezTo>
                  <a:cubicBezTo>
                    <a:pt x="801" y="922"/>
                    <a:pt x="807" y="940"/>
                    <a:pt x="825" y="932"/>
                  </a:cubicBezTo>
                  <a:cubicBezTo>
                    <a:pt x="830" y="918"/>
                    <a:pt x="821" y="910"/>
                    <a:pt x="813" y="905"/>
                  </a:cubicBezTo>
                  <a:cubicBezTo>
                    <a:pt x="814" y="898"/>
                    <a:pt x="812" y="894"/>
                    <a:pt x="809" y="891"/>
                  </a:cubicBezTo>
                  <a:cubicBezTo>
                    <a:pt x="811" y="882"/>
                    <a:pt x="814" y="869"/>
                    <a:pt x="812" y="863"/>
                  </a:cubicBezTo>
                  <a:cubicBezTo>
                    <a:pt x="809" y="847"/>
                    <a:pt x="783" y="845"/>
                    <a:pt x="776" y="833"/>
                  </a:cubicBezTo>
                  <a:cubicBezTo>
                    <a:pt x="776" y="827"/>
                    <a:pt x="773" y="824"/>
                    <a:pt x="770" y="821"/>
                  </a:cubicBezTo>
                  <a:cubicBezTo>
                    <a:pt x="766" y="822"/>
                    <a:pt x="762" y="824"/>
                    <a:pt x="756" y="823"/>
                  </a:cubicBezTo>
                  <a:cubicBezTo>
                    <a:pt x="755" y="818"/>
                    <a:pt x="752" y="815"/>
                    <a:pt x="750" y="811"/>
                  </a:cubicBezTo>
                  <a:cubicBezTo>
                    <a:pt x="746" y="810"/>
                    <a:pt x="748" y="816"/>
                    <a:pt x="743" y="815"/>
                  </a:cubicBezTo>
                  <a:cubicBezTo>
                    <a:pt x="743" y="812"/>
                    <a:pt x="742" y="812"/>
                    <a:pt x="741" y="810"/>
                  </a:cubicBezTo>
                  <a:cubicBezTo>
                    <a:pt x="743" y="808"/>
                    <a:pt x="747" y="810"/>
                    <a:pt x="747" y="806"/>
                  </a:cubicBezTo>
                  <a:cubicBezTo>
                    <a:pt x="748" y="799"/>
                    <a:pt x="743" y="792"/>
                    <a:pt x="737" y="789"/>
                  </a:cubicBezTo>
                  <a:cubicBezTo>
                    <a:pt x="738" y="785"/>
                    <a:pt x="739" y="782"/>
                    <a:pt x="737" y="779"/>
                  </a:cubicBezTo>
                  <a:cubicBezTo>
                    <a:pt x="732" y="778"/>
                    <a:pt x="727" y="782"/>
                    <a:pt x="723" y="779"/>
                  </a:cubicBezTo>
                  <a:cubicBezTo>
                    <a:pt x="723" y="771"/>
                    <a:pt x="724" y="761"/>
                    <a:pt x="721" y="753"/>
                  </a:cubicBezTo>
                  <a:cubicBezTo>
                    <a:pt x="728" y="750"/>
                    <a:pt x="729" y="740"/>
                    <a:pt x="730" y="729"/>
                  </a:cubicBezTo>
                  <a:cubicBezTo>
                    <a:pt x="739" y="725"/>
                    <a:pt x="733" y="709"/>
                    <a:pt x="737" y="701"/>
                  </a:cubicBezTo>
                  <a:cubicBezTo>
                    <a:pt x="742" y="699"/>
                    <a:pt x="749" y="699"/>
                    <a:pt x="752" y="703"/>
                  </a:cubicBezTo>
                  <a:cubicBezTo>
                    <a:pt x="753" y="708"/>
                    <a:pt x="750" y="712"/>
                    <a:pt x="752" y="717"/>
                  </a:cubicBezTo>
                  <a:cubicBezTo>
                    <a:pt x="759" y="720"/>
                    <a:pt x="765" y="713"/>
                    <a:pt x="774" y="714"/>
                  </a:cubicBezTo>
                  <a:cubicBezTo>
                    <a:pt x="777" y="719"/>
                    <a:pt x="778" y="726"/>
                    <a:pt x="782" y="730"/>
                  </a:cubicBezTo>
                  <a:cubicBezTo>
                    <a:pt x="784" y="729"/>
                    <a:pt x="788" y="729"/>
                    <a:pt x="791" y="729"/>
                  </a:cubicBezTo>
                  <a:cubicBezTo>
                    <a:pt x="792" y="732"/>
                    <a:pt x="795" y="733"/>
                    <a:pt x="795" y="736"/>
                  </a:cubicBezTo>
                  <a:cubicBezTo>
                    <a:pt x="794" y="738"/>
                    <a:pt x="792" y="739"/>
                    <a:pt x="792" y="743"/>
                  </a:cubicBezTo>
                  <a:cubicBezTo>
                    <a:pt x="799" y="749"/>
                    <a:pt x="807" y="753"/>
                    <a:pt x="818" y="755"/>
                  </a:cubicBezTo>
                  <a:cubicBezTo>
                    <a:pt x="824" y="765"/>
                    <a:pt x="827" y="779"/>
                    <a:pt x="830" y="792"/>
                  </a:cubicBezTo>
                  <a:cubicBezTo>
                    <a:pt x="839" y="802"/>
                    <a:pt x="852" y="791"/>
                    <a:pt x="859" y="786"/>
                  </a:cubicBezTo>
                  <a:cubicBezTo>
                    <a:pt x="860" y="784"/>
                    <a:pt x="858" y="779"/>
                    <a:pt x="860" y="778"/>
                  </a:cubicBezTo>
                  <a:cubicBezTo>
                    <a:pt x="863" y="777"/>
                    <a:pt x="868" y="780"/>
                    <a:pt x="872" y="777"/>
                  </a:cubicBezTo>
                  <a:cubicBezTo>
                    <a:pt x="874" y="773"/>
                    <a:pt x="870" y="771"/>
                    <a:pt x="869" y="767"/>
                  </a:cubicBezTo>
                  <a:cubicBezTo>
                    <a:pt x="872" y="761"/>
                    <a:pt x="882" y="764"/>
                    <a:pt x="889" y="763"/>
                  </a:cubicBezTo>
                  <a:cubicBezTo>
                    <a:pt x="903" y="761"/>
                    <a:pt x="910" y="751"/>
                    <a:pt x="919" y="744"/>
                  </a:cubicBezTo>
                  <a:cubicBezTo>
                    <a:pt x="918" y="734"/>
                    <a:pt x="926" y="727"/>
                    <a:pt x="925" y="718"/>
                  </a:cubicBezTo>
                  <a:cubicBezTo>
                    <a:pt x="924" y="715"/>
                    <a:pt x="920" y="713"/>
                    <a:pt x="919" y="709"/>
                  </a:cubicBezTo>
                  <a:cubicBezTo>
                    <a:pt x="917" y="702"/>
                    <a:pt x="921" y="695"/>
                    <a:pt x="919" y="689"/>
                  </a:cubicBezTo>
                  <a:cubicBezTo>
                    <a:pt x="917" y="683"/>
                    <a:pt x="907" y="678"/>
                    <a:pt x="911" y="670"/>
                  </a:cubicBezTo>
                  <a:cubicBezTo>
                    <a:pt x="898" y="655"/>
                    <a:pt x="879" y="646"/>
                    <a:pt x="863" y="634"/>
                  </a:cubicBezTo>
                  <a:cubicBezTo>
                    <a:pt x="864" y="631"/>
                    <a:pt x="863" y="628"/>
                    <a:pt x="862" y="626"/>
                  </a:cubicBezTo>
                  <a:cubicBezTo>
                    <a:pt x="852" y="617"/>
                    <a:pt x="833" y="604"/>
                    <a:pt x="836" y="586"/>
                  </a:cubicBezTo>
                  <a:cubicBezTo>
                    <a:pt x="838" y="578"/>
                    <a:pt x="854" y="568"/>
                    <a:pt x="863" y="568"/>
                  </a:cubicBezTo>
                  <a:cubicBezTo>
                    <a:pt x="866" y="562"/>
                    <a:pt x="870" y="553"/>
                    <a:pt x="881" y="552"/>
                  </a:cubicBezTo>
                  <a:cubicBezTo>
                    <a:pt x="886" y="551"/>
                    <a:pt x="903" y="554"/>
                    <a:pt x="905" y="559"/>
                  </a:cubicBezTo>
                  <a:cubicBezTo>
                    <a:pt x="906" y="564"/>
                    <a:pt x="902" y="567"/>
                    <a:pt x="904" y="573"/>
                  </a:cubicBezTo>
                  <a:cubicBezTo>
                    <a:pt x="908" y="576"/>
                    <a:pt x="913" y="584"/>
                    <a:pt x="922" y="581"/>
                  </a:cubicBezTo>
                  <a:cubicBezTo>
                    <a:pt x="923" y="575"/>
                    <a:pt x="919" y="570"/>
                    <a:pt x="921" y="564"/>
                  </a:cubicBezTo>
                  <a:cubicBezTo>
                    <a:pt x="925" y="550"/>
                    <a:pt x="958" y="559"/>
                    <a:pt x="967" y="549"/>
                  </a:cubicBezTo>
                  <a:cubicBezTo>
                    <a:pt x="968" y="545"/>
                    <a:pt x="965" y="538"/>
                    <a:pt x="969" y="536"/>
                  </a:cubicBezTo>
                  <a:cubicBezTo>
                    <a:pt x="973" y="536"/>
                    <a:pt x="973" y="543"/>
                    <a:pt x="977" y="544"/>
                  </a:cubicBezTo>
                  <a:cubicBezTo>
                    <a:pt x="983" y="545"/>
                    <a:pt x="985" y="538"/>
                    <a:pt x="990" y="536"/>
                  </a:cubicBezTo>
                  <a:cubicBezTo>
                    <a:pt x="996" y="534"/>
                    <a:pt x="1006" y="538"/>
                    <a:pt x="1015" y="536"/>
                  </a:cubicBezTo>
                  <a:cubicBezTo>
                    <a:pt x="1029" y="534"/>
                    <a:pt x="1037" y="522"/>
                    <a:pt x="1042" y="516"/>
                  </a:cubicBezTo>
                  <a:cubicBezTo>
                    <a:pt x="1042" y="513"/>
                    <a:pt x="1039" y="513"/>
                    <a:pt x="1039" y="510"/>
                  </a:cubicBezTo>
                  <a:cubicBezTo>
                    <a:pt x="1048" y="501"/>
                    <a:pt x="1063" y="490"/>
                    <a:pt x="1057" y="473"/>
                  </a:cubicBezTo>
                  <a:cubicBezTo>
                    <a:pt x="1059" y="470"/>
                    <a:pt x="1063" y="470"/>
                    <a:pt x="1064" y="466"/>
                  </a:cubicBezTo>
                  <a:cubicBezTo>
                    <a:pt x="1065" y="461"/>
                    <a:pt x="1060" y="462"/>
                    <a:pt x="1060" y="458"/>
                  </a:cubicBezTo>
                  <a:cubicBezTo>
                    <a:pt x="1063" y="456"/>
                    <a:pt x="1064" y="452"/>
                    <a:pt x="1063" y="447"/>
                  </a:cubicBezTo>
                  <a:cubicBezTo>
                    <a:pt x="1067" y="445"/>
                    <a:pt x="1071" y="444"/>
                    <a:pt x="1073" y="441"/>
                  </a:cubicBezTo>
                  <a:cubicBezTo>
                    <a:pt x="1072" y="435"/>
                    <a:pt x="1076" y="433"/>
                    <a:pt x="1080" y="432"/>
                  </a:cubicBezTo>
                  <a:cubicBezTo>
                    <a:pt x="1080" y="428"/>
                    <a:pt x="1077" y="428"/>
                    <a:pt x="1075" y="425"/>
                  </a:cubicBezTo>
                  <a:cubicBezTo>
                    <a:pt x="1078" y="422"/>
                    <a:pt x="1080" y="420"/>
                    <a:pt x="1081" y="416"/>
                  </a:cubicBezTo>
                  <a:cubicBezTo>
                    <a:pt x="1077" y="406"/>
                    <a:pt x="1058" y="418"/>
                    <a:pt x="1050" y="413"/>
                  </a:cubicBezTo>
                  <a:cubicBezTo>
                    <a:pt x="1051" y="407"/>
                    <a:pt x="1058" y="408"/>
                    <a:pt x="1062" y="406"/>
                  </a:cubicBezTo>
                  <a:cubicBezTo>
                    <a:pt x="1060" y="395"/>
                    <a:pt x="1046" y="398"/>
                    <a:pt x="1040" y="391"/>
                  </a:cubicBezTo>
                  <a:cubicBezTo>
                    <a:pt x="1044" y="389"/>
                    <a:pt x="1051" y="391"/>
                    <a:pt x="1054" y="392"/>
                  </a:cubicBezTo>
                  <a:cubicBezTo>
                    <a:pt x="1050" y="386"/>
                    <a:pt x="1045" y="379"/>
                    <a:pt x="1035" y="378"/>
                  </a:cubicBezTo>
                  <a:cubicBezTo>
                    <a:pt x="1025" y="362"/>
                    <a:pt x="1011" y="349"/>
                    <a:pt x="990" y="344"/>
                  </a:cubicBezTo>
                  <a:cubicBezTo>
                    <a:pt x="990" y="342"/>
                    <a:pt x="987" y="342"/>
                    <a:pt x="987" y="339"/>
                  </a:cubicBezTo>
                  <a:cubicBezTo>
                    <a:pt x="991" y="335"/>
                    <a:pt x="995" y="333"/>
                    <a:pt x="995" y="327"/>
                  </a:cubicBezTo>
                  <a:cubicBezTo>
                    <a:pt x="997" y="327"/>
                    <a:pt x="999" y="327"/>
                    <a:pt x="1001" y="326"/>
                  </a:cubicBezTo>
                  <a:cubicBezTo>
                    <a:pt x="1001" y="319"/>
                    <a:pt x="1001" y="319"/>
                    <a:pt x="1001" y="319"/>
                  </a:cubicBezTo>
                  <a:cubicBezTo>
                    <a:pt x="1007" y="317"/>
                    <a:pt x="1011" y="313"/>
                    <a:pt x="1019" y="316"/>
                  </a:cubicBezTo>
                  <a:cubicBezTo>
                    <a:pt x="1020" y="314"/>
                    <a:pt x="1018" y="309"/>
                    <a:pt x="1017" y="306"/>
                  </a:cubicBezTo>
                  <a:cubicBezTo>
                    <a:pt x="1006" y="310"/>
                    <a:pt x="997" y="300"/>
                    <a:pt x="989" y="300"/>
                  </a:cubicBezTo>
                  <a:cubicBezTo>
                    <a:pt x="984" y="301"/>
                    <a:pt x="981" y="309"/>
                    <a:pt x="977" y="310"/>
                  </a:cubicBezTo>
                  <a:cubicBezTo>
                    <a:pt x="964" y="312"/>
                    <a:pt x="965" y="298"/>
                    <a:pt x="959" y="295"/>
                  </a:cubicBezTo>
                  <a:cubicBezTo>
                    <a:pt x="951" y="292"/>
                    <a:pt x="931" y="298"/>
                    <a:pt x="936" y="281"/>
                  </a:cubicBezTo>
                  <a:cubicBezTo>
                    <a:pt x="940" y="283"/>
                    <a:pt x="949" y="283"/>
                    <a:pt x="953" y="280"/>
                  </a:cubicBezTo>
                  <a:cubicBezTo>
                    <a:pt x="953" y="276"/>
                    <a:pt x="950" y="274"/>
                    <a:pt x="953" y="271"/>
                  </a:cubicBezTo>
                  <a:cubicBezTo>
                    <a:pt x="955" y="270"/>
                    <a:pt x="958" y="269"/>
                    <a:pt x="961" y="270"/>
                  </a:cubicBezTo>
                  <a:cubicBezTo>
                    <a:pt x="963" y="267"/>
                    <a:pt x="962" y="262"/>
                    <a:pt x="966" y="261"/>
                  </a:cubicBezTo>
                  <a:cubicBezTo>
                    <a:pt x="975" y="260"/>
                    <a:pt x="982" y="260"/>
                    <a:pt x="984" y="268"/>
                  </a:cubicBezTo>
                  <a:cubicBezTo>
                    <a:pt x="983" y="271"/>
                    <a:pt x="978" y="271"/>
                    <a:pt x="978" y="275"/>
                  </a:cubicBezTo>
                  <a:cubicBezTo>
                    <a:pt x="979" y="279"/>
                    <a:pt x="983" y="280"/>
                    <a:pt x="986" y="282"/>
                  </a:cubicBezTo>
                  <a:cubicBezTo>
                    <a:pt x="986" y="285"/>
                    <a:pt x="981" y="286"/>
                    <a:pt x="984" y="289"/>
                  </a:cubicBezTo>
                  <a:cubicBezTo>
                    <a:pt x="991" y="289"/>
                    <a:pt x="996" y="286"/>
                    <a:pt x="997" y="279"/>
                  </a:cubicBezTo>
                  <a:cubicBezTo>
                    <a:pt x="1004" y="277"/>
                    <a:pt x="1009" y="274"/>
                    <a:pt x="1018" y="273"/>
                  </a:cubicBezTo>
                  <a:cubicBezTo>
                    <a:pt x="1022" y="279"/>
                    <a:pt x="1027" y="278"/>
                    <a:pt x="1035" y="279"/>
                  </a:cubicBezTo>
                  <a:cubicBezTo>
                    <a:pt x="1040" y="288"/>
                    <a:pt x="1039" y="297"/>
                    <a:pt x="1046" y="303"/>
                  </a:cubicBezTo>
                  <a:cubicBezTo>
                    <a:pt x="1059" y="302"/>
                    <a:pt x="1073" y="306"/>
                    <a:pt x="1079" y="315"/>
                  </a:cubicBezTo>
                  <a:cubicBezTo>
                    <a:pt x="1077" y="315"/>
                    <a:pt x="1072" y="313"/>
                    <a:pt x="1073" y="317"/>
                  </a:cubicBezTo>
                  <a:cubicBezTo>
                    <a:pt x="1079" y="321"/>
                    <a:pt x="1084" y="329"/>
                    <a:pt x="1092" y="332"/>
                  </a:cubicBezTo>
                  <a:cubicBezTo>
                    <a:pt x="1087" y="344"/>
                    <a:pt x="1098" y="346"/>
                    <a:pt x="1100" y="354"/>
                  </a:cubicBezTo>
                  <a:cubicBezTo>
                    <a:pt x="1107" y="355"/>
                    <a:pt x="1108" y="351"/>
                    <a:pt x="1111" y="348"/>
                  </a:cubicBezTo>
                  <a:cubicBezTo>
                    <a:pt x="1119" y="346"/>
                    <a:pt x="1127" y="345"/>
                    <a:pt x="1134" y="343"/>
                  </a:cubicBezTo>
                  <a:cubicBezTo>
                    <a:pt x="1134" y="337"/>
                    <a:pt x="1129" y="334"/>
                    <a:pt x="1126" y="330"/>
                  </a:cubicBezTo>
                  <a:cubicBezTo>
                    <a:pt x="1125" y="328"/>
                    <a:pt x="1125" y="325"/>
                    <a:pt x="1124" y="323"/>
                  </a:cubicBezTo>
                  <a:cubicBezTo>
                    <a:pt x="1119" y="316"/>
                    <a:pt x="1107" y="312"/>
                    <a:pt x="1099" y="307"/>
                  </a:cubicBezTo>
                  <a:cubicBezTo>
                    <a:pt x="1089" y="300"/>
                    <a:pt x="1082" y="286"/>
                    <a:pt x="1069" y="287"/>
                  </a:cubicBezTo>
                  <a:cubicBezTo>
                    <a:pt x="1070" y="281"/>
                    <a:pt x="1065" y="281"/>
                    <a:pt x="1063" y="276"/>
                  </a:cubicBezTo>
                  <a:cubicBezTo>
                    <a:pt x="1067" y="276"/>
                    <a:pt x="1069" y="274"/>
                    <a:pt x="1073" y="273"/>
                  </a:cubicBezTo>
                  <a:cubicBezTo>
                    <a:pt x="1072" y="267"/>
                    <a:pt x="1076" y="266"/>
                    <a:pt x="1077" y="262"/>
                  </a:cubicBezTo>
                  <a:cubicBezTo>
                    <a:pt x="1077" y="256"/>
                    <a:pt x="1070" y="256"/>
                    <a:pt x="1070" y="250"/>
                  </a:cubicBezTo>
                  <a:cubicBezTo>
                    <a:pt x="1074" y="248"/>
                    <a:pt x="1072" y="244"/>
                    <a:pt x="1077" y="243"/>
                  </a:cubicBezTo>
                  <a:cubicBezTo>
                    <a:pt x="1078" y="239"/>
                    <a:pt x="1075" y="238"/>
                    <a:pt x="1075" y="234"/>
                  </a:cubicBezTo>
                  <a:cubicBezTo>
                    <a:pt x="1089" y="237"/>
                    <a:pt x="1103" y="248"/>
                    <a:pt x="1113" y="235"/>
                  </a:cubicBezTo>
                  <a:cubicBezTo>
                    <a:pt x="1112" y="231"/>
                    <a:pt x="1111" y="227"/>
                    <a:pt x="1110" y="223"/>
                  </a:cubicBezTo>
                  <a:cubicBezTo>
                    <a:pt x="1110" y="222"/>
                    <a:pt x="1114" y="223"/>
                    <a:pt x="1113" y="220"/>
                  </a:cubicBezTo>
                  <a:cubicBezTo>
                    <a:pt x="1113" y="202"/>
                    <a:pt x="1104" y="194"/>
                    <a:pt x="1103" y="176"/>
                  </a:cubicBezTo>
                  <a:cubicBezTo>
                    <a:pt x="1094" y="163"/>
                    <a:pt x="1073" y="157"/>
                    <a:pt x="1070" y="141"/>
                  </a:cubicBezTo>
                  <a:cubicBezTo>
                    <a:pt x="1091" y="148"/>
                    <a:pt x="1102" y="167"/>
                    <a:pt x="1119" y="178"/>
                  </a:cubicBezTo>
                  <a:cubicBezTo>
                    <a:pt x="1124" y="182"/>
                    <a:pt x="1131" y="181"/>
                    <a:pt x="1132" y="189"/>
                  </a:cubicBezTo>
                  <a:cubicBezTo>
                    <a:pt x="1143" y="190"/>
                    <a:pt x="1145" y="206"/>
                    <a:pt x="1155" y="205"/>
                  </a:cubicBezTo>
                  <a:cubicBezTo>
                    <a:pt x="1154" y="204"/>
                    <a:pt x="1151" y="201"/>
                    <a:pt x="1153" y="199"/>
                  </a:cubicBezTo>
                  <a:cubicBezTo>
                    <a:pt x="1160" y="200"/>
                    <a:pt x="1163" y="204"/>
                    <a:pt x="1169" y="206"/>
                  </a:cubicBezTo>
                  <a:cubicBezTo>
                    <a:pt x="1163" y="195"/>
                    <a:pt x="1145" y="194"/>
                    <a:pt x="1136" y="186"/>
                  </a:cubicBezTo>
                  <a:cubicBezTo>
                    <a:pt x="1130" y="181"/>
                    <a:pt x="1129" y="175"/>
                    <a:pt x="1122" y="171"/>
                  </a:cubicBezTo>
                  <a:cubicBezTo>
                    <a:pt x="1129" y="171"/>
                    <a:pt x="1137" y="176"/>
                    <a:pt x="1142" y="175"/>
                  </a:cubicBezTo>
                  <a:cubicBezTo>
                    <a:pt x="1120" y="164"/>
                    <a:pt x="1103" y="149"/>
                    <a:pt x="1079" y="140"/>
                  </a:cubicBezTo>
                  <a:cubicBezTo>
                    <a:pt x="1072" y="131"/>
                    <a:pt x="1058" y="123"/>
                    <a:pt x="1048" y="121"/>
                  </a:cubicBezTo>
                  <a:cubicBezTo>
                    <a:pt x="1055" y="126"/>
                    <a:pt x="1057" y="133"/>
                    <a:pt x="1065" y="139"/>
                  </a:cubicBezTo>
                  <a:cubicBezTo>
                    <a:pt x="1051" y="130"/>
                    <a:pt x="1038" y="121"/>
                    <a:pt x="1017" y="119"/>
                  </a:cubicBezTo>
                  <a:cubicBezTo>
                    <a:pt x="1015" y="121"/>
                    <a:pt x="1015" y="124"/>
                    <a:pt x="1012" y="125"/>
                  </a:cubicBezTo>
                  <a:cubicBezTo>
                    <a:pt x="1010" y="122"/>
                    <a:pt x="1005" y="119"/>
                    <a:pt x="1001" y="122"/>
                  </a:cubicBezTo>
                  <a:cubicBezTo>
                    <a:pt x="998" y="112"/>
                    <a:pt x="982" y="116"/>
                    <a:pt x="975" y="111"/>
                  </a:cubicBezTo>
                  <a:cubicBezTo>
                    <a:pt x="986" y="103"/>
                    <a:pt x="983" y="91"/>
                    <a:pt x="982" y="80"/>
                  </a:cubicBezTo>
                  <a:cubicBezTo>
                    <a:pt x="998" y="75"/>
                    <a:pt x="1020" y="86"/>
                    <a:pt x="1031" y="79"/>
                  </a:cubicBezTo>
                  <a:cubicBezTo>
                    <a:pt x="1041" y="81"/>
                    <a:pt x="1048" y="80"/>
                    <a:pt x="1052" y="86"/>
                  </a:cubicBezTo>
                  <a:cubicBezTo>
                    <a:pt x="1058" y="85"/>
                    <a:pt x="1068" y="88"/>
                    <a:pt x="1073" y="84"/>
                  </a:cubicBezTo>
                  <a:cubicBezTo>
                    <a:pt x="1061" y="83"/>
                    <a:pt x="1057" y="75"/>
                    <a:pt x="1054" y="68"/>
                  </a:cubicBezTo>
                  <a:cubicBezTo>
                    <a:pt x="1068" y="67"/>
                    <a:pt x="1077" y="74"/>
                    <a:pt x="1089" y="78"/>
                  </a:cubicBezTo>
                  <a:cubicBezTo>
                    <a:pt x="1087" y="75"/>
                    <a:pt x="1088" y="72"/>
                    <a:pt x="1091" y="71"/>
                  </a:cubicBezTo>
                  <a:cubicBezTo>
                    <a:pt x="1086" y="70"/>
                    <a:pt x="1081" y="68"/>
                    <a:pt x="1078" y="65"/>
                  </a:cubicBezTo>
                  <a:cubicBezTo>
                    <a:pt x="1099" y="68"/>
                    <a:pt x="1104" y="81"/>
                    <a:pt x="1114" y="94"/>
                  </a:cubicBezTo>
                  <a:cubicBezTo>
                    <a:pt x="1114" y="96"/>
                    <a:pt x="1110" y="96"/>
                    <a:pt x="1111" y="99"/>
                  </a:cubicBezTo>
                  <a:cubicBezTo>
                    <a:pt x="1117" y="99"/>
                    <a:pt x="1117" y="106"/>
                    <a:pt x="1121" y="109"/>
                  </a:cubicBezTo>
                  <a:cubicBezTo>
                    <a:pt x="1129" y="116"/>
                    <a:pt x="1143" y="121"/>
                    <a:pt x="1154" y="127"/>
                  </a:cubicBezTo>
                  <a:cubicBezTo>
                    <a:pt x="1160" y="131"/>
                    <a:pt x="1165" y="134"/>
                    <a:pt x="1170" y="137"/>
                  </a:cubicBezTo>
                  <a:cubicBezTo>
                    <a:pt x="1176" y="141"/>
                    <a:pt x="1183" y="142"/>
                    <a:pt x="1189" y="145"/>
                  </a:cubicBezTo>
                  <a:cubicBezTo>
                    <a:pt x="1199" y="150"/>
                    <a:pt x="1206" y="161"/>
                    <a:pt x="1217" y="159"/>
                  </a:cubicBezTo>
                  <a:cubicBezTo>
                    <a:pt x="1216" y="151"/>
                    <a:pt x="1197" y="147"/>
                    <a:pt x="1204" y="140"/>
                  </a:cubicBezTo>
                  <a:cubicBezTo>
                    <a:pt x="1199" y="137"/>
                    <a:pt x="1192" y="136"/>
                    <a:pt x="1190" y="130"/>
                  </a:cubicBezTo>
                  <a:cubicBezTo>
                    <a:pt x="1189" y="128"/>
                    <a:pt x="1196" y="131"/>
                    <a:pt x="1195" y="128"/>
                  </a:cubicBezTo>
                  <a:cubicBezTo>
                    <a:pt x="1189" y="123"/>
                    <a:pt x="1178" y="122"/>
                    <a:pt x="1173" y="115"/>
                  </a:cubicBezTo>
                  <a:cubicBezTo>
                    <a:pt x="1175" y="115"/>
                    <a:pt x="1179" y="118"/>
                    <a:pt x="1179" y="116"/>
                  </a:cubicBezTo>
                  <a:cubicBezTo>
                    <a:pt x="1171" y="112"/>
                    <a:pt x="1159" y="105"/>
                    <a:pt x="1150" y="101"/>
                  </a:cubicBezTo>
                  <a:cubicBezTo>
                    <a:pt x="1148" y="100"/>
                    <a:pt x="1143" y="101"/>
                    <a:pt x="1141" y="100"/>
                  </a:cubicBezTo>
                  <a:cubicBezTo>
                    <a:pt x="1133" y="97"/>
                    <a:pt x="1130" y="87"/>
                    <a:pt x="1122" y="85"/>
                  </a:cubicBezTo>
                  <a:cubicBezTo>
                    <a:pt x="1126" y="84"/>
                    <a:pt x="1129" y="88"/>
                    <a:pt x="1130" y="85"/>
                  </a:cubicBezTo>
                  <a:cubicBezTo>
                    <a:pt x="1128" y="85"/>
                    <a:pt x="1127" y="84"/>
                    <a:pt x="1127" y="82"/>
                  </a:cubicBezTo>
                  <a:cubicBezTo>
                    <a:pt x="1131" y="83"/>
                    <a:pt x="1134" y="86"/>
                    <a:pt x="1138" y="87"/>
                  </a:cubicBezTo>
                  <a:cubicBezTo>
                    <a:pt x="1139" y="85"/>
                    <a:pt x="1135" y="84"/>
                    <a:pt x="1138" y="83"/>
                  </a:cubicBezTo>
                  <a:cubicBezTo>
                    <a:pt x="1146" y="83"/>
                    <a:pt x="1153" y="88"/>
                    <a:pt x="1159" y="87"/>
                  </a:cubicBezTo>
                  <a:cubicBezTo>
                    <a:pt x="1153" y="85"/>
                    <a:pt x="1155" y="82"/>
                    <a:pt x="1151" y="78"/>
                  </a:cubicBezTo>
                  <a:cubicBezTo>
                    <a:pt x="1157" y="78"/>
                    <a:pt x="1153" y="76"/>
                    <a:pt x="1153" y="73"/>
                  </a:cubicBezTo>
                  <a:cubicBezTo>
                    <a:pt x="1156" y="74"/>
                    <a:pt x="1163" y="77"/>
                    <a:pt x="1166" y="75"/>
                  </a:cubicBezTo>
                  <a:cubicBezTo>
                    <a:pt x="1153" y="69"/>
                    <a:pt x="1139" y="65"/>
                    <a:pt x="1125" y="60"/>
                  </a:cubicBezTo>
                  <a:cubicBezTo>
                    <a:pt x="1128" y="59"/>
                    <a:pt x="1129" y="59"/>
                    <a:pt x="1126" y="56"/>
                  </a:cubicBezTo>
                  <a:cubicBezTo>
                    <a:pt x="1140" y="57"/>
                    <a:pt x="1157" y="66"/>
                    <a:pt x="1169" y="67"/>
                  </a:cubicBezTo>
                  <a:cubicBezTo>
                    <a:pt x="1163" y="64"/>
                    <a:pt x="1155" y="62"/>
                    <a:pt x="1153" y="57"/>
                  </a:cubicBezTo>
                  <a:cubicBezTo>
                    <a:pt x="1110" y="45"/>
                    <a:pt x="1062" y="32"/>
                    <a:pt x="1011" y="28"/>
                  </a:cubicBezTo>
                  <a:cubicBezTo>
                    <a:pt x="1015" y="30"/>
                    <a:pt x="1022" y="30"/>
                    <a:pt x="1025" y="32"/>
                  </a:cubicBezTo>
                  <a:cubicBezTo>
                    <a:pt x="1018" y="31"/>
                    <a:pt x="1009" y="31"/>
                    <a:pt x="1006" y="27"/>
                  </a:cubicBezTo>
                  <a:cubicBezTo>
                    <a:pt x="978" y="31"/>
                    <a:pt x="950" y="17"/>
                    <a:pt x="926" y="18"/>
                  </a:cubicBezTo>
                  <a:cubicBezTo>
                    <a:pt x="900" y="20"/>
                    <a:pt x="872" y="5"/>
                    <a:pt x="845" y="12"/>
                  </a:cubicBezTo>
                  <a:cubicBezTo>
                    <a:pt x="846" y="14"/>
                    <a:pt x="850" y="12"/>
                    <a:pt x="851" y="14"/>
                  </a:cubicBezTo>
                  <a:cubicBezTo>
                    <a:pt x="840" y="14"/>
                    <a:pt x="828" y="16"/>
                    <a:pt x="818" y="13"/>
                  </a:cubicBezTo>
                  <a:cubicBezTo>
                    <a:pt x="816" y="15"/>
                    <a:pt x="820" y="16"/>
                    <a:pt x="817" y="17"/>
                  </a:cubicBezTo>
                  <a:cubicBezTo>
                    <a:pt x="805" y="14"/>
                    <a:pt x="796" y="8"/>
                    <a:pt x="780" y="8"/>
                  </a:cubicBezTo>
                  <a:cubicBezTo>
                    <a:pt x="771" y="15"/>
                    <a:pt x="750" y="9"/>
                    <a:pt x="739" y="10"/>
                  </a:cubicBezTo>
                  <a:cubicBezTo>
                    <a:pt x="738" y="6"/>
                    <a:pt x="743" y="8"/>
                    <a:pt x="742" y="5"/>
                  </a:cubicBezTo>
                  <a:cubicBezTo>
                    <a:pt x="733" y="4"/>
                    <a:pt x="725" y="7"/>
                    <a:pt x="718" y="4"/>
                  </a:cubicBezTo>
                  <a:cubicBezTo>
                    <a:pt x="720" y="3"/>
                    <a:pt x="725" y="5"/>
                    <a:pt x="725" y="3"/>
                  </a:cubicBezTo>
                  <a:cubicBezTo>
                    <a:pt x="717" y="4"/>
                    <a:pt x="714" y="0"/>
                    <a:pt x="706" y="5"/>
                  </a:cubicBezTo>
                  <a:cubicBezTo>
                    <a:pt x="707" y="5"/>
                    <a:pt x="711" y="3"/>
                    <a:pt x="711" y="6"/>
                  </a:cubicBezTo>
                  <a:cubicBezTo>
                    <a:pt x="677" y="11"/>
                    <a:pt x="645" y="21"/>
                    <a:pt x="616" y="27"/>
                  </a:cubicBezTo>
                  <a:cubicBezTo>
                    <a:pt x="617" y="26"/>
                    <a:pt x="616" y="29"/>
                    <a:pt x="616" y="29"/>
                  </a:cubicBezTo>
                  <a:cubicBezTo>
                    <a:pt x="603" y="28"/>
                    <a:pt x="583" y="36"/>
                    <a:pt x="571" y="43"/>
                  </a:cubicBezTo>
                  <a:cubicBezTo>
                    <a:pt x="572" y="40"/>
                    <a:pt x="567" y="42"/>
                    <a:pt x="566" y="42"/>
                  </a:cubicBezTo>
                  <a:cubicBezTo>
                    <a:pt x="460" y="83"/>
                    <a:pt x="374" y="136"/>
                    <a:pt x="295" y="203"/>
                  </a:cubicBezTo>
                  <a:cubicBezTo>
                    <a:pt x="270" y="225"/>
                    <a:pt x="246" y="256"/>
                    <a:pt x="222" y="276"/>
                  </a:cubicBezTo>
                  <a:cubicBezTo>
                    <a:pt x="171" y="339"/>
                    <a:pt x="114" y="412"/>
                    <a:pt x="85" y="497"/>
                  </a:cubicBezTo>
                  <a:cubicBezTo>
                    <a:pt x="79" y="514"/>
                    <a:pt x="70" y="528"/>
                    <a:pt x="68" y="546"/>
                  </a:cubicBezTo>
                  <a:cubicBezTo>
                    <a:pt x="68" y="553"/>
                    <a:pt x="64" y="561"/>
                    <a:pt x="62" y="569"/>
                  </a:cubicBezTo>
                  <a:cubicBezTo>
                    <a:pt x="60" y="577"/>
                    <a:pt x="59" y="586"/>
                    <a:pt x="57" y="594"/>
                  </a:cubicBezTo>
                  <a:cubicBezTo>
                    <a:pt x="53" y="615"/>
                    <a:pt x="41" y="636"/>
                    <a:pt x="43" y="660"/>
                  </a:cubicBezTo>
                  <a:cubicBezTo>
                    <a:pt x="49" y="660"/>
                    <a:pt x="47" y="653"/>
                    <a:pt x="50" y="651"/>
                  </a:cubicBezTo>
                  <a:cubicBezTo>
                    <a:pt x="53" y="653"/>
                    <a:pt x="57" y="650"/>
                    <a:pt x="61" y="651"/>
                  </a:cubicBezTo>
                  <a:cubicBezTo>
                    <a:pt x="67" y="639"/>
                    <a:pt x="74" y="625"/>
                    <a:pt x="89" y="625"/>
                  </a:cubicBezTo>
                  <a:cubicBezTo>
                    <a:pt x="90" y="604"/>
                    <a:pt x="117" y="607"/>
                    <a:pt x="120" y="588"/>
                  </a:cubicBezTo>
                  <a:cubicBezTo>
                    <a:pt x="124" y="589"/>
                    <a:pt x="124" y="586"/>
                    <a:pt x="128" y="586"/>
                  </a:cubicBezTo>
                  <a:cubicBezTo>
                    <a:pt x="134" y="574"/>
                    <a:pt x="146" y="568"/>
                    <a:pt x="150" y="554"/>
                  </a:cubicBezTo>
                  <a:cubicBezTo>
                    <a:pt x="152" y="554"/>
                    <a:pt x="153" y="556"/>
                    <a:pt x="155" y="554"/>
                  </a:cubicBezTo>
                  <a:cubicBezTo>
                    <a:pt x="159" y="540"/>
                    <a:pt x="172" y="534"/>
                    <a:pt x="175" y="518"/>
                  </a:cubicBezTo>
                  <a:cubicBezTo>
                    <a:pt x="169" y="514"/>
                    <a:pt x="174" y="507"/>
                    <a:pt x="172" y="500"/>
                  </a:cubicBezTo>
                  <a:cubicBezTo>
                    <a:pt x="168" y="495"/>
                    <a:pt x="162" y="496"/>
                    <a:pt x="161" y="490"/>
                  </a:cubicBezTo>
                  <a:cubicBezTo>
                    <a:pt x="157" y="479"/>
                    <a:pt x="170" y="467"/>
                    <a:pt x="169" y="459"/>
                  </a:cubicBezTo>
                  <a:cubicBezTo>
                    <a:pt x="161" y="470"/>
                    <a:pt x="149" y="479"/>
                    <a:pt x="142" y="492"/>
                  </a:cubicBezTo>
                  <a:cubicBezTo>
                    <a:pt x="136" y="491"/>
                    <a:pt x="134" y="492"/>
                    <a:pt x="129" y="494"/>
                  </a:cubicBezTo>
                  <a:cubicBezTo>
                    <a:pt x="130" y="480"/>
                    <a:pt x="140" y="476"/>
                    <a:pt x="141" y="462"/>
                  </a:cubicBezTo>
                  <a:cubicBezTo>
                    <a:pt x="134" y="465"/>
                    <a:pt x="134" y="475"/>
                    <a:pt x="129" y="480"/>
                  </a:cubicBezTo>
                  <a:cubicBezTo>
                    <a:pt x="133" y="459"/>
                    <a:pt x="139" y="442"/>
                    <a:pt x="144" y="420"/>
                  </a:cubicBezTo>
                  <a:cubicBezTo>
                    <a:pt x="152" y="418"/>
                    <a:pt x="151" y="413"/>
                    <a:pt x="158" y="409"/>
                  </a:cubicBezTo>
                  <a:cubicBezTo>
                    <a:pt x="155" y="421"/>
                    <a:pt x="151" y="431"/>
                    <a:pt x="149" y="444"/>
                  </a:cubicBezTo>
                  <a:cubicBezTo>
                    <a:pt x="151" y="445"/>
                    <a:pt x="153" y="441"/>
                    <a:pt x="155" y="443"/>
                  </a:cubicBezTo>
                  <a:cubicBezTo>
                    <a:pt x="155" y="450"/>
                    <a:pt x="155" y="455"/>
                    <a:pt x="157" y="460"/>
                  </a:cubicBezTo>
                  <a:cubicBezTo>
                    <a:pt x="165" y="458"/>
                    <a:pt x="168" y="451"/>
                    <a:pt x="176" y="449"/>
                  </a:cubicBezTo>
                  <a:cubicBezTo>
                    <a:pt x="177" y="457"/>
                    <a:pt x="173" y="461"/>
                    <a:pt x="173" y="468"/>
                  </a:cubicBezTo>
                  <a:cubicBezTo>
                    <a:pt x="175" y="473"/>
                    <a:pt x="185" y="470"/>
                    <a:pt x="185" y="477"/>
                  </a:cubicBezTo>
                  <a:cubicBezTo>
                    <a:pt x="191" y="475"/>
                    <a:pt x="192" y="478"/>
                    <a:pt x="196" y="480"/>
                  </a:cubicBezTo>
                  <a:cubicBezTo>
                    <a:pt x="213" y="476"/>
                    <a:pt x="225" y="477"/>
                    <a:pt x="242" y="472"/>
                  </a:cubicBezTo>
                  <a:cubicBezTo>
                    <a:pt x="245" y="476"/>
                    <a:pt x="243" y="480"/>
                    <a:pt x="243" y="487"/>
                  </a:cubicBezTo>
                  <a:cubicBezTo>
                    <a:pt x="246" y="488"/>
                    <a:pt x="251" y="489"/>
                    <a:pt x="254" y="491"/>
                  </a:cubicBezTo>
                  <a:cubicBezTo>
                    <a:pt x="253" y="495"/>
                    <a:pt x="255" y="496"/>
                    <a:pt x="255" y="500"/>
                  </a:cubicBezTo>
                  <a:cubicBezTo>
                    <a:pt x="258" y="500"/>
                    <a:pt x="261" y="500"/>
                    <a:pt x="262" y="503"/>
                  </a:cubicBezTo>
                  <a:cubicBezTo>
                    <a:pt x="261" y="505"/>
                    <a:pt x="260" y="508"/>
                    <a:pt x="260" y="511"/>
                  </a:cubicBezTo>
                  <a:cubicBezTo>
                    <a:pt x="266" y="518"/>
                    <a:pt x="276" y="512"/>
                    <a:pt x="281" y="511"/>
                  </a:cubicBezTo>
                  <a:cubicBezTo>
                    <a:pt x="277" y="521"/>
                    <a:pt x="263" y="519"/>
                    <a:pt x="257" y="525"/>
                  </a:cubicBezTo>
                  <a:cubicBezTo>
                    <a:pt x="257" y="547"/>
                    <a:pt x="281" y="562"/>
                    <a:pt x="294" y="544"/>
                  </a:cubicBezTo>
                  <a:cubicBezTo>
                    <a:pt x="299" y="537"/>
                    <a:pt x="297" y="525"/>
                    <a:pt x="308" y="526"/>
                  </a:cubicBezTo>
                  <a:cubicBezTo>
                    <a:pt x="306" y="532"/>
                    <a:pt x="299" y="533"/>
                    <a:pt x="297" y="539"/>
                  </a:cubicBezTo>
                  <a:cubicBezTo>
                    <a:pt x="297" y="544"/>
                    <a:pt x="301" y="544"/>
                    <a:pt x="302" y="549"/>
                  </a:cubicBezTo>
                  <a:cubicBezTo>
                    <a:pt x="292" y="567"/>
                    <a:pt x="282" y="600"/>
                    <a:pt x="292" y="626"/>
                  </a:cubicBezTo>
                  <a:cubicBezTo>
                    <a:pt x="287" y="631"/>
                    <a:pt x="292" y="639"/>
                    <a:pt x="297" y="642"/>
                  </a:cubicBezTo>
                  <a:cubicBezTo>
                    <a:pt x="293" y="652"/>
                    <a:pt x="303" y="658"/>
                    <a:pt x="305" y="666"/>
                  </a:cubicBezTo>
                  <a:cubicBezTo>
                    <a:pt x="306" y="675"/>
                    <a:pt x="302" y="685"/>
                    <a:pt x="304" y="694"/>
                  </a:cubicBezTo>
                  <a:cubicBezTo>
                    <a:pt x="305" y="705"/>
                    <a:pt x="315" y="716"/>
                    <a:pt x="316" y="726"/>
                  </a:cubicBezTo>
                  <a:cubicBezTo>
                    <a:pt x="317" y="731"/>
                    <a:pt x="314" y="735"/>
                    <a:pt x="314" y="740"/>
                  </a:cubicBezTo>
                  <a:cubicBezTo>
                    <a:pt x="315" y="755"/>
                    <a:pt x="327" y="765"/>
                    <a:pt x="330" y="779"/>
                  </a:cubicBezTo>
                  <a:cubicBezTo>
                    <a:pt x="338" y="780"/>
                    <a:pt x="341" y="777"/>
                    <a:pt x="346" y="775"/>
                  </a:cubicBezTo>
                  <a:cubicBezTo>
                    <a:pt x="344" y="759"/>
                    <a:pt x="357" y="764"/>
                    <a:pt x="365" y="758"/>
                  </a:cubicBezTo>
                  <a:cubicBezTo>
                    <a:pt x="359" y="747"/>
                    <a:pt x="372" y="744"/>
                    <a:pt x="379" y="741"/>
                  </a:cubicBezTo>
                  <a:cubicBezTo>
                    <a:pt x="382" y="728"/>
                    <a:pt x="376" y="717"/>
                    <a:pt x="380" y="705"/>
                  </a:cubicBezTo>
                  <a:cubicBezTo>
                    <a:pt x="381" y="704"/>
                    <a:pt x="384" y="702"/>
                    <a:pt x="385" y="700"/>
                  </a:cubicBezTo>
                  <a:cubicBezTo>
                    <a:pt x="389" y="687"/>
                    <a:pt x="386" y="677"/>
                    <a:pt x="382" y="670"/>
                  </a:cubicBezTo>
                  <a:cubicBezTo>
                    <a:pt x="386" y="665"/>
                    <a:pt x="388" y="659"/>
                    <a:pt x="387" y="650"/>
                  </a:cubicBezTo>
                  <a:cubicBezTo>
                    <a:pt x="390" y="647"/>
                    <a:pt x="394" y="645"/>
                    <a:pt x="400" y="645"/>
                  </a:cubicBezTo>
                  <a:cubicBezTo>
                    <a:pt x="400" y="633"/>
                    <a:pt x="411" y="632"/>
                    <a:pt x="422" y="632"/>
                  </a:cubicBezTo>
                  <a:cubicBezTo>
                    <a:pt x="425" y="626"/>
                    <a:pt x="428" y="618"/>
                    <a:pt x="433" y="614"/>
                  </a:cubicBezTo>
                  <a:cubicBezTo>
                    <a:pt x="436" y="612"/>
                    <a:pt x="440" y="612"/>
                    <a:pt x="443" y="610"/>
                  </a:cubicBezTo>
                  <a:cubicBezTo>
                    <a:pt x="450" y="606"/>
                    <a:pt x="451" y="598"/>
                    <a:pt x="457" y="592"/>
                  </a:cubicBezTo>
                  <a:cubicBezTo>
                    <a:pt x="463" y="587"/>
                    <a:pt x="472" y="586"/>
                    <a:pt x="478" y="582"/>
                  </a:cubicBezTo>
                  <a:cubicBezTo>
                    <a:pt x="481" y="580"/>
                    <a:pt x="476" y="578"/>
                    <a:pt x="479" y="577"/>
                  </a:cubicBezTo>
                  <a:cubicBezTo>
                    <a:pt x="479" y="578"/>
                    <a:pt x="479" y="580"/>
                    <a:pt x="481" y="580"/>
                  </a:cubicBezTo>
                  <a:cubicBezTo>
                    <a:pt x="492" y="575"/>
                    <a:pt x="507" y="567"/>
                    <a:pt x="499" y="552"/>
                  </a:cubicBezTo>
                  <a:cubicBezTo>
                    <a:pt x="510" y="551"/>
                    <a:pt x="514" y="544"/>
                    <a:pt x="521" y="539"/>
                  </a:cubicBezTo>
                  <a:cubicBezTo>
                    <a:pt x="524" y="543"/>
                    <a:pt x="527" y="546"/>
                    <a:pt x="527" y="552"/>
                  </a:cubicBezTo>
                  <a:cubicBezTo>
                    <a:pt x="532" y="551"/>
                    <a:pt x="533" y="546"/>
                    <a:pt x="540" y="549"/>
                  </a:cubicBezTo>
                  <a:cubicBezTo>
                    <a:pt x="541" y="546"/>
                    <a:pt x="540" y="540"/>
                    <a:pt x="545" y="539"/>
                  </a:cubicBezTo>
                  <a:cubicBezTo>
                    <a:pt x="548" y="542"/>
                    <a:pt x="553" y="544"/>
                    <a:pt x="560" y="543"/>
                  </a:cubicBezTo>
                  <a:cubicBezTo>
                    <a:pt x="562" y="540"/>
                    <a:pt x="559" y="538"/>
                    <a:pt x="562" y="537"/>
                  </a:cubicBezTo>
                  <a:cubicBezTo>
                    <a:pt x="566" y="538"/>
                    <a:pt x="568" y="542"/>
                    <a:pt x="575" y="540"/>
                  </a:cubicBezTo>
                  <a:cubicBezTo>
                    <a:pt x="577" y="540"/>
                    <a:pt x="577" y="536"/>
                    <a:pt x="579" y="535"/>
                  </a:cubicBezTo>
                  <a:cubicBezTo>
                    <a:pt x="579" y="537"/>
                    <a:pt x="583" y="536"/>
                    <a:pt x="583" y="538"/>
                  </a:cubicBezTo>
                  <a:cubicBezTo>
                    <a:pt x="583" y="544"/>
                    <a:pt x="580" y="547"/>
                    <a:pt x="580" y="552"/>
                  </a:cubicBezTo>
                  <a:cubicBezTo>
                    <a:pt x="581" y="555"/>
                    <a:pt x="586" y="555"/>
                    <a:pt x="588" y="558"/>
                  </a:cubicBezTo>
                  <a:cubicBezTo>
                    <a:pt x="588" y="565"/>
                    <a:pt x="588" y="565"/>
                    <a:pt x="588" y="565"/>
                  </a:cubicBezTo>
                  <a:cubicBezTo>
                    <a:pt x="596" y="568"/>
                    <a:pt x="602" y="573"/>
                    <a:pt x="604" y="582"/>
                  </a:cubicBezTo>
                  <a:cubicBezTo>
                    <a:pt x="606" y="582"/>
                    <a:pt x="610" y="580"/>
                    <a:pt x="610" y="583"/>
                  </a:cubicBezTo>
                  <a:cubicBezTo>
                    <a:pt x="610" y="586"/>
                    <a:pt x="606" y="586"/>
                    <a:pt x="606" y="589"/>
                  </a:cubicBezTo>
                  <a:cubicBezTo>
                    <a:pt x="623" y="591"/>
                    <a:pt x="625" y="608"/>
                    <a:pt x="632" y="620"/>
                  </a:cubicBezTo>
                  <a:cubicBezTo>
                    <a:pt x="625" y="623"/>
                    <a:pt x="629" y="636"/>
                    <a:pt x="630" y="643"/>
                  </a:cubicBezTo>
                  <a:cubicBezTo>
                    <a:pt x="627" y="644"/>
                    <a:pt x="625" y="647"/>
                    <a:pt x="626" y="652"/>
                  </a:cubicBezTo>
                  <a:cubicBezTo>
                    <a:pt x="632" y="654"/>
                    <a:pt x="639" y="651"/>
                    <a:pt x="644" y="655"/>
                  </a:cubicBezTo>
                  <a:cubicBezTo>
                    <a:pt x="651" y="648"/>
                    <a:pt x="662" y="644"/>
                    <a:pt x="671" y="639"/>
                  </a:cubicBezTo>
                  <a:close/>
                  <a:moveTo>
                    <a:pt x="736" y="8"/>
                  </a:moveTo>
                  <a:cubicBezTo>
                    <a:pt x="736" y="11"/>
                    <a:pt x="736" y="11"/>
                    <a:pt x="736" y="11"/>
                  </a:cubicBezTo>
                  <a:cubicBezTo>
                    <a:pt x="733" y="12"/>
                    <a:pt x="732" y="10"/>
                    <a:pt x="729" y="10"/>
                  </a:cubicBezTo>
                  <a:cubicBezTo>
                    <a:pt x="730" y="9"/>
                    <a:pt x="734" y="10"/>
                    <a:pt x="736" y="8"/>
                  </a:cubicBezTo>
                  <a:close/>
                  <a:moveTo>
                    <a:pt x="728" y="12"/>
                  </a:moveTo>
                  <a:cubicBezTo>
                    <a:pt x="723" y="12"/>
                    <a:pt x="721" y="14"/>
                    <a:pt x="716" y="13"/>
                  </a:cubicBezTo>
                  <a:cubicBezTo>
                    <a:pt x="719" y="13"/>
                    <a:pt x="727" y="9"/>
                    <a:pt x="728" y="12"/>
                  </a:cubicBezTo>
                  <a:close/>
                  <a:moveTo>
                    <a:pt x="557" y="51"/>
                  </a:moveTo>
                  <a:cubicBezTo>
                    <a:pt x="560" y="50"/>
                    <a:pt x="562" y="48"/>
                    <a:pt x="567" y="48"/>
                  </a:cubicBezTo>
                  <a:cubicBezTo>
                    <a:pt x="565" y="50"/>
                    <a:pt x="561" y="51"/>
                    <a:pt x="557" y="51"/>
                  </a:cubicBezTo>
                  <a:close/>
                  <a:moveTo>
                    <a:pt x="569" y="48"/>
                  </a:moveTo>
                  <a:cubicBezTo>
                    <a:pt x="567" y="47"/>
                    <a:pt x="573" y="45"/>
                    <a:pt x="575" y="44"/>
                  </a:cubicBezTo>
                  <a:cubicBezTo>
                    <a:pt x="575" y="47"/>
                    <a:pt x="571" y="46"/>
                    <a:pt x="569" y="48"/>
                  </a:cubicBezTo>
                  <a:close/>
                  <a:moveTo>
                    <a:pt x="857" y="8"/>
                  </a:moveTo>
                  <a:cubicBezTo>
                    <a:pt x="850" y="9"/>
                    <a:pt x="842" y="6"/>
                    <a:pt x="838" y="8"/>
                  </a:cubicBezTo>
                  <a:cubicBezTo>
                    <a:pt x="844" y="9"/>
                    <a:pt x="852" y="11"/>
                    <a:pt x="857" y="8"/>
                  </a:cubicBezTo>
                  <a:close/>
                  <a:moveTo>
                    <a:pt x="1227" y="179"/>
                  </a:moveTo>
                  <a:cubicBezTo>
                    <a:pt x="1227" y="177"/>
                    <a:pt x="1223" y="174"/>
                    <a:pt x="1222" y="175"/>
                  </a:cubicBezTo>
                  <a:cubicBezTo>
                    <a:pt x="1224" y="176"/>
                    <a:pt x="1224" y="180"/>
                    <a:pt x="1227" y="179"/>
                  </a:cubicBezTo>
                  <a:close/>
                  <a:moveTo>
                    <a:pt x="47" y="773"/>
                  </a:moveTo>
                  <a:cubicBezTo>
                    <a:pt x="48" y="769"/>
                    <a:pt x="47" y="765"/>
                    <a:pt x="48" y="761"/>
                  </a:cubicBezTo>
                  <a:cubicBezTo>
                    <a:pt x="52" y="749"/>
                    <a:pt x="58" y="738"/>
                    <a:pt x="62" y="727"/>
                  </a:cubicBezTo>
                  <a:cubicBezTo>
                    <a:pt x="66" y="710"/>
                    <a:pt x="67" y="695"/>
                    <a:pt x="71" y="680"/>
                  </a:cubicBezTo>
                  <a:cubicBezTo>
                    <a:pt x="65" y="680"/>
                    <a:pt x="67" y="688"/>
                    <a:pt x="61" y="688"/>
                  </a:cubicBezTo>
                  <a:cubicBezTo>
                    <a:pt x="54" y="688"/>
                    <a:pt x="50" y="690"/>
                    <a:pt x="44" y="696"/>
                  </a:cubicBezTo>
                  <a:cubicBezTo>
                    <a:pt x="43" y="688"/>
                    <a:pt x="40" y="698"/>
                    <a:pt x="38" y="698"/>
                  </a:cubicBezTo>
                  <a:cubicBezTo>
                    <a:pt x="37" y="674"/>
                    <a:pt x="40" y="653"/>
                    <a:pt x="42" y="631"/>
                  </a:cubicBezTo>
                  <a:cubicBezTo>
                    <a:pt x="46" y="589"/>
                    <a:pt x="60" y="551"/>
                    <a:pt x="74" y="516"/>
                  </a:cubicBezTo>
                  <a:cubicBezTo>
                    <a:pt x="74" y="515"/>
                    <a:pt x="73" y="514"/>
                    <a:pt x="73" y="516"/>
                  </a:cubicBezTo>
                  <a:cubicBezTo>
                    <a:pt x="28" y="618"/>
                    <a:pt x="0" y="756"/>
                    <a:pt x="9" y="903"/>
                  </a:cubicBezTo>
                  <a:cubicBezTo>
                    <a:pt x="13" y="974"/>
                    <a:pt x="30" y="1041"/>
                    <a:pt x="47" y="1100"/>
                  </a:cubicBezTo>
                  <a:cubicBezTo>
                    <a:pt x="47" y="1101"/>
                    <a:pt x="48" y="1101"/>
                    <a:pt x="48" y="1099"/>
                  </a:cubicBezTo>
                  <a:cubicBezTo>
                    <a:pt x="35" y="1051"/>
                    <a:pt x="26" y="1010"/>
                    <a:pt x="18" y="960"/>
                  </a:cubicBezTo>
                  <a:cubicBezTo>
                    <a:pt x="12" y="917"/>
                    <a:pt x="11" y="874"/>
                    <a:pt x="23" y="839"/>
                  </a:cubicBezTo>
                  <a:cubicBezTo>
                    <a:pt x="31" y="818"/>
                    <a:pt x="42" y="798"/>
                    <a:pt x="47" y="773"/>
                  </a:cubicBezTo>
                  <a:close/>
                  <a:moveTo>
                    <a:pt x="1446" y="1464"/>
                  </a:moveTo>
                  <a:cubicBezTo>
                    <a:pt x="1468" y="1442"/>
                    <a:pt x="1495" y="1421"/>
                    <a:pt x="1508" y="1394"/>
                  </a:cubicBezTo>
                  <a:cubicBezTo>
                    <a:pt x="1493" y="1421"/>
                    <a:pt x="1463" y="1440"/>
                    <a:pt x="1446" y="1464"/>
                  </a:cubicBezTo>
                  <a:close/>
                  <a:moveTo>
                    <a:pt x="1217" y="1539"/>
                  </a:moveTo>
                  <a:cubicBezTo>
                    <a:pt x="1213" y="1543"/>
                    <a:pt x="1209" y="1547"/>
                    <a:pt x="1206" y="1552"/>
                  </a:cubicBezTo>
                  <a:cubicBezTo>
                    <a:pt x="1197" y="1553"/>
                    <a:pt x="1194" y="1558"/>
                    <a:pt x="1193" y="1566"/>
                  </a:cubicBezTo>
                  <a:cubicBezTo>
                    <a:pt x="1207" y="1564"/>
                    <a:pt x="1217" y="1562"/>
                    <a:pt x="1224" y="1552"/>
                  </a:cubicBezTo>
                  <a:cubicBezTo>
                    <a:pt x="1234" y="1549"/>
                    <a:pt x="1244" y="1541"/>
                    <a:pt x="1247" y="1536"/>
                  </a:cubicBezTo>
                  <a:cubicBezTo>
                    <a:pt x="1239" y="1541"/>
                    <a:pt x="1227" y="1542"/>
                    <a:pt x="1217" y="1539"/>
                  </a:cubicBezTo>
                  <a:close/>
                  <a:moveTo>
                    <a:pt x="1311" y="1557"/>
                  </a:moveTo>
                  <a:cubicBezTo>
                    <a:pt x="1312" y="1555"/>
                    <a:pt x="1315" y="1555"/>
                    <a:pt x="1316" y="1552"/>
                  </a:cubicBezTo>
                  <a:cubicBezTo>
                    <a:pt x="1314" y="1552"/>
                    <a:pt x="1309" y="1556"/>
                    <a:pt x="1311" y="1557"/>
                  </a:cubicBezTo>
                  <a:close/>
                </a:path>
              </a:pathLst>
            </a:custGeom>
            <a:solidFill>
              <a:srgbClr val="00B050"/>
            </a:solidFill>
            <a:ln w="9525" cap="flat" cmpd="sng">
              <a:no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 name="Oval 11"/>
            <p:cNvSpPr>
              <a:spLocks noChangeArrowheads="1"/>
            </p:cNvSpPr>
            <p:nvPr/>
          </p:nvSpPr>
          <p:spPr bwMode="auto">
            <a:xfrm>
              <a:off x="6574009" y="1837063"/>
              <a:ext cx="2052000" cy="2052000"/>
            </a:xfrm>
            <a:prstGeom prst="ellipse">
              <a:avLst/>
            </a:prstGeom>
            <a:noFill/>
            <a:ln w="1270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83461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19" name="Content Placeholder 18"/>
          <p:cNvSpPr>
            <a:spLocks noGrp="1"/>
          </p:cNvSpPr>
          <p:nvPr>
            <p:ph sz="quarter" idx="10"/>
          </p:nvPr>
        </p:nvSpPr>
        <p:spPr>
          <a:xfrm>
            <a:off x="450850" y="2020888"/>
            <a:ext cx="9791700" cy="4428426"/>
          </a:xfrm>
        </p:spPr>
        <p:txBody>
          <a:bodyPr/>
          <a:lstStyle>
            <a:lvl1pPr>
              <a:defRPr sz="1000">
                <a:latin typeface="+mn-lt"/>
              </a:defRPr>
            </a:lvl1pPr>
            <a:lvl2pPr>
              <a:buClrTx/>
              <a:defRPr sz="1000">
                <a:latin typeface="+mn-lt"/>
              </a:defRPr>
            </a:lvl2pPr>
            <a:lvl3pPr>
              <a:buClrTx/>
              <a:defRPr sz="1000">
                <a:latin typeface="+mn-lt"/>
              </a:defRPr>
            </a:lvl3pPr>
            <a:lvl4pPr>
              <a:buClrTx/>
              <a:defRPr sz="1000">
                <a:latin typeface="+mn-lt"/>
              </a:defRPr>
            </a:lvl4pPr>
            <a:lvl5pPr>
              <a:buClrTx/>
              <a:defRPr sz="1000">
                <a:latin typeface="+mn-lt"/>
              </a:defRPr>
            </a:lvl5pPr>
            <a:lvl6pPr>
              <a:defRPr/>
            </a:lvl6pPr>
            <a:lvl7pPr>
              <a:defRPr/>
            </a:lvl7pPr>
            <a:lvl8pPr>
              <a:defRPr/>
            </a:lvl8pPr>
            <a:lvl9pP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Box 11"/>
          <p:cNvSpPr txBox="1"/>
          <p:nvPr userDrawn="1"/>
        </p:nvSpPr>
        <p:spPr>
          <a:xfrm>
            <a:off x="8650326" y="7227143"/>
            <a:ext cx="1476000" cy="153888"/>
          </a:xfrm>
          <a:prstGeom prst="rect">
            <a:avLst/>
          </a:prstGeom>
          <a:noFill/>
        </p:spPr>
        <p:txBody>
          <a:bodyPr wrap="square" lIns="0" tIns="0" rIns="0" bIns="0" rtlCol="0">
            <a:no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ICED </a:t>
            </a:r>
            <a:r>
              <a:rPr kumimoji="0" lang="en-GB" sz="1000" b="0" i="0" u="none" strike="noStrike" kern="1200" cap="none" spc="0" normalizeH="0" baseline="0" noProof="0" dirty="0">
                <a:ln>
                  <a:noFill/>
                </a:ln>
                <a:solidFill>
                  <a:prstClr val="black"/>
                </a:solidFill>
                <a:effectLst/>
                <a:uLnTx/>
                <a:uFillTx/>
                <a:latin typeface="+mn-lt"/>
                <a:ea typeface="+mn-ea"/>
                <a:cs typeface="+mn-cs"/>
                <a:sym typeface="Symbol"/>
              </a:rPr>
              <a:t> </a:t>
            </a:r>
            <a:fld id="{FEBD7F86-1881-4698-8703-FB80B0800997}" type="slidenum">
              <a:rPr kumimoji="0" lang="en-GB" sz="1000" b="0" i="0" u="none" strike="noStrike" kern="1200" cap="none" spc="0" normalizeH="0" baseline="0" noProof="0" smtClean="0">
                <a:ln>
                  <a:noFill/>
                </a:ln>
                <a:solidFill>
                  <a:prstClr val="black"/>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Title Placeholder 1"/>
          <p:cNvSpPr>
            <a:spLocks noGrp="1"/>
          </p:cNvSpPr>
          <p:nvPr>
            <p:ph type="title"/>
          </p:nvPr>
        </p:nvSpPr>
        <p:spPr>
          <a:xfrm>
            <a:off x="450850" y="1155699"/>
            <a:ext cx="9791700" cy="648000"/>
          </a:xfrm>
          <a:prstGeom prst="rect">
            <a:avLst/>
          </a:prstGeom>
        </p:spPr>
        <p:txBody>
          <a:bodyPr vert="horz" lIns="0" tIns="0" rIns="0" bIns="0" rtlCol="0" anchor="t" anchorCtr="0">
            <a:noAutofit/>
          </a:bodyPr>
          <a:lstStyle>
            <a:lvl1pPr>
              <a:defRPr sz="2400" i="0">
                <a:solidFill>
                  <a:schemeClr val="accent2"/>
                </a:solidFill>
                <a:latin typeface="+mn-lt"/>
              </a:defRPr>
            </a:lvl1pPr>
          </a:lstStyle>
          <a:p>
            <a:r>
              <a:rPr lang="en-GB" noProof="0" dirty="0"/>
              <a:t>Click to edit Master title style</a:t>
            </a:r>
          </a:p>
        </p:txBody>
      </p:sp>
      <p:grpSp>
        <p:nvGrpSpPr>
          <p:cNvPr id="2" name="Group 1"/>
          <p:cNvGrpSpPr/>
          <p:nvPr userDrawn="1"/>
        </p:nvGrpSpPr>
        <p:grpSpPr>
          <a:xfrm>
            <a:off x="450155" y="145472"/>
            <a:ext cx="9847852" cy="898855"/>
            <a:chOff x="450155" y="145472"/>
            <a:chExt cx="9847852" cy="898855"/>
          </a:xfrm>
        </p:grpSpPr>
        <p:cxnSp>
          <p:nvCxnSpPr>
            <p:cNvPr id="26" name="Straight Connector 25"/>
            <p:cNvCxnSpPr/>
            <p:nvPr userDrawn="1"/>
          </p:nvCxnSpPr>
          <p:spPr>
            <a:xfrm>
              <a:off x="450155" y="1044327"/>
              <a:ext cx="9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67">
              <a:hlinkClick r:id="rId2" action="ppaction://hlinksldjump" highlightClick="1"/>
            </p:cNvPr>
            <p:cNvSpPr/>
            <p:nvPr userDrawn="1"/>
          </p:nvSpPr>
          <p:spPr bwMode="ltGray">
            <a:xfrm>
              <a:off x="450157" y="15033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Introduction</a:t>
              </a:r>
            </a:p>
          </p:txBody>
        </p:sp>
        <p:sp>
          <p:nvSpPr>
            <p:cNvPr id="69" name="Rectangle 68">
              <a:hlinkClick r:id="rId3" action="ppaction://hlinksldjump" highlightClick="1"/>
            </p:cNvPr>
            <p:cNvSpPr/>
            <p:nvPr userDrawn="1"/>
          </p:nvSpPr>
          <p:spPr bwMode="ltGray">
            <a:xfrm>
              <a:off x="780135"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High-level assessment</a:t>
              </a:r>
            </a:p>
          </p:txBody>
        </p:sp>
        <p:sp>
          <p:nvSpPr>
            <p:cNvPr id="70" name="Rectangle 69">
              <a:hlinkClick r:id="rId4" action="ppaction://hlinksldjump" highlightClick="1"/>
            </p:cNvPr>
            <p:cNvSpPr/>
            <p:nvPr userDrawn="1"/>
          </p:nvSpPr>
          <p:spPr bwMode="ltGray">
            <a:xfrm>
              <a:off x="1114426"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Detailed assessment</a:t>
              </a:r>
            </a:p>
          </p:txBody>
        </p:sp>
        <p:sp>
          <p:nvSpPr>
            <p:cNvPr id="71" name="Rectangle 70">
              <a:hlinkClick r:id="rId5" action="ppaction://hlinksldjump" highlightClick="1"/>
            </p:cNvPr>
            <p:cNvSpPr/>
            <p:nvPr userDrawn="1"/>
          </p:nvSpPr>
          <p:spPr bwMode="ltGray">
            <a:xfrm>
              <a:off x="10010007" y="145472"/>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Glossary</a:t>
              </a:r>
            </a:p>
          </p:txBody>
        </p:sp>
        <p:sp>
          <p:nvSpPr>
            <p:cNvPr id="72" name="Chevron 71">
              <a:hlinkClick r:id="rId6" action="ppaction://hlinksldjump" highlightClick="1"/>
              <a:extLst>
                <a:ext uri="{FF2B5EF4-FFF2-40B4-BE49-F238E27FC236}">
                  <a16:creationId xmlns:a16="http://schemas.microsoft.com/office/drawing/2014/main" id="{F16D652A-9F12-6D47-8CC6-3F4E6244880B}"/>
                </a:ext>
              </a:extLst>
            </p:cNvPr>
            <p:cNvSpPr/>
            <p:nvPr userDrawn="1"/>
          </p:nvSpPr>
          <p:spPr bwMode="ltGray">
            <a:xfrm>
              <a:off x="139965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2.1. Energy access policy</a:t>
              </a:r>
            </a:p>
          </p:txBody>
        </p:sp>
        <p:sp>
          <p:nvSpPr>
            <p:cNvPr id="73" name="Chevron 72">
              <a:hlinkClick r:id="rId7" action="ppaction://hlinksldjump" highlightClick="1"/>
              <a:extLst>
                <a:ext uri="{FF2B5EF4-FFF2-40B4-BE49-F238E27FC236}">
                  <a16:creationId xmlns:a16="http://schemas.microsoft.com/office/drawing/2014/main" id="{40B1419F-2F71-3B4A-9990-B7FBB1FC2251}"/>
                </a:ext>
              </a:extLst>
            </p:cNvPr>
            <p:cNvSpPr/>
            <p:nvPr userDrawn="1"/>
          </p:nvSpPr>
          <p:spPr bwMode="ltGray">
            <a:xfrm>
              <a:off x="2340460"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2.2. Emissions reduction policy</a:t>
              </a:r>
            </a:p>
          </p:txBody>
        </p:sp>
        <p:sp>
          <p:nvSpPr>
            <p:cNvPr id="74" name="Chevron 73">
              <a:hlinkClick r:id="rId8" action="ppaction://hlinksldjump" highlightClick="1"/>
              <a:extLst>
                <a:ext uri="{FF2B5EF4-FFF2-40B4-BE49-F238E27FC236}">
                  <a16:creationId xmlns:a16="http://schemas.microsoft.com/office/drawing/2014/main" id="{1439183F-FD67-C746-BAFA-1CF7C3D79357}"/>
                </a:ext>
              </a:extLst>
            </p:cNvPr>
            <p:cNvSpPr/>
            <p:nvPr userDrawn="1"/>
          </p:nvSpPr>
          <p:spPr bwMode="ltGray">
            <a:xfrm>
              <a:off x="4222068"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2.4. Industrial strategy</a:t>
              </a:r>
            </a:p>
          </p:txBody>
        </p:sp>
        <p:sp>
          <p:nvSpPr>
            <p:cNvPr id="75" name="Chevron 74">
              <a:hlinkClick r:id="rId9" action="ppaction://hlinksldjump" highlightClick="1"/>
              <a:extLst>
                <a:ext uri="{FF2B5EF4-FFF2-40B4-BE49-F238E27FC236}">
                  <a16:creationId xmlns:a16="http://schemas.microsoft.com/office/drawing/2014/main" id="{38FA3B42-71D8-FE43-BB1B-74A91ADFEC02}"/>
                </a:ext>
              </a:extLst>
            </p:cNvPr>
            <p:cNvSpPr/>
            <p:nvPr userDrawn="1"/>
          </p:nvSpPr>
          <p:spPr bwMode="ltGray">
            <a:xfrm>
              <a:off x="3281264"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2.3. Energy efficiency policy</a:t>
              </a:r>
            </a:p>
          </p:txBody>
        </p:sp>
        <p:sp>
          <p:nvSpPr>
            <p:cNvPr id="76" name="Chevron 75">
              <a:hlinkClick r:id="rId10" action="ppaction://hlinksldjump" highlightClick="1"/>
              <a:extLst>
                <a:ext uri="{FF2B5EF4-FFF2-40B4-BE49-F238E27FC236}">
                  <a16:creationId xmlns:a16="http://schemas.microsoft.com/office/drawing/2014/main" id="{AA32A85B-C788-894D-9D70-1522D67E81D6}"/>
                </a:ext>
              </a:extLst>
            </p:cNvPr>
            <p:cNvSpPr/>
            <p:nvPr userDrawn="1"/>
          </p:nvSpPr>
          <p:spPr bwMode="ltGray">
            <a:xfrm>
              <a:off x="5162872"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2.5. Role of regulation</a:t>
              </a:r>
            </a:p>
          </p:txBody>
        </p:sp>
        <p:sp>
          <p:nvSpPr>
            <p:cNvPr id="77" name="Chevron 76">
              <a:hlinkClick r:id="rId11" action="ppaction://hlinksldjump" highlightClick="1"/>
              <a:extLst>
                <a:ext uri="{FF2B5EF4-FFF2-40B4-BE49-F238E27FC236}">
                  <a16:creationId xmlns:a16="http://schemas.microsoft.com/office/drawing/2014/main" id="{2BD55120-449E-1D4D-9F3B-5DDC5099861D}"/>
                </a:ext>
              </a:extLst>
            </p:cNvPr>
            <p:cNvSpPr/>
            <p:nvPr userDrawn="1"/>
          </p:nvSpPr>
          <p:spPr bwMode="ltGray">
            <a:xfrm>
              <a:off x="7044480"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2.7. Planning and forecasting</a:t>
              </a:r>
            </a:p>
          </p:txBody>
        </p:sp>
        <p:sp>
          <p:nvSpPr>
            <p:cNvPr id="78" name="Chevron 77">
              <a:hlinkClick r:id="rId12" action="ppaction://hlinksldjump" highlightClick="1"/>
              <a:extLst>
                <a:ext uri="{FF2B5EF4-FFF2-40B4-BE49-F238E27FC236}">
                  <a16:creationId xmlns:a16="http://schemas.microsoft.com/office/drawing/2014/main" id="{72D2566B-83AA-7846-B7F6-22677F4C47DE}"/>
                </a:ext>
              </a:extLst>
            </p:cNvPr>
            <p:cNvSpPr/>
            <p:nvPr userDrawn="1"/>
          </p:nvSpPr>
          <p:spPr bwMode="ltGray">
            <a:xfrm>
              <a:off x="610367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2.6. Regulatory incentives</a:t>
              </a:r>
            </a:p>
          </p:txBody>
        </p:sp>
        <p:sp>
          <p:nvSpPr>
            <p:cNvPr id="79" name="Chevron 78">
              <a:hlinkClick r:id="rId13" action="ppaction://hlinksldjump" highlightClick="1"/>
              <a:extLst>
                <a:ext uri="{FF2B5EF4-FFF2-40B4-BE49-F238E27FC236}">
                  <a16:creationId xmlns:a16="http://schemas.microsoft.com/office/drawing/2014/main" id="{88FEED99-6F78-0345-B567-6DD305E080CF}"/>
                </a:ext>
              </a:extLst>
            </p:cNvPr>
            <p:cNvSpPr/>
            <p:nvPr userDrawn="1"/>
          </p:nvSpPr>
          <p:spPr bwMode="ltGray">
            <a:xfrm>
              <a:off x="1402426"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3.1. Procurement</a:t>
              </a:r>
            </a:p>
          </p:txBody>
        </p:sp>
        <p:sp>
          <p:nvSpPr>
            <p:cNvPr id="80" name="Chevron 79">
              <a:hlinkClick r:id="rId14" action="ppaction://hlinksldjump" highlightClick="1"/>
              <a:extLst>
                <a:ext uri="{FF2B5EF4-FFF2-40B4-BE49-F238E27FC236}">
                  <a16:creationId xmlns:a16="http://schemas.microsoft.com/office/drawing/2014/main" id="{8DC6C07E-ED65-0F4D-BCD7-A10F0D7386BC}"/>
                </a:ext>
              </a:extLst>
            </p:cNvPr>
            <p:cNvSpPr/>
            <p:nvPr userDrawn="1"/>
          </p:nvSpPr>
          <p:spPr bwMode="ltGray">
            <a:xfrm>
              <a:off x="5637827"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3.3. System operation</a:t>
              </a:r>
            </a:p>
          </p:txBody>
        </p:sp>
        <p:sp>
          <p:nvSpPr>
            <p:cNvPr id="81" name="Chevron 80">
              <a:hlinkClick r:id="rId15" action="ppaction://hlinksldjump" highlightClick="1"/>
              <a:extLst>
                <a:ext uri="{FF2B5EF4-FFF2-40B4-BE49-F238E27FC236}">
                  <a16:creationId xmlns:a16="http://schemas.microsoft.com/office/drawing/2014/main" id="{E19B137E-53FA-8A40-AA16-66916B351196}"/>
                </a:ext>
              </a:extLst>
            </p:cNvPr>
            <p:cNvSpPr/>
            <p:nvPr userDrawn="1"/>
          </p:nvSpPr>
          <p:spPr bwMode="ltGray">
            <a:xfrm>
              <a:off x="3518679"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3.2. Market arrangements</a:t>
              </a:r>
            </a:p>
          </p:txBody>
        </p:sp>
        <p:sp>
          <p:nvSpPr>
            <p:cNvPr id="82" name="Chevron 81">
              <a:hlinkClick r:id="rId16" action="ppaction://hlinksldjump" highlightClick="1"/>
              <a:extLst>
                <a:ext uri="{FF2B5EF4-FFF2-40B4-BE49-F238E27FC236}">
                  <a16:creationId xmlns:a16="http://schemas.microsoft.com/office/drawing/2014/main" id="{CA608A0D-669E-9342-8280-44552F6E4B9C}"/>
                </a:ext>
              </a:extLst>
            </p:cNvPr>
            <p:cNvSpPr/>
            <p:nvPr userDrawn="1"/>
          </p:nvSpPr>
          <p:spPr bwMode="ltGray">
            <a:xfrm>
              <a:off x="1413080" y="153515"/>
              <a:ext cx="8539006"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1.1. Demand-side participation</a:t>
              </a:r>
            </a:p>
          </p:txBody>
        </p:sp>
        <p:sp>
          <p:nvSpPr>
            <p:cNvPr id="83" name="Chevron 82">
              <a:hlinkClick r:id="rId17" action="ppaction://hlinksldjump" highlightClick="1"/>
              <a:extLst>
                <a:ext uri="{FF2B5EF4-FFF2-40B4-BE49-F238E27FC236}">
                  <a16:creationId xmlns:a16="http://schemas.microsoft.com/office/drawing/2014/main" id="{556790A9-134C-F944-B7BF-53A65801C264}"/>
                </a:ext>
              </a:extLst>
            </p:cNvPr>
            <p:cNvSpPr/>
            <p:nvPr userDrawn="1"/>
          </p:nvSpPr>
          <p:spPr bwMode="ltGray">
            <a:xfrm>
              <a:off x="7985284"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2.8. Market design</a:t>
              </a:r>
            </a:p>
          </p:txBody>
        </p:sp>
        <p:sp>
          <p:nvSpPr>
            <p:cNvPr id="84" name="Chevron 83">
              <a:hlinkClick r:id="rId18" action="ppaction://hlinksldjump" highlightClick="1"/>
              <a:extLst>
                <a:ext uri="{FF2B5EF4-FFF2-40B4-BE49-F238E27FC236}">
                  <a16:creationId xmlns:a16="http://schemas.microsoft.com/office/drawing/2014/main" id="{D5B66437-8301-3346-B2F4-9CF02E6BE6C8}"/>
                </a:ext>
              </a:extLst>
            </p:cNvPr>
            <p:cNvSpPr/>
            <p:nvPr userDrawn="1"/>
          </p:nvSpPr>
          <p:spPr bwMode="ltGray">
            <a:xfrm>
              <a:off x="892608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2.9. Incentives and subsidies</a:t>
              </a:r>
            </a:p>
          </p:txBody>
        </p:sp>
        <p:sp>
          <p:nvSpPr>
            <p:cNvPr id="85" name="Chevron 84">
              <a:hlinkClick r:id="rId19" action="ppaction://hlinksldjump" highlightClick="1"/>
              <a:extLst>
                <a:ext uri="{FF2B5EF4-FFF2-40B4-BE49-F238E27FC236}">
                  <a16:creationId xmlns:a16="http://schemas.microsoft.com/office/drawing/2014/main" id="{6B533C6C-41FD-3847-8E8E-7F0FEF618D6A}"/>
                </a:ext>
              </a:extLst>
            </p:cNvPr>
            <p:cNvSpPr/>
            <p:nvPr userDrawn="1"/>
          </p:nvSpPr>
          <p:spPr bwMode="ltGray">
            <a:xfrm>
              <a:off x="7756086"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3.4. Metering and revenue collection</a:t>
              </a:r>
            </a:p>
          </p:txBody>
        </p:sp>
        <p:sp>
          <p:nvSpPr>
            <p:cNvPr id="86" name="Chevron 65">
              <a:hlinkClick r:id="rId20" action="ppaction://hlinksldjump" highlightClick="1"/>
              <a:extLst>
                <a:ext uri="{FF2B5EF4-FFF2-40B4-BE49-F238E27FC236}">
                  <a16:creationId xmlns:a16="http://schemas.microsoft.com/office/drawing/2014/main" id="{E0013BEC-CB9F-423F-9A92-2B1608E75310}"/>
                </a:ext>
              </a:extLst>
            </p:cNvPr>
            <p:cNvSpPr/>
            <p:nvPr userDrawn="1"/>
          </p:nvSpPr>
          <p:spPr bwMode="ltGray">
            <a:xfrm>
              <a:off x="839269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4.10. Extraction of fossil fuels</a:t>
              </a:r>
            </a:p>
          </p:txBody>
        </p:sp>
        <p:sp>
          <p:nvSpPr>
            <p:cNvPr id="87" name="Chevron 66">
              <a:hlinkClick r:id="rId21" action="ppaction://hlinksldjump" highlightClick="1"/>
              <a:extLst>
                <a:ext uri="{FF2B5EF4-FFF2-40B4-BE49-F238E27FC236}">
                  <a16:creationId xmlns:a16="http://schemas.microsoft.com/office/drawing/2014/main" id="{F9C14E92-E9E4-446A-A735-A28719FD25D6}"/>
                </a:ext>
              </a:extLst>
            </p:cNvPr>
            <p:cNvSpPr/>
            <p:nvPr userDrawn="1"/>
          </p:nvSpPr>
          <p:spPr bwMode="ltGray">
            <a:xfrm>
              <a:off x="6803905"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4.8. Renewable energy</a:t>
              </a:r>
            </a:p>
          </p:txBody>
        </p:sp>
        <p:sp>
          <p:nvSpPr>
            <p:cNvPr id="88" name="Chevron 67">
              <a:hlinkClick r:id="rId22" action="ppaction://hlinksldjump" highlightClick="1"/>
              <a:extLst>
                <a:ext uri="{FF2B5EF4-FFF2-40B4-BE49-F238E27FC236}">
                  <a16:creationId xmlns:a16="http://schemas.microsoft.com/office/drawing/2014/main" id="{E78CC665-A55F-4F5C-82F3-3EE251DBC658}"/>
                </a:ext>
              </a:extLst>
            </p:cNvPr>
            <p:cNvSpPr/>
            <p:nvPr userDrawn="1"/>
          </p:nvSpPr>
          <p:spPr bwMode="ltGray">
            <a:xfrm>
              <a:off x="6036512"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sz="550" b="1" kern="0" dirty="0">
                  <a:solidFill>
                    <a:schemeClr val="bg1">
                      <a:lumMod val="65000"/>
                    </a:schemeClr>
                  </a:solidFill>
                </a:rPr>
                <a:t>4.7. Non-renewable energy</a:t>
              </a:r>
            </a:p>
          </p:txBody>
        </p:sp>
        <p:sp>
          <p:nvSpPr>
            <p:cNvPr id="89" name="Chevron 68">
              <a:hlinkClick r:id="rId23" action="ppaction://hlinksldjump" highlightClick="1"/>
              <a:extLst>
                <a:ext uri="{FF2B5EF4-FFF2-40B4-BE49-F238E27FC236}">
                  <a16:creationId xmlns:a16="http://schemas.microsoft.com/office/drawing/2014/main" id="{52433509-18E9-48BE-8A23-B51D6367881A}"/>
                </a:ext>
              </a:extLst>
            </p:cNvPr>
            <p:cNvSpPr/>
            <p:nvPr userDrawn="1"/>
          </p:nvSpPr>
          <p:spPr bwMode="ltGray">
            <a:xfrm>
              <a:off x="5323119" y="799220"/>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4.6. System flexibility</a:t>
              </a:r>
            </a:p>
          </p:txBody>
        </p:sp>
        <p:sp>
          <p:nvSpPr>
            <p:cNvPr id="90" name="Chevron 69">
              <a:hlinkClick r:id="rId24" action="ppaction://hlinksldjump" highlightClick="1"/>
              <a:extLst>
                <a:ext uri="{FF2B5EF4-FFF2-40B4-BE49-F238E27FC236}">
                  <a16:creationId xmlns:a16="http://schemas.microsoft.com/office/drawing/2014/main" id="{7E8C7955-94B9-4E72-9994-040C939D3746}"/>
                </a:ext>
              </a:extLst>
            </p:cNvPr>
            <p:cNvSpPr/>
            <p:nvPr userDrawn="1"/>
          </p:nvSpPr>
          <p:spPr bwMode="ltGray">
            <a:xfrm>
              <a:off x="4555726"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4.5. Network infrastructure</a:t>
              </a:r>
            </a:p>
          </p:txBody>
        </p:sp>
        <p:sp>
          <p:nvSpPr>
            <p:cNvPr id="91" name="Chevron 70">
              <a:hlinkClick r:id="rId25" action="ppaction://hlinksldjump" highlightClick="1"/>
              <a:extLst>
                <a:ext uri="{FF2B5EF4-FFF2-40B4-BE49-F238E27FC236}">
                  <a16:creationId xmlns:a16="http://schemas.microsoft.com/office/drawing/2014/main" id="{8BAA709A-387D-4250-9860-3FB4B73A1C3F}"/>
                </a:ext>
              </a:extLst>
            </p:cNvPr>
            <p:cNvSpPr/>
            <p:nvPr userDrawn="1"/>
          </p:nvSpPr>
          <p:spPr bwMode="ltGray">
            <a:xfrm>
              <a:off x="218101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sz="550" b="1" kern="0" dirty="0">
                  <a:solidFill>
                    <a:schemeClr val="bg1">
                      <a:lumMod val="65000"/>
                    </a:schemeClr>
                  </a:solidFill>
                </a:rPr>
                <a:t>4.2. Decentralised mini-grids</a:t>
              </a:r>
            </a:p>
          </p:txBody>
        </p:sp>
        <p:sp>
          <p:nvSpPr>
            <p:cNvPr id="92" name="Chevron 71">
              <a:hlinkClick r:id="rId26" action="ppaction://hlinksldjump" highlightClick="1"/>
              <a:extLst>
                <a:ext uri="{FF2B5EF4-FFF2-40B4-BE49-F238E27FC236}">
                  <a16:creationId xmlns:a16="http://schemas.microsoft.com/office/drawing/2014/main" id="{011001DF-0B5C-4DC3-A0DE-548D578006AD}"/>
                </a:ext>
              </a:extLst>
            </p:cNvPr>
            <p:cNvSpPr/>
            <p:nvPr userDrawn="1"/>
          </p:nvSpPr>
          <p:spPr bwMode="ltGray">
            <a:xfrm>
              <a:off x="2948404" y="799220"/>
              <a:ext cx="864536"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4.3. Stand-alone systems</a:t>
              </a:r>
            </a:p>
          </p:txBody>
        </p:sp>
        <p:sp>
          <p:nvSpPr>
            <p:cNvPr id="93" name="Chevron 72">
              <a:hlinkClick r:id="rId27" action="ppaction://hlinksldjump" highlightClick="1"/>
              <a:extLst>
                <a:ext uri="{FF2B5EF4-FFF2-40B4-BE49-F238E27FC236}">
                  <a16:creationId xmlns:a16="http://schemas.microsoft.com/office/drawing/2014/main" id="{C897330D-9786-416B-8B9D-27228213240F}"/>
                </a:ext>
              </a:extLst>
            </p:cNvPr>
            <p:cNvSpPr/>
            <p:nvPr userDrawn="1"/>
          </p:nvSpPr>
          <p:spPr bwMode="ltGray">
            <a:xfrm>
              <a:off x="1413618"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4.1. Heating and cooking</a:t>
              </a:r>
            </a:p>
          </p:txBody>
        </p:sp>
        <p:sp>
          <p:nvSpPr>
            <p:cNvPr id="94" name="Chevron 73">
              <a:hlinkClick r:id="rId28" action="ppaction://hlinksldjump" highlightClick="1"/>
              <a:extLst>
                <a:ext uri="{FF2B5EF4-FFF2-40B4-BE49-F238E27FC236}">
                  <a16:creationId xmlns:a16="http://schemas.microsoft.com/office/drawing/2014/main" id="{6E6231B7-8305-42BE-A3E4-3F0B8B65CAFD}"/>
                </a:ext>
              </a:extLst>
            </p:cNvPr>
            <p:cNvSpPr/>
            <p:nvPr userDrawn="1"/>
          </p:nvSpPr>
          <p:spPr bwMode="ltGray">
            <a:xfrm>
              <a:off x="3734333" y="799219"/>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550" b="1" kern="0" dirty="0">
                  <a:solidFill>
                    <a:schemeClr val="bg1">
                      <a:lumMod val="65000"/>
                    </a:schemeClr>
                  </a:solidFill>
                </a:rPr>
                <a:t>4.4. Liquid and solid fuel distribution</a:t>
              </a:r>
            </a:p>
          </p:txBody>
        </p:sp>
        <p:sp>
          <p:nvSpPr>
            <p:cNvPr id="95" name="Chevron 74">
              <a:hlinkClick r:id="rId29" action="ppaction://hlinksldjump" highlightClick="1"/>
              <a:extLst>
                <a:ext uri="{FF2B5EF4-FFF2-40B4-BE49-F238E27FC236}">
                  <a16:creationId xmlns:a16="http://schemas.microsoft.com/office/drawing/2014/main" id="{C652F08B-7AED-4BF4-8C3E-4D847ED161BC}"/>
                </a:ext>
              </a:extLst>
            </p:cNvPr>
            <p:cNvSpPr/>
            <p:nvPr userDrawn="1"/>
          </p:nvSpPr>
          <p:spPr bwMode="ltGray">
            <a:xfrm>
              <a:off x="7571298" y="799218"/>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550" b="1" kern="0" dirty="0">
                  <a:solidFill>
                    <a:schemeClr val="bg1">
                      <a:lumMod val="65000"/>
                    </a:schemeClr>
                  </a:solidFill>
                </a:rPr>
                <a:t>4.9. Centralised heating and cooling</a:t>
              </a:r>
            </a:p>
          </p:txBody>
        </p:sp>
        <p:sp>
          <p:nvSpPr>
            <p:cNvPr id="96" name="Chevron 75">
              <a:hlinkClick r:id="rId30" action="ppaction://hlinksldjump" highlightClick="1"/>
              <a:extLst>
                <a:ext uri="{FF2B5EF4-FFF2-40B4-BE49-F238E27FC236}">
                  <a16:creationId xmlns:a16="http://schemas.microsoft.com/office/drawing/2014/main" id="{13963DC2-CC4B-485B-9DB8-25F3527D3BFF}"/>
                </a:ext>
              </a:extLst>
            </p:cNvPr>
            <p:cNvSpPr/>
            <p:nvPr userDrawn="1"/>
          </p:nvSpPr>
          <p:spPr bwMode="ltGray">
            <a:xfrm>
              <a:off x="9160086" y="799219"/>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4.11. Fuel processing</a:t>
              </a: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450155" y="2032921"/>
            <a:ext cx="4788000" cy="4428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5442772" y="2032920"/>
            <a:ext cx="4788000" cy="442842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Placeholder 1"/>
          <p:cNvSpPr>
            <a:spLocks noGrp="1"/>
          </p:cNvSpPr>
          <p:nvPr>
            <p:ph type="title"/>
          </p:nvPr>
        </p:nvSpPr>
        <p:spPr>
          <a:xfrm>
            <a:off x="450849" y="1162878"/>
            <a:ext cx="9791701" cy="648000"/>
          </a:xfrm>
          <a:prstGeom prst="rect">
            <a:avLst/>
          </a:prstGeom>
        </p:spPr>
        <p:txBody>
          <a:bodyPr vert="horz" lIns="0" tIns="0" rIns="0" bIns="0" rtlCol="0" anchor="t" anchorCtr="0">
            <a:noAutofit/>
          </a:bodyPr>
          <a:lstStyle>
            <a:lvl1pPr>
              <a:defRPr sz="2400">
                <a:solidFill>
                  <a:schemeClr val="accent2"/>
                </a:solidFill>
                <a:latin typeface="+mn-lt"/>
              </a:defRPr>
            </a:lvl1pPr>
          </a:lstStyle>
          <a:p>
            <a:r>
              <a:rPr lang="en-GB" noProof="0" dirty="0"/>
              <a:t>Click to edit Master title style</a:t>
            </a:r>
          </a:p>
        </p:txBody>
      </p:sp>
      <p:cxnSp>
        <p:nvCxnSpPr>
          <p:cNvPr id="25" name="Straight Connector 24"/>
          <p:cNvCxnSpPr/>
          <p:nvPr userDrawn="1"/>
        </p:nvCxnSpPr>
        <p:spPr>
          <a:xfrm>
            <a:off x="450155" y="1044327"/>
            <a:ext cx="9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PwCFirm"/>
          <p:cNvSpPr txBox="1"/>
          <p:nvPr userDrawn="1"/>
        </p:nvSpPr>
        <p:spPr>
          <a:xfrm>
            <a:off x="450156" y="7203079"/>
            <a:ext cx="3078403" cy="14826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DFID</a:t>
            </a:r>
          </a:p>
        </p:txBody>
      </p:sp>
      <p:sp>
        <p:nvSpPr>
          <p:cNvPr id="29" name="TextBox 28"/>
          <p:cNvSpPr txBox="1"/>
          <p:nvPr userDrawn="1"/>
        </p:nvSpPr>
        <p:spPr>
          <a:xfrm>
            <a:off x="8650326" y="7227143"/>
            <a:ext cx="1476000" cy="153888"/>
          </a:xfrm>
          <a:prstGeom prst="rect">
            <a:avLst/>
          </a:prstGeom>
          <a:noFill/>
        </p:spPr>
        <p:txBody>
          <a:bodyPr wrap="square" lIns="0" tIns="0" rIns="0" bIns="0" rtlCol="0">
            <a:no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ICED </a:t>
            </a:r>
            <a:r>
              <a:rPr kumimoji="0" lang="en-GB" sz="1000" b="0" i="0" u="none" strike="noStrike" kern="1200" cap="none" spc="0" normalizeH="0" baseline="0" noProof="0" dirty="0">
                <a:ln>
                  <a:noFill/>
                </a:ln>
                <a:solidFill>
                  <a:prstClr val="black"/>
                </a:solidFill>
                <a:effectLst/>
                <a:uLnTx/>
                <a:uFillTx/>
                <a:latin typeface="+mn-lt"/>
                <a:ea typeface="+mn-ea"/>
                <a:cs typeface="+mn-cs"/>
                <a:sym typeface="Symbol"/>
              </a:rPr>
              <a:t> </a:t>
            </a:r>
            <a:fld id="{FEBD7F86-1881-4698-8703-FB80B0800997}" type="slidenum">
              <a:rPr kumimoji="0" lang="en-GB" sz="1000" b="0" i="0" u="none" strike="noStrike" kern="1200" cap="none" spc="0" normalizeH="0" baseline="0" noProof="0" smtClean="0">
                <a:ln>
                  <a:noFill/>
                </a:ln>
                <a:solidFill>
                  <a:prstClr val="black"/>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8" name="Group 7"/>
          <p:cNvGrpSpPr/>
          <p:nvPr userDrawn="1"/>
        </p:nvGrpSpPr>
        <p:grpSpPr>
          <a:xfrm>
            <a:off x="450155" y="145472"/>
            <a:ext cx="9847852" cy="898855"/>
            <a:chOff x="450155" y="145472"/>
            <a:chExt cx="9847852" cy="898855"/>
          </a:xfrm>
        </p:grpSpPr>
        <p:cxnSp>
          <p:nvCxnSpPr>
            <p:cNvPr id="9" name="Straight Connector 8"/>
            <p:cNvCxnSpPr/>
            <p:nvPr userDrawn="1"/>
          </p:nvCxnSpPr>
          <p:spPr>
            <a:xfrm>
              <a:off x="450155" y="1044327"/>
              <a:ext cx="9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hlinkClick r:id="rId2" action="ppaction://hlinksldjump" highlightClick="1"/>
            </p:cNvPr>
            <p:cNvSpPr/>
            <p:nvPr userDrawn="1"/>
          </p:nvSpPr>
          <p:spPr bwMode="ltGray">
            <a:xfrm>
              <a:off x="450157" y="15033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Introduction</a:t>
              </a:r>
            </a:p>
          </p:txBody>
        </p:sp>
        <p:sp>
          <p:nvSpPr>
            <p:cNvPr id="12" name="Rectangle 11">
              <a:hlinkClick r:id="rId3" action="ppaction://hlinksldjump" highlightClick="1"/>
            </p:cNvPr>
            <p:cNvSpPr/>
            <p:nvPr userDrawn="1"/>
          </p:nvSpPr>
          <p:spPr bwMode="ltGray">
            <a:xfrm>
              <a:off x="780135"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High-level assessment</a:t>
              </a:r>
            </a:p>
          </p:txBody>
        </p:sp>
        <p:sp>
          <p:nvSpPr>
            <p:cNvPr id="13" name="Rectangle 12">
              <a:hlinkClick r:id="rId4" action="ppaction://hlinksldjump" highlightClick="1"/>
            </p:cNvPr>
            <p:cNvSpPr/>
            <p:nvPr userDrawn="1"/>
          </p:nvSpPr>
          <p:spPr bwMode="ltGray">
            <a:xfrm>
              <a:off x="1114426"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Detailed assessment</a:t>
              </a:r>
            </a:p>
          </p:txBody>
        </p:sp>
        <p:sp>
          <p:nvSpPr>
            <p:cNvPr id="14" name="Rectangle 13">
              <a:hlinkClick r:id="rId5" action="ppaction://hlinksldjump" highlightClick="1"/>
            </p:cNvPr>
            <p:cNvSpPr/>
            <p:nvPr userDrawn="1"/>
          </p:nvSpPr>
          <p:spPr bwMode="ltGray">
            <a:xfrm>
              <a:off x="10010007" y="145472"/>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Glossary</a:t>
              </a:r>
            </a:p>
          </p:txBody>
        </p:sp>
        <p:sp>
          <p:nvSpPr>
            <p:cNvPr id="15" name="Chevron 14">
              <a:hlinkClick r:id="rId6" action="ppaction://hlinksldjump" highlightClick="1"/>
              <a:extLst>
                <a:ext uri="{FF2B5EF4-FFF2-40B4-BE49-F238E27FC236}">
                  <a16:creationId xmlns:a16="http://schemas.microsoft.com/office/drawing/2014/main" id="{F16D652A-9F12-6D47-8CC6-3F4E6244880B}"/>
                </a:ext>
              </a:extLst>
            </p:cNvPr>
            <p:cNvSpPr/>
            <p:nvPr userDrawn="1"/>
          </p:nvSpPr>
          <p:spPr bwMode="ltGray">
            <a:xfrm>
              <a:off x="139965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2.1. Energy access policy</a:t>
              </a:r>
            </a:p>
          </p:txBody>
        </p:sp>
        <p:sp>
          <p:nvSpPr>
            <p:cNvPr id="16" name="Chevron 15">
              <a:hlinkClick r:id="rId7" action="ppaction://hlinksldjump" highlightClick="1"/>
              <a:extLst>
                <a:ext uri="{FF2B5EF4-FFF2-40B4-BE49-F238E27FC236}">
                  <a16:creationId xmlns:a16="http://schemas.microsoft.com/office/drawing/2014/main" id="{40B1419F-2F71-3B4A-9990-B7FBB1FC2251}"/>
                </a:ext>
              </a:extLst>
            </p:cNvPr>
            <p:cNvSpPr/>
            <p:nvPr userDrawn="1"/>
          </p:nvSpPr>
          <p:spPr bwMode="ltGray">
            <a:xfrm>
              <a:off x="2340460"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2.2. Emissions reduction policy</a:t>
              </a:r>
            </a:p>
          </p:txBody>
        </p:sp>
        <p:sp>
          <p:nvSpPr>
            <p:cNvPr id="17" name="Chevron 16">
              <a:hlinkClick r:id="rId8" action="ppaction://hlinksldjump" highlightClick="1"/>
              <a:extLst>
                <a:ext uri="{FF2B5EF4-FFF2-40B4-BE49-F238E27FC236}">
                  <a16:creationId xmlns:a16="http://schemas.microsoft.com/office/drawing/2014/main" id="{1439183F-FD67-C746-BAFA-1CF7C3D79357}"/>
                </a:ext>
              </a:extLst>
            </p:cNvPr>
            <p:cNvSpPr/>
            <p:nvPr userDrawn="1"/>
          </p:nvSpPr>
          <p:spPr bwMode="ltGray">
            <a:xfrm>
              <a:off x="4222068"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2.4. Industrial strategy</a:t>
              </a:r>
            </a:p>
          </p:txBody>
        </p:sp>
        <p:sp>
          <p:nvSpPr>
            <p:cNvPr id="18" name="Chevron 17">
              <a:hlinkClick r:id="rId9" action="ppaction://hlinksldjump" highlightClick="1"/>
              <a:extLst>
                <a:ext uri="{FF2B5EF4-FFF2-40B4-BE49-F238E27FC236}">
                  <a16:creationId xmlns:a16="http://schemas.microsoft.com/office/drawing/2014/main" id="{38FA3B42-71D8-FE43-BB1B-74A91ADFEC02}"/>
                </a:ext>
              </a:extLst>
            </p:cNvPr>
            <p:cNvSpPr/>
            <p:nvPr userDrawn="1"/>
          </p:nvSpPr>
          <p:spPr bwMode="ltGray">
            <a:xfrm>
              <a:off x="3281264"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2.3. Energy efficiency policy</a:t>
              </a:r>
            </a:p>
          </p:txBody>
        </p:sp>
        <p:sp>
          <p:nvSpPr>
            <p:cNvPr id="19" name="Chevron 18">
              <a:hlinkClick r:id="rId10" action="ppaction://hlinksldjump" highlightClick="1"/>
              <a:extLst>
                <a:ext uri="{FF2B5EF4-FFF2-40B4-BE49-F238E27FC236}">
                  <a16:creationId xmlns:a16="http://schemas.microsoft.com/office/drawing/2014/main" id="{AA32A85B-C788-894D-9D70-1522D67E81D6}"/>
                </a:ext>
              </a:extLst>
            </p:cNvPr>
            <p:cNvSpPr/>
            <p:nvPr userDrawn="1"/>
          </p:nvSpPr>
          <p:spPr bwMode="ltGray">
            <a:xfrm>
              <a:off x="5162872"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2.5. Role of regulation</a:t>
              </a:r>
            </a:p>
          </p:txBody>
        </p:sp>
        <p:sp>
          <p:nvSpPr>
            <p:cNvPr id="20" name="Chevron 19">
              <a:hlinkClick r:id="rId11" action="ppaction://hlinksldjump" highlightClick="1"/>
              <a:extLst>
                <a:ext uri="{FF2B5EF4-FFF2-40B4-BE49-F238E27FC236}">
                  <a16:creationId xmlns:a16="http://schemas.microsoft.com/office/drawing/2014/main" id="{2BD55120-449E-1D4D-9F3B-5DDC5099861D}"/>
                </a:ext>
              </a:extLst>
            </p:cNvPr>
            <p:cNvSpPr/>
            <p:nvPr userDrawn="1"/>
          </p:nvSpPr>
          <p:spPr bwMode="ltGray">
            <a:xfrm>
              <a:off x="7044480"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2.7. Planning and forecasting</a:t>
              </a:r>
            </a:p>
          </p:txBody>
        </p:sp>
        <p:sp>
          <p:nvSpPr>
            <p:cNvPr id="21" name="Chevron 20">
              <a:hlinkClick r:id="rId12" action="ppaction://hlinksldjump" highlightClick="1"/>
              <a:extLst>
                <a:ext uri="{FF2B5EF4-FFF2-40B4-BE49-F238E27FC236}">
                  <a16:creationId xmlns:a16="http://schemas.microsoft.com/office/drawing/2014/main" id="{72D2566B-83AA-7846-B7F6-22677F4C47DE}"/>
                </a:ext>
              </a:extLst>
            </p:cNvPr>
            <p:cNvSpPr/>
            <p:nvPr userDrawn="1"/>
          </p:nvSpPr>
          <p:spPr bwMode="ltGray">
            <a:xfrm>
              <a:off x="610367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2.6. Regulatory incentives</a:t>
              </a:r>
            </a:p>
          </p:txBody>
        </p:sp>
        <p:sp>
          <p:nvSpPr>
            <p:cNvPr id="22" name="Chevron 21">
              <a:hlinkClick r:id="rId13" action="ppaction://hlinksldjump" highlightClick="1"/>
              <a:extLst>
                <a:ext uri="{FF2B5EF4-FFF2-40B4-BE49-F238E27FC236}">
                  <a16:creationId xmlns:a16="http://schemas.microsoft.com/office/drawing/2014/main" id="{88FEED99-6F78-0345-B567-6DD305E080CF}"/>
                </a:ext>
              </a:extLst>
            </p:cNvPr>
            <p:cNvSpPr/>
            <p:nvPr userDrawn="1"/>
          </p:nvSpPr>
          <p:spPr bwMode="ltGray">
            <a:xfrm>
              <a:off x="1402426"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3.1. Procurement</a:t>
              </a:r>
            </a:p>
          </p:txBody>
        </p:sp>
        <p:sp>
          <p:nvSpPr>
            <p:cNvPr id="23" name="Chevron 22">
              <a:hlinkClick r:id="rId14" action="ppaction://hlinksldjump" highlightClick="1"/>
              <a:extLst>
                <a:ext uri="{FF2B5EF4-FFF2-40B4-BE49-F238E27FC236}">
                  <a16:creationId xmlns:a16="http://schemas.microsoft.com/office/drawing/2014/main" id="{8DC6C07E-ED65-0F4D-BCD7-A10F0D7386BC}"/>
                </a:ext>
              </a:extLst>
            </p:cNvPr>
            <p:cNvSpPr/>
            <p:nvPr userDrawn="1"/>
          </p:nvSpPr>
          <p:spPr bwMode="ltGray">
            <a:xfrm>
              <a:off x="5637827"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3.3. System operation</a:t>
              </a:r>
            </a:p>
          </p:txBody>
        </p:sp>
        <p:sp>
          <p:nvSpPr>
            <p:cNvPr id="24" name="Chevron 23">
              <a:hlinkClick r:id="rId15" action="ppaction://hlinksldjump" highlightClick="1"/>
              <a:extLst>
                <a:ext uri="{FF2B5EF4-FFF2-40B4-BE49-F238E27FC236}">
                  <a16:creationId xmlns:a16="http://schemas.microsoft.com/office/drawing/2014/main" id="{E19B137E-53FA-8A40-AA16-66916B351196}"/>
                </a:ext>
              </a:extLst>
            </p:cNvPr>
            <p:cNvSpPr/>
            <p:nvPr userDrawn="1"/>
          </p:nvSpPr>
          <p:spPr bwMode="ltGray">
            <a:xfrm>
              <a:off x="3518679"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3.2. Market arrangements</a:t>
              </a:r>
            </a:p>
          </p:txBody>
        </p:sp>
        <p:sp>
          <p:nvSpPr>
            <p:cNvPr id="26" name="Chevron 25">
              <a:hlinkClick r:id="rId16" action="ppaction://hlinksldjump" highlightClick="1"/>
              <a:extLst>
                <a:ext uri="{FF2B5EF4-FFF2-40B4-BE49-F238E27FC236}">
                  <a16:creationId xmlns:a16="http://schemas.microsoft.com/office/drawing/2014/main" id="{CA608A0D-669E-9342-8280-44552F6E4B9C}"/>
                </a:ext>
              </a:extLst>
            </p:cNvPr>
            <p:cNvSpPr/>
            <p:nvPr userDrawn="1"/>
          </p:nvSpPr>
          <p:spPr bwMode="ltGray">
            <a:xfrm>
              <a:off x="1413080" y="153515"/>
              <a:ext cx="8539006"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1.1. Demand-side participation</a:t>
              </a:r>
            </a:p>
          </p:txBody>
        </p:sp>
        <p:sp>
          <p:nvSpPr>
            <p:cNvPr id="30" name="Chevron 29">
              <a:hlinkClick r:id="rId17" action="ppaction://hlinksldjump" highlightClick="1"/>
              <a:extLst>
                <a:ext uri="{FF2B5EF4-FFF2-40B4-BE49-F238E27FC236}">
                  <a16:creationId xmlns:a16="http://schemas.microsoft.com/office/drawing/2014/main" id="{556790A9-134C-F944-B7BF-53A65801C264}"/>
                </a:ext>
              </a:extLst>
            </p:cNvPr>
            <p:cNvSpPr/>
            <p:nvPr userDrawn="1"/>
          </p:nvSpPr>
          <p:spPr bwMode="ltGray">
            <a:xfrm>
              <a:off x="7985284"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2.8. Market design</a:t>
              </a:r>
            </a:p>
          </p:txBody>
        </p:sp>
        <p:sp>
          <p:nvSpPr>
            <p:cNvPr id="32" name="Chevron 31">
              <a:hlinkClick r:id="rId18" action="ppaction://hlinksldjump" highlightClick="1"/>
              <a:extLst>
                <a:ext uri="{FF2B5EF4-FFF2-40B4-BE49-F238E27FC236}">
                  <a16:creationId xmlns:a16="http://schemas.microsoft.com/office/drawing/2014/main" id="{D5B66437-8301-3346-B2F4-9CF02E6BE6C8}"/>
                </a:ext>
              </a:extLst>
            </p:cNvPr>
            <p:cNvSpPr/>
            <p:nvPr userDrawn="1"/>
          </p:nvSpPr>
          <p:spPr bwMode="ltGray">
            <a:xfrm>
              <a:off x="892608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2.9. Incentives and subsidies</a:t>
              </a:r>
            </a:p>
          </p:txBody>
        </p:sp>
        <p:sp>
          <p:nvSpPr>
            <p:cNvPr id="33" name="Chevron 32">
              <a:hlinkClick r:id="rId19" action="ppaction://hlinksldjump" highlightClick="1"/>
              <a:extLst>
                <a:ext uri="{FF2B5EF4-FFF2-40B4-BE49-F238E27FC236}">
                  <a16:creationId xmlns:a16="http://schemas.microsoft.com/office/drawing/2014/main" id="{6B533C6C-41FD-3847-8E8E-7F0FEF618D6A}"/>
                </a:ext>
              </a:extLst>
            </p:cNvPr>
            <p:cNvSpPr/>
            <p:nvPr userDrawn="1"/>
          </p:nvSpPr>
          <p:spPr bwMode="ltGray">
            <a:xfrm>
              <a:off x="7756086"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3.4. Metering and revenue collection</a:t>
              </a:r>
            </a:p>
          </p:txBody>
        </p:sp>
        <p:sp>
          <p:nvSpPr>
            <p:cNvPr id="34" name="Chevron 65">
              <a:hlinkClick r:id="rId20" action="ppaction://hlinksldjump" highlightClick="1"/>
              <a:extLst>
                <a:ext uri="{FF2B5EF4-FFF2-40B4-BE49-F238E27FC236}">
                  <a16:creationId xmlns:a16="http://schemas.microsoft.com/office/drawing/2014/main" id="{E0013BEC-CB9F-423F-9A92-2B1608E75310}"/>
                </a:ext>
              </a:extLst>
            </p:cNvPr>
            <p:cNvSpPr/>
            <p:nvPr userDrawn="1"/>
          </p:nvSpPr>
          <p:spPr bwMode="ltGray">
            <a:xfrm>
              <a:off x="839269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4.10. Extraction of fossil fuels</a:t>
              </a:r>
            </a:p>
          </p:txBody>
        </p:sp>
        <p:sp>
          <p:nvSpPr>
            <p:cNvPr id="35" name="Chevron 66">
              <a:hlinkClick r:id="rId21" action="ppaction://hlinksldjump" highlightClick="1"/>
              <a:extLst>
                <a:ext uri="{FF2B5EF4-FFF2-40B4-BE49-F238E27FC236}">
                  <a16:creationId xmlns:a16="http://schemas.microsoft.com/office/drawing/2014/main" id="{F9C14E92-E9E4-446A-A735-A28719FD25D6}"/>
                </a:ext>
              </a:extLst>
            </p:cNvPr>
            <p:cNvSpPr/>
            <p:nvPr userDrawn="1"/>
          </p:nvSpPr>
          <p:spPr bwMode="ltGray">
            <a:xfrm>
              <a:off x="6803905"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4.8. Renewable energy</a:t>
              </a:r>
            </a:p>
          </p:txBody>
        </p:sp>
        <p:sp>
          <p:nvSpPr>
            <p:cNvPr id="36" name="Chevron 67">
              <a:hlinkClick r:id="rId22" action="ppaction://hlinksldjump" highlightClick="1"/>
              <a:extLst>
                <a:ext uri="{FF2B5EF4-FFF2-40B4-BE49-F238E27FC236}">
                  <a16:creationId xmlns:a16="http://schemas.microsoft.com/office/drawing/2014/main" id="{E78CC665-A55F-4F5C-82F3-3EE251DBC658}"/>
                </a:ext>
              </a:extLst>
            </p:cNvPr>
            <p:cNvSpPr/>
            <p:nvPr userDrawn="1"/>
          </p:nvSpPr>
          <p:spPr bwMode="ltGray">
            <a:xfrm>
              <a:off x="6036512"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sz="550" b="1" kern="0" dirty="0">
                  <a:solidFill>
                    <a:schemeClr val="bg1">
                      <a:lumMod val="65000"/>
                    </a:schemeClr>
                  </a:solidFill>
                </a:rPr>
                <a:t>4.7. Non-renewable energy</a:t>
              </a:r>
            </a:p>
          </p:txBody>
        </p:sp>
        <p:sp>
          <p:nvSpPr>
            <p:cNvPr id="37" name="Chevron 68">
              <a:hlinkClick r:id="rId23" action="ppaction://hlinksldjump" highlightClick="1"/>
              <a:extLst>
                <a:ext uri="{FF2B5EF4-FFF2-40B4-BE49-F238E27FC236}">
                  <a16:creationId xmlns:a16="http://schemas.microsoft.com/office/drawing/2014/main" id="{52433509-18E9-48BE-8A23-B51D6367881A}"/>
                </a:ext>
              </a:extLst>
            </p:cNvPr>
            <p:cNvSpPr/>
            <p:nvPr userDrawn="1"/>
          </p:nvSpPr>
          <p:spPr bwMode="ltGray">
            <a:xfrm>
              <a:off x="5323119" y="799220"/>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4.6. System flexibility</a:t>
              </a:r>
            </a:p>
          </p:txBody>
        </p:sp>
        <p:sp>
          <p:nvSpPr>
            <p:cNvPr id="38" name="Chevron 69">
              <a:hlinkClick r:id="rId24" action="ppaction://hlinksldjump" highlightClick="1"/>
              <a:extLst>
                <a:ext uri="{FF2B5EF4-FFF2-40B4-BE49-F238E27FC236}">
                  <a16:creationId xmlns:a16="http://schemas.microsoft.com/office/drawing/2014/main" id="{7E8C7955-94B9-4E72-9994-040C939D3746}"/>
                </a:ext>
              </a:extLst>
            </p:cNvPr>
            <p:cNvSpPr/>
            <p:nvPr userDrawn="1"/>
          </p:nvSpPr>
          <p:spPr bwMode="ltGray">
            <a:xfrm>
              <a:off x="4555726"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4.5. Network infrastructure</a:t>
              </a:r>
            </a:p>
          </p:txBody>
        </p:sp>
        <p:sp>
          <p:nvSpPr>
            <p:cNvPr id="39" name="Chevron 70">
              <a:hlinkClick r:id="rId25" action="ppaction://hlinksldjump" highlightClick="1"/>
              <a:extLst>
                <a:ext uri="{FF2B5EF4-FFF2-40B4-BE49-F238E27FC236}">
                  <a16:creationId xmlns:a16="http://schemas.microsoft.com/office/drawing/2014/main" id="{8BAA709A-387D-4250-9860-3FB4B73A1C3F}"/>
                </a:ext>
              </a:extLst>
            </p:cNvPr>
            <p:cNvSpPr/>
            <p:nvPr userDrawn="1"/>
          </p:nvSpPr>
          <p:spPr bwMode="ltGray">
            <a:xfrm>
              <a:off x="218101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sz="550" b="1" kern="0" dirty="0">
                  <a:solidFill>
                    <a:schemeClr val="bg1">
                      <a:lumMod val="65000"/>
                    </a:schemeClr>
                  </a:solidFill>
                </a:rPr>
                <a:t>4.2. Decentralised mini-grids</a:t>
              </a:r>
            </a:p>
          </p:txBody>
        </p:sp>
        <p:sp>
          <p:nvSpPr>
            <p:cNvPr id="40" name="Chevron 71">
              <a:hlinkClick r:id="rId26" action="ppaction://hlinksldjump" highlightClick="1"/>
              <a:extLst>
                <a:ext uri="{FF2B5EF4-FFF2-40B4-BE49-F238E27FC236}">
                  <a16:creationId xmlns:a16="http://schemas.microsoft.com/office/drawing/2014/main" id="{011001DF-0B5C-4DC3-A0DE-548D578006AD}"/>
                </a:ext>
              </a:extLst>
            </p:cNvPr>
            <p:cNvSpPr/>
            <p:nvPr userDrawn="1"/>
          </p:nvSpPr>
          <p:spPr bwMode="ltGray">
            <a:xfrm>
              <a:off x="2948404" y="799220"/>
              <a:ext cx="864536"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4.3. Stand-alone systems</a:t>
              </a:r>
            </a:p>
          </p:txBody>
        </p:sp>
        <p:sp>
          <p:nvSpPr>
            <p:cNvPr id="41" name="Chevron 72">
              <a:hlinkClick r:id="rId27" action="ppaction://hlinksldjump" highlightClick="1"/>
              <a:extLst>
                <a:ext uri="{FF2B5EF4-FFF2-40B4-BE49-F238E27FC236}">
                  <a16:creationId xmlns:a16="http://schemas.microsoft.com/office/drawing/2014/main" id="{C897330D-9786-416B-8B9D-27228213240F}"/>
                </a:ext>
              </a:extLst>
            </p:cNvPr>
            <p:cNvSpPr/>
            <p:nvPr userDrawn="1"/>
          </p:nvSpPr>
          <p:spPr bwMode="ltGray">
            <a:xfrm>
              <a:off x="1413618"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4.1. Heating and cooking</a:t>
              </a:r>
            </a:p>
          </p:txBody>
        </p:sp>
        <p:sp>
          <p:nvSpPr>
            <p:cNvPr id="42" name="Chevron 73">
              <a:hlinkClick r:id="rId28" action="ppaction://hlinksldjump" highlightClick="1"/>
              <a:extLst>
                <a:ext uri="{FF2B5EF4-FFF2-40B4-BE49-F238E27FC236}">
                  <a16:creationId xmlns:a16="http://schemas.microsoft.com/office/drawing/2014/main" id="{6E6231B7-8305-42BE-A3E4-3F0B8B65CAFD}"/>
                </a:ext>
              </a:extLst>
            </p:cNvPr>
            <p:cNvSpPr/>
            <p:nvPr userDrawn="1"/>
          </p:nvSpPr>
          <p:spPr bwMode="ltGray">
            <a:xfrm>
              <a:off x="3734333" y="799219"/>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550" b="1" kern="0" dirty="0">
                  <a:solidFill>
                    <a:schemeClr val="bg1">
                      <a:lumMod val="65000"/>
                    </a:schemeClr>
                  </a:solidFill>
                </a:rPr>
                <a:t>4.4. Liquid and solid fuel distribution</a:t>
              </a:r>
            </a:p>
          </p:txBody>
        </p:sp>
        <p:sp>
          <p:nvSpPr>
            <p:cNvPr id="43" name="Chevron 74">
              <a:hlinkClick r:id="rId29" action="ppaction://hlinksldjump" highlightClick="1"/>
              <a:extLst>
                <a:ext uri="{FF2B5EF4-FFF2-40B4-BE49-F238E27FC236}">
                  <a16:creationId xmlns:a16="http://schemas.microsoft.com/office/drawing/2014/main" id="{C652F08B-7AED-4BF4-8C3E-4D847ED161BC}"/>
                </a:ext>
              </a:extLst>
            </p:cNvPr>
            <p:cNvSpPr/>
            <p:nvPr userDrawn="1"/>
          </p:nvSpPr>
          <p:spPr bwMode="ltGray">
            <a:xfrm>
              <a:off x="7571298" y="799218"/>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550" b="1" kern="0" dirty="0">
                  <a:solidFill>
                    <a:schemeClr val="bg1">
                      <a:lumMod val="65000"/>
                    </a:schemeClr>
                  </a:solidFill>
                </a:rPr>
                <a:t>4.9. Centralised heating and cooling</a:t>
              </a:r>
            </a:p>
          </p:txBody>
        </p:sp>
        <p:sp>
          <p:nvSpPr>
            <p:cNvPr id="44" name="Chevron 75">
              <a:hlinkClick r:id="rId30" action="ppaction://hlinksldjump" highlightClick="1"/>
              <a:extLst>
                <a:ext uri="{FF2B5EF4-FFF2-40B4-BE49-F238E27FC236}">
                  <a16:creationId xmlns:a16="http://schemas.microsoft.com/office/drawing/2014/main" id="{13963DC2-CC4B-485B-9DB8-25F3527D3BFF}"/>
                </a:ext>
              </a:extLst>
            </p:cNvPr>
            <p:cNvSpPr/>
            <p:nvPr userDrawn="1"/>
          </p:nvSpPr>
          <p:spPr bwMode="ltGray">
            <a:xfrm>
              <a:off x="9160086" y="799219"/>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4.11. Fuel processing</a:t>
              </a:r>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453030" y="2028378"/>
            <a:ext cx="3096000" cy="4299541"/>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799965" y="2028377"/>
            <a:ext cx="3096000" cy="429954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31" name="Content Placeholder 26"/>
          <p:cNvSpPr>
            <a:spLocks noGrp="1"/>
          </p:cNvSpPr>
          <p:nvPr>
            <p:ph sz="quarter" idx="15"/>
          </p:nvPr>
        </p:nvSpPr>
        <p:spPr>
          <a:xfrm>
            <a:off x="7146900" y="2028375"/>
            <a:ext cx="3096000" cy="429954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Title Placeholder 1"/>
          <p:cNvSpPr>
            <a:spLocks noGrp="1"/>
          </p:cNvSpPr>
          <p:nvPr>
            <p:ph type="title"/>
          </p:nvPr>
        </p:nvSpPr>
        <p:spPr>
          <a:xfrm>
            <a:off x="450849" y="1167732"/>
            <a:ext cx="9791305" cy="648000"/>
          </a:xfrm>
          <a:prstGeom prst="rect">
            <a:avLst/>
          </a:prstGeom>
        </p:spPr>
        <p:txBody>
          <a:bodyPr vert="horz" lIns="0" tIns="0" rIns="0" bIns="0" rtlCol="0" anchor="t" anchorCtr="0">
            <a:noAutofit/>
          </a:bodyPr>
          <a:lstStyle>
            <a:lvl1pPr>
              <a:defRPr sz="2400">
                <a:solidFill>
                  <a:schemeClr val="accent2"/>
                </a:solidFill>
                <a:latin typeface="+mn-lt"/>
              </a:defRPr>
            </a:lvl1pPr>
          </a:lstStyle>
          <a:p>
            <a:r>
              <a:rPr lang="en-GB" noProof="0" dirty="0"/>
              <a:t>Click to edit Master title style</a:t>
            </a:r>
          </a:p>
        </p:txBody>
      </p:sp>
      <p:cxnSp>
        <p:nvCxnSpPr>
          <p:cNvPr id="26" name="Straight Connector 25"/>
          <p:cNvCxnSpPr/>
          <p:nvPr userDrawn="1"/>
        </p:nvCxnSpPr>
        <p:spPr>
          <a:xfrm>
            <a:off x="450155" y="1044327"/>
            <a:ext cx="9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PwCFirm"/>
          <p:cNvSpPr txBox="1"/>
          <p:nvPr userDrawn="1"/>
        </p:nvSpPr>
        <p:spPr>
          <a:xfrm>
            <a:off x="450156" y="7203079"/>
            <a:ext cx="3078403" cy="14826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DFID</a:t>
            </a:r>
          </a:p>
        </p:txBody>
      </p:sp>
      <p:sp>
        <p:nvSpPr>
          <p:cNvPr id="32" name="TextBox 31"/>
          <p:cNvSpPr txBox="1"/>
          <p:nvPr userDrawn="1"/>
        </p:nvSpPr>
        <p:spPr>
          <a:xfrm>
            <a:off x="8650326" y="7227143"/>
            <a:ext cx="1476000" cy="153888"/>
          </a:xfrm>
          <a:prstGeom prst="rect">
            <a:avLst/>
          </a:prstGeom>
          <a:noFill/>
        </p:spPr>
        <p:txBody>
          <a:bodyPr wrap="square" lIns="0" tIns="0" rIns="0" bIns="0" rtlCol="0">
            <a:no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ICED </a:t>
            </a:r>
            <a:r>
              <a:rPr kumimoji="0" lang="en-GB" sz="1000" b="0" i="0" u="none" strike="noStrike" kern="1200" cap="none" spc="0" normalizeH="0" baseline="0" noProof="0" dirty="0">
                <a:ln>
                  <a:noFill/>
                </a:ln>
                <a:solidFill>
                  <a:prstClr val="black"/>
                </a:solidFill>
                <a:effectLst/>
                <a:uLnTx/>
                <a:uFillTx/>
                <a:latin typeface="+mn-lt"/>
                <a:ea typeface="+mn-ea"/>
                <a:cs typeface="+mn-cs"/>
                <a:sym typeface="Symbol"/>
              </a:rPr>
              <a:t> </a:t>
            </a:r>
            <a:fld id="{FEBD7F86-1881-4698-8703-FB80B0800997}" type="slidenum">
              <a:rPr kumimoji="0" lang="en-GB" sz="1000" b="0" i="0" u="none" strike="noStrike" kern="1200" cap="none" spc="0" normalizeH="0" baseline="0" noProof="0" smtClean="0">
                <a:ln>
                  <a:noFill/>
                </a:ln>
                <a:solidFill>
                  <a:prstClr val="black"/>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Four column">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462188" y="2028378"/>
            <a:ext cx="2304000" cy="4299541"/>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2954540" y="2028377"/>
            <a:ext cx="2304000" cy="429954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31" name="Content Placeholder 26"/>
          <p:cNvSpPr>
            <a:spLocks noGrp="1"/>
          </p:cNvSpPr>
          <p:nvPr>
            <p:ph sz="quarter" idx="15"/>
          </p:nvPr>
        </p:nvSpPr>
        <p:spPr>
          <a:xfrm>
            <a:off x="7939244" y="2028375"/>
            <a:ext cx="2304000" cy="4299543"/>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26"/>
          <p:cNvSpPr>
            <a:spLocks noGrp="1"/>
          </p:cNvSpPr>
          <p:nvPr>
            <p:ph sz="quarter" idx="16"/>
          </p:nvPr>
        </p:nvSpPr>
        <p:spPr>
          <a:xfrm>
            <a:off x="5446892" y="2028375"/>
            <a:ext cx="2304000" cy="429954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Title Placeholder 1"/>
          <p:cNvSpPr>
            <a:spLocks noGrp="1"/>
          </p:cNvSpPr>
          <p:nvPr>
            <p:ph type="title"/>
          </p:nvPr>
        </p:nvSpPr>
        <p:spPr>
          <a:xfrm>
            <a:off x="450850" y="1164367"/>
            <a:ext cx="9792000" cy="648000"/>
          </a:xfrm>
          <a:prstGeom prst="rect">
            <a:avLst/>
          </a:prstGeom>
        </p:spPr>
        <p:txBody>
          <a:bodyPr vert="horz" lIns="0" tIns="0" rIns="0" bIns="0" rtlCol="0" anchor="t" anchorCtr="0">
            <a:noAutofit/>
          </a:bodyPr>
          <a:lstStyle>
            <a:lvl1pPr>
              <a:defRPr sz="2400">
                <a:solidFill>
                  <a:schemeClr val="accent2"/>
                </a:solidFill>
                <a:latin typeface="+mn-lt"/>
              </a:defRPr>
            </a:lvl1pPr>
          </a:lstStyle>
          <a:p>
            <a:r>
              <a:rPr lang="en-GB" noProof="0" dirty="0"/>
              <a:t>Click to edit Master title style</a:t>
            </a:r>
          </a:p>
        </p:txBody>
      </p:sp>
      <p:cxnSp>
        <p:nvCxnSpPr>
          <p:cNvPr id="30" name="Straight Connector 29"/>
          <p:cNvCxnSpPr/>
          <p:nvPr userDrawn="1"/>
        </p:nvCxnSpPr>
        <p:spPr>
          <a:xfrm>
            <a:off x="450155" y="1044327"/>
            <a:ext cx="9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PwCFirm"/>
          <p:cNvSpPr txBox="1"/>
          <p:nvPr userDrawn="1"/>
        </p:nvSpPr>
        <p:spPr>
          <a:xfrm>
            <a:off x="450156" y="7203079"/>
            <a:ext cx="3078403" cy="14826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DFID</a:t>
            </a:r>
          </a:p>
        </p:txBody>
      </p:sp>
      <p:sp>
        <p:nvSpPr>
          <p:cNvPr id="34" name="TextBox 33"/>
          <p:cNvSpPr txBox="1"/>
          <p:nvPr userDrawn="1"/>
        </p:nvSpPr>
        <p:spPr>
          <a:xfrm>
            <a:off x="8650326" y="7227143"/>
            <a:ext cx="1476000" cy="153888"/>
          </a:xfrm>
          <a:prstGeom prst="rect">
            <a:avLst/>
          </a:prstGeom>
          <a:noFill/>
        </p:spPr>
        <p:txBody>
          <a:bodyPr wrap="square" lIns="0" tIns="0" rIns="0" bIns="0" rtlCol="0">
            <a:no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ICED </a:t>
            </a:r>
            <a:r>
              <a:rPr kumimoji="0" lang="en-GB" sz="1000" b="0" i="0" u="none" strike="noStrike" kern="1200" cap="none" spc="0" normalizeH="0" baseline="0" noProof="0" dirty="0">
                <a:ln>
                  <a:noFill/>
                </a:ln>
                <a:solidFill>
                  <a:prstClr val="black"/>
                </a:solidFill>
                <a:effectLst/>
                <a:uLnTx/>
                <a:uFillTx/>
                <a:latin typeface="+mn-lt"/>
                <a:ea typeface="+mn-ea"/>
                <a:cs typeface="+mn-cs"/>
                <a:sym typeface="Symbol"/>
              </a:rPr>
              <a:t> </a:t>
            </a:r>
            <a:fld id="{FEBD7F86-1881-4698-8703-FB80B0800997}" type="slidenum">
              <a:rPr kumimoji="0" lang="en-GB" sz="1000" b="0" i="0" u="none" strike="noStrike" kern="1200" cap="none" spc="0" normalizeH="0" baseline="0" noProof="0" smtClean="0">
                <a:ln>
                  <a:noFill/>
                </a:ln>
                <a:solidFill>
                  <a:prstClr val="black"/>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472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450155" y="2016527"/>
            <a:ext cx="4716000" cy="2075640"/>
          </a:xfrm>
        </p:spPr>
        <p:txBody>
          <a:bodyPr/>
          <a:lstStyle>
            <a:lvl2pPr>
              <a:buClrTx/>
              <a:defRPr/>
            </a:lvl2pPr>
            <a:lvl3pPr>
              <a:buClrTx/>
              <a:defRPr/>
            </a:lvl3pPr>
            <a:lvl4pPr>
              <a:buClrTx/>
              <a:defRPr/>
            </a:lvl4pPr>
            <a:lvl5pPr>
              <a:buClrTx/>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5508716" y="2016527"/>
            <a:ext cx="4716000" cy="2075641"/>
          </a:xfrm>
        </p:spPr>
        <p:txBody>
          <a:bodyPr/>
          <a:lstStyle>
            <a:lvl2pPr>
              <a:buClrTx/>
              <a:defRPr/>
            </a:lvl2pPr>
            <a:lvl3pPr>
              <a:buClrTx/>
              <a:defRPr/>
            </a:lvl3pPr>
            <a:lvl4pPr>
              <a:buClrTx/>
              <a:defRPr/>
            </a:lvl4pPr>
            <a:lvl5pPr>
              <a:buClrTx/>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50155" y="4240427"/>
            <a:ext cx="4716000" cy="2075641"/>
          </a:xfrm>
        </p:spPr>
        <p:txBody>
          <a:bodyPr/>
          <a:lstStyle>
            <a:lvl2pPr>
              <a:buClrTx/>
              <a:defRPr/>
            </a:lvl2pPr>
            <a:lvl3pPr>
              <a:buClrTx/>
              <a:defRPr/>
            </a:lvl3pPr>
            <a:lvl4pPr>
              <a:buClrTx/>
              <a:defRPr/>
            </a:lvl4pPr>
            <a:lvl5pPr>
              <a:buClrTx/>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12"/>
          <p:cNvSpPr>
            <a:spLocks noGrp="1"/>
          </p:cNvSpPr>
          <p:nvPr>
            <p:ph sz="quarter" idx="16"/>
          </p:nvPr>
        </p:nvSpPr>
        <p:spPr>
          <a:xfrm>
            <a:off x="5508716" y="4252457"/>
            <a:ext cx="4716000" cy="2075641"/>
          </a:xfrm>
        </p:spPr>
        <p:txBody>
          <a:bodyPr/>
          <a:lstStyle>
            <a:lvl2pPr>
              <a:buClrTx/>
              <a:defRPr/>
            </a:lvl2pPr>
            <a:lvl3pPr>
              <a:buClrTx/>
              <a:defRPr/>
            </a:lvl3pPr>
            <a:lvl4pPr>
              <a:buClrTx/>
              <a:defRPr/>
            </a:lvl4pPr>
            <a:lvl5pPr>
              <a:buClrTx/>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itle Placeholder 1"/>
          <p:cNvSpPr>
            <a:spLocks noGrp="1"/>
          </p:cNvSpPr>
          <p:nvPr>
            <p:ph type="title"/>
          </p:nvPr>
        </p:nvSpPr>
        <p:spPr>
          <a:xfrm>
            <a:off x="450850" y="1164367"/>
            <a:ext cx="9792000" cy="648000"/>
          </a:xfrm>
          <a:prstGeom prst="rect">
            <a:avLst/>
          </a:prstGeom>
        </p:spPr>
        <p:txBody>
          <a:bodyPr vert="horz" lIns="0" tIns="0" rIns="0" bIns="0" rtlCol="0" anchor="t" anchorCtr="0">
            <a:noAutofit/>
          </a:bodyPr>
          <a:lstStyle>
            <a:lvl1pPr>
              <a:defRPr sz="2400">
                <a:solidFill>
                  <a:schemeClr val="accent2"/>
                </a:solidFill>
                <a:latin typeface="+mn-lt"/>
              </a:defRPr>
            </a:lvl1pPr>
          </a:lstStyle>
          <a:p>
            <a:r>
              <a:rPr lang="en-GB" noProof="0" dirty="0"/>
              <a:t>Click to edit Master title style</a:t>
            </a:r>
          </a:p>
        </p:txBody>
      </p:sp>
      <p:cxnSp>
        <p:nvCxnSpPr>
          <p:cNvPr id="30" name="Straight Connector 29"/>
          <p:cNvCxnSpPr/>
          <p:nvPr userDrawn="1"/>
        </p:nvCxnSpPr>
        <p:spPr>
          <a:xfrm>
            <a:off x="450155" y="1044327"/>
            <a:ext cx="9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PwCFirm"/>
          <p:cNvSpPr txBox="1"/>
          <p:nvPr userDrawn="1"/>
        </p:nvSpPr>
        <p:spPr>
          <a:xfrm>
            <a:off x="450156" y="7203079"/>
            <a:ext cx="3078403" cy="14826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DFID</a:t>
            </a:r>
          </a:p>
        </p:txBody>
      </p:sp>
      <p:sp>
        <p:nvSpPr>
          <p:cNvPr id="34" name="TextBox 33"/>
          <p:cNvSpPr txBox="1"/>
          <p:nvPr userDrawn="1"/>
        </p:nvSpPr>
        <p:spPr>
          <a:xfrm>
            <a:off x="8650326" y="7227143"/>
            <a:ext cx="1476000" cy="153888"/>
          </a:xfrm>
          <a:prstGeom prst="rect">
            <a:avLst/>
          </a:prstGeom>
          <a:noFill/>
        </p:spPr>
        <p:txBody>
          <a:bodyPr wrap="square" lIns="0" tIns="0" rIns="0" bIns="0" rtlCol="0">
            <a:no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ICED </a:t>
            </a:r>
            <a:r>
              <a:rPr kumimoji="0" lang="en-GB" sz="1000" b="0" i="0" u="none" strike="noStrike" kern="1200" cap="none" spc="0" normalizeH="0" baseline="0" noProof="0" dirty="0">
                <a:ln>
                  <a:noFill/>
                </a:ln>
                <a:solidFill>
                  <a:prstClr val="black"/>
                </a:solidFill>
                <a:effectLst/>
                <a:uLnTx/>
                <a:uFillTx/>
                <a:latin typeface="+mn-lt"/>
                <a:ea typeface="+mn-ea"/>
                <a:cs typeface="+mn-cs"/>
                <a:sym typeface="Symbol"/>
              </a:rPr>
              <a:t> </a:t>
            </a:r>
            <a:fld id="{FEBD7F86-1881-4698-8703-FB80B0800997}" type="slidenum">
              <a:rPr kumimoji="0" lang="en-GB" sz="1000" b="0" i="0" u="none" strike="noStrike" kern="1200" cap="none" spc="0" normalizeH="0" baseline="0" noProof="0" smtClean="0">
                <a:ln>
                  <a:noFill/>
                </a:ln>
                <a:solidFill>
                  <a:prstClr val="black"/>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450851" y="1162878"/>
            <a:ext cx="9791700" cy="648000"/>
          </a:xfrm>
        </p:spPr>
        <p:txBody>
          <a:bodyPr/>
          <a:lstStyle>
            <a:lvl1pPr>
              <a:defRPr>
                <a:solidFill>
                  <a:schemeClr val="accent2"/>
                </a:solidFill>
              </a:defRPr>
            </a:lvl1pPr>
          </a:lstStyle>
          <a:p>
            <a:r>
              <a:rPr lang="en-US" dirty="0"/>
              <a:t>Click to edit Master title style</a:t>
            </a:r>
            <a:endParaRPr lang="en-GB" dirty="0"/>
          </a:p>
        </p:txBody>
      </p:sp>
      <p:cxnSp>
        <p:nvCxnSpPr>
          <p:cNvPr id="13" name="Straight Connector 12"/>
          <p:cNvCxnSpPr/>
          <p:nvPr userDrawn="1"/>
        </p:nvCxnSpPr>
        <p:spPr>
          <a:xfrm>
            <a:off x="450155" y="1044327"/>
            <a:ext cx="9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wCFirm"/>
          <p:cNvSpPr txBox="1"/>
          <p:nvPr userDrawn="1"/>
        </p:nvSpPr>
        <p:spPr>
          <a:xfrm>
            <a:off x="450156" y="7203079"/>
            <a:ext cx="3078403" cy="14826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DFID</a:t>
            </a:r>
          </a:p>
        </p:txBody>
      </p:sp>
      <p:sp>
        <p:nvSpPr>
          <p:cNvPr id="15" name="TextBox 14"/>
          <p:cNvSpPr txBox="1"/>
          <p:nvPr userDrawn="1"/>
        </p:nvSpPr>
        <p:spPr>
          <a:xfrm>
            <a:off x="8650326" y="7227143"/>
            <a:ext cx="1476000" cy="153888"/>
          </a:xfrm>
          <a:prstGeom prst="rect">
            <a:avLst/>
          </a:prstGeom>
          <a:noFill/>
        </p:spPr>
        <p:txBody>
          <a:bodyPr wrap="square" lIns="0" tIns="0" rIns="0" bIns="0" rtlCol="0">
            <a:no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ICED </a:t>
            </a:r>
            <a:r>
              <a:rPr kumimoji="0" lang="en-GB" sz="1000" b="0" i="0" u="none" strike="noStrike" kern="1200" cap="none" spc="0" normalizeH="0" baseline="0" noProof="0" dirty="0">
                <a:ln>
                  <a:noFill/>
                </a:ln>
                <a:solidFill>
                  <a:prstClr val="black"/>
                </a:solidFill>
                <a:effectLst/>
                <a:uLnTx/>
                <a:uFillTx/>
                <a:latin typeface="+mn-lt"/>
                <a:ea typeface="+mn-ea"/>
                <a:cs typeface="+mn-cs"/>
                <a:sym typeface="Symbol"/>
              </a:rPr>
              <a:t> </a:t>
            </a:r>
            <a:fld id="{FEBD7F86-1881-4698-8703-FB80B0800997}" type="slidenum">
              <a:rPr kumimoji="0" lang="en-GB" sz="1000" b="0" i="0" u="none" strike="noStrike" kern="1200" cap="none" spc="0" normalizeH="0" baseline="0" noProof="0" smtClean="0">
                <a:ln>
                  <a:noFill/>
                </a:ln>
                <a:solidFill>
                  <a:prstClr val="black"/>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6" name="Group 5"/>
          <p:cNvGrpSpPr/>
          <p:nvPr userDrawn="1"/>
        </p:nvGrpSpPr>
        <p:grpSpPr>
          <a:xfrm>
            <a:off x="450155" y="145472"/>
            <a:ext cx="9847852" cy="898855"/>
            <a:chOff x="450155" y="145472"/>
            <a:chExt cx="9847852" cy="898855"/>
          </a:xfrm>
        </p:grpSpPr>
        <p:cxnSp>
          <p:nvCxnSpPr>
            <p:cNvPr id="7" name="Straight Connector 6"/>
            <p:cNvCxnSpPr/>
            <p:nvPr userDrawn="1"/>
          </p:nvCxnSpPr>
          <p:spPr>
            <a:xfrm>
              <a:off x="450155" y="1044327"/>
              <a:ext cx="9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hlinkClick r:id="rId2" action="ppaction://hlinksldjump" highlightClick="1"/>
            </p:cNvPr>
            <p:cNvSpPr/>
            <p:nvPr userDrawn="1"/>
          </p:nvSpPr>
          <p:spPr bwMode="ltGray">
            <a:xfrm>
              <a:off x="450157" y="15033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Introduction</a:t>
              </a:r>
            </a:p>
          </p:txBody>
        </p:sp>
        <p:sp>
          <p:nvSpPr>
            <p:cNvPr id="9" name="Rectangle 8">
              <a:hlinkClick r:id="rId3" action="ppaction://hlinksldjump" highlightClick="1"/>
            </p:cNvPr>
            <p:cNvSpPr/>
            <p:nvPr userDrawn="1"/>
          </p:nvSpPr>
          <p:spPr bwMode="ltGray">
            <a:xfrm>
              <a:off x="780135"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High-level assessment</a:t>
              </a:r>
            </a:p>
          </p:txBody>
        </p:sp>
        <p:sp>
          <p:nvSpPr>
            <p:cNvPr id="10" name="Rectangle 9">
              <a:hlinkClick r:id="rId4" action="ppaction://hlinksldjump" highlightClick="1"/>
            </p:cNvPr>
            <p:cNvSpPr/>
            <p:nvPr userDrawn="1"/>
          </p:nvSpPr>
          <p:spPr bwMode="ltGray">
            <a:xfrm>
              <a:off x="1114426"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Detailed assessment</a:t>
              </a:r>
            </a:p>
          </p:txBody>
        </p:sp>
        <p:sp>
          <p:nvSpPr>
            <p:cNvPr id="11" name="Rectangle 10">
              <a:hlinkClick r:id="rId5" action="ppaction://hlinksldjump" highlightClick="1"/>
            </p:cNvPr>
            <p:cNvSpPr/>
            <p:nvPr userDrawn="1"/>
          </p:nvSpPr>
          <p:spPr bwMode="ltGray">
            <a:xfrm>
              <a:off x="10010007" y="145472"/>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Glossary</a:t>
              </a:r>
            </a:p>
          </p:txBody>
        </p:sp>
        <p:sp>
          <p:nvSpPr>
            <p:cNvPr id="12" name="Chevron 11">
              <a:hlinkClick r:id="rId6" action="ppaction://hlinksldjump" highlightClick="1"/>
              <a:extLst>
                <a:ext uri="{FF2B5EF4-FFF2-40B4-BE49-F238E27FC236}">
                  <a16:creationId xmlns:a16="http://schemas.microsoft.com/office/drawing/2014/main" id="{F16D652A-9F12-6D47-8CC6-3F4E6244880B}"/>
                </a:ext>
              </a:extLst>
            </p:cNvPr>
            <p:cNvSpPr/>
            <p:nvPr userDrawn="1"/>
          </p:nvSpPr>
          <p:spPr bwMode="ltGray">
            <a:xfrm>
              <a:off x="139965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2.1. Energy access policy</a:t>
              </a:r>
            </a:p>
          </p:txBody>
        </p:sp>
        <p:sp>
          <p:nvSpPr>
            <p:cNvPr id="16" name="Chevron 15">
              <a:hlinkClick r:id="rId7" action="ppaction://hlinksldjump" highlightClick="1"/>
              <a:extLst>
                <a:ext uri="{FF2B5EF4-FFF2-40B4-BE49-F238E27FC236}">
                  <a16:creationId xmlns:a16="http://schemas.microsoft.com/office/drawing/2014/main" id="{40B1419F-2F71-3B4A-9990-B7FBB1FC2251}"/>
                </a:ext>
              </a:extLst>
            </p:cNvPr>
            <p:cNvSpPr/>
            <p:nvPr userDrawn="1"/>
          </p:nvSpPr>
          <p:spPr bwMode="ltGray">
            <a:xfrm>
              <a:off x="2340460"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2.2. Emissions reduction policy</a:t>
              </a:r>
            </a:p>
          </p:txBody>
        </p:sp>
        <p:sp>
          <p:nvSpPr>
            <p:cNvPr id="17" name="Chevron 16">
              <a:hlinkClick r:id="rId8" action="ppaction://hlinksldjump" highlightClick="1"/>
              <a:extLst>
                <a:ext uri="{FF2B5EF4-FFF2-40B4-BE49-F238E27FC236}">
                  <a16:creationId xmlns:a16="http://schemas.microsoft.com/office/drawing/2014/main" id="{1439183F-FD67-C746-BAFA-1CF7C3D79357}"/>
                </a:ext>
              </a:extLst>
            </p:cNvPr>
            <p:cNvSpPr/>
            <p:nvPr userDrawn="1"/>
          </p:nvSpPr>
          <p:spPr bwMode="ltGray">
            <a:xfrm>
              <a:off x="4222068"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2.4. Industrial strategy</a:t>
              </a:r>
            </a:p>
          </p:txBody>
        </p:sp>
        <p:sp>
          <p:nvSpPr>
            <p:cNvPr id="18" name="Chevron 17">
              <a:hlinkClick r:id="rId9" action="ppaction://hlinksldjump" highlightClick="1"/>
              <a:extLst>
                <a:ext uri="{FF2B5EF4-FFF2-40B4-BE49-F238E27FC236}">
                  <a16:creationId xmlns:a16="http://schemas.microsoft.com/office/drawing/2014/main" id="{38FA3B42-71D8-FE43-BB1B-74A91ADFEC02}"/>
                </a:ext>
              </a:extLst>
            </p:cNvPr>
            <p:cNvSpPr/>
            <p:nvPr userDrawn="1"/>
          </p:nvSpPr>
          <p:spPr bwMode="ltGray">
            <a:xfrm>
              <a:off x="3281264"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2.3. Energy efficiency policy</a:t>
              </a:r>
            </a:p>
          </p:txBody>
        </p:sp>
        <p:sp>
          <p:nvSpPr>
            <p:cNvPr id="19" name="Chevron 18">
              <a:hlinkClick r:id="rId10" action="ppaction://hlinksldjump" highlightClick="1"/>
              <a:extLst>
                <a:ext uri="{FF2B5EF4-FFF2-40B4-BE49-F238E27FC236}">
                  <a16:creationId xmlns:a16="http://schemas.microsoft.com/office/drawing/2014/main" id="{AA32A85B-C788-894D-9D70-1522D67E81D6}"/>
                </a:ext>
              </a:extLst>
            </p:cNvPr>
            <p:cNvSpPr/>
            <p:nvPr userDrawn="1"/>
          </p:nvSpPr>
          <p:spPr bwMode="ltGray">
            <a:xfrm>
              <a:off x="5162872"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2.5. Role of regulation</a:t>
              </a:r>
            </a:p>
          </p:txBody>
        </p:sp>
        <p:sp>
          <p:nvSpPr>
            <p:cNvPr id="20" name="Chevron 19">
              <a:hlinkClick r:id="rId11" action="ppaction://hlinksldjump" highlightClick="1"/>
              <a:extLst>
                <a:ext uri="{FF2B5EF4-FFF2-40B4-BE49-F238E27FC236}">
                  <a16:creationId xmlns:a16="http://schemas.microsoft.com/office/drawing/2014/main" id="{2BD55120-449E-1D4D-9F3B-5DDC5099861D}"/>
                </a:ext>
              </a:extLst>
            </p:cNvPr>
            <p:cNvSpPr/>
            <p:nvPr userDrawn="1"/>
          </p:nvSpPr>
          <p:spPr bwMode="ltGray">
            <a:xfrm>
              <a:off x="7044480"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2.7. Planning and forecasting</a:t>
              </a:r>
            </a:p>
          </p:txBody>
        </p:sp>
        <p:sp>
          <p:nvSpPr>
            <p:cNvPr id="21" name="Chevron 20">
              <a:hlinkClick r:id="rId12" action="ppaction://hlinksldjump" highlightClick="1"/>
              <a:extLst>
                <a:ext uri="{FF2B5EF4-FFF2-40B4-BE49-F238E27FC236}">
                  <a16:creationId xmlns:a16="http://schemas.microsoft.com/office/drawing/2014/main" id="{72D2566B-83AA-7846-B7F6-22677F4C47DE}"/>
                </a:ext>
              </a:extLst>
            </p:cNvPr>
            <p:cNvSpPr/>
            <p:nvPr userDrawn="1"/>
          </p:nvSpPr>
          <p:spPr bwMode="ltGray">
            <a:xfrm>
              <a:off x="610367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2.6. Regulatory incentives</a:t>
              </a:r>
            </a:p>
          </p:txBody>
        </p:sp>
        <p:sp>
          <p:nvSpPr>
            <p:cNvPr id="22" name="Chevron 21">
              <a:hlinkClick r:id="rId13" action="ppaction://hlinksldjump" highlightClick="1"/>
              <a:extLst>
                <a:ext uri="{FF2B5EF4-FFF2-40B4-BE49-F238E27FC236}">
                  <a16:creationId xmlns:a16="http://schemas.microsoft.com/office/drawing/2014/main" id="{88FEED99-6F78-0345-B567-6DD305E080CF}"/>
                </a:ext>
              </a:extLst>
            </p:cNvPr>
            <p:cNvSpPr/>
            <p:nvPr userDrawn="1"/>
          </p:nvSpPr>
          <p:spPr bwMode="ltGray">
            <a:xfrm>
              <a:off x="1402426"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3.1. Procurement</a:t>
              </a:r>
            </a:p>
          </p:txBody>
        </p:sp>
        <p:sp>
          <p:nvSpPr>
            <p:cNvPr id="23" name="Chevron 22">
              <a:hlinkClick r:id="rId14" action="ppaction://hlinksldjump" highlightClick="1"/>
              <a:extLst>
                <a:ext uri="{FF2B5EF4-FFF2-40B4-BE49-F238E27FC236}">
                  <a16:creationId xmlns:a16="http://schemas.microsoft.com/office/drawing/2014/main" id="{8DC6C07E-ED65-0F4D-BCD7-A10F0D7386BC}"/>
                </a:ext>
              </a:extLst>
            </p:cNvPr>
            <p:cNvSpPr/>
            <p:nvPr userDrawn="1"/>
          </p:nvSpPr>
          <p:spPr bwMode="ltGray">
            <a:xfrm>
              <a:off x="5637827"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3.3. System operation</a:t>
              </a:r>
            </a:p>
          </p:txBody>
        </p:sp>
        <p:sp>
          <p:nvSpPr>
            <p:cNvPr id="24" name="Chevron 23">
              <a:hlinkClick r:id="rId15" action="ppaction://hlinksldjump" highlightClick="1"/>
              <a:extLst>
                <a:ext uri="{FF2B5EF4-FFF2-40B4-BE49-F238E27FC236}">
                  <a16:creationId xmlns:a16="http://schemas.microsoft.com/office/drawing/2014/main" id="{E19B137E-53FA-8A40-AA16-66916B351196}"/>
                </a:ext>
              </a:extLst>
            </p:cNvPr>
            <p:cNvSpPr/>
            <p:nvPr userDrawn="1"/>
          </p:nvSpPr>
          <p:spPr bwMode="ltGray">
            <a:xfrm>
              <a:off x="3518679"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3.2. Market arrangements</a:t>
              </a:r>
            </a:p>
          </p:txBody>
        </p:sp>
        <p:sp>
          <p:nvSpPr>
            <p:cNvPr id="25" name="Chevron 24">
              <a:hlinkClick r:id="rId16" action="ppaction://hlinksldjump" highlightClick="1"/>
              <a:extLst>
                <a:ext uri="{FF2B5EF4-FFF2-40B4-BE49-F238E27FC236}">
                  <a16:creationId xmlns:a16="http://schemas.microsoft.com/office/drawing/2014/main" id="{CA608A0D-669E-9342-8280-44552F6E4B9C}"/>
                </a:ext>
              </a:extLst>
            </p:cNvPr>
            <p:cNvSpPr/>
            <p:nvPr userDrawn="1"/>
          </p:nvSpPr>
          <p:spPr bwMode="ltGray">
            <a:xfrm>
              <a:off x="1413080" y="153515"/>
              <a:ext cx="8539006"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1.1. Demand-side participation</a:t>
              </a:r>
            </a:p>
          </p:txBody>
        </p:sp>
        <p:sp>
          <p:nvSpPr>
            <p:cNvPr id="26" name="Chevron 25">
              <a:hlinkClick r:id="rId17" action="ppaction://hlinksldjump" highlightClick="1"/>
              <a:extLst>
                <a:ext uri="{FF2B5EF4-FFF2-40B4-BE49-F238E27FC236}">
                  <a16:creationId xmlns:a16="http://schemas.microsoft.com/office/drawing/2014/main" id="{556790A9-134C-F944-B7BF-53A65801C264}"/>
                </a:ext>
              </a:extLst>
            </p:cNvPr>
            <p:cNvSpPr/>
            <p:nvPr userDrawn="1"/>
          </p:nvSpPr>
          <p:spPr bwMode="ltGray">
            <a:xfrm>
              <a:off x="7985284"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2.8. Market design</a:t>
              </a:r>
            </a:p>
          </p:txBody>
        </p:sp>
        <p:sp>
          <p:nvSpPr>
            <p:cNvPr id="27" name="Chevron 26">
              <a:hlinkClick r:id="rId18" action="ppaction://hlinksldjump" highlightClick="1"/>
              <a:extLst>
                <a:ext uri="{FF2B5EF4-FFF2-40B4-BE49-F238E27FC236}">
                  <a16:creationId xmlns:a16="http://schemas.microsoft.com/office/drawing/2014/main" id="{D5B66437-8301-3346-B2F4-9CF02E6BE6C8}"/>
                </a:ext>
              </a:extLst>
            </p:cNvPr>
            <p:cNvSpPr/>
            <p:nvPr userDrawn="1"/>
          </p:nvSpPr>
          <p:spPr bwMode="ltGray">
            <a:xfrm>
              <a:off x="892608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2.9. Incentives and subsidies</a:t>
              </a:r>
            </a:p>
          </p:txBody>
        </p:sp>
        <p:sp>
          <p:nvSpPr>
            <p:cNvPr id="28" name="Chevron 27">
              <a:hlinkClick r:id="rId19" action="ppaction://hlinksldjump" highlightClick="1"/>
              <a:extLst>
                <a:ext uri="{FF2B5EF4-FFF2-40B4-BE49-F238E27FC236}">
                  <a16:creationId xmlns:a16="http://schemas.microsoft.com/office/drawing/2014/main" id="{6B533C6C-41FD-3847-8E8E-7F0FEF618D6A}"/>
                </a:ext>
              </a:extLst>
            </p:cNvPr>
            <p:cNvSpPr/>
            <p:nvPr userDrawn="1"/>
          </p:nvSpPr>
          <p:spPr bwMode="ltGray">
            <a:xfrm>
              <a:off x="7756086"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3.4. Metering and revenue collection</a:t>
              </a:r>
            </a:p>
          </p:txBody>
        </p:sp>
        <p:sp>
          <p:nvSpPr>
            <p:cNvPr id="29" name="Chevron 65">
              <a:hlinkClick r:id="rId20" action="ppaction://hlinksldjump" highlightClick="1"/>
              <a:extLst>
                <a:ext uri="{FF2B5EF4-FFF2-40B4-BE49-F238E27FC236}">
                  <a16:creationId xmlns:a16="http://schemas.microsoft.com/office/drawing/2014/main" id="{E0013BEC-CB9F-423F-9A92-2B1608E75310}"/>
                </a:ext>
              </a:extLst>
            </p:cNvPr>
            <p:cNvSpPr/>
            <p:nvPr userDrawn="1"/>
          </p:nvSpPr>
          <p:spPr bwMode="ltGray">
            <a:xfrm>
              <a:off x="839269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4.10. Extraction of fossil fuels</a:t>
              </a:r>
            </a:p>
          </p:txBody>
        </p:sp>
        <p:sp>
          <p:nvSpPr>
            <p:cNvPr id="30" name="Chevron 66">
              <a:hlinkClick r:id="rId21" action="ppaction://hlinksldjump" highlightClick="1"/>
              <a:extLst>
                <a:ext uri="{FF2B5EF4-FFF2-40B4-BE49-F238E27FC236}">
                  <a16:creationId xmlns:a16="http://schemas.microsoft.com/office/drawing/2014/main" id="{F9C14E92-E9E4-446A-A735-A28719FD25D6}"/>
                </a:ext>
              </a:extLst>
            </p:cNvPr>
            <p:cNvSpPr/>
            <p:nvPr userDrawn="1"/>
          </p:nvSpPr>
          <p:spPr bwMode="ltGray">
            <a:xfrm>
              <a:off x="6803905"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4.8. Renewable energy</a:t>
              </a:r>
            </a:p>
          </p:txBody>
        </p:sp>
        <p:sp>
          <p:nvSpPr>
            <p:cNvPr id="31" name="Chevron 67">
              <a:hlinkClick r:id="rId22" action="ppaction://hlinksldjump" highlightClick="1"/>
              <a:extLst>
                <a:ext uri="{FF2B5EF4-FFF2-40B4-BE49-F238E27FC236}">
                  <a16:creationId xmlns:a16="http://schemas.microsoft.com/office/drawing/2014/main" id="{E78CC665-A55F-4F5C-82F3-3EE251DBC658}"/>
                </a:ext>
              </a:extLst>
            </p:cNvPr>
            <p:cNvSpPr/>
            <p:nvPr userDrawn="1"/>
          </p:nvSpPr>
          <p:spPr bwMode="ltGray">
            <a:xfrm>
              <a:off x="6036512"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sz="550" b="1" kern="0" dirty="0">
                  <a:solidFill>
                    <a:schemeClr val="bg1">
                      <a:lumMod val="65000"/>
                    </a:schemeClr>
                  </a:solidFill>
                </a:rPr>
                <a:t>4.7. Non-renewable energy</a:t>
              </a:r>
            </a:p>
          </p:txBody>
        </p:sp>
        <p:sp>
          <p:nvSpPr>
            <p:cNvPr id="32" name="Chevron 68">
              <a:hlinkClick r:id="rId23" action="ppaction://hlinksldjump" highlightClick="1"/>
              <a:extLst>
                <a:ext uri="{FF2B5EF4-FFF2-40B4-BE49-F238E27FC236}">
                  <a16:creationId xmlns:a16="http://schemas.microsoft.com/office/drawing/2014/main" id="{52433509-18E9-48BE-8A23-B51D6367881A}"/>
                </a:ext>
              </a:extLst>
            </p:cNvPr>
            <p:cNvSpPr/>
            <p:nvPr userDrawn="1"/>
          </p:nvSpPr>
          <p:spPr bwMode="ltGray">
            <a:xfrm>
              <a:off x="5323119" y="799220"/>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4.6. System flexibility</a:t>
              </a:r>
            </a:p>
          </p:txBody>
        </p:sp>
        <p:sp>
          <p:nvSpPr>
            <p:cNvPr id="33" name="Chevron 69">
              <a:hlinkClick r:id="rId24" action="ppaction://hlinksldjump" highlightClick="1"/>
              <a:extLst>
                <a:ext uri="{FF2B5EF4-FFF2-40B4-BE49-F238E27FC236}">
                  <a16:creationId xmlns:a16="http://schemas.microsoft.com/office/drawing/2014/main" id="{7E8C7955-94B9-4E72-9994-040C939D3746}"/>
                </a:ext>
              </a:extLst>
            </p:cNvPr>
            <p:cNvSpPr/>
            <p:nvPr userDrawn="1"/>
          </p:nvSpPr>
          <p:spPr bwMode="ltGray">
            <a:xfrm>
              <a:off x="4555726"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4.5. Network infrastructure</a:t>
              </a:r>
            </a:p>
          </p:txBody>
        </p:sp>
        <p:sp>
          <p:nvSpPr>
            <p:cNvPr id="34" name="Chevron 70">
              <a:hlinkClick r:id="rId25" action="ppaction://hlinksldjump" highlightClick="1"/>
              <a:extLst>
                <a:ext uri="{FF2B5EF4-FFF2-40B4-BE49-F238E27FC236}">
                  <a16:creationId xmlns:a16="http://schemas.microsoft.com/office/drawing/2014/main" id="{8BAA709A-387D-4250-9860-3FB4B73A1C3F}"/>
                </a:ext>
              </a:extLst>
            </p:cNvPr>
            <p:cNvSpPr/>
            <p:nvPr userDrawn="1"/>
          </p:nvSpPr>
          <p:spPr bwMode="ltGray">
            <a:xfrm>
              <a:off x="218101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sz="550" b="1" kern="0" dirty="0">
                  <a:solidFill>
                    <a:schemeClr val="bg1">
                      <a:lumMod val="65000"/>
                    </a:schemeClr>
                  </a:solidFill>
                </a:rPr>
                <a:t>4.2. Decentralised mini-grids</a:t>
              </a:r>
            </a:p>
          </p:txBody>
        </p:sp>
        <p:sp>
          <p:nvSpPr>
            <p:cNvPr id="35" name="Chevron 71">
              <a:hlinkClick r:id="rId26" action="ppaction://hlinksldjump" highlightClick="1"/>
              <a:extLst>
                <a:ext uri="{FF2B5EF4-FFF2-40B4-BE49-F238E27FC236}">
                  <a16:creationId xmlns:a16="http://schemas.microsoft.com/office/drawing/2014/main" id="{011001DF-0B5C-4DC3-A0DE-548D578006AD}"/>
                </a:ext>
              </a:extLst>
            </p:cNvPr>
            <p:cNvSpPr/>
            <p:nvPr userDrawn="1"/>
          </p:nvSpPr>
          <p:spPr bwMode="ltGray">
            <a:xfrm>
              <a:off x="2948404" y="799220"/>
              <a:ext cx="864536"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4.3. Stand-alone systems</a:t>
              </a:r>
            </a:p>
          </p:txBody>
        </p:sp>
        <p:sp>
          <p:nvSpPr>
            <p:cNvPr id="36" name="Chevron 72">
              <a:hlinkClick r:id="rId27" action="ppaction://hlinksldjump" highlightClick="1"/>
              <a:extLst>
                <a:ext uri="{FF2B5EF4-FFF2-40B4-BE49-F238E27FC236}">
                  <a16:creationId xmlns:a16="http://schemas.microsoft.com/office/drawing/2014/main" id="{C897330D-9786-416B-8B9D-27228213240F}"/>
                </a:ext>
              </a:extLst>
            </p:cNvPr>
            <p:cNvSpPr/>
            <p:nvPr userDrawn="1"/>
          </p:nvSpPr>
          <p:spPr bwMode="ltGray">
            <a:xfrm>
              <a:off x="1413618"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4.1. Heating and cooking</a:t>
              </a:r>
            </a:p>
          </p:txBody>
        </p:sp>
        <p:sp>
          <p:nvSpPr>
            <p:cNvPr id="37" name="Chevron 73">
              <a:hlinkClick r:id="rId28" action="ppaction://hlinksldjump" highlightClick="1"/>
              <a:extLst>
                <a:ext uri="{FF2B5EF4-FFF2-40B4-BE49-F238E27FC236}">
                  <a16:creationId xmlns:a16="http://schemas.microsoft.com/office/drawing/2014/main" id="{6E6231B7-8305-42BE-A3E4-3F0B8B65CAFD}"/>
                </a:ext>
              </a:extLst>
            </p:cNvPr>
            <p:cNvSpPr/>
            <p:nvPr userDrawn="1"/>
          </p:nvSpPr>
          <p:spPr bwMode="ltGray">
            <a:xfrm>
              <a:off x="3734333" y="799219"/>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550" b="1" kern="0" dirty="0">
                  <a:solidFill>
                    <a:schemeClr val="bg1">
                      <a:lumMod val="65000"/>
                    </a:schemeClr>
                  </a:solidFill>
                </a:rPr>
                <a:t>4.4. Liquid and solid fuel distribution</a:t>
              </a:r>
            </a:p>
          </p:txBody>
        </p:sp>
        <p:sp>
          <p:nvSpPr>
            <p:cNvPr id="38" name="Chevron 74">
              <a:hlinkClick r:id="rId29" action="ppaction://hlinksldjump" highlightClick="1"/>
              <a:extLst>
                <a:ext uri="{FF2B5EF4-FFF2-40B4-BE49-F238E27FC236}">
                  <a16:creationId xmlns:a16="http://schemas.microsoft.com/office/drawing/2014/main" id="{C652F08B-7AED-4BF4-8C3E-4D847ED161BC}"/>
                </a:ext>
              </a:extLst>
            </p:cNvPr>
            <p:cNvSpPr/>
            <p:nvPr userDrawn="1"/>
          </p:nvSpPr>
          <p:spPr bwMode="ltGray">
            <a:xfrm>
              <a:off x="7571298" y="799218"/>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550" b="1" kern="0" dirty="0">
                  <a:solidFill>
                    <a:schemeClr val="bg1">
                      <a:lumMod val="65000"/>
                    </a:schemeClr>
                  </a:solidFill>
                </a:rPr>
                <a:t>4.9. Centralised heating and cooling</a:t>
              </a:r>
            </a:p>
          </p:txBody>
        </p:sp>
        <p:sp>
          <p:nvSpPr>
            <p:cNvPr id="39" name="Chevron 75">
              <a:hlinkClick r:id="rId30" action="ppaction://hlinksldjump" highlightClick="1"/>
              <a:extLst>
                <a:ext uri="{FF2B5EF4-FFF2-40B4-BE49-F238E27FC236}">
                  <a16:creationId xmlns:a16="http://schemas.microsoft.com/office/drawing/2014/main" id="{13963DC2-CC4B-485B-9DB8-25F3527D3BFF}"/>
                </a:ext>
              </a:extLst>
            </p:cNvPr>
            <p:cNvSpPr/>
            <p:nvPr userDrawn="1"/>
          </p:nvSpPr>
          <p:spPr bwMode="ltGray">
            <a:xfrm>
              <a:off x="9160086" y="799219"/>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4.11. Fuel processing</a:t>
              </a:r>
            </a:p>
          </p:txBody>
        </p:sp>
      </p:grpSp>
    </p:spTree>
    <p:extLst>
      <p:ext uri="{BB962C8B-B14F-4D97-AF65-F5344CB8AC3E}">
        <p14:creationId xmlns:p14="http://schemas.microsoft.com/office/powerpoint/2010/main" val="27529123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e with Impact">
    <p:spTree>
      <p:nvGrpSpPr>
        <p:cNvPr id="1" name=""/>
        <p:cNvGrpSpPr/>
        <p:nvPr/>
      </p:nvGrpSpPr>
      <p:grpSpPr>
        <a:xfrm>
          <a:off x="0" y="0"/>
          <a:ext cx="0" cy="0"/>
          <a:chOff x="0" y="0"/>
          <a:chExt cx="0" cy="0"/>
        </a:xfrm>
      </p:grpSpPr>
      <p:pic>
        <p:nvPicPr>
          <p:cNvPr id="16" name="Picture 2" descr="https://s-media-cache-ak0.pinimg.com/originals/43/de/07/43de0730d4b373611ee014254d4a1bfd.gif"/>
          <p:cNvPicPr>
            <a:picLocks noChangeAspect="1" noChangeArrowheads="1"/>
          </p:cNvPicPr>
          <p:nvPr userDrawn="1"/>
        </p:nvPicPr>
        <p:blipFill rotWithShape="1">
          <a:blip r:embed="rId2" cstate="screen">
            <a:lum bright="70000" contrast="-70000"/>
            <a:extLst>
              <a:ext uri="{28A0092B-C50C-407E-A947-70E740481C1C}">
                <a14:useLocalDpi xmlns:a14="http://schemas.microsoft.com/office/drawing/2010/main"/>
              </a:ext>
            </a:extLst>
          </a:blip>
          <a:srcRect t="46479" r="72112" b="16160"/>
          <a:stretch/>
        </p:blipFill>
        <p:spPr bwMode="auto">
          <a:xfrm>
            <a:off x="0" y="2306742"/>
            <a:ext cx="3556109" cy="47030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sustainable wind energy silhouette"/>
          <p:cNvPicPr>
            <a:picLocks noChangeAspect="1" noChangeArrowheads="1"/>
          </p:cNvPicPr>
          <p:nvPr userDrawn="1"/>
        </p:nvPicPr>
        <p:blipFill>
          <a:blip r:embed="rId3" cstate="screen">
            <a:duotone>
              <a:srgbClr val="60232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306140" y="1130020"/>
            <a:ext cx="2848038" cy="5319293"/>
          </a:xfrm>
          <a:prstGeom prst="rect">
            <a:avLst/>
          </a:prstGeom>
          <a:noFill/>
        </p:spPr>
      </p:pic>
      <p:pic>
        <p:nvPicPr>
          <p:cNvPr id="18" name="Picture 17"/>
          <p:cNvPicPr>
            <a:picLocks noChangeAspect="1"/>
          </p:cNvPicPr>
          <p:nvPr userDrawn="1"/>
        </p:nvPicPr>
        <p:blipFill rotWithShape="1">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p:blipFill>
        <p:spPr>
          <a:xfrm flipH="1">
            <a:off x="0" y="5619447"/>
            <a:ext cx="4709028" cy="1941816"/>
          </a:xfrm>
          <a:prstGeom prst="rect">
            <a:avLst/>
          </a:prstGeom>
        </p:spPr>
      </p:pic>
      <p:sp>
        <p:nvSpPr>
          <p:cNvPr id="2" name="Title 1"/>
          <p:cNvSpPr>
            <a:spLocks noGrp="1"/>
          </p:cNvSpPr>
          <p:nvPr>
            <p:ph type="title"/>
          </p:nvPr>
        </p:nvSpPr>
        <p:spPr>
          <a:xfrm>
            <a:off x="3865936" y="1162878"/>
            <a:ext cx="6372000" cy="648000"/>
          </a:xfrm>
        </p:spPr>
        <p:txBody>
          <a:bodyPr/>
          <a:lstStyle>
            <a:lvl1pPr>
              <a:defRPr sz="2400">
                <a:solidFill>
                  <a:schemeClr val="accent2"/>
                </a:solidFill>
                <a:latin typeface="+mn-lt"/>
              </a:defRPr>
            </a:lvl1pPr>
          </a:lstStyle>
          <a:p>
            <a:r>
              <a:rPr lang="en-GB" noProof="1"/>
              <a:t>Click to edit Master title style</a:t>
            </a:r>
          </a:p>
        </p:txBody>
      </p:sp>
      <p:sp>
        <p:nvSpPr>
          <p:cNvPr id="31" name="Content Placeholder 26"/>
          <p:cNvSpPr>
            <a:spLocks noGrp="1"/>
          </p:cNvSpPr>
          <p:nvPr>
            <p:ph sz="quarter" idx="15"/>
          </p:nvPr>
        </p:nvSpPr>
        <p:spPr>
          <a:xfrm>
            <a:off x="3865936" y="2025250"/>
            <a:ext cx="6372000" cy="4299542"/>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cxnSp>
        <p:nvCxnSpPr>
          <p:cNvPr id="30" name="Straight Connector 29"/>
          <p:cNvCxnSpPr/>
          <p:nvPr userDrawn="1"/>
        </p:nvCxnSpPr>
        <p:spPr>
          <a:xfrm>
            <a:off x="3835140" y="1044327"/>
            <a:ext cx="637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PwCFirm"/>
          <p:cNvSpPr txBox="1"/>
          <p:nvPr userDrawn="1"/>
        </p:nvSpPr>
        <p:spPr>
          <a:xfrm>
            <a:off x="450156" y="7203079"/>
            <a:ext cx="3078403" cy="148260"/>
          </a:xfrm>
          <a:prstGeom prst="rect">
            <a:avLst/>
          </a:prstGeom>
          <a:noFill/>
        </p:spPr>
        <p:txBody>
          <a:bodyPr vert="horz" wrap="square" lIns="0" tIns="0" rIns="0" bIns="0" rtlCol="0" anchor="t" anchorCtr="0">
            <a:noAutofit/>
          </a:bodyPr>
          <a:lstStyle/>
          <a:p>
            <a:r>
              <a:rPr lang="en-GB" sz="1000" noProof="0" dirty="0">
                <a:latin typeface="Arial" pitchFamily="34" charset="0"/>
                <a:cs typeface="Arial" pitchFamily="34" charset="0"/>
              </a:rPr>
              <a:t>DFID</a:t>
            </a:r>
          </a:p>
        </p:txBody>
      </p:sp>
      <p:sp>
        <p:nvSpPr>
          <p:cNvPr id="34" name="TextBox 33"/>
          <p:cNvSpPr txBox="1"/>
          <p:nvPr userDrawn="1"/>
        </p:nvSpPr>
        <p:spPr>
          <a:xfrm>
            <a:off x="8650326" y="7227143"/>
            <a:ext cx="1476000" cy="153888"/>
          </a:xfrm>
          <a:prstGeom prst="rect">
            <a:avLst/>
          </a:prstGeom>
          <a:noFill/>
        </p:spPr>
        <p:txBody>
          <a:bodyPr wrap="square" lIns="0" tIns="0" rIns="0" bIns="0" rtlCol="0">
            <a:no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ICED </a:t>
            </a:r>
            <a:r>
              <a:rPr kumimoji="0" lang="en-GB" sz="1000" b="0" i="0" u="none" strike="noStrike" kern="1200" cap="none" spc="0" normalizeH="0" baseline="0" noProof="0" dirty="0">
                <a:ln>
                  <a:noFill/>
                </a:ln>
                <a:solidFill>
                  <a:prstClr val="black"/>
                </a:solidFill>
                <a:effectLst/>
                <a:uLnTx/>
                <a:uFillTx/>
                <a:latin typeface="+mn-lt"/>
                <a:ea typeface="+mn-ea"/>
                <a:cs typeface="+mn-cs"/>
                <a:sym typeface="Symbol"/>
              </a:rPr>
              <a:t> </a:t>
            </a:r>
            <a:fld id="{FEBD7F86-1881-4698-8703-FB80B0800997}" type="slidenum">
              <a:rPr kumimoji="0" lang="en-GB" sz="1000" b="0" i="0" u="none" strike="noStrike" kern="1200" cap="none" spc="0" normalizeH="0" baseline="0" noProof="0" smtClean="0">
                <a:ln>
                  <a:noFill/>
                </a:ln>
                <a:solidFill>
                  <a:prstClr val="black"/>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51" y="1162878"/>
            <a:ext cx="9791700" cy="67386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450850" y="2037281"/>
            <a:ext cx="9791700" cy="4299542"/>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 bg1="lt1" tx1="dk1" bg2="lt2" tx2="dk2" accent1="accent1" accent2="accent2" accent3="accent3" accent4="accent4" accent5="accent5" accent6="accent6" hlink="hlink" folHlink="folHlink"/>
  <p:sldLayoutIdLst>
    <p:sldLayoutId id="2147483651" r:id="rId1"/>
    <p:sldLayoutId id="2147483725" r:id="rId2"/>
    <p:sldLayoutId id="2147483652" r:id="rId3"/>
    <p:sldLayoutId id="2147483653" r:id="rId4"/>
    <p:sldLayoutId id="2147483654" r:id="rId5"/>
    <p:sldLayoutId id="2147483677" r:id="rId6"/>
    <p:sldLayoutId id="2147483655" r:id="rId7"/>
    <p:sldLayoutId id="2147483724" r:id="rId8"/>
    <p:sldLayoutId id="2147483662" r:id="rId9"/>
    <p:sldLayoutId id="2147483665" r:id="rId10"/>
    <p:sldLayoutId id="2147483719" r:id="rId11"/>
    <p:sldLayoutId id="2147483666" r:id="rId12"/>
    <p:sldLayoutId id="2147483668" r:id="rId13"/>
    <p:sldLayoutId id="2147483722" r:id="rId14"/>
  </p:sldLayoutIdLst>
  <p:timing>
    <p:tnLst>
      <p:par>
        <p:cTn id="1" dur="indefinite" restart="never" nodeType="tmRoot"/>
      </p:par>
    </p:tnLst>
  </p:timing>
  <p:hf hdr="0" dt="0"/>
  <p:txStyles>
    <p:titleStyle>
      <a:lvl1pPr algn="l" defTabSz="1018705" rtl="0" eaLnBrk="1" latinLnBrk="0" hangingPunct="1">
        <a:lnSpc>
          <a:spcPct val="100000"/>
        </a:lnSpc>
        <a:spcBef>
          <a:spcPct val="0"/>
        </a:spcBef>
        <a:buNone/>
        <a:defRPr sz="2400" b="0" i="0" kern="1200">
          <a:solidFill>
            <a:schemeClr val="tx1">
              <a:lumMod val="50000"/>
              <a:lumOff val="50000"/>
            </a:schemeClr>
          </a:solidFill>
          <a:latin typeface="+mn-lt"/>
          <a:ea typeface="+mj-ea"/>
          <a:cs typeface="Times New Roman" panose="02020603050405020304" pitchFamily="18" charset="0"/>
        </a:defRPr>
      </a:lvl1pPr>
    </p:titleStyle>
    <p:body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guide id="3" orient="horz" pos="4241" userDrawn="1">
          <p15:clr>
            <a:srgbClr val="F26B43"/>
          </p15:clr>
        </p15:guide>
        <p15:guide id="4" orient="horz" pos="728" userDrawn="1">
          <p15:clr>
            <a:srgbClr val="F26B43"/>
          </p15:clr>
        </p15:guide>
        <p15:guide id="7" pos="284" userDrawn="1">
          <p15:clr>
            <a:srgbClr val="F26B43"/>
          </p15:clr>
        </p15:guide>
        <p15:guide id="8" pos="6452" userDrawn="1">
          <p15:clr>
            <a:srgbClr val="F26B43"/>
          </p15:clr>
        </p15:guide>
        <p15:guide id="9" orient="horz" pos="1293" userDrawn="1">
          <p15:clr>
            <a:srgbClr val="F26B43"/>
          </p15:clr>
        </p15:guide>
        <p15:guide id="10" orient="horz" pos="115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slide" Target="slide8.xml"/><Relationship Id="rId5" Type="http://schemas.microsoft.com/office/2007/relationships/hdphoto" Target="../media/hdphoto4.wdp"/><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99.xml"/><Relationship Id="rId3" Type="http://schemas.openxmlformats.org/officeDocument/2006/relationships/slide" Target="slide80.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64.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66.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52.xml"/><Relationship Id="rId9" Type="http://schemas.microsoft.com/office/2007/relationships/hdphoto" Target="../media/hdphoto7.wdp"/><Relationship Id="rId14" Type="http://schemas.openxmlformats.org/officeDocument/2006/relationships/image" Target="../media/image19.png"/></Relationships>
</file>

<file path=ppt/slides/_rels/slide101.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99.xml"/><Relationship Id="rId3" Type="http://schemas.openxmlformats.org/officeDocument/2006/relationships/slide" Target="slide37.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hyperlink" Target="https://trackingsdg7.esmap.org/" TargetMode="Externa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105.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59.xml"/><Relationship Id="rId9" Type="http://schemas.microsoft.com/office/2007/relationships/hdphoto" Target="../media/hdphoto7.wdp"/><Relationship Id="rId14" Type="http://schemas.openxmlformats.org/officeDocument/2006/relationships/image" Target="../media/image19.png"/></Relationships>
</file>

<file path=ppt/slides/_rels/slide102.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59.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99.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10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slide" Target="slide105.xm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99.xml"/><Relationship Id="rId2" Type="http://schemas.openxmlformats.org/officeDocument/2006/relationships/slide" Target="slide80.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113.xml"/><Relationship Id="rId9" Type="http://schemas.openxmlformats.org/officeDocument/2006/relationships/image" Target="../media/image17.png"/><Relationship Id="rId14" Type="http://schemas.microsoft.com/office/2007/relationships/hdphoto" Target="../media/hdphoto10.wdp"/></Relationships>
</file>

<file path=ppt/slides/_rels/slide104.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image" Target="../media/image17.png"/><Relationship Id="rId18" Type="http://schemas.microsoft.com/office/2007/relationships/hdphoto" Target="../media/hdphoto10.wdp"/><Relationship Id="rId3" Type="http://schemas.openxmlformats.org/officeDocument/2006/relationships/hyperlink" Target="http://www.sapp.co.zw/" TargetMode="External"/><Relationship Id="rId21" Type="http://schemas.openxmlformats.org/officeDocument/2006/relationships/slide" Target="slide99.xml"/><Relationship Id="rId7" Type="http://schemas.openxmlformats.org/officeDocument/2006/relationships/slide" Target="slide113.xml"/><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slide" Target="slide105.xml"/><Relationship Id="rId16" Type="http://schemas.microsoft.com/office/2007/relationships/hdphoto" Target="../media/hdphoto9.wdp"/><Relationship Id="rId20" Type="http://schemas.microsoft.com/office/2007/relationships/hdphoto" Target="../media/hdphoto5.wdp"/><Relationship Id="rId1" Type="http://schemas.openxmlformats.org/officeDocument/2006/relationships/slideLayout" Target="../slideLayouts/slideLayout3.xml"/><Relationship Id="rId6" Type="http://schemas.openxmlformats.org/officeDocument/2006/relationships/slide" Target="slide59.xml"/><Relationship Id="rId11" Type="http://schemas.openxmlformats.org/officeDocument/2006/relationships/image" Target="../media/image16.png"/><Relationship Id="rId5" Type="http://schemas.openxmlformats.org/officeDocument/2006/relationships/hyperlink" Target="http://www.iea.org/statistics/statisticssearch/report/?country=WORLD&amp;product=electricityandheat&amp;year=2015" TargetMode="External"/><Relationship Id="rId15" Type="http://schemas.openxmlformats.org/officeDocument/2006/relationships/image" Target="../media/image18.png"/><Relationship Id="rId10" Type="http://schemas.microsoft.com/office/2007/relationships/hdphoto" Target="../media/hdphoto6.wdp"/><Relationship Id="rId19" Type="http://schemas.openxmlformats.org/officeDocument/2006/relationships/image" Target="../media/image14.png"/><Relationship Id="rId4" Type="http://schemas.openxmlformats.org/officeDocument/2006/relationships/hyperlink" Target="http://www.au-pida.org/" TargetMode="External"/><Relationship Id="rId9" Type="http://schemas.openxmlformats.org/officeDocument/2006/relationships/image" Target="../media/image15.png"/><Relationship Id="rId14" Type="http://schemas.microsoft.com/office/2007/relationships/hdphoto" Target="../media/hdphoto8.wdp"/></Relationships>
</file>

<file path=ppt/slides/_rels/slide10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slide" Target="slide59.xm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105.xml"/><Relationship Id="rId2" Type="http://schemas.openxmlformats.org/officeDocument/2006/relationships/slide" Target="slide99.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113.xml"/><Relationship Id="rId9" Type="http://schemas.openxmlformats.org/officeDocument/2006/relationships/image" Target="../media/image17.png"/><Relationship Id="rId14" Type="http://schemas.microsoft.com/office/2007/relationships/hdphoto" Target="../media/hdphoto10.wdp"/></Relationships>
</file>

<file path=ppt/slides/_rels/slide10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slide" Target="slide77.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slide" Target="slide71.xm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image" Target="../media/image17.png"/><Relationship Id="rId5" Type="http://schemas.openxmlformats.org/officeDocument/2006/relationships/slide" Target="slide107.xm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105.xml"/><Relationship Id="rId4" Type="http://schemas.openxmlformats.org/officeDocument/2006/relationships/slide" Target="slide80.xml"/><Relationship Id="rId9" Type="http://schemas.openxmlformats.org/officeDocument/2006/relationships/image" Target="../media/image16.png"/><Relationship Id="rId14" Type="http://schemas.microsoft.com/office/2007/relationships/hdphoto" Target="../media/hdphoto9.wdp"/></Relationships>
</file>

<file path=ppt/slides/_rels/slide107.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image" Target="../media/image17.png"/><Relationship Id="rId18" Type="http://schemas.microsoft.com/office/2007/relationships/hdphoto" Target="../media/hdphoto10.wdp"/><Relationship Id="rId3" Type="http://schemas.openxmlformats.org/officeDocument/2006/relationships/hyperlink" Target="http://www.iea.org/statistics/statisticssearch/report/?country=WORLD&amp;product=electricityandheat&amp;year=2015" TargetMode="External"/><Relationship Id="rId21" Type="http://schemas.openxmlformats.org/officeDocument/2006/relationships/slide" Target="slide107.xml"/><Relationship Id="rId7" Type="http://schemas.openxmlformats.org/officeDocument/2006/relationships/slide" Target="slide80.xml"/><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slide" Target="slide59.xml"/><Relationship Id="rId16" Type="http://schemas.microsoft.com/office/2007/relationships/hdphoto" Target="../media/hdphoto9.wdp"/><Relationship Id="rId20" Type="http://schemas.microsoft.com/office/2007/relationships/hdphoto" Target="../media/hdphoto5.wdp"/><Relationship Id="rId1" Type="http://schemas.openxmlformats.org/officeDocument/2006/relationships/slideLayout" Target="../slideLayouts/slideLayout3.xml"/><Relationship Id="rId6" Type="http://schemas.openxmlformats.org/officeDocument/2006/relationships/slide" Target="slide99.xml"/><Relationship Id="rId11" Type="http://schemas.openxmlformats.org/officeDocument/2006/relationships/image" Target="../media/image16.png"/><Relationship Id="rId5" Type="http://schemas.openxmlformats.org/officeDocument/2006/relationships/slide" Target="slide42.xml"/><Relationship Id="rId15" Type="http://schemas.openxmlformats.org/officeDocument/2006/relationships/image" Target="../media/image18.png"/><Relationship Id="rId10" Type="http://schemas.microsoft.com/office/2007/relationships/hdphoto" Target="../media/hdphoto6.wdp"/><Relationship Id="rId19" Type="http://schemas.openxmlformats.org/officeDocument/2006/relationships/image" Target="../media/image14.png"/><Relationship Id="rId4" Type="http://schemas.openxmlformats.org/officeDocument/2006/relationships/slide" Target="slide37.xml"/><Relationship Id="rId9" Type="http://schemas.openxmlformats.org/officeDocument/2006/relationships/image" Target="../media/image15.png"/><Relationship Id="rId14" Type="http://schemas.microsoft.com/office/2007/relationships/hdphoto" Target="../media/hdphoto8.wdp"/></Relationships>
</file>

<file path=ppt/slides/_rels/slide108.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slide" Target="slide107.xml"/></Relationships>
</file>

<file path=ppt/slides/_rels/slide109.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slide" Target="slide107.xml"/></Relationships>
</file>

<file path=ppt/slides/_rels/slide11.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42.xml"/><Relationship Id="rId7" Type="http://schemas.openxmlformats.org/officeDocument/2006/relationships/slide" Target="slide57.xml"/><Relationship Id="rId12" Type="http://schemas.openxmlformats.org/officeDocument/2006/relationships/slide" Target="slide8.xml"/><Relationship Id="rId2" Type="http://schemas.openxmlformats.org/officeDocument/2006/relationships/slide" Target="slide37.xml"/><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28.xml"/><Relationship Id="rId5" Type="http://schemas.openxmlformats.org/officeDocument/2006/relationships/slide" Target="slide51.xml"/><Relationship Id="rId10" Type="http://schemas.openxmlformats.org/officeDocument/2006/relationships/slide" Target="slide66.xml"/><Relationship Id="rId4" Type="http://schemas.openxmlformats.org/officeDocument/2006/relationships/slide" Target="slide47.xml"/><Relationship Id="rId9" Type="http://schemas.openxmlformats.org/officeDocument/2006/relationships/slide" Target="slide64.xml"/></Relationships>
</file>

<file path=ppt/slides/_rels/slide110.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107.xml"/><Relationship Id="rId3" Type="http://schemas.openxmlformats.org/officeDocument/2006/relationships/slide" Target="slide59.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80.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42.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123.xml"/><Relationship Id="rId9" Type="http://schemas.microsoft.com/office/2007/relationships/hdphoto" Target="../media/hdphoto7.wdp"/><Relationship Id="rId14" Type="http://schemas.openxmlformats.org/officeDocument/2006/relationships/image" Target="../media/image19.png"/></Relationships>
</file>

<file path=ppt/slides/_rels/slide111.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107.xml"/><Relationship Id="rId3" Type="http://schemas.openxmlformats.org/officeDocument/2006/relationships/slide" Target="slide80.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113.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105.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59.xml"/><Relationship Id="rId9" Type="http://schemas.microsoft.com/office/2007/relationships/hdphoto" Target="../media/hdphoto7.wdp"/><Relationship Id="rId14" Type="http://schemas.openxmlformats.org/officeDocument/2006/relationships/image" Target="../media/image19.png"/></Relationships>
</file>

<file path=ppt/slides/_rels/slide112.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52.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107.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113.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hyperlink" Target="https://globalwindatlas.info/" TargetMode="Externa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hyperlink" Target="http://globalsolaratlas.info/" TargetMode="Externa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hyperlink" Target="http://resourceirena.irena.org/gateway/dashboard/" TargetMode="External"/><Relationship Id="rId11" Type="http://schemas.openxmlformats.org/officeDocument/2006/relationships/image" Target="../media/image17.png"/><Relationship Id="rId5" Type="http://schemas.openxmlformats.org/officeDocument/2006/relationships/hyperlink" Target="http://www.iea.org/statistics/statisticssearch/report/?country=WORLD&amp;product=electricityandheat&amp;year=2015" TargetMode="Externa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113.xml"/><Relationship Id="rId4" Type="http://schemas.openxmlformats.org/officeDocument/2006/relationships/slide" Target="slide86.xml"/><Relationship Id="rId9" Type="http://schemas.openxmlformats.org/officeDocument/2006/relationships/image" Target="../media/image16.png"/><Relationship Id="rId14" Type="http://schemas.microsoft.com/office/2007/relationships/hdphoto" Target="../media/hdphoto9.wdp"/></Relationships>
</file>

<file path=ppt/slides/_rels/slide11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slide" Target="slide42.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slide" Target="slide86.xm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hyperlink" Target="http://www.iea.org/statistics/statisticssearch/report/?year=2015&amp;country=WORLD&amp;product=Balances" TargetMode="External"/><Relationship Id="rId11" Type="http://schemas.openxmlformats.org/officeDocument/2006/relationships/image" Target="../media/image17.png"/><Relationship Id="rId5" Type="http://schemas.openxmlformats.org/officeDocument/2006/relationships/hyperlink" Target="http://www4.unfccc.int/ndcregistry/Pages/Home.aspx" TargetMode="Externa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113.xml"/><Relationship Id="rId4" Type="http://schemas.openxmlformats.org/officeDocument/2006/relationships/slide" Target="slide59.xml"/><Relationship Id="rId9" Type="http://schemas.openxmlformats.org/officeDocument/2006/relationships/image" Target="../media/image16.png"/><Relationship Id="rId14" Type="http://schemas.microsoft.com/office/2007/relationships/hdphoto" Target="../media/hdphoto9.wdp"/></Relationships>
</file>

<file path=ppt/slides/_rels/slide11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slide" Target="slide59.xm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113.xml"/><Relationship Id="rId2" Type="http://schemas.openxmlformats.org/officeDocument/2006/relationships/slide" Target="slide52.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71.xml"/><Relationship Id="rId9" Type="http://schemas.openxmlformats.org/officeDocument/2006/relationships/image" Target="../media/image17.png"/><Relationship Id="rId14" Type="http://schemas.microsoft.com/office/2007/relationships/hdphoto" Target="../media/hdphoto10.wdp"/></Relationships>
</file>

<file path=ppt/slides/_rels/slide116.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71.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113.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11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slide" Target="slide91.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slide" Target="slide66.xm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image" Target="../media/image17.png"/><Relationship Id="rId5" Type="http://schemas.openxmlformats.org/officeDocument/2006/relationships/slide" Target="slide86.xm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113.xml"/><Relationship Id="rId4" Type="http://schemas.openxmlformats.org/officeDocument/2006/relationships/slide" Target="slide94.xml"/><Relationship Id="rId9" Type="http://schemas.openxmlformats.org/officeDocument/2006/relationships/image" Target="../media/image16.png"/><Relationship Id="rId14" Type="http://schemas.microsoft.com/office/2007/relationships/hdphoto" Target="../media/hdphoto9.wdp"/></Relationships>
</file>

<file path=ppt/slides/_rels/slide118.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slide" Target="slide99.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slide" Target="slide80.xm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image" Target="../media/image17.png"/><Relationship Id="rId5" Type="http://schemas.openxmlformats.org/officeDocument/2006/relationships/slide" Target="slide77.xm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113.xml"/><Relationship Id="rId4" Type="http://schemas.openxmlformats.org/officeDocument/2006/relationships/slide" Target="slide105.xml"/><Relationship Id="rId9" Type="http://schemas.openxmlformats.org/officeDocument/2006/relationships/image" Target="../media/image16.png"/><Relationship Id="rId14" Type="http://schemas.microsoft.com/office/2007/relationships/hdphoto" Target="../media/hdphoto9.wdp"/></Relationships>
</file>

<file path=ppt/slides/_rels/slide119.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119.xml"/><Relationship Id="rId3" Type="http://schemas.openxmlformats.org/officeDocument/2006/relationships/hyperlink" Target="https://www.iea.org/statistics/" TargetMode="Externa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99.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59.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37.xml"/><Relationship Id="rId9" Type="http://schemas.microsoft.com/office/2007/relationships/hdphoto" Target="../media/hdphoto7.wdp"/><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slide" Target="slide71.xml"/><Relationship Id="rId3" Type="http://schemas.openxmlformats.org/officeDocument/2006/relationships/slide" Target="slide92.xml"/><Relationship Id="rId7" Type="http://schemas.openxmlformats.org/officeDocument/2006/relationships/slide" Target="slide106.xml"/><Relationship Id="rId12" Type="http://schemas.openxmlformats.org/officeDocument/2006/relationships/slide" Target="slide127.xml"/><Relationship Id="rId17" Type="http://schemas.openxmlformats.org/officeDocument/2006/relationships/slide" Target="slide8.xml"/><Relationship Id="rId2" Type="http://schemas.openxmlformats.org/officeDocument/2006/relationships/slide" Target="slide88.xml"/><Relationship Id="rId16" Type="http://schemas.openxmlformats.org/officeDocument/2006/relationships/slide" Target="slide84.xml"/><Relationship Id="rId1" Type="http://schemas.openxmlformats.org/officeDocument/2006/relationships/slideLayout" Target="../slideLayouts/slideLayout3.xml"/><Relationship Id="rId6" Type="http://schemas.openxmlformats.org/officeDocument/2006/relationships/slide" Target="slide101.xml"/><Relationship Id="rId11" Type="http://schemas.openxmlformats.org/officeDocument/2006/relationships/slide" Target="slide123.xml"/><Relationship Id="rId5" Type="http://schemas.openxmlformats.org/officeDocument/2006/relationships/slide" Target="slide97.xml"/><Relationship Id="rId15" Type="http://schemas.openxmlformats.org/officeDocument/2006/relationships/slide" Target="slide80.xml"/><Relationship Id="rId10" Type="http://schemas.openxmlformats.org/officeDocument/2006/relationships/slide" Target="slide119.xml"/><Relationship Id="rId4" Type="http://schemas.openxmlformats.org/officeDocument/2006/relationships/slide" Target="slide95.xml"/><Relationship Id="rId9" Type="http://schemas.openxmlformats.org/officeDocument/2006/relationships/slide" Target="slide113.xml"/><Relationship Id="rId14" Type="http://schemas.openxmlformats.org/officeDocument/2006/relationships/slide" Target="slide77.xml"/></Relationships>
</file>

<file path=ppt/slides/_rels/slide120.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52.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119.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121.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66.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119.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122.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42.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119.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12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slide" Target="slide28.xm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123.xml"/><Relationship Id="rId2" Type="http://schemas.openxmlformats.org/officeDocument/2006/relationships/slide" Target="slide51.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113.xml"/><Relationship Id="rId9" Type="http://schemas.openxmlformats.org/officeDocument/2006/relationships/image" Target="../media/image17.png"/><Relationship Id="rId14" Type="http://schemas.microsoft.com/office/2007/relationships/hdphoto" Target="../media/hdphoto10.wdp"/></Relationships>
</file>

<file path=ppt/slides/_rels/slide12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6.png"/><Relationship Id="rId18" Type="http://schemas.microsoft.com/office/2007/relationships/hdphoto" Target="../media/hdphoto9.wdp"/><Relationship Id="rId3" Type="http://schemas.openxmlformats.org/officeDocument/2006/relationships/hyperlink" Target="http://www.iea.org/statistics/statisticssearch/report/?country=WORLD&amp;product=electricityandheat&amp;year=2015" TargetMode="External"/><Relationship Id="rId21" Type="http://schemas.openxmlformats.org/officeDocument/2006/relationships/image" Target="../media/image14.png"/><Relationship Id="rId7" Type="http://schemas.openxmlformats.org/officeDocument/2006/relationships/slide" Target="slide86.xml"/><Relationship Id="rId12" Type="http://schemas.microsoft.com/office/2007/relationships/hdphoto" Target="../media/hdphoto6.wdp"/><Relationship Id="rId17" Type="http://schemas.openxmlformats.org/officeDocument/2006/relationships/image" Target="../media/image18.png"/><Relationship Id="rId2" Type="http://schemas.openxmlformats.org/officeDocument/2006/relationships/slide" Target="slide79.xml"/><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slide" Target="slide116.xml"/><Relationship Id="rId11" Type="http://schemas.openxmlformats.org/officeDocument/2006/relationships/image" Target="../media/image15.png"/><Relationship Id="rId5" Type="http://schemas.openxmlformats.org/officeDocument/2006/relationships/slide" Target="slide56.xml"/><Relationship Id="rId15" Type="http://schemas.openxmlformats.org/officeDocument/2006/relationships/image" Target="../media/image17.png"/><Relationship Id="rId23" Type="http://schemas.openxmlformats.org/officeDocument/2006/relationships/slide" Target="slide123.xml"/><Relationship Id="rId10" Type="http://schemas.openxmlformats.org/officeDocument/2006/relationships/slide" Target="slide94.xml"/><Relationship Id="rId19" Type="http://schemas.openxmlformats.org/officeDocument/2006/relationships/image" Target="../media/image19.png"/><Relationship Id="rId4" Type="http://schemas.openxmlformats.org/officeDocument/2006/relationships/slide" Target="slide93.xml"/><Relationship Id="rId9" Type="http://schemas.openxmlformats.org/officeDocument/2006/relationships/slide" Target="slide91.xml"/><Relationship Id="rId14" Type="http://schemas.microsoft.com/office/2007/relationships/hdphoto" Target="../media/hdphoto7.wdp"/><Relationship Id="rId22" Type="http://schemas.microsoft.com/office/2007/relationships/hdphoto" Target="../media/hdphoto5.wdp"/></Relationships>
</file>

<file path=ppt/slides/_rels/slide12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slide" Target="slide59.xm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123.xml"/><Relationship Id="rId2" Type="http://schemas.openxmlformats.org/officeDocument/2006/relationships/slide" Target="slide80.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42.xml"/><Relationship Id="rId9" Type="http://schemas.openxmlformats.org/officeDocument/2006/relationships/image" Target="../media/image17.png"/><Relationship Id="rId14" Type="http://schemas.microsoft.com/office/2007/relationships/hdphoto" Target="../media/hdphoto10.wdp"/></Relationships>
</file>

<file path=ppt/slides/_rels/slide126.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123.xml"/><Relationship Id="rId3" Type="http://schemas.openxmlformats.org/officeDocument/2006/relationships/hyperlink" Target="https://www.odi.org/publications/9612-fossil-fuel-subsidy-reform-sub-saharan-africa-rhetoric-reality" TargetMode="Externa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hyperlink" Target="https://www.iea.org/statistics/resources/energysubsidies" TargetMode="Externa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42.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66.xml"/><Relationship Id="rId9" Type="http://schemas.microsoft.com/office/2007/relationships/hdphoto" Target="../media/hdphoto7.wdp"/><Relationship Id="rId14" Type="http://schemas.openxmlformats.org/officeDocument/2006/relationships/image" Target="../media/image19.png"/></Relationships>
</file>

<file path=ppt/slides/_rels/slide127.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42.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127.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128.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52.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127.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image" Target="../media/image13.png"/><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2" Type="http://schemas.openxmlformats.org/officeDocument/2006/relationships/slide" Target="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slide" Target="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hyperlink" Target="https://www.imf.org/external/np/sec/aiv/index.aspx?listby=c" TargetMode="External"/><Relationship Id="rId4" Type="http://schemas.openxmlformats.org/officeDocument/2006/relationships/hyperlink" Target="https://www.seforall.org/" TargetMode="External"/></Relationships>
</file>

<file path=ppt/slides/_rels/slide1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dfids-economic-development-strategy-2017" TargetMode="External"/><Relationship Id="rId2" Type="http://schemas.openxmlformats.org/officeDocument/2006/relationships/hyperlink" Target="https://www.gov.uk/government/publications/industrial-strategy-building-a-britain-fit-for-the-futur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slide" Target="slide91.xml"/><Relationship Id="rId3" Type="http://schemas.microsoft.com/office/2007/relationships/hdphoto" Target="../media/hdphoto10.wdp"/><Relationship Id="rId7" Type="http://schemas.openxmlformats.org/officeDocument/2006/relationships/slide" Target="slide86.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slide" Target="slide66.xml"/><Relationship Id="rId11" Type="http://schemas.openxmlformats.org/officeDocument/2006/relationships/slide" Target="slide8.xml"/><Relationship Id="rId5" Type="http://schemas.openxmlformats.org/officeDocument/2006/relationships/slide" Target="slide37.xml"/><Relationship Id="rId10" Type="http://schemas.openxmlformats.org/officeDocument/2006/relationships/slide" Target="slide97.xml"/><Relationship Id="rId4" Type="http://schemas.openxmlformats.org/officeDocument/2006/relationships/slide" Target="slide27.xml"/><Relationship Id="rId9" Type="http://schemas.openxmlformats.org/officeDocument/2006/relationships/slide" Target="slide94.xml"/></Relationships>
</file>

<file path=ppt/slides/_rels/slide21.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107.xml"/><Relationship Id="rId18" Type="http://schemas.openxmlformats.org/officeDocument/2006/relationships/slide" Target="slide8.xml"/><Relationship Id="rId3" Type="http://schemas.openxmlformats.org/officeDocument/2006/relationships/slide" Target="slide37.xml"/><Relationship Id="rId7" Type="http://schemas.openxmlformats.org/officeDocument/2006/relationships/slide" Target="slide80.xml"/><Relationship Id="rId12" Type="http://schemas.openxmlformats.org/officeDocument/2006/relationships/slide" Target="slide105.xml"/><Relationship Id="rId17" Type="http://schemas.microsoft.com/office/2007/relationships/hdphoto" Target="../media/hdphoto7.wdp"/><Relationship Id="rId2" Type="http://schemas.openxmlformats.org/officeDocument/2006/relationships/slide" Target="slide27.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slide" Target="slide77.xml"/><Relationship Id="rId11" Type="http://schemas.openxmlformats.org/officeDocument/2006/relationships/slide" Target="slide99.xml"/><Relationship Id="rId5" Type="http://schemas.openxmlformats.org/officeDocument/2006/relationships/slide" Target="slide71.xml"/><Relationship Id="rId15" Type="http://schemas.openxmlformats.org/officeDocument/2006/relationships/slide" Target="slide127.xml"/><Relationship Id="rId10" Type="http://schemas.openxmlformats.org/officeDocument/2006/relationships/slide" Target="slide94.xml"/><Relationship Id="rId4" Type="http://schemas.openxmlformats.org/officeDocument/2006/relationships/slide" Target="slide51.xml"/><Relationship Id="rId9" Type="http://schemas.openxmlformats.org/officeDocument/2006/relationships/slide" Target="slide91.xml"/><Relationship Id="rId14" Type="http://schemas.openxmlformats.org/officeDocument/2006/relationships/slide" Target="slide113.xml"/></Relationships>
</file>

<file path=ppt/slides/_rels/slide22.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slide" Target="slide8.xml"/><Relationship Id="rId3" Type="http://schemas.openxmlformats.org/officeDocument/2006/relationships/slide" Target="slide47.xml"/><Relationship Id="rId7" Type="http://schemas.openxmlformats.org/officeDocument/2006/relationships/slide" Target="slide119.xml"/><Relationship Id="rId12" Type="http://schemas.microsoft.com/office/2007/relationships/hdphoto" Target="../media/hdphoto5.wdp"/><Relationship Id="rId2" Type="http://schemas.openxmlformats.org/officeDocument/2006/relationships/slide" Target="slide42.xml"/><Relationship Id="rId1" Type="http://schemas.openxmlformats.org/officeDocument/2006/relationships/slideLayout" Target="../slideLayouts/slideLayout3.xml"/><Relationship Id="rId6" Type="http://schemas.openxmlformats.org/officeDocument/2006/relationships/slide" Target="slide113.xml"/><Relationship Id="rId11" Type="http://schemas.openxmlformats.org/officeDocument/2006/relationships/image" Target="../media/image14.png"/><Relationship Id="rId5" Type="http://schemas.openxmlformats.org/officeDocument/2006/relationships/slide" Target="slide105.xml"/><Relationship Id="rId10" Type="http://schemas.openxmlformats.org/officeDocument/2006/relationships/slide" Target="slide86.xml"/><Relationship Id="rId4" Type="http://schemas.openxmlformats.org/officeDocument/2006/relationships/slide" Target="slide66.xml"/><Relationship Id="rId9" Type="http://schemas.openxmlformats.org/officeDocument/2006/relationships/slide" Target="slide80.xml"/></Relationships>
</file>

<file path=ppt/slides/_rels/slide23.xml.rels><?xml version="1.0" encoding="UTF-8" standalone="yes"?>
<Relationships xmlns="http://schemas.openxmlformats.org/package/2006/relationships"><Relationship Id="rId8" Type="http://schemas.openxmlformats.org/officeDocument/2006/relationships/slide" Target="slide99.xml"/><Relationship Id="rId13" Type="http://schemas.openxmlformats.org/officeDocument/2006/relationships/image" Target="../media/image15.png"/><Relationship Id="rId3" Type="http://schemas.openxmlformats.org/officeDocument/2006/relationships/slide" Target="slide37.xml"/><Relationship Id="rId7" Type="http://schemas.openxmlformats.org/officeDocument/2006/relationships/slide" Target="slide94.xml"/><Relationship Id="rId12" Type="http://schemas.openxmlformats.org/officeDocument/2006/relationships/slide" Target="slide59.xml"/><Relationship Id="rId2"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slide" Target="slide91.xml"/><Relationship Id="rId11" Type="http://schemas.openxmlformats.org/officeDocument/2006/relationships/slide" Target="slide80.xml"/><Relationship Id="rId5" Type="http://schemas.openxmlformats.org/officeDocument/2006/relationships/slide" Target="slide86.xml"/><Relationship Id="rId15" Type="http://schemas.openxmlformats.org/officeDocument/2006/relationships/slide" Target="slide8.xml"/><Relationship Id="rId10" Type="http://schemas.openxmlformats.org/officeDocument/2006/relationships/slide" Target="slide119.xml"/><Relationship Id="rId4" Type="http://schemas.openxmlformats.org/officeDocument/2006/relationships/slide" Target="slide47.xml"/><Relationship Id="rId9" Type="http://schemas.openxmlformats.org/officeDocument/2006/relationships/slide" Target="slide105.xml"/><Relationship Id="rId14" Type="http://schemas.microsoft.com/office/2007/relationships/hdphoto" Target="../media/hdphoto6.wdp"/></Relationships>
</file>

<file path=ppt/slides/_rels/slide24.xml.rels><?xml version="1.0" encoding="UTF-8" standalone="yes"?>
<Relationships xmlns="http://schemas.openxmlformats.org/package/2006/relationships"><Relationship Id="rId8" Type="http://schemas.openxmlformats.org/officeDocument/2006/relationships/slide" Target="slide94.xml"/><Relationship Id="rId13" Type="http://schemas.openxmlformats.org/officeDocument/2006/relationships/slide" Target="slide123.xml"/><Relationship Id="rId3" Type="http://schemas.openxmlformats.org/officeDocument/2006/relationships/slide" Target="slide37.xml"/><Relationship Id="rId7" Type="http://schemas.openxmlformats.org/officeDocument/2006/relationships/slide" Target="slide91.xml"/><Relationship Id="rId12" Type="http://schemas.openxmlformats.org/officeDocument/2006/relationships/slide" Target="slide119.xml"/><Relationship Id="rId2" Type="http://schemas.openxmlformats.org/officeDocument/2006/relationships/slide" Target="slide27.xml"/><Relationship Id="rId16" Type="http://schemas.openxmlformats.org/officeDocument/2006/relationships/slide" Target="slide8.xml"/><Relationship Id="rId1" Type="http://schemas.openxmlformats.org/officeDocument/2006/relationships/slideLayout" Target="../slideLayouts/slideLayout3.xml"/><Relationship Id="rId6" Type="http://schemas.openxmlformats.org/officeDocument/2006/relationships/slide" Target="slide86.xml"/><Relationship Id="rId11" Type="http://schemas.openxmlformats.org/officeDocument/2006/relationships/slide" Target="slide113.xml"/><Relationship Id="rId5" Type="http://schemas.openxmlformats.org/officeDocument/2006/relationships/slide" Target="slide84.xml"/><Relationship Id="rId15" Type="http://schemas.microsoft.com/office/2007/relationships/hdphoto" Target="../media/hdphoto9.wdp"/><Relationship Id="rId10" Type="http://schemas.openxmlformats.org/officeDocument/2006/relationships/slide" Target="slide107.xml"/><Relationship Id="rId4" Type="http://schemas.openxmlformats.org/officeDocument/2006/relationships/slide" Target="slide66.xml"/><Relationship Id="rId9" Type="http://schemas.openxmlformats.org/officeDocument/2006/relationships/slide" Target="slide99.xml"/><Relationship Id="rId1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80.xml"/><Relationship Id="rId18" Type="http://schemas.openxmlformats.org/officeDocument/2006/relationships/slide" Target="slide8.xml"/><Relationship Id="rId3" Type="http://schemas.openxmlformats.org/officeDocument/2006/relationships/slide" Target="slide42.xml"/><Relationship Id="rId7" Type="http://schemas.openxmlformats.org/officeDocument/2006/relationships/slide" Target="slide57.xml"/><Relationship Id="rId12" Type="http://schemas.openxmlformats.org/officeDocument/2006/relationships/slide" Target="slide77.xml"/><Relationship Id="rId17" Type="http://schemas.microsoft.com/office/2007/relationships/hdphoto" Target="../media/hdphoto8.wdp"/><Relationship Id="rId2" Type="http://schemas.openxmlformats.org/officeDocument/2006/relationships/slide" Target="slide37.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71.xml"/><Relationship Id="rId5" Type="http://schemas.openxmlformats.org/officeDocument/2006/relationships/slide" Target="slide51.xml"/><Relationship Id="rId15" Type="http://schemas.openxmlformats.org/officeDocument/2006/relationships/slide" Target="slide113.xml"/><Relationship Id="rId10" Type="http://schemas.openxmlformats.org/officeDocument/2006/relationships/slide" Target="slide66.xml"/><Relationship Id="rId4" Type="http://schemas.openxmlformats.org/officeDocument/2006/relationships/slide" Target="slide47.xml"/><Relationship Id="rId9" Type="http://schemas.openxmlformats.org/officeDocument/2006/relationships/slide" Target="slide64.xml"/><Relationship Id="rId14" Type="http://schemas.openxmlformats.org/officeDocument/2006/relationships/slide" Target="slide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slide" Target="slide105.xml"/><Relationship Id="rId13" Type="http://schemas.microsoft.com/office/2007/relationships/hdphoto" Target="../media/hdphoto7.wdp"/><Relationship Id="rId18" Type="http://schemas.openxmlformats.org/officeDocument/2006/relationships/image" Target="../media/image19.png"/><Relationship Id="rId3" Type="http://schemas.openxmlformats.org/officeDocument/2006/relationships/hyperlink" Target="https://www.enterprisesurveys.org/" TargetMode="External"/><Relationship Id="rId21" Type="http://schemas.microsoft.com/office/2007/relationships/hdphoto" Target="../media/hdphoto5.wdp"/><Relationship Id="rId7" Type="http://schemas.openxmlformats.org/officeDocument/2006/relationships/slide" Target="slide80.xml"/><Relationship Id="rId12" Type="http://schemas.openxmlformats.org/officeDocument/2006/relationships/image" Target="../media/image16.png"/><Relationship Id="rId17" Type="http://schemas.microsoft.com/office/2007/relationships/hdphoto" Target="../media/hdphoto9.wdp"/><Relationship Id="rId2" Type="http://schemas.openxmlformats.org/officeDocument/2006/relationships/hyperlink" Target="http://www.iea.org/statistics/statisticssearch/report/?country=WORLD&amp;product=electricityandheat&amp;year=2015" TargetMode="External"/><Relationship Id="rId16" Type="http://schemas.openxmlformats.org/officeDocument/2006/relationships/image" Target="../media/image18.png"/><Relationship Id="rId20"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slide" Target="slide99.xml"/><Relationship Id="rId11" Type="http://schemas.microsoft.com/office/2007/relationships/hdphoto" Target="../media/hdphoto6.wdp"/><Relationship Id="rId5" Type="http://schemas.openxmlformats.org/officeDocument/2006/relationships/slide" Target="slide42.xml"/><Relationship Id="rId15" Type="http://schemas.microsoft.com/office/2007/relationships/hdphoto" Target="../media/hdphoto8.wdp"/><Relationship Id="rId23" Type="http://schemas.openxmlformats.org/officeDocument/2006/relationships/slide" Target="slide27.xml"/><Relationship Id="rId10" Type="http://schemas.openxmlformats.org/officeDocument/2006/relationships/image" Target="../media/image15.png"/><Relationship Id="rId19" Type="http://schemas.microsoft.com/office/2007/relationships/hdphoto" Target="../media/hdphoto10.wdp"/><Relationship Id="rId4" Type="http://schemas.openxmlformats.org/officeDocument/2006/relationships/slide" Target="slide37.xml"/><Relationship Id="rId9" Type="http://schemas.openxmlformats.org/officeDocument/2006/relationships/slide" Target="slide119.xml"/><Relationship Id="rId14" Type="http://schemas.openxmlformats.org/officeDocument/2006/relationships/image" Target="../media/image17.png"/><Relationship Id="rId22"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slide" Target="slide94.xml"/><Relationship Id="rId13" Type="http://schemas.microsoft.com/office/2007/relationships/hdphoto" Target="../media/hdphoto7.wdp"/><Relationship Id="rId18" Type="http://schemas.openxmlformats.org/officeDocument/2006/relationships/image" Target="../media/image19.png"/><Relationship Id="rId26" Type="http://schemas.openxmlformats.org/officeDocument/2006/relationships/slide" Target="slide51.xml"/><Relationship Id="rId39" Type="http://schemas.openxmlformats.org/officeDocument/2006/relationships/slide" Target="slide99.xml"/><Relationship Id="rId3" Type="http://schemas.openxmlformats.org/officeDocument/2006/relationships/slide" Target="slide59.xml"/><Relationship Id="rId21" Type="http://schemas.microsoft.com/office/2007/relationships/hdphoto" Target="../media/hdphoto5.wdp"/><Relationship Id="rId34" Type="http://schemas.openxmlformats.org/officeDocument/2006/relationships/slide" Target="slide64.xml"/><Relationship Id="rId42" Type="http://schemas.openxmlformats.org/officeDocument/2006/relationships/slide" Target="slide127.xml"/><Relationship Id="rId7" Type="http://schemas.openxmlformats.org/officeDocument/2006/relationships/slide" Target="slide91.xml"/><Relationship Id="rId12" Type="http://schemas.openxmlformats.org/officeDocument/2006/relationships/image" Target="../media/image16.png"/><Relationship Id="rId17" Type="http://schemas.microsoft.com/office/2007/relationships/hdphoto" Target="../media/hdphoto9.wdp"/><Relationship Id="rId25" Type="http://schemas.openxmlformats.org/officeDocument/2006/relationships/slide" Target="slide130.xml"/><Relationship Id="rId33" Type="http://schemas.openxmlformats.org/officeDocument/2006/relationships/slide" Target="slide27.xml"/><Relationship Id="rId38" Type="http://schemas.openxmlformats.org/officeDocument/2006/relationships/slide" Target="slide105.xml"/><Relationship Id="rId2" Type="http://schemas.openxmlformats.org/officeDocument/2006/relationships/slide" Target="slide113.xml"/><Relationship Id="rId16" Type="http://schemas.openxmlformats.org/officeDocument/2006/relationships/image" Target="../media/image18.png"/><Relationship Id="rId20" Type="http://schemas.openxmlformats.org/officeDocument/2006/relationships/image" Target="../media/image14.png"/><Relationship Id="rId29" Type="http://schemas.openxmlformats.org/officeDocument/2006/relationships/slide" Target="slide57.xml"/><Relationship Id="rId41" Type="http://schemas.openxmlformats.org/officeDocument/2006/relationships/slide" Target="slide119.xml"/><Relationship Id="rId1" Type="http://schemas.openxmlformats.org/officeDocument/2006/relationships/slideLayout" Target="../slideLayouts/slideLayout3.xml"/><Relationship Id="rId6" Type="http://schemas.openxmlformats.org/officeDocument/2006/relationships/slide" Target="slide66.xml"/><Relationship Id="rId11" Type="http://schemas.microsoft.com/office/2007/relationships/hdphoto" Target="../media/hdphoto6.wdp"/><Relationship Id="rId24" Type="http://schemas.openxmlformats.org/officeDocument/2006/relationships/slide" Target="slide26.xml"/><Relationship Id="rId32" Type="http://schemas.openxmlformats.org/officeDocument/2006/relationships/slide" Target="slide77.xml"/><Relationship Id="rId37" Type="http://schemas.openxmlformats.org/officeDocument/2006/relationships/slide" Target="slide107.xml"/><Relationship Id="rId40" Type="http://schemas.openxmlformats.org/officeDocument/2006/relationships/slide" Target="slide97.xml"/><Relationship Id="rId5" Type="http://schemas.openxmlformats.org/officeDocument/2006/relationships/slide" Target="slide42.xml"/><Relationship Id="rId15" Type="http://schemas.microsoft.com/office/2007/relationships/hdphoto" Target="../media/hdphoto8.wdp"/><Relationship Id="rId23" Type="http://schemas.openxmlformats.org/officeDocument/2006/relationships/slide" Target="slide8.xml"/><Relationship Id="rId28" Type="http://schemas.openxmlformats.org/officeDocument/2006/relationships/slide" Target="slide52.xml"/><Relationship Id="rId36" Type="http://schemas.openxmlformats.org/officeDocument/2006/relationships/slide" Target="slide123.xml"/><Relationship Id="rId10" Type="http://schemas.openxmlformats.org/officeDocument/2006/relationships/image" Target="../media/image15.png"/><Relationship Id="rId19" Type="http://schemas.microsoft.com/office/2007/relationships/hdphoto" Target="../media/hdphoto10.wdp"/><Relationship Id="rId31" Type="http://schemas.openxmlformats.org/officeDocument/2006/relationships/slide" Target="slide80.xml"/><Relationship Id="rId4" Type="http://schemas.openxmlformats.org/officeDocument/2006/relationships/slide" Target="slide37.xml"/><Relationship Id="rId9" Type="http://schemas.openxmlformats.org/officeDocument/2006/relationships/slide" Target="slide86.xml"/><Relationship Id="rId14" Type="http://schemas.openxmlformats.org/officeDocument/2006/relationships/image" Target="../media/image17.png"/><Relationship Id="rId22" Type="http://schemas.openxmlformats.org/officeDocument/2006/relationships/slide" Target="slide4.xml"/><Relationship Id="rId27" Type="http://schemas.openxmlformats.org/officeDocument/2006/relationships/slide" Target="slide47.xml"/><Relationship Id="rId30" Type="http://schemas.openxmlformats.org/officeDocument/2006/relationships/slide" Target="slide71.xml"/><Relationship Id="rId35" Type="http://schemas.openxmlformats.org/officeDocument/2006/relationships/slide" Target="slide84.xml"/></Relationships>
</file>

<file path=ppt/slides/_rels/slide29.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hyperlink" Target="http://www.imf.org/external/ns/cs.aspx?id=28" TargetMode="Externa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slide" Target="slide59.xm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slide" Target="slide80.xml"/><Relationship Id="rId11" Type="http://schemas.openxmlformats.org/officeDocument/2006/relationships/image" Target="../media/image17.png"/><Relationship Id="rId5" Type="http://schemas.openxmlformats.org/officeDocument/2006/relationships/slide" Target="slide99.xm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27.xml"/><Relationship Id="rId4" Type="http://schemas.openxmlformats.org/officeDocument/2006/relationships/slide" Target="slide37.xml"/><Relationship Id="rId9" Type="http://schemas.openxmlformats.org/officeDocument/2006/relationships/image" Target="../media/image16.png"/><Relationship Id="rId14" Type="http://schemas.microsoft.com/office/2007/relationships/hdphoto" Target="../media/hdphoto9.wdp"/></Relationships>
</file>

<file path=ppt/slides/_rels/slide3.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71.xml"/><Relationship Id="rId18" Type="http://schemas.openxmlformats.org/officeDocument/2006/relationships/slide" Target="slide66.xml"/><Relationship Id="rId26" Type="http://schemas.openxmlformats.org/officeDocument/2006/relationships/slide" Target="slide94.xml"/><Relationship Id="rId3" Type="http://schemas.openxmlformats.org/officeDocument/2006/relationships/slide" Target="slide8.xml"/><Relationship Id="rId21" Type="http://schemas.openxmlformats.org/officeDocument/2006/relationships/slide" Target="slide113.xml"/><Relationship Id="rId7" Type="http://schemas.openxmlformats.org/officeDocument/2006/relationships/slide" Target="slide42.xml"/><Relationship Id="rId12" Type="http://schemas.openxmlformats.org/officeDocument/2006/relationships/slide" Target="slide57.xml"/><Relationship Id="rId17" Type="http://schemas.openxmlformats.org/officeDocument/2006/relationships/slide" Target="slide64.xml"/><Relationship Id="rId25" Type="http://schemas.openxmlformats.org/officeDocument/2006/relationships/slide" Target="slide91.xml"/><Relationship Id="rId2" Type="http://schemas.openxmlformats.org/officeDocument/2006/relationships/slide" Target="slide4.xml"/><Relationship Id="rId16" Type="http://schemas.openxmlformats.org/officeDocument/2006/relationships/slide" Target="slide27.xml"/><Relationship Id="rId20" Type="http://schemas.openxmlformats.org/officeDocument/2006/relationships/slide" Target="slide123.xml"/><Relationship Id="rId29" Type="http://schemas.openxmlformats.org/officeDocument/2006/relationships/slide" Target="slide119.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slide" Target="slide59.xml"/><Relationship Id="rId24" Type="http://schemas.openxmlformats.org/officeDocument/2006/relationships/slide" Target="slide99.xml"/><Relationship Id="rId5" Type="http://schemas.openxmlformats.org/officeDocument/2006/relationships/slide" Target="slide130.xml"/><Relationship Id="rId15" Type="http://schemas.openxmlformats.org/officeDocument/2006/relationships/slide" Target="slide77.xml"/><Relationship Id="rId23" Type="http://schemas.openxmlformats.org/officeDocument/2006/relationships/slide" Target="slide105.xml"/><Relationship Id="rId28" Type="http://schemas.openxmlformats.org/officeDocument/2006/relationships/slide" Target="slide97.xml"/><Relationship Id="rId10" Type="http://schemas.openxmlformats.org/officeDocument/2006/relationships/slide" Target="slide52.xml"/><Relationship Id="rId19" Type="http://schemas.openxmlformats.org/officeDocument/2006/relationships/slide" Target="slide84.xml"/><Relationship Id="rId4" Type="http://schemas.openxmlformats.org/officeDocument/2006/relationships/slide" Target="slide26.xml"/><Relationship Id="rId9" Type="http://schemas.openxmlformats.org/officeDocument/2006/relationships/slide" Target="slide47.xml"/><Relationship Id="rId14" Type="http://schemas.openxmlformats.org/officeDocument/2006/relationships/slide" Target="slide80.xml"/><Relationship Id="rId22" Type="http://schemas.openxmlformats.org/officeDocument/2006/relationships/slide" Target="slide107.xml"/><Relationship Id="rId27" Type="http://schemas.openxmlformats.org/officeDocument/2006/relationships/slide" Target="slide86.xml"/><Relationship Id="rId30" Type="http://schemas.openxmlformats.org/officeDocument/2006/relationships/slide" Target="slide127.xml"/></Relationships>
</file>

<file path=ppt/slides/_rels/slide30.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7.xml"/><Relationship Id="rId18" Type="http://schemas.openxmlformats.org/officeDocument/2006/relationships/image" Target="../media/image17.png"/><Relationship Id="rId26" Type="http://schemas.openxmlformats.org/officeDocument/2006/relationships/slide" Target="slide27.xml"/><Relationship Id="rId3" Type="http://schemas.openxmlformats.org/officeDocument/2006/relationships/slide" Target="slide119.xml"/><Relationship Id="rId21" Type="http://schemas.microsoft.com/office/2007/relationships/hdphoto" Target="../media/hdphoto9.wdp"/><Relationship Id="rId7" Type="http://schemas.openxmlformats.org/officeDocument/2006/relationships/slide" Target="slide66.xml"/><Relationship Id="rId12" Type="http://schemas.openxmlformats.org/officeDocument/2006/relationships/slide" Target="slide80.xml"/><Relationship Id="rId17" Type="http://schemas.microsoft.com/office/2007/relationships/hdphoto" Target="../media/hdphoto7.wdp"/><Relationship Id="rId25" Type="http://schemas.microsoft.com/office/2007/relationships/hdphoto" Target="../media/hdphoto5.wdp"/><Relationship Id="rId2" Type="http://schemas.openxmlformats.org/officeDocument/2006/relationships/slide" Target="slide107.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105.xml"/><Relationship Id="rId24" Type="http://schemas.openxmlformats.org/officeDocument/2006/relationships/image" Target="../media/image14.png"/><Relationship Id="rId5" Type="http://schemas.openxmlformats.org/officeDocument/2006/relationships/hyperlink" Target="https://data.worldbank.org/" TargetMode="External"/><Relationship Id="rId15" Type="http://schemas.microsoft.com/office/2007/relationships/hdphoto" Target="../media/hdphoto6.wdp"/><Relationship Id="rId23" Type="http://schemas.microsoft.com/office/2007/relationships/hdphoto" Target="../media/hdphoto10.wdp"/><Relationship Id="rId10" Type="http://schemas.openxmlformats.org/officeDocument/2006/relationships/slide" Target="slide42.xml"/><Relationship Id="rId19" Type="http://schemas.microsoft.com/office/2007/relationships/hdphoto" Target="../media/hdphoto8.wdp"/><Relationship Id="rId4" Type="http://schemas.openxmlformats.org/officeDocument/2006/relationships/slide" Target="slide99.xml"/><Relationship Id="rId9" Type="http://schemas.openxmlformats.org/officeDocument/2006/relationships/slide" Target="slide47.xml"/><Relationship Id="rId14" Type="http://schemas.openxmlformats.org/officeDocument/2006/relationships/image" Target="../media/image15.png"/><Relationship Id="rId22"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slide" Target="slide80.xm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27.xml"/><Relationship Id="rId2" Type="http://schemas.openxmlformats.org/officeDocument/2006/relationships/slide" Target="slide105.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59.xml"/><Relationship Id="rId9" Type="http://schemas.openxmlformats.org/officeDocument/2006/relationships/image" Target="../media/image17.png"/><Relationship Id="rId14" Type="http://schemas.microsoft.com/office/2007/relationships/hdphoto" Target="../media/hdphoto10.wdp"/></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18" Type="http://schemas.openxmlformats.org/officeDocument/2006/relationships/slide" Target="slide52.xml"/><Relationship Id="rId3" Type="http://schemas.microsoft.com/office/2007/relationships/hdphoto" Target="../media/hdphoto6.wdp"/><Relationship Id="rId21" Type="http://schemas.openxmlformats.org/officeDocument/2006/relationships/slide" Target="slide94.xml"/><Relationship Id="rId7" Type="http://schemas.microsoft.com/office/2007/relationships/hdphoto" Target="../media/hdphoto8.wdp"/><Relationship Id="rId12" Type="http://schemas.openxmlformats.org/officeDocument/2006/relationships/image" Target="../media/image14.png"/><Relationship Id="rId17" Type="http://schemas.openxmlformats.org/officeDocument/2006/relationships/slide" Target="slide113.xml"/><Relationship Id="rId2" Type="http://schemas.openxmlformats.org/officeDocument/2006/relationships/image" Target="../media/image15.png"/><Relationship Id="rId16" Type="http://schemas.openxmlformats.org/officeDocument/2006/relationships/slide" Target="slide66.xml"/><Relationship Id="rId20" Type="http://schemas.openxmlformats.org/officeDocument/2006/relationships/slide" Target="slide42.xml"/><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5" Type="http://schemas.openxmlformats.org/officeDocument/2006/relationships/slide" Target="slide51.xml"/><Relationship Id="rId23" Type="http://schemas.openxmlformats.org/officeDocument/2006/relationships/slide" Target="slide27.xml"/><Relationship Id="rId10" Type="http://schemas.openxmlformats.org/officeDocument/2006/relationships/image" Target="../media/image19.png"/><Relationship Id="rId19" Type="http://schemas.openxmlformats.org/officeDocument/2006/relationships/slide" Target="slide71.xml"/><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image" Target="../media/image20.png"/><Relationship Id="rId22" Type="http://schemas.openxmlformats.org/officeDocument/2006/relationships/slide" Target="slide47.xml"/></Relationships>
</file>

<file path=ppt/slides/_rels/slide33.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18" Type="http://schemas.openxmlformats.org/officeDocument/2006/relationships/slide" Target="slide59.xml"/><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17" Type="http://schemas.openxmlformats.org/officeDocument/2006/relationships/slide" Target="slide99.xml"/><Relationship Id="rId2" Type="http://schemas.openxmlformats.org/officeDocument/2006/relationships/image" Target="../media/image21.png"/><Relationship Id="rId16" Type="http://schemas.openxmlformats.org/officeDocument/2006/relationships/slide" Target="slide97.xml"/><Relationship Id="rId20" Type="http://schemas.openxmlformats.org/officeDocument/2006/relationships/slide" Target="slide27.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42.xml"/><Relationship Id="rId10" Type="http://schemas.microsoft.com/office/2007/relationships/hdphoto" Target="../media/hdphoto9.wdp"/><Relationship Id="rId19" Type="http://schemas.openxmlformats.org/officeDocument/2006/relationships/slide" Target="slide47.xml"/><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18" Type="http://schemas.openxmlformats.org/officeDocument/2006/relationships/slide" Target="slide66.xml"/><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14.png"/><Relationship Id="rId17" Type="http://schemas.openxmlformats.org/officeDocument/2006/relationships/slide" Target="slide47.xml"/><Relationship Id="rId2" Type="http://schemas.openxmlformats.org/officeDocument/2006/relationships/image" Target="../media/image15.png"/><Relationship Id="rId16" Type="http://schemas.openxmlformats.org/officeDocument/2006/relationships/slide" Target="slide42.xml"/><Relationship Id="rId20"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5" Type="http://schemas.openxmlformats.org/officeDocument/2006/relationships/slide" Target="slide86.xml"/><Relationship Id="rId10" Type="http://schemas.openxmlformats.org/officeDocument/2006/relationships/image" Target="../media/image19.png"/><Relationship Id="rId19" Type="http://schemas.openxmlformats.org/officeDocument/2006/relationships/image" Target="../media/image22.png"/><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slide" Target="slide37.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18" Type="http://schemas.openxmlformats.org/officeDocument/2006/relationships/slide" Target="slide27.xml"/><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14.png"/><Relationship Id="rId17" Type="http://schemas.openxmlformats.org/officeDocument/2006/relationships/image" Target="../media/image23.png"/><Relationship Id="rId2" Type="http://schemas.openxmlformats.org/officeDocument/2006/relationships/image" Target="../media/image15.png"/><Relationship Id="rId16" Type="http://schemas.openxmlformats.org/officeDocument/2006/relationships/slide" Target="slide47.xml"/><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5" Type="http://schemas.openxmlformats.org/officeDocument/2006/relationships/slide" Target="slide86.xml"/><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slide" Target="slide37.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5" Type="http://schemas.openxmlformats.org/officeDocument/2006/relationships/slide" Target="slide27.xml"/><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slide" Target="slide37.xml"/></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18" Type="http://schemas.openxmlformats.org/officeDocument/2006/relationships/slide" Target="slide37.xml"/><Relationship Id="rId3" Type="http://schemas.openxmlformats.org/officeDocument/2006/relationships/hyperlink" Target="https://www.gogla.org/powering-opportunity-the-economic-impact-of-off-grid-solar" TargetMode="External"/><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 Type="http://schemas.openxmlformats.org/officeDocument/2006/relationships/slide" Target="slide86.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7.wdp"/><Relationship Id="rId5" Type="http://schemas.openxmlformats.org/officeDocument/2006/relationships/slide" Target="slide59.xml"/><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hyperlink" Target="https://www.esmap.org/node/55526" TargetMode="External"/><Relationship Id="rId9" Type="http://schemas.microsoft.com/office/2007/relationships/hdphoto" Target="../media/hdphoto6.wdp"/><Relationship Id="rId14" Type="http://schemas.openxmlformats.org/officeDocument/2006/relationships/image" Target="../media/image18.png"/></Relationships>
</file>

<file path=ppt/slides/_rels/slide3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7.png"/><Relationship Id="rId18" Type="http://schemas.microsoft.com/office/2007/relationships/hdphoto" Target="../media/hdphoto10.wdp"/><Relationship Id="rId3" Type="http://schemas.openxmlformats.org/officeDocument/2006/relationships/slide" Target="slide91.xml"/><Relationship Id="rId7" Type="http://schemas.openxmlformats.org/officeDocument/2006/relationships/image" Target="../media/image14.png"/><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slide" Target="slide99.xml"/><Relationship Id="rId16" Type="http://schemas.microsoft.com/office/2007/relationships/hdphoto" Target="../media/hdphoto9.wdp"/><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image" Target="../media/image16.png"/><Relationship Id="rId5" Type="http://schemas.openxmlformats.org/officeDocument/2006/relationships/slide" Target="slide59.xml"/><Relationship Id="rId15" Type="http://schemas.openxmlformats.org/officeDocument/2006/relationships/image" Target="../media/image18.png"/><Relationship Id="rId10" Type="http://schemas.microsoft.com/office/2007/relationships/hdphoto" Target="../media/hdphoto6.wdp"/><Relationship Id="rId19" Type="http://schemas.openxmlformats.org/officeDocument/2006/relationships/slide" Target="slide37.xml"/><Relationship Id="rId4" Type="http://schemas.openxmlformats.org/officeDocument/2006/relationships/slide" Target="slide94.xml"/><Relationship Id="rId9" Type="http://schemas.openxmlformats.org/officeDocument/2006/relationships/image" Target="../media/image15.png"/><Relationship Id="rId14" Type="http://schemas.microsoft.com/office/2007/relationships/hdphoto" Target="../media/hdphoto8.wdp"/></Relationships>
</file>

<file path=ppt/slides/_rels/slide3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7.png"/><Relationship Id="rId18" Type="http://schemas.microsoft.com/office/2007/relationships/hdphoto" Target="../media/hdphoto10.wdp"/><Relationship Id="rId3" Type="http://schemas.openxmlformats.org/officeDocument/2006/relationships/slide" Target="slide94.xml"/><Relationship Id="rId7" Type="http://schemas.openxmlformats.org/officeDocument/2006/relationships/image" Target="../media/image14.png"/><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slide" Target="slide91.xml"/><Relationship Id="rId16" Type="http://schemas.microsoft.com/office/2007/relationships/hdphoto" Target="../media/hdphoto9.wdp"/><Relationship Id="rId1" Type="http://schemas.openxmlformats.org/officeDocument/2006/relationships/slideLayout" Target="../slideLayouts/slideLayout3.xml"/><Relationship Id="rId6" Type="http://schemas.openxmlformats.org/officeDocument/2006/relationships/slide" Target="slide86.xml"/><Relationship Id="rId11" Type="http://schemas.openxmlformats.org/officeDocument/2006/relationships/image" Target="../media/image16.png"/><Relationship Id="rId5" Type="http://schemas.openxmlformats.org/officeDocument/2006/relationships/slide" Target="slide52.xml"/><Relationship Id="rId15" Type="http://schemas.openxmlformats.org/officeDocument/2006/relationships/image" Target="../media/image18.png"/><Relationship Id="rId10" Type="http://schemas.microsoft.com/office/2007/relationships/hdphoto" Target="../media/hdphoto6.wdp"/><Relationship Id="rId19" Type="http://schemas.openxmlformats.org/officeDocument/2006/relationships/slide" Target="slide37.xml"/><Relationship Id="rId4" Type="http://schemas.openxmlformats.org/officeDocument/2006/relationships/slide" Target="slide66.xml"/><Relationship Id="rId9" Type="http://schemas.openxmlformats.org/officeDocument/2006/relationships/image" Target="../media/image15.png"/><Relationship Id="rId14" Type="http://schemas.microsoft.com/office/2007/relationships/hdphoto" Target="../media/hdphoto8.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3" Type="http://schemas.openxmlformats.org/officeDocument/2006/relationships/slide" Target="slide86.xml"/><Relationship Id="rId7" Type="http://schemas.microsoft.com/office/2007/relationships/hdphoto" Target="../media/hdphoto6.wdp"/><Relationship Id="rId12" Type="http://schemas.openxmlformats.org/officeDocument/2006/relationships/image" Target="../media/image18.png"/><Relationship Id="rId2" Type="http://schemas.openxmlformats.org/officeDocument/2006/relationships/slide" Target="slide59.xml"/><Relationship Id="rId16" Type="http://schemas.openxmlformats.org/officeDocument/2006/relationships/slide" Target="slide37.xml"/><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7.wdp"/><Relationship Id="rId14" Type="http://schemas.openxmlformats.org/officeDocument/2006/relationships/image" Target="../media/image19.png"/></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7.wdp"/><Relationship Id="rId18" Type="http://schemas.openxmlformats.org/officeDocument/2006/relationships/image" Target="../media/image19.png"/><Relationship Id="rId3" Type="http://schemas.openxmlformats.org/officeDocument/2006/relationships/slide" Target="slide86.xml"/><Relationship Id="rId7" Type="http://schemas.openxmlformats.org/officeDocument/2006/relationships/slide" Target="slide71.xml"/><Relationship Id="rId12" Type="http://schemas.openxmlformats.org/officeDocument/2006/relationships/image" Target="../media/image16.png"/><Relationship Id="rId17" Type="http://schemas.microsoft.com/office/2007/relationships/hdphoto" Target="../media/hdphoto9.wdp"/><Relationship Id="rId2" Type="http://schemas.openxmlformats.org/officeDocument/2006/relationships/slide" Target="slide66.xml"/><Relationship Id="rId16" Type="http://schemas.openxmlformats.org/officeDocument/2006/relationships/image" Target="../media/image18.png"/><Relationship Id="rId20" Type="http://schemas.openxmlformats.org/officeDocument/2006/relationships/slide" Target="slide37.xml"/><Relationship Id="rId1" Type="http://schemas.openxmlformats.org/officeDocument/2006/relationships/slideLayout" Target="../slideLayouts/slideLayout3.xml"/><Relationship Id="rId6" Type="http://schemas.openxmlformats.org/officeDocument/2006/relationships/slide" Target="slide99.xml"/><Relationship Id="rId11" Type="http://schemas.microsoft.com/office/2007/relationships/hdphoto" Target="../media/hdphoto6.wdp"/><Relationship Id="rId5" Type="http://schemas.openxmlformats.org/officeDocument/2006/relationships/slide" Target="slide97.xml"/><Relationship Id="rId15" Type="http://schemas.microsoft.com/office/2007/relationships/hdphoto" Target="../media/hdphoto8.wdp"/><Relationship Id="rId10" Type="http://schemas.openxmlformats.org/officeDocument/2006/relationships/image" Target="../media/image15.png"/><Relationship Id="rId19" Type="http://schemas.microsoft.com/office/2007/relationships/hdphoto" Target="../media/hdphoto10.wdp"/><Relationship Id="rId4" Type="http://schemas.openxmlformats.org/officeDocument/2006/relationships/slide" Target="slide94.xml"/><Relationship Id="rId9" Type="http://schemas.microsoft.com/office/2007/relationships/hdphoto" Target="../media/hdphoto5.wdp"/><Relationship Id="rId14"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9.wdp"/><Relationship Id="rId2" Type="http://schemas.openxmlformats.org/officeDocument/2006/relationships/hyperlink" Target="http://www4.unfccc.int/ndcregistry/Pages/Home.aspx" TargetMode="External"/><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slide" Target="slide37.xml"/><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 Id="rId14" Type="http://schemas.microsoft.com/office/2007/relationships/hdphoto" Target="../media/hdphoto10.wdp"/></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3" Type="http://schemas.openxmlformats.org/officeDocument/2006/relationships/slide" Target="slide97.xml"/><Relationship Id="rId7" Type="http://schemas.microsoft.com/office/2007/relationships/hdphoto" Target="../media/hdphoto6.wdp"/><Relationship Id="rId12" Type="http://schemas.openxmlformats.org/officeDocument/2006/relationships/image" Target="../media/image18.png"/><Relationship Id="rId2" Type="http://schemas.openxmlformats.org/officeDocument/2006/relationships/slide" Target="slide59.xml"/><Relationship Id="rId16" Type="http://schemas.openxmlformats.org/officeDocument/2006/relationships/slide" Target="slide42.xml"/><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7.wdp"/><Relationship Id="rId14" Type="http://schemas.openxmlformats.org/officeDocument/2006/relationships/image" Target="../media/image19.png"/></Relationships>
</file>

<file path=ppt/slides/_rels/slide44.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image" Target="../media/image16.png"/><Relationship Id="rId18" Type="http://schemas.microsoft.com/office/2007/relationships/hdphoto" Target="../media/hdphoto9.wdp"/><Relationship Id="rId26" Type="http://schemas.openxmlformats.org/officeDocument/2006/relationships/slide" Target="slide99.xml"/><Relationship Id="rId3" Type="http://schemas.openxmlformats.org/officeDocument/2006/relationships/slide" Target="slide86.xml"/><Relationship Id="rId21" Type="http://schemas.openxmlformats.org/officeDocument/2006/relationships/slide" Target="slide4.xml"/><Relationship Id="rId7" Type="http://schemas.openxmlformats.org/officeDocument/2006/relationships/slide" Target="slide47.xml"/><Relationship Id="rId12" Type="http://schemas.microsoft.com/office/2007/relationships/hdphoto" Target="../media/hdphoto6.wdp"/><Relationship Id="rId17" Type="http://schemas.openxmlformats.org/officeDocument/2006/relationships/image" Target="../media/image18.png"/><Relationship Id="rId25" Type="http://schemas.openxmlformats.org/officeDocument/2006/relationships/slide" Target="slide123.xml"/><Relationship Id="rId2" Type="http://schemas.openxmlformats.org/officeDocument/2006/relationships/slide" Target="slide105.xml"/><Relationship Id="rId16" Type="http://schemas.microsoft.com/office/2007/relationships/hdphoto" Target="../media/hdphoto8.wdp"/><Relationship Id="rId20" Type="http://schemas.microsoft.com/office/2007/relationships/hdphoto" Target="../media/hdphoto10.wdp"/><Relationship Id="rId29" Type="http://schemas.openxmlformats.org/officeDocument/2006/relationships/slide" Target="slide97.xml"/><Relationship Id="rId1" Type="http://schemas.openxmlformats.org/officeDocument/2006/relationships/slideLayout" Target="../slideLayouts/slideLayout3.xml"/><Relationship Id="rId6" Type="http://schemas.openxmlformats.org/officeDocument/2006/relationships/slide" Target="slide27.xml"/><Relationship Id="rId11" Type="http://schemas.openxmlformats.org/officeDocument/2006/relationships/image" Target="../media/image15.png"/><Relationship Id="rId24" Type="http://schemas.openxmlformats.org/officeDocument/2006/relationships/slide" Target="slide130.xml"/><Relationship Id="rId32" Type="http://schemas.openxmlformats.org/officeDocument/2006/relationships/slide" Target="slide42.xml"/><Relationship Id="rId5" Type="http://schemas.openxmlformats.org/officeDocument/2006/relationships/slide" Target="slide113.xml"/><Relationship Id="rId15" Type="http://schemas.openxmlformats.org/officeDocument/2006/relationships/image" Target="../media/image17.png"/><Relationship Id="rId23" Type="http://schemas.openxmlformats.org/officeDocument/2006/relationships/slide" Target="slide26.xml"/><Relationship Id="rId28" Type="http://schemas.openxmlformats.org/officeDocument/2006/relationships/slide" Target="slide94.xml"/><Relationship Id="rId10" Type="http://schemas.microsoft.com/office/2007/relationships/hdphoto" Target="../media/hdphoto5.wdp"/><Relationship Id="rId19" Type="http://schemas.openxmlformats.org/officeDocument/2006/relationships/image" Target="../media/image19.png"/><Relationship Id="rId31" Type="http://schemas.openxmlformats.org/officeDocument/2006/relationships/slide" Target="slide127.xml"/><Relationship Id="rId4" Type="http://schemas.openxmlformats.org/officeDocument/2006/relationships/slide" Target="slide59.xml"/><Relationship Id="rId9" Type="http://schemas.openxmlformats.org/officeDocument/2006/relationships/image" Target="../media/image14.png"/><Relationship Id="rId14" Type="http://schemas.microsoft.com/office/2007/relationships/hdphoto" Target="../media/hdphoto7.wdp"/><Relationship Id="rId22" Type="http://schemas.openxmlformats.org/officeDocument/2006/relationships/slide" Target="slide8.xml"/><Relationship Id="rId27" Type="http://schemas.openxmlformats.org/officeDocument/2006/relationships/slide" Target="slide91.xml"/><Relationship Id="rId30" Type="http://schemas.openxmlformats.org/officeDocument/2006/relationships/slide" Target="slide119.xml"/></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18" Type="http://schemas.openxmlformats.org/officeDocument/2006/relationships/slide" Target="slide42.xml"/><Relationship Id="rId3" Type="http://schemas.openxmlformats.org/officeDocument/2006/relationships/slide" Target="slide59.xml"/><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 Type="http://schemas.openxmlformats.org/officeDocument/2006/relationships/slide" Target="slide111.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7.wdp"/><Relationship Id="rId5" Type="http://schemas.openxmlformats.org/officeDocument/2006/relationships/slide" Target="slide86.xml"/><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slide" Target="slide113.xml"/><Relationship Id="rId9" Type="http://schemas.microsoft.com/office/2007/relationships/hdphoto" Target="../media/hdphoto6.wdp"/><Relationship Id="rId14" Type="http://schemas.openxmlformats.org/officeDocument/2006/relationships/image" Target="../media/image18.png"/></Relationships>
</file>

<file path=ppt/slides/_rels/slide46.xml.rels><?xml version="1.0" encoding="UTF-8" standalone="yes"?>
<Relationships xmlns="http://schemas.openxmlformats.org/package/2006/relationships"><Relationship Id="rId8" Type="http://schemas.openxmlformats.org/officeDocument/2006/relationships/slide" Target="slide71.xml"/><Relationship Id="rId13" Type="http://schemas.microsoft.com/office/2007/relationships/hdphoto" Target="../media/hdphoto6.wdp"/><Relationship Id="rId18" Type="http://schemas.openxmlformats.org/officeDocument/2006/relationships/image" Target="../media/image18.png"/><Relationship Id="rId3" Type="http://schemas.openxmlformats.org/officeDocument/2006/relationships/slide" Target="slide99.xml"/><Relationship Id="rId21" Type="http://schemas.microsoft.com/office/2007/relationships/hdphoto" Target="../media/hdphoto10.wdp"/><Relationship Id="rId7" Type="http://schemas.openxmlformats.org/officeDocument/2006/relationships/slide" Target="slide66.xml"/><Relationship Id="rId12" Type="http://schemas.openxmlformats.org/officeDocument/2006/relationships/image" Target="../media/image15.png"/><Relationship Id="rId17" Type="http://schemas.microsoft.com/office/2007/relationships/hdphoto" Target="../media/hdphoto8.wdp"/><Relationship Id="rId2" Type="http://schemas.openxmlformats.org/officeDocument/2006/relationships/slide" Target="slide127.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slide" Target="slide52.xml"/><Relationship Id="rId11" Type="http://schemas.microsoft.com/office/2007/relationships/hdphoto" Target="../media/hdphoto5.wdp"/><Relationship Id="rId5" Type="http://schemas.openxmlformats.org/officeDocument/2006/relationships/slide" Target="slide47.xml"/><Relationship Id="rId15" Type="http://schemas.microsoft.com/office/2007/relationships/hdphoto" Target="../media/hdphoto7.wdp"/><Relationship Id="rId10" Type="http://schemas.openxmlformats.org/officeDocument/2006/relationships/image" Target="../media/image14.png"/><Relationship Id="rId19" Type="http://schemas.microsoft.com/office/2007/relationships/hdphoto" Target="../media/hdphoto9.wdp"/><Relationship Id="rId4" Type="http://schemas.openxmlformats.org/officeDocument/2006/relationships/slide" Target="slide86.xml"/><Relationship Id="rId9" Type="http://schemas.openxmlformats.org/officeDocument/2006/relationships/slide" Target="slide113.xml"/><Relationship Id="rId14" Type="http://schemas.openxmlformats.org/officeDocument/2006/relationships/image" Target="../media/image16.png"/><Relationship Id="rId22" Type="http://schemas.openxmlformats.org/officeDocument/2006/relationships/slide" Target="slide42.xml"/></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3" Type="http://schemas.openxmlformats.org/officeDocument/2006/relationships/slide" Target="slide59.xml"/><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 Type="http://schemas.openxmlformats.org/officeDocument/2006/relationships/slide" Target="slide4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7.wdp"/><Relationship Id="rId5" Type="http://schemas.openxmlformats.org/officeDocument/2006/relationships/slide" Target="slide113.xml"/><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slide" Target="slide71.xml"/><Relationship Id="rId9" Type="http://schemas.microsoft.com/office/2007/relationships/hdphoto" Target="../media/hdphoto6.wdp"/><Relationship Id="rId14" Type="http://schemas.openxmlformats.org/officeDocument/2006/relationships/image" Target="../media/image18.pn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18" Type="http://schemas.openxmlformats.org/officeDocument/2006/relationships/slide" Target="slide47.xml"/><Relationship Id="rId3" Type="http://schemas.openxmlformats.org/officeDocument/2006/relationships/slide" Target="slide119.xml"/><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 Type="http://schemas.openxmlformats.org/officeDocument/2006/relationships/slide" Target="slide59.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7.wdp"/><Relationship Id="rId5" Type="http://schemas.openxmlformats.org/officeDocument/2006/relationships/slide" Target="slide77.xml"/><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slide" Target="slide107.xml"/><Relationship Id="rId9" Type="http://schemas.microsoft.com/office/2007/relationships/hdphoto" Target="../media/hdphoto6.wdp"/><Relationship Id="rId14" Type="http://schemas.openxmlformats.org/officeDocument/2006/relationships/image" Target="../media/image18.png"/></Relationships>
</file>

<file path=ppt/slides/_rels/slide49.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3" Type="http://schemas.openxmlformats.org/officeDocument/2006/relationships/slide" Target="slide58.xml"/><Relationship Id="rId7" Type="http://schemas.microsoft.com/office/2007/relationships/hdphoto" Target="../media/hdphoto6.wdp"/><Relationship Id="rId12" Type="http://schemas.openxmlformats.org/officeDocument/2006/relationships/image" Target="../media/image18.png"/><Relationship Id="rId2" Type="http://schemas.openxmlformats.org/officeDocument/2006/relationships/hyperlink" Target="http://www.iea.org/statistics/statisticssearch/report/?country=WORLD&amp;product=electricityandheat&amp;year=2015" TargetMode="External"/><Relationship Id="rId16" Type="http://schemas.openxmlformats.org/officeDocument/2006/relationships/slide" Target="slide47.xml"/><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7.wdp"/><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slide" Target="slide47.xml"/></Relationships>
</file>

<file path=ppt/slides/_rels/slide51.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9.wdp"/><Relationship Id="rId2" Type="http://schemas.openxmlformats.org/officeDocument/2006/relationships/slide" Target="slide59.xml"/><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slide" Target="slide51.xml"/><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 Id="rId14" Type="http://schemas.microsoft.com/office/2007/relationships/hdphoto" Target="../media/hdphoto10.wdp"/></Relationships>
</file>

<file path=ppt/slides/_rels/slide5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9.wdp"/><Relationship Id="rId2" Type="http://schemas.openxmlformats.org/officeDocument/2006/relationships/slide" Target="slide64.xml"/><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slide" Target="slide52.xml"/><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 Id="rId14" Type="http://schemas.microsoft.com/office/2007/relationships/hdphoto" Target="../media/hdphoto10.wdp"/></Relationships>
</file>

<file path=ppt/slides/_rels/slide5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9.wdp"/><Relationship Id="rId3" Type="http://schemas.openxmlformats.org/officeDocument/2006/relationships/slide" Target="slide64.xml"/><Relationship Id="rId7" Type="http://schemas.microsoft.com/office/2007/relationships/hdphoto" Target="../media/hdphoto5.wdp"/><Relationship Id="rId12" Type="http://schemas.openxmlformats.org/officeDocument/2006/relationships/image" Target="../media/image18.png"/><Relationship Id="rId2" Type="http://schemas.openxmlformats.org/officeDocument/2006/relationships/slide" Target="slide77.xml"/><Relationship Id="rId16" Type="http://schemas.openxmlformats.org/officeDocument/2006/relationships/slide" Target="slide52.xml"/><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8.wdp"/><Relationship Id="rId5" Type="http://schemas.openxmlformats.org/officeDocument/2006/relationships/slide" Target="slide71.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99.xml"/><Relationship Id="rId9" Type="http://schemas.microsoft.com/office/2007/relationships/hdphoto" Target="../media/hdphoto6.wdp"/><Relationship Id="rId14" Type="http://schemas.openxmlformats.org/officeDocument/2006/relationships/image" Target="../media/image19.png"/></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18" Type="http://schemas.openxmlformats.org/officeDocument/2006/relationships/slide" Target="slide52.xml"/><Relationship Id="rId3" Type="http://schemas.openxmlformats.org/officeDocument/2006/relationships/slide" Target="slide64.xml"/><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 Type="http://schemas.openxmlformats.org/officeDocument/2006/relationships/slide" Target="slide119.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7.wdp"/><Relationship Id="rId5" Type="http://schemas.openxmlformats.org/officeDocument/2006/relationships/slide" Target="slide66.xml"/><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slide" Target="slide113.xml"/><Relationship Id="rId9" Type="http://schemas.microsoft.com/office/2007/relationships/hdphoto" Target="../media/hdphoto6.wdp"/><Relationship Id="rId14" Type="http://schemas.openxmlformats.org/officeDocument/2006/relationships/image" Target="../media/image18.png"/></Relationships>
</file>

<file path=ppt/slides/_rels/slide55.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18" Type="http://schemas.openxmlformats.org/officeDocument/2006/relationships/slide" Target="slide52.xml"/><Relationship Id="rId3" Type="http://schemas.openxmlformats.org/officeDocument/2006/relationships/slide" Target="slide57.xml"/><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 Type="http://schemas.openxmlformats.org/officeDocument/2006/relationships/slide" Target="slide99.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7.wdp"/><Relationship Id="rId5" Type="http://schemas.openxmlformats.org/officeDocument/2006/relationships/slide" Target="slide80.xml"/><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slide" Target="slide91.xml"/><Relationship Id="rId9" Type="http://schemas.microsoft.com/office/2007/relationships/hdphoto" Target="../media/hdphoto6.wdp"/><Relationship Id="rId14" Type="http://schemas.openxmlformats.org/officeDocument/2006/relationships/image" Target="../media/image18.png"/></Relationships>
</file>

<file path=ppt/slides/_rels/slide5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3" Type="http://schemas.openxmlformats.org/officeDocument/2006/relationships/slide" Target="slide37.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slide" Target="slide52.xml"/><Relationship Id="rId2" Type="http://schemas.openxmlformats.org/officeDocument/2006/relationships/slide" Target="slide42.xml"/><Relationship Id="rId16" Type="http://schemas.microsoft.com/office/2007/relationships/hdphoto" Target="../media/hdphoto10.wdp"/><Relationship Id="rId1" Type="http://schemas.openxmlformats.org/officeDocument/2006/relationships/slideLayout" Target="../slideLayouts/slideLayout3.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7.wdp"/><Relationship Id="rId4" Type="http://schemas.openxmlformats.org/officeDocument/2006/relationships/slide" Target="slide113.xml"/><Relationship Id="rId9" Type="http://schemas.openxmlformats.org/officeDocument/2006/relationships/image" Target="../media/image16.png"/><Relationship Id="rId14" Type="http://schemas.microsoft.com/office/2007/relationships/hdphoto" Target="../media/hdphoto9.wdp"/></Relationships>
</file>

<file path=ppt/slides/_rels/slide5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3" Type="http://schemas.openxmlformats.org/officeDocument/2006/relationships/slide" Target="slide52.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slide" Target="slide57.xml"/><Relationship Id="rId2" Type="http://schemas.openxmlformats.org/officeDocument/2006/relationships/slide" Target="slide99.xml"/><Relationship Id="rId16" Type="http://schemas.microsoft.com/office/2007/relationships/hdphoto" Target="../media/hdphoto10.wdp"/><Relationship Id="rId1" Type="http://schemas.openxmlformats.org/officeDocument/2006/relationships/slideLayout" Target="../slideLayouts/slideLayout3.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7.wdp"/><Relationship Id="rId4" Type="http://schemas.openxmlformats.org/officeDocument/2006/relationships/slide" Target="slide71.xml"/><Relationship Id="rId9" Type="http://schemas.openxmlformats.org/officeDocument/2006/relationships/image" Target="../media/image16.png"/><Relationship Id="rId14" Type="http://schemas.microsoft.com/office/2007/relationships/hdphoto" Target="../media/hdphoto9.wdp"/></Relationships>
</file>

<file path=ppt/slides/_rels/slide58.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18" Type="http://schemas.openxmlformats.org/officeDocument/2006/relationships/slide" Target="slide57.xml"/><Relationship Id="rId3" Type="http://schemas.openxmlformats.org/officeDocument/2006/relationships/slide" Target="slide94.xml"/><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 Type="http://schemas.openxmlformats.org/officeDocument/2006/relationships/slide" Target="slide91.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7.wdp"/><Relationship Id="rId5" Type="http://schemas.openxmlformats.org/officeDocument/2006/relationships/slide" Target="slide66.xml"/><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slide" Target="slide37.xml"/><Relationship Id="rId9" Type="http://schemas.microsoft.com/office/2007/relationships/hdphoto" Target="../media/hdphoto6.wdp"/><Relationship Id="rId14" Type="http://schemas.openxmlformats.org/officeDocument/2006/relationships/image" Target="../media/image18.png"/></Relationships>
</file>

<file path=ppt/slides/_rels/slide5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7.png"/><Relationship Id="rId18" Type="http://schemas.microsoft.com/office/2007/relationships/hdphoto" Target="../media/hdphoto10.wdp"/><Relationship Id="rId3" Type="http://schemas.openxmlformats.org/officeDocument/2006/relationships/slide" Target="slide42.xml"/><Relationship Id="rId7" Type="http://schemas.openxmlformats.org/officeDocument/2006/relationships/image" Target="../media/image14.png"/><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slide" Target="slide37.xml"/><Relationship Id="rId16" Type="http://schemas.microsoft.com/office/2007/relationships/hdphoto" Target="../media/hdphoto9.wdp"/><Relationship Id="rId1" Type="http://schemas.openxmlformats.org/officeDocument/2006/relationships/slideLayout" Target="../slideLayouts/slideLayout3.xml"/><Relationship Id="rId6" Type="http://schemas.openxmlformats.org/officeDocument/2006/relationships/slide" Target="slide119.xml"/><Relationship Id="rId11" Type="http://schemas.openxmlformats.org/officeDocument/2006/relationships/image" Target="../media/image16.png"/><Relationship Id="rId5" Type="http://schemas.openxmlformats.org/officeDocument/2006/relationships/slide" Target="slide51.xml"/><Relationship Id="rId15" Type="http://schemas.openxmlformats.org/officeDocument/2006/relationships/image" Target="../media/image18.png"/><Relationship Id="rId10" Type="http://schemas.microsoft.com/office/2007/relationships/hdphoto" Target="../media/hdphoto6.wdp"/><Relationship Id="rId19" Type="http://schemas.openxmlformats.org/officeDocument/2006/relationships/slide" Target="slide59.xml"/><Relationship Id="rId4" Type="http://schemas.openxmlformats.org/officeDocument/2006/relationships/slide" Target="slide47.xml"/><Relationship Id="rId9" Type="http://schemas.openxmlformats.org/officeDocument/2006/relationships/image" Target="../media/image15.png"/><Relationship Id="rId14" Type="http://schemas.microsoft.com/office/2007/relationships/hdphoto" Target="../media/hdphoto8.wdp"/></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7.wdp"/><Relationship Id="rId18" Type="http://schemas.openxmlformats.org/officeDocument/2006/relationships/image" Target="../media/image19.png"/><Relationship Id="rId3" Type="http://schemas.openxmlformats.org/officeDocument/2006/relationships/slide" Target="slide90.xml"/><Relationship Id="rId7" Type="http://schemas.openxmlformats.org/officeDocument/2006/relationships/slide" Target="slide113.xml"/><Relationship Id="rId12" Type="http://schemas.openxmlformats.org/officeDocument/2006/relationships/image" Target="../media/image16.png"/><Relationship Id="rId17" Type="http://schemas.microsoft.com/office/2007/relationships/hdphoto" Target="../media/hdphoto9.wdp"/><Relationship Id="rId2" Type="http://schemas.openxmlformats.org/officeDocument/2006/relationships/slide" Target="slide85.xml"/><Relationship Id="rId16" Type="http://schemas.openxmlformats.org/officeDocument/2006/relationships/image" Target="../media/image18.png"/><Relationship Id="rId20"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slide" Target="slide71.xml"/><Relationship Id="rId11" Type="http://schemas.microsoft.com/office/2007/relationships/hdphoto" Target="../media/hdphoto6.wdp"/><Relationship Id="rId5" Type="http://schemas.openxmlformats.org/officeDocument/2006/relationships/slide" Target="slide96.xml"/><Relationship Id="rId15" Type="http://schemas.microsoft.com/office/2007/relationships/hdphoto" Target="../media/hdphoto8.wdp"/><Relationship Id="rId10" Type="http://schemas.openxmlformats.org/officeDocument/2006/relationships/image" Target="../media/image15.png"/><Relationship Id="rId19" Type="http://schemas.microsoft.com/office/2007/relationships/hdphoto" Target="../media/hdphoto10.wdp"/><Relationship Id="rId4" Type="http://schemas.openxmlformats.org/officeDocument/2006/relationships/slide" Target="slide51.xml"/><Relationship Id="rId9" Type="http://schemas.microsoft.com/office/2007/relationships/hdphoto" Target="../media/hdphoto5.wdp"/><Relationship Id="rId14" Type="http://schemas.openxmlformats.org/officeDocument/2006/relationships/image" Target="../media/image17.png"/></Relationships>
</file>

<file path=ppt/slides/_rels/slide61.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3" Type="http://schemas.openxmlformats.org/officeDocument/2006/relationships/slide" Target="slide27.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slide" Target="slide59.xml"/><Relationship Id="rId2" Type="http://schemas.openxmlformats.org/officeDocument/2006/relationships/slide" Target="slide123.xml"/><Relationship Id="rId16" Type="http://schemas.microsoft.com/office/2007/relationships/hdphoto" Target="../media/hdphoto10.wdp"/><Relationship Id="rId1" Type="http://schemas.openxmlformats.org/officeDocument/2006/relationships/slideLayout" Target="../slideLayouts/slideLayout3.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7.wdp"/><Relationship Id="rId4" Type="http://schemas.openxmlformats.org/officeDocument/2006/relationships/slide" Target="slide80.xml"/><Relationship Id="rId9" Type="http://schemas.openxmlformats.org/officeDocument/2006/relationships/image" Target="../media/image16.png"/><Relationship Id="rId14" Type="http://schemas.microsoft.com/office/2007/relationships/hdphoto" Target="../media/hdphoto9.wdp"/></Relationships>
</file>

<file path=ppt/slides/_rels/slide6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7.png"/><Relationship Id="rId18" Type="http://schemas.microsoft.com/office/2007/relationships/hdphoto" Target="../media/hdphoto10.wdp"/><Relationship Id="rId3" Type="http://schemas.openxmlformats.org/officeDocument/2006/relationships/slide" Target="slide107.xml"/><Relationship Id="rId7" Type="http://schemas.openxmlformats.org/officeDocument/2006/relationships/image" Target="../media/image14.png"/><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slide" Target="slide113.xml"/><Relationship Id="rId16" Type="http://schemas.microsoft.com/office/2007/relationships/hdphoto" Target="../media/hdphoto9.wdp"/><Relationship Id="rId1" Type="http://schemas.openxmlformats.org/officeDocument/2006/relationships/slideLayout" Target="../slideLayouts/slideLayout3.xml"/><Relationship Id="rId6" Type="http://schemas.openxmlformats.org/officeDocument/2006/relationships/slide" Target="slide80.xml"/><Relationship Id="rId11" Type="http://schemas.openxmlformats.org/officeDocument/2006/relationships/image" Target="../media/image16.png"/><Relationship Id="rId5" Type="http://schemas.openxmlformats.org/officeDocument/2006/relationships/slide" Target="slide99.xml"/><Relationship Id="rId15" Type="http://schemas.openxmlformats.org/officeDocument/2006/relationships/image" Target="../media/image18.png"/><Relationship Id="rId10" Type="http://schemas.microsoft.com/office/2007/relationships/hdphoto" Target="../media/hdphoto6.wdp"/><Relationship Id="rId19" Type="http://schemas.openxmlformats.org/officeDocument/2006/relationships/slide" Target="slide59.xml"/><Relationship Id="rId4" Type="http://schemas.openxmlformats.org/officeDocument/2006/relationships/slide" Target="slide105.xml"/><Relationship Id="rId9" Type="http://schemas.openxmlformats.org/officeDocument/2006/relationships/image" Target="../media/image15.png"/><Relationship Id="rId14" Type="http://schemas.microsoft.com/office/2007/relationships/hdphoto" Target="../media/hdphoto8.wdp"/></Relationships>
</file>

<file path=ppt/slides/_rels/slide6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18" Type="http://schemas.openxmlformats.org/officeDocument/2006/relationships/slide" Target="slide59.xml"/><Relationship Id="rId3" Type="http://schemas.openxmlformats.org/officeDocument/2006/relationships/slide" Target="slide80.xml"/><Relationship Id="rId7" Type="http://schemas.microsoft.com/office/2007/relationships/hdphoto" Target="../media/hdphoto5.wdp"/><Relationship Id="rId12" Type="http://schemas.openxmlformats.org/officeDocument/2006/relationships/image" Target="../media/image17.png"/><Relationship Id="rId17" Type="http://schemas.microsoft.com/office/2007/relationships/hdphoto" Target="../media/hdphoto10.wdp"/><Relationship Id="rId2" Type="http://schemas.openxmlformats.org/officeDocument/2006/relationships/slide" Target="slide71.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7.wdp"/><Relationship Id="rId5" Type="http://schemas.openxmlformats.org/officeDocument/2006/relationships/slide" Target="slide113.xml"/><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slide" Target="slide105.xml"/><Relationship Id="rId9" Type="http://schemas.microsoft.com/office/2007/relationships/hdphoto" Target="../media/hdphoto6.wdp"/><Relationship Id="rId14" Type="http://schemas.openxmlformats.org/officeDocument/2006/relationships/image" Target="../media/image18.png"/></Relationships>
</file>

<file path=ppt/slides/_rels/slide6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3" Type="http://schemas.openxmlformats.org/officeDocument/2006/relationships/slide" Target="slide71.xml"/><Relationship Id="rId7" Type="http://schemas.microsoft.com/office/2007/relationships/hdphoto" Target="../media/hdphoto6.wdp"/><Relationship Id="rId12" Type="http://schemas.openxmlformats.org/officeDocument/2006/relationships/image" Target="../media/image18.png"/><Relationship Id="rId2" Type="http://schemas.openxmlformats.org/officeDocument/2006/relationships/slide" Target="slide52.xml"/><Relationship Id="rId16" Type="http://schemas.openxmlformats.org/officeDocument/2006/relationships/slide" Target="slide64.xml"/><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7.wdp"/><Relationship Id="rId14" Type="http://schemas.openxmlformats.org/officeDocument/2006/relationships/image" Target="../media/image19.png"/></Relationships>
</file>

<file path=ppt/slides/_rels/slide6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7.png"/><Relationship Id="rId18" Type="http://schemas.microsoft.com/office/2007/relationships/hdphoto" Target="../media/hdphoto10.wdp"/><Relationship Id="rId3" Type="http://schemas.openxmlformats.org/officeDocument/2006/relationships/slide" Target="slide77.xml"/><Relationship Id="rId7" Type="http://schemas.openxmlformats.org/officeDocument/2006/relationships/image" Target="../media/image14.png"/><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slide" Target="slide119.xml"/><Relationship Id="rId16" Type="http://schemas.microsoft.com/office/2007/relationships/hdphoto" Target="../media/hdphoto9.wdp"/><Relationship Id="rId1" Type="http://schemas.openxmlformats.org/officeDocument/2006/relationships/slideLayout" Target="../slideLayouts/slideLayout3.xml"/><Relationship Id="rId6" Type="http://schemas.openxmlformats.org/officeDocument/2006/relationships/slide" Target="slide71.xml"/><Relationship Id="rId11" Type="http://schemas.openxmlformats.org/officeDocument/2006/relationships/image" Target="../media/image16.png"/><Relationship Id="rId5" Type="http://schemas.openxmlformats.org/officeDocument/2006/relationships/slide" Target="slide99.xml"/><Relationship Id="rId15" Type="http://schemas.openxmlformats.org/officeDocument/2006/relationships/image" Target="../media/image18.png"/><Relationship Id="rId10" Type="http://schemas.microsoft.com/office/2007/relationships/hdphoto" Target="../media/hdphoto6.wdp"/><Relationship Id="rId19" Type="http://schemas.openxmlformats.org/officeDocument/2006/relationships/slide" Target="slide64.xml"/><Relationship Id="rId4" Type="http://schemas.openxmlformats.org/officeDocument/2006/relationships/slide" Target="slide52.xml"/><Relationship Id="rId9" Type="http://schemas.openxmlformats.org/officeDocument/2006/relationships/image" Target="../media/image15.png"/><Relationship Id="rId14" Type="http://schemas.microsoft.com/office/2007/relationships/hdphoto" Target="../media/hdphoto8.wdp"/></Relationships>
</file>

<file path=ppt/slides/_rels/slide66.xml.rels><?xml version="1.0" encoding="UTF-8" standalone="yes"?>
<Relationships xmlns="http://schemas.openxmlformats.org/package/2006/relationships"><Relationship Id="rId8" Type="http://schemas.openxmlformats.org/officeDocument/2006/relationships/slide" Target="slide113.xml"/><Relationship Id="rId13" Type="http://schemas.openxmlformats.org/officeDocument/2006/relationships/image" Target="../media/image16.png"/><Relationship Id="rId18" Type="http://schemas.microsoft.com/office/2007/relationships/hdphoto" Target="../media/hdphoto9.wdp"/><Relationship Id="rId3" Type="http://schemas.openxmlformats.org/officeDocument/2006/relationships/slide" Target="slide107.xml"/><Relationship Id="rId21" Type="http://schemas.openxmlformats.org/officeDocument/2006/relationships/slide" Target="slide66.xml"/><Relationship Id="rId7" Type="http://schemas.openxmlformats.org/officeDocument/2006/relationships/hyperlink" Target="https://www.imf.org/en/News/Articles/2015/09/28/04/53/sonew070215a" TargetMode="External"/><Relationship Id="rId12" Type="http://schemas.microsoft.com/office/2007/relationships/hdphoto" Target="../media/hdphoto6.wdp"/><Relationship Id="rId17" Type="http://schemas.openxmlformats.org/officeDocument/2006/relationships/image" Target="../media/image18.png"/><Relationship Id="rId2" Type="http://schemas.openxmlformats.org/officeDocument/2006/relationships/slide" Target="slide123.xml"/><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hyperlink" Target="https://www.iea.org/statistics/resources/energysubsidies/" TargetMode="External"/><Relationship Id="rId11" Type="http://schemas.openxmlformats.org/officeDocument/2006/relationships/image" Target="../media/image15.png"/><Relationship Id="rId5" Type="http://schemas.openxmlformats.org/officeDocument/2006/relationships/slide" Target="slide86.xml"/><Relationship Id="rId15" Type="http://schemas.openxmlformats.org/officeDocument/2006/relationships/image" Target="../media/image17.png"/><Relationship Id="rId10" Type="http://schemas.microsoft.com/office/2007/relationships/hdphoto" Target="../media/hdphoto5.wdp"/><Relationship Id="rId19" Type="http://schemas.openxmlformats.org/officeDocument/2006/relationships/image" Target="../media/image19.png"/><Relationship Id="rId4" Type="http://schemas.openxmlformats.org/officeDocument/2006/relationships/slide" Target="slide119.xml"/><Relationship Id="rId9" Type="http://schemas.openxmlformats.org/officeDocument/2006/relationships/image" Target="../media/image14.png"/><Relationship Id="rId14" Type="http://schemas.microsoft.com/office/2007/relationships/hdphoto" Target="../media/hdphoto7.wdp"/></Relationships>
</file>

<file path=ppt/slides/_rels/slide6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slide" Target="slide107.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slide" Target="slide52.xm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17.png"/><Relationship Id="rId5" Type="http://schemas.openxmlformats.org/officeDocument/2006/relationships/slide" Target="slide99.xm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66.xml"/><Relationship Id="rId4" Type="http://schemas.openxmlformats.org/officeDocument/2006/relationships/slide" Target="slide77.xml"/><Relationship Id="rId9" Type="http://schemas.openxmlformats.org/officeDocument/2006/relationships/image" Target="../media/image16.png"/><Relationship Id="rId14" Type="http://schemas.microsoft.com/office/2007/relationships/hdphoto" Target="../media/hdphoto9.wdp"/></Relationships>
</file>

<file path=ppt/slides/_rels/slide68.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66.xml"/><Relationship Id="rId3" Type="http://schemas.openxmlformats.org/officeDocument/2006/relationships/slide" Target="slide37.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99.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94.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91.xml"/><Relationship Id="rId9" Type="http://schemas.microsoft.com/office/2007/relationships/hdphoto" Target="../media/hdphoto7.wdp"/><Relationship Id="rId14" Type="http://schemas.openxmlformats.org/officeDocument/2006/relationships/image" Target="../media/image19.png"/></Relationships>
</file>

<file path=ppt/slides/_rels/slide69.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slide" Target="slide66.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slide" Target="slide86.xml"/><Relationship Id="rId13" Type="http://schemas.openxmlformats.org/officeDocument/2006/relationships/image" Target="../media/image17.png"/><Relationship Id="rId18" Type="http://schemas.microsoft.com/office/2007/relationships/hdphoto" Target="../media/hdphoto10.wdp"/><Relationship Id="rId3" Type="http://schemas.openxmlformats.org/officeDocument/2006/relationships/slide" Target="slide94.xml"/><Relationship Id="rId21" Type="http://schemas.openxmlformats.org/officeDocument/2006/relationships/slide" Target="slide66.xml"/><Relationship Id="rId7" Type="http://schemas.openxmlformats.org/officeDocument/2006/relationships/slide" Target="slide52.xml"/><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slide" Target="slide91.xml"/><Relationship Id="rId16" Type="http://schemas.microsoft.com/office/2007/relationships/hdphoto" Target="../media/hdphoto9.wdp"/><Relationship Id="rId20" Type="http://schemas.microsoft.com/office/2007/relationships/hdphoto" Target="../media/hdphoto5.wdp"/><Relationship Id="rId1" Type="http://schemas.openxmlformats.org/officeDocument/2006/relationships/slideLayout" Target="../slideLayouts/slideLayout3.xml"/><Relationship Id="rId6" Type="http://schemas.openxmlformats.org/officeDocument/2006/relationships/slide" Target="slide113.xml"/><Relationship Id="rId11" Type="http://schemas.openxmlformats.org/officeDocument/2006/relationships/image" Target="../media/image16.png"/><Relationship Id="rId5" Type="http://schemas.openxmlformats.org/officeDocument/2006/relationships/slide" Target="slide47.xml"/><Relationship Id="rId15" Type="http://schemas.openxmlformats.org/officeDocument/2006/relationships/image" Target="../media/image18.png"/><Relationship Id="rId10" Type="http://schemas.microsoft.com/office/2007/relationships/hdphoto" Target="../media/hdphoto6.wdp"/><Relationship Id="rId19" Type="http://schemas.openxmlformats.org/officeDocument/2006/relationships/image" Target="../media/image14.png"/><Relationship Id="rId4" Type="http://schemas.openxmlformats.org/officeDocument/2006/relationships/slide" Target="slide42.xml"/><Relationship Id="rId9" Type="http://schemas.openxmlformats.org/officeDocument/2006/relationships/image" Target="../media/image15.png"/><Relationship Id="rId14" Type="http://schemas.microsoft.com/office/2007/relationships/hdphoto" Target="../media/hdphoto8.wdp"/></Relationships>
</file>

<file path=ppt/slides/_rels/slide71.xml.rels><?xml version="1.0" encoding="UTF-8" standalone="yes"?>
<Relationships xmlns="http://schemas.openxmlformats.org/package/2006/relationships"><Relationship Id="rId8" Type="http://schemas.openxmlformats.org/officeDocument/2006/relationships/slide" Target="slide52.xml"/><Relationship Id="rId13" Type="http://schemas.microsoft.com/office/2007/relationships/hdphoto" Target="../media/hdphoto7.wdp"/><Relationship Id="rId18" Type="http://schemas.openxmlformats.org/officeDocument/2006/relationships/image" Target="../media/image19.png"/><Relationship Id="rId3" Type="http://schemas.openxmlformats.org/officeDocument/2006/relationships/slide" Target="slide94.xml"/><Relationship Id="rId21" Type="http://schemas.microsoft.com/office/2007/relationships/hdphoto" Target="../media/hdphoto5.wdp"/><Relationship Id="rId7" Type="http://schemas.openxmlformats.org/officeDocument/2006/relationships/slide" Target="slide119.xml"/><Relationship Id="rId12" Type="http://schemas.openxmlformats.org/officeDocument/2006/relationships/image" Target="../media/image16.png"/><Relationship Id="rId17" Type="http://schemas.microsoft.com/office/2007/relationships/hdphoto" Target="../media/hdphoto9.wdp"/><Relationship Id="rId2" Type="http://schemas.openxmlformats.org/officeDocument/2006/relationships/slide" Target="slide99.xml"/><Relationship Id="rId16" Type="http://schemas.openxmlformats.org/officeDocument/2006/relationships/image" Target="../media/image18.png"/><Relationship Id="rId20"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slide" Target="slide97.xml"/><Relationship Id="rId11" Type="http://schemas.microsoft.com/office/2007/relationships/hdphoto" Target="../media/hdphoto6.wdp"/><Relationship Id="rId5" Type="http://schemas.openxmlformats.org/officeDocument/2006/relationships/slide" Target="slide86.xml"/><Relationship Id="rId15" Type="http://schemas.microsoft.com/office/2007/relationships/hdphoto" Target="../media/hdphoto8.wdp"/><Relationship Id="rId10" Type="http://schemas.openxmlformats.org/officeDocument/2006/relationships/image" Target="../media/image15.png"/><Relationship Id="rId19" Type="http://schemas.microsoft.com/office/2007/relationships/hdphoto" Target="../media/hdphoto10.wdp"/><Relationship Id="rId4" Type="http://schemas.openxmlformats.org/officeDocument/2006/relationships/slide" Target="slide91.xml"/><Relationship Id="rId9" Type="http://schemas.openxmlformats.org/officeDocument/2006/relationships/slide" Target="slide77.xml"/><Relationship Id="rId14" Type="http://schemas.openxmlformats.org/officeDocument/2006/relationships/image" Target="../media/image17.png"/><Relationship Id="rId22" Type="http://schemas.openxmlformats.org/officeDocument/2006/relationships/slide" Target="slide71.xml"/></Relationships>
</file>

<file path=ppt/slides/_rels/slide72.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openxmlformats.org/officeDocument/2006/relationships/slide" Target="slide66.xml"/><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slide" Target="slide52.xml"/><Relationship Id="rId16" Type="http://schemas.openxmlformats.org/officeDocument/2006/relationships/slide" Target="slide71.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5.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image" Target="../media/image14.png"/></Relationships>
</file>

<file path=ppt/slides/_rels/slide73.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slide" Target="slide71.xml"/></Relationships>
</file>

<file path=ppt/slides/_rels/slide7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71.xml"/><Relationship Id="rId3" Type="http://schemas.openxmlformats.org/officeDocument/2006/relationships/slide" Target="slide113.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59.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119.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107.xml"/><Relationship Id="rId9" Type="http://schemas.microsoft.com/office/2007/relationships/hdphoto" Target="../media/hdphoto7.wdp"/><Relationship Id="rId14" Type="http://schemas.openxmlformats.org/officeDocument/2006/relationships/image" Target="../media/image19.png"/></Relationships>
</file>

<file path=ppt/slides/_rels/slide75.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openxmlformats.org/officeDocument/2006/relationships/slide" Target="slide52.xml"/><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slide" Target="slide99.xml"/><Relationship Id="rId16" Type="http://schemas.openxmlformats.org/officeDocument/2006/relationships/slide" Target="slide71.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5.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image" Target="../media/image14.png"/></Relationships>
</file>

<file path=ppt/slides/_rels/slide76.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image" Target="../media/image17.png"/><Relationship Id="rId18" Type="http://schemas.microsoft.com/office/2007/relationships/hdphoto" Target="../media/hdphoto10.wdp"/><Relationship Id="rId3" Type="http://schemas.openxmlformats.org/officeDocument/2006/relationships/slide" Target="slide94.xml"/><Relationship Id="rId21" Type="http://schemas.openxmlformats.org/officeDocument/2006/relationships/slide" Target="slide71.xml"/><Relationship Id="rId7" Type="http://schemas.openxmlformats.org/officeDocument/2006/relationships/slide" Target="slide52.xml"/><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slide" Target="slide91.xml"/><Relationship Id="rId16" Type="http://schemas.microsoft.com/office/2007/relationships/hdphoto" Target="../media/hdphoto9.wdp"/><Relationship Id="rId20" Type="http://schemas.microsoft.com/office/2007/relationships/hdphoto" Target="../media/hdphoto5.wdp"/><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16.png"/><Relationship Id="rId5" Type="http://schemas.openxmlformats.org/officeDocument/2006/relationships/slide" Target="slide59.xml"/><Relationship Id="rId15" Type="http://schemas.openxmlformats.org/officeDocument/2006/relationships/image" Target="../media/image18.png"/><Relationship Id="rId10" Type="http://schemas.microsoft.com/office/2007/relationships/hdphoto" Target="../media/hdphoto6.wdp"/><Relationship Id="rId19" Type="http://schemas.openxmlformats.org/officeDocument/2006/relationships/image" Target="../media/image14.png"/><Relationship Id="rId4" Type="http://schemas.openxmlformats.org/officeDocument/2006/relationships/slide" Target="slide86.xml"/><Relationship Id="rId9" Type="http://schemas.openxmlformats.org/officeDocument/2006/relationships/image" Target="../media/image15.png"/><Relationship Id="rId14" Type="http://schemas.microsoft.com/office/2007/relationships/hdphoto" Target="../media/hdphoto8.wdp"/></Relationships>
</file>

<file path=ppt/slides/_rels/slide77.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openxmlformats.org/officeDocument/2006/relationships/slide" Target="slide113.xml"/><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slide" Target="slide107.xml"/><Relationship Id="rId16" Type="http://schemas.openxmlformats.org/officeDocument/2006/relationships/slide" Target="slide77.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5.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image" Target="../media/image14.png"/></Relationships>
</file>

<file path=ppt/slides/_rels/slide78.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slide" Target="slide105.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slide" Target="slide52.xm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slide" Target="slide113.xml"/><Relationship Id="rId11" Type="http://schemas.openxmlformats.org/officeDocument/2006/relationships/image" Target="../media/image17.png"/><Relationship Id="rId5" Type="http://schemas.openxmlformats.org/officeDocument/2006/relationships/hyperlink" Target="http://www.sapp.co.zw/" TargetMode="Externa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77.xml"/><Relationship Id="rId4" Type="http://schemas.openxmlformats.org/officeDocument/2006/relationships/hyperlink" Target="http://www.iexindia.com/" TargetMode="External"/><Relationship Id="rId9" Type="http://schemas.openxmlformats.org/officeDocument/2006/relationships/image" Target="../media/image16.png"/><Relationship Id="rId14" Type="http://schemas.microsoft.com/office/2007/relationships/hdphoto" Target="../media/hdphoto9.wdp"/></Relationships>
</file>

<file path=ppt/slides/_rels/slide7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slide" Target="slide105.xm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77.xml"/><Relationship Id="rId2" Type="http://schemas.openxmlformats.org/officeDocument/2006/relationships/slide" Target="slide113.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80.xml"/><Relationship Id="rId9" Type="http://schemas.openxmlformats.org/officeDocument/2006/relationships/image" Target="../media/image17.png"/><Relationship Id="rId14" Type="http://schemas.microsoft.com/office/2007/relationships/hdphoto" Target="../media/hdphoto10.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openxmlformats.org/officeDocument/2006/relationships/slide" Target="slide119.xml"/><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slide" Target="slide99.xml"/><Relationship Id="rId16" Type="http://schemas.openxmlformats.org/officeDocument/2006/relationships/slide" Target="slide80.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5.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image" Target="../media/image14.png"/></Relationships>
</file>

<file path=ppt/slides/_rels/slide81.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openxmlformats.org/officeDocument/2006/relationships/slide" Target="slide64.xml"/><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slide" Target="slide113.xml"/><Relationship Id="rId16" Type="http://schemas.openxmlformats.org/officeDocument/2006/relationships/slide" Target="slide80.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5.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image" Target="../media/image14.png"/></Relationships>
</file>

<file path=ppt/slides/_rels/slide82.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80.xml"/><Relationship Id="rId3" Type="http://schemas.openxmlformats.org/officeDocument/2006/relationships/slide" Target="slide113.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77.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64.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99.xml"/><Relationship Id="rId9" Type="http://schemas.microsoft.com/office/2007/relationships/hdphoto" Target="../media/hdphoto7.wdp"/><Relationship Id="rId14" Type="http://schemas.openxmlformats.org/officeDocument/2006/relationships/image" Target="../media/image19.png"/></Relationships>
</file>

<file path=ppt/slides/_rels/slide8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80.xml"/><Relationship Id="rId3" Type="http://schemas.openxmlformats.org/officeDocument/2006/relationships/slide" Target="slide99.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64.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113.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77.xml"/><Relationship Id="rId9" Type="http://schemas.microsoft.com/office/2007/relationships/hdphoto" Target="../media/hdphoto7.wdp"/><Relationship Id="rId14" Type="http://schemas.openxmlformats.org/officeDocument/2006/relationships/image" Target="../media/image19.png"/></Relationships>
</file>

<file path=ppt/slides/_rels/slide84.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hyperlink" Target="https://data.worldbank.org/" TargetMode="Externa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84.xml"/><Relationship Id="rId2" Type="http://schemas.openxmlformats.org/officeDocument/2006/relationships/slide" Target="slide99.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71.xml"/><Relationship Id="rId9" Type="http://schemas.openxmlformats.org/officeDocument/2006/relationships/image" Target="../media/image17.png"/><Relationship Id="rId14" Type="http://schemas.microsoft.com/office/2007/relationships/hdphoto" Target="../media/hdphoto10.wdp"/></Relationships>
</file>

<file path=ppt/slides/_rels/slide85.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71.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84.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8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slide" Target="slide99.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slide" Target="slide119.xm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slide" Target="slide66.xml"/><Relationship Id="rId11" Type="http://schemas.openxmlformats.org/officeDocument/2006/relationships/image" Target="../media/image17.png"/><Relationship Id="rId5" Type="http://schemas.openxmlformats.org/officeDocument/2006/relationships/hyperlink" Target="http://www.iea.org/statistics/statisticssearch/report/?country=WORLD&amp;product=electricityandheat&amp;year=2015" TargetMode="Externa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86.xml"/><Relationship Id="rId4" Type="http://schemas.openxmlformats.org/officeDocument/2006/relationships/slide" Target="slide113.xml"/><Relationship Id="rId9" Type="http://schemas.openxmlformats.org/officeDocument/2006/relationships/image" Target="../media/image16.png"/><Relationship Id="rId14" Type="http://schemas.microsoft.com/office/2007/relationships/hdphoto" Target="../media/hdphoto9.wdp"/></Relationships>
</file>

<file path=ppt/slides/_rels/slide87.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openxmlformats.org/officeDocument/2006/relationships/slide" Target="slide93.xml"/><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slide" Target="slide66.xml"/><Relationship Id="rId16" Type="http://schemas.openxmlformats.org/officeDocument/2006/relationships/slide" Target="slide86.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5.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image" Target="../media/image14.png"/></Relationships>
</file>

<file path=ppt/slides/_rels/slide8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hyperlink" Target="http://www.iea.org/statistics/statisticssearch/report/?country=WORLD&amp;product=electricityandheat&amp;year=2015" TargetMode="Externa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86.xml"/><Relationship Id="rId2" Type="http://schemas.openxmlformats.org/officeDocument/2006/relationships/hyperlink" Target="http://ghdx.healthdata.org/gbd-results-tool" TargetMode="Externa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66.xml"/><Relationship Id="rId9" Type="http://schemas.openxmlformats.org/officeDocument/2006/relationships/image" Target="../media/image17.png"/><Relationship Id="rId14" Type="http://schemas.microsoft.com/office/2007/relationships/hdphoto" Target="../media/hdphoto10.wdp"/></Relationships>
</file>

<file path=ppt/slides/_rels/slide89.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66.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86.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slide" Target="slide47.xm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86.xml"/><Relationship Id="rId2" Type="http://schemas.openxmlformats.org/officeDocument/2006/relationships/slide" Target="slide42.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66.xml"/><Relationship Id="rId9" Type="http://schemas.openxmlformats.org/officeDocument/2006/relationships/image" Target="../media/image17.png"/><Relationship Id="rId14" Type="http://schemas.microsoft.com/office/2007/relationships/hdphoto" Target="../media/hdphoto10.wdp"/></Relationships>
</file>

<file path=ppt/slides/_rels/slide91.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openxmlformats.org/officeDocument/2006/relationships/slide" Target="slide59.xml"/><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slide" Target="slide37.xml"/><Relationship Id="rId16" Type="http://schemas.openxmlformats.org/officeDocument/2006/relationships/slide" Target="slide91.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5.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image" Target="../media/image14.png"/></Relationships>
</file>

<file path=ppt/slides/_rels/slide92.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52.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91.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_rels/slide9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91.xml"/><Relationship Id="rId3" Type="http://schemas.openxmlformats.org/officeDocument/2006/relationships/slide" Target="slide59.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66.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52.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37.xml"/><Relationship Id="rId9" Type="http://schemas.microsoft.com/office/2007/relationships/hdphoto" Target="../media/hdphoto7.wdp"/><Relationship Id="rId14" Type="http://schemas.openxmlformats.org/officeDocument/2006/relationships/image" Target="../media/image19.png"/></Relationships>
</file>

<file path=ppt/slides/_rels/slide9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94.xml"/><Relationship Id="rId3" Type="http://schemas.openxmlformats.org/officeDocument/2006/relationships/slide" Target="slide37.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hyperlink" Target="https://www.gogla.org/publications" TargetMode="Externa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59.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66.xml"/><Relationship Id="rId9" Type="http://schemas.microsoft.com/office/2007/relationships/hdphoto" Target="../media/hdphoto7.wdp"/><Relationship Id="rId14" Type="http://schemas.openxmlformats.org/officeDocument/2006/relationships/image" Target="../media/image19.png"/></Relationships>
</file>

<file path=ppt/slides/_rels/slide95.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openxmlformats.org/officeDocument/2006/relationships/slide" Target="slide66.xml"/><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slide" Target="slide52.xml"/><Relationship Id="rId16" Type="http://schemas.openxmlformats.org/officeDocument/2006/relationships/slide" Target="slide94.xml"/><Relationship Id="rId1" Type="http://schemas.openxmlformats.org/officeDocument/2006/relationships/slideLayout" Target="../slideLayouts/slideLayout3.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5.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 Id="rId14" Type="http://schemas.openxmlformats.org/officeDocument/2006/relationships/image" Target="../media/image14.png"/></Relationships>
</file>

<file path=ppt/slides/_rels/slide96.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9.wdp"/><Relationship Id="rId18" Type="http://schemas.openxmlformats.org/officeDocument/2006/relationships/slide" Target="slide94.xml"/><Relationship Id="rId3" Type="http://schemas.openxmlformats.org/officeDocument/2006/relationships/slide" Target="slide59.xml"/><Relationship Id="rId7" Type="http://schemas.microsoft.com/office/2007/relationships/hdphoto" Target="../media/hdphoto6.wdp"/><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slide" Target="slide66.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8.wdp"/><Relationship Id="rId5" Type="http://schemas.openxmlformats.org/officeDocument/2006/relationships/slide" Target="slide52.xml"/><Relationship Id="rId15" Type="http://schemas.microsoft.com/office/2007/relationships/hdphoto" Target="../media/hdphoto10.wdp"/><Relationship Id="rId10" Type="http://schemas.openxmlformats.org/officeDocument/2006/relationships/image" Target="../media/image17.png"/><Relationship Id="rId4" Type="http://schemas.openxmlformats.org/officeDocument/2006/relationships/slide" Target="slide37.xml"/><Relationship Id="rId9" Type="http://schemas.microsoft.com/office/2007/relationships/hdphoto" Target="../media/hdphoto7.wdp"/><Relationship Id="rId14" Type="http://schemas.openxmlformats.org/officeDocument/2006/relationships/image" Target="../media/image19.png"/></Relationships>
</file>

<file path=ppt/slides/_rels/slide9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8.png"/><Relationship Id="rId18" Type="http://schemas.microsoft.com/office/2007/relationships/hdphoto" Target="../media/hdphoto5.wdp"/><Relationship Id="rId3" Type="http://schemas.openxmlformats.org/officeDocument/2006/relationships/slide" Target="slide37.xml"/><Relationship Id="rId7" Type="http://schemas.openxmlformats.org/officeDocument/2006/relationships/image" Target="../media/image15.png"/><Relationship Id="rId12" Type="http://schemas.microsoft.com/office/2007/relationships/hdphoto" Target="../media/hdphoto8.wdp"/><Relationship Id="rId17" Type="http://schemas.openxmlformats.org/officeDocument/2006/relationships/image" Target="../media/image14.png"/><Relationship Id="rId2" Type="http://schemas.openxmlformats.org/officeDocument/2006/relationships/slide" Target="slide86.xml"/><Relationship Id="rId16" Type="http://schemas.microsoft.com/office/2007/relationships/hdphoto" Target="../media/hdphoto10.wdp"/><Relationship Id="rId1" Type="http://schemas.openxmlformats.org/officeDocument/2006/relationships/slideLayout" Target="../slideLayouts/slideLayout3.xml"/><Relationship Id="rId6" Type="http://schemas.openxmlformats.org/officeDocument/2006/relationships/slide" Target="slide42.xml"/><Relationship Id="rId11" Type="http://schemas.openxmlformats.org/officeDocument/2006/relationships/image" Target="../media/image17.png"/><Relationship Id="rId5" Type="http://schemas.openxmlformats.org/officeDocument/2006/relationships/slide" Target="slide59.xml"/><Relationship Id="rId15" Type="http://schemas.openxmlformats.org/officeDocument/2006/relationships/image" Target="../media/image19.png"/><Relationship Id="rId10" Type="http://schemas.microsoft.com/office/2007/relationships/hdphoto" Target="../media/hdphoto7.wdp"/><Relationship Id="rId19" Type="http://schemas.openxmlformats.org/officeDocument/2006/relationships/slide" Target="slide97.xml"/><Relationship Id="rId4" Type="http://schemas.openxmlformats.org/officeDocument/2006/relationships/slide" Target="slide99.xml"/><Relationship Id="rId9" Type="http://schemas.openxmlformats.org/officeDocument/2006/relationships/image" Target="../media/image16.png"/><Relationship Id="rId14" Type="http://schemas.microsoft.com/office/2007/relationships/hdphoto" Target="../media/hdphoto9.wdp"/></Relationships>
</file>

<file path=ppt/slides/_rels/slide9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9.png"/><Relationship Id="rId3" Type="http://schemas.openxmlformats.org/officeDocument/2006/relationships/slide" Target="slide71.xml"/><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slide" Target="slide97.xml"/><Relationship Id="rId2" Type="http://schemas.openxmlformats.org/officeDocument/2006/relationships/slide" Target="slide52.xml"/><Relationship Id="rId16" Type="http://schemas.microsoft.com/office/2007/relationships/hdphoto" Target="../media/hdphoto5.wdp"/><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14.png"/><Relationship Id="rId10" Type="http://schemas.microsoft.com/office/2007/relationships/hdphoto" Target="../media/hdphoto8.wdp"/><Relationship Id="rId4" Type="http://schemas.openxmlformats.org/officeDocument/2006/relationships/slide" Target="slide66.xml"/><Relationship Id="rId9" Type="http://schemas.openxmlformats.org/officeDocument/2006/relationships/image" Target="../media/image17.png"/><Relationship Id="rId14" Type="http://schemas.microsoft.com/office/2007/relationships/hdphoto" Target="../media/hdphoto10.wdp"/></Relationships>
</file>

<file path=ppt/slides/_rels/slide99.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0.wdp"/><Relationship Id="rId2" Type="http://schemas.openxmlformats.org/officeDocument/2006/relationships/slide" Target="slide119.xml"/><Relationship Id="rId1" Type="http://schemas.openxmlformats.org/officeDocument/2006/relationships/slideLayout" Target="../slideLayouts/slideLayout3.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slide" Target="slide99.xml"/><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8.png"/><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818308" y="4194112"/>
            <a:ext cx="5904656" cy="768095"/>
          </a:xfrm>
        </p:spPr>
        <p:txBody>
          <a:bodyPr/>
          <a:lstStyle/>
          <a:p>
            <a:r>
              <a:rPr lang="en-GB" dirty="0">
                <a:solidFill>
                  <a:schemeClr val="tx1"/>
                </a:solidFill>
              </a:rPr>
              <a:t>A Whole System Approach tool: a guide for advisers engaging in the energy sector</a:t>
            </a:r>
          </a:p>
        </p:txBody>
      </p:sp>
      <p:sp>
        <p:nvSpPr>
          <p:cNvPr id="5" name="Subtitle 4"/>
          <p:cNvSpPr>
            <a:spLocks noGrp="1"/>
          </p:cNvSpPr>
          <p:nvPr>
            <p:ph type="subTitle" idx="4294967295"/>
          </p:nvPr>
        </p:nvSpPr>
        <p:spPr>
          <a:xfrm>
            <a:off x="1818308" y="5129794"/>
            <a:ext cx="4443824" cy="595053"/>
          </a:xfrm>
        </p:spPr>
        <p:txBody>
          <a:bodyPr/>
          <a:lstStyle/>
          <a:p>
            <a:r>
              <a:rPr lang="en-US" dirty="0">
                <a:solidFill>
                  <a:schemeClr val="tx1"/>
                </a:solidFill>
              </a:rPr>
              <a:t>Produced For:	DFID</a:t>
            </a:r>
            <a:endParaRPr lang="en-GB" dirty="0">
              <a:solidFill>
                <a:schemeClr val="tx1"/>
              </a:solidFill>
            </a:endParaRPr>
          </a:p>
          <a:p>
            <a:r>
              <a:rPr lang="en-US" dirty="0">
                <a:solidFill>
                  <a:schemeClr val="tx1"/>
                </a:solidFill>
              </a:rPr>
              <a:t>Version:	</a:t>
            </a:r>
            <a:r>
              <a:rPr lang="en-GB" dirty="0">
                <a:solidFill>
                  <a:schemeClr val="tx1"/>
                </a:solidFill>
              </a:rPr>
              <a:t>5.7</a:t>
            </a:r>
          </a:p>
          <a:p>
            <a:r>
              <a:rPr lang="en-US" dirty="0">
                <a:solidFill>
                  <a:schemeClr val="tx1"/>
                </a:solidFill>
              </a:rPr>
              <a:t>Date:	July 2019</a:t>
            </a:r>
            <a:endParaRPr lang="en-GB" dirty="0">
              <a:solidFill>
                <a:schemeClr val="tx1"/>
              </a:solidFill>
            </a:endParaRPr>
          </a:p>
        </p:txBody>
      </p:sp>
    </p:spTree>
    <p:extLst>
      <p:ext uri="{BB962C8B-B14F-4D97-AF65-F5344CB8AC3E}">
        <p14:creationId xmlns:p14="http://schemas.microsoft.com/office/powerpoint/2010/main" val="2504074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0850" y="1812141"/>
            <a:ext cx="9791700" cy="879830"/>
          </a:xfrm>
        </p:spPr>
        <p:txBody>
          <a:bodyPr/>
          <a:lstStyle/>
          <a:p>
            <a:r>
              <a:rPr lang="en-GB" sz="1100" dirty="0"/>
              <a:t>When reviewing the energy sector, advisers should seek to understand the state of the demand-side need for energy, the physical energy infrastructure in place in the country, the regulatory framework in place to govern the sector, and the commercial arrangements in place between the main actors in the sector. These four ‘components’ are used throughout the WSA to ensure that energy sector analysis considers the whole system. The interactions between these areas are complex and each has an important role in determining whether the energy sector provides a solid foundation for inclusive and sustainable growth and whether the sector delivers value for money for bill-payers and taxpayers.</a:t>
            </a:r>
          </a:p>
          <a:p>
            <a:endParaRPr lang="en-GB" sz="1100" dirty="0"/>
          </a:p>
        </p:txBody>
      </p:sp>
      <p:sp>
        <p:nvSpPr>
          <p:cNvPr id="3" name="Title 2">
            <a:extLst>
              <a:ext uri="{FF2B5EF4-FFF2-40B4-BE49-F238E27FC236}">
                <a16:creationId xmlns:a16="http://schemas.microsoft.com/office/drawing/2014/main" id="{F184EA18-F212-D54F-A9AB-EB0A777708D4}"/>
              </a:ext>
            </a:extLst>
          </p:cNvPr>
          <p:cNvSpPr>
            <a:spLocks noGrp="1"/>
          </p:cNvSpPr>
          <p:nvPr>
            <p:ph type="title"/>
          </p:nvPr>
        </p:nvSpPr>
        <p:spPr/>
        <p:txBody>
          <a:bodyPr/>
          <a:lstStyle/>
          <a:p>
            <a:r>
              <a:rPr lang="en-US" dirty="0"/>
              <a:t>Introducing the four components of the WSA tool</a:t>
            </a:r>
          </a:p>
        </p:txBody>
      </p:sp>
      <p:sp>
        <p:nvSpPr>
          <p:cNvPr id="7" name="Triangle 6">
            <a:extLst>
              <a:ext uri="{FF2B5EF4-FFF2-40B4-BE49-F238E27FC236}">
                <a16:creationId xmlns:a16="http://schemas.microsoft.com/office/drawing/2014/main" id="{921A88B9-7D74-2941-A13E-7072CA3E87CD}"/>
              </a:ext>
            </a:extLst>
          </p:cNvPr>
          <p:cNvSpPr/>
          <p:nvPr/>
        </p:nvSpPr>
        <p:spPr bwMode="ltGray">
          <a:xfrm>
            <a:off x="450157" y="4500711"/>
            <a:ext cx="9847850" cy="2592288"/>
          </a:xfrm>
          <a:prstGeom prst="triangle">
            <a:avLst/>
          </a:prstGeom>
          <a:solidFill>
            <a:schemeClr val="accent3">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17" name="Freeform 16">
            <a:extLst>
              <a:ext uri="{FF2B5EF4-FFF2-40B4-BE49-F238E27FC236}">
                <a16:creationId xmlns:a16="http://schemas.microsoft.com/office/drawing/2014/main" id="{8FE8C7E1-80D3-A047-9CD4-8FCC1B382F12}"/>
              </a:ext>
            </a:extLst>
          </p:cNvPr>
          <p:cNvSpPr/>
          <p:nvPr/>
        </p:nvSpPr>
        <p:spPr bwMode="ltGray">
          <a:xfrm>
            <a:off x="450156" y="2916535"/>
            <a:ext cx="4896543" cy="4114801"/>
          </a:xfrm>
          <a:custGeom>
            <a:avLst/>
            <a:gdLst>
              <a:gd name="connsiteX0" fmla="*/ 21265 w 4901609"/>
              <a:gd name="connsiteY0" fmla="*/ 0 h 4125433"/>
              <a:gd name="connsiteX1" fmla="*/ 4901609 w 4901609"/>
              <a:gd name="connsiteY1" fmla="*/ 0 h 4125433"/>
              <a:gd name="connsiteX2" fmla="*/ 4901609 w 4901609"/>
              <a:gd name="connsiteY2" fmla="*/ 1552354 h 4125433"/>
              <a:gd name="connsiteX3" fmla="*/ 0 w 4901609"/>
              <a:gd name="connsiteY3" fmla="*/ 4125433 h 4125433"/>
              <a:gd name="connsiteX4" fmla="*/ 21265 w 4901609"/>
              <a:gd name="connsiteY4" fmla="*/ 0 h 4125433"/>
              <a:gd name="connsiteX0" fmla="*/ 0 w 4880344"/>
              <a:gd name="connsiteY0" fmla="*/ 0 h 4114801"/>
              <a:gd name="connsiteX1" fmla="*/ 4880344 w 4880344"/>
              <a:gd name="connsiteY1" fmla="*/ 0 h 4114801"/>
              <a:gd name="connsiteX2" fmla="*/ 4880344 w 4880344"/>
              <a:gd name="connsiteY2" fmla="*/ 1552354 h 4114801"/>
              <a:gd name="connsiteX3" fmla="*/ 0 w 4880344"/>
              <a:gd name="connsiteY3" fmla="*/ 4114801 h 4114801"/>
              <a:gd name="connsiteX4" fmla="*/ 0 w 4880344"/>
              <a:gd name="connsiteY4" fmla="*/ 0 h 411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0344" h="4114801">
                <a:moveTo>
                  <a:pt x="0" y="0"/>
                </a:moveTo>
                <a:lnTo>
                  <a:pt x="4880344" y="0"/>
                </a:lnTo>
                <a:lnTo>
                  <a:pt x="4880344" y="1552354"/>
                </a:lnTo>
                <a:lnTo>
                  <a:pt x="0" y="4114801"/>
                </a:lnTo>
                <a:lnTo>
                  <a:pt x="0" y="0"/>
                </a:lnTo>
                <a:close/>
              </a:path>
            </a:pathLst>
          </a:custGeom>
          <a:solidFill>
            <a:schemeClr val="tx2">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80" name="Freeform 79">
            <a:extLst>
              <a:ext uri="{FF2B5EF4-FFF2-40B4-BE49-F238E27FC236}">
                <a16:creationId xmlns:a16="http://schemas.microsoft.com/office/drawing/2014/main" id="{2B4B49E0-98EC-0640-B08F-07F3BA8FC8BA}"/>
              </a:ext>
            </a:extLst>
          </p:cNvPr>
          <p:cNvSpPr/>
          <p:nvPr/>
        </p:nvSpPr>
        <p:spPr bwMode="ltGray">
          <a:xfrm flipH="1">
            <a:off x="5401464" y="2916534"/>
            <a:ext cx="4896543" cy="4114801"/>
          </a:xfrm>
          <a:custGeom>
            <a:avLst/>
            <a:gdLst>
              <a:gd name="connsiteX0" fmla="*/ 21265 w 4901609"/>
              <a:gd name="connsiteY0" fmla="*/ 0 h 4125433"/>
              <a:gd name="connsiteX1" fmla="*/ 4901609 w 4901609"/>
              <a:gd name="connsiteY1" fmla="*/ 0 h 4125433"/>
              <a:gd name="connsiteX2" fmla="*/ 4901609 w 4901609"/>
              <a:gd name="connsiteY2" fmla="*/ 1552354 h 4125433"/>
              <a:gd name="connsiteX3" fmla="*/ 0 w 4901609"/>
              <a:gd name="connsiteY3" fmla="*/ 4125433 h 4125433"/>
              <a:gd name="connsiteX4" fmla="*/ 21265 w 4901609"/>
              <a:gd name="connsiteY4" fmla="*/ 0 h 4125433"/>
              <a:gd name="connsiteX0" fmla="*/ 0 w 4880344"/>
              <a:gd name="connsiteY0" fmla="*/ 0 h 4114801"/>
              <a:gd name="connsiteX1" fmla="*/ 4880344 w 4880344"/>
              <a:gd name="connsiteY1" fmla="*/ 0 h 4114801"/>
              <a:gd name="connsiteX2" fmla="*/ 4880344 w 4880344"/>
              <a:gd name="connsiteY2" fmla="*/ 1552354 h 4114801"/>
              <a:gd name="connsiteX3" fmla="*/ 0 w 4880344"/>
              <a:gd name="connsiteY3" fmla="*/ 4114801 h 4114801"/>
              <a:gd name="connsiteX4" fmla="*/ 0 w 4880344"/>
              <a:gd name="connsiteY4" fmla="*/ 0 h 411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0344" h="4114801">
                <a:moveTo>
                  <a:pt x="0" y="0"/>
                </a:moveTo>
                <a:lnTo>
                  <a:pt x="4880344" y="0"/>
                </a:lnTo>
                <a:lnTo>
                  <a:pt x="4880344" y="1552354"/>
                </a:lnTo>
                <a:lnTo>
                  <a:pt x="0" y="4114801"/>
                </a:lnTo>
                <a:lnTo>
                  <a:pt x="0" y="0"/>
                </a:lnTo>
                <a:close/>
              </a:path>
            </a:pathLst>
          </a:cu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18" name="Rounded Rectangle 17">
            <a:extLst>
              <a:ext uri="{FF2B5EF4-FFF2-40B4-BE49-F238E27FC236}">
                <a16:creationId xmlns:a16="http://schemas.microsoft.com/office/drawing/2014/main" id="{D5BDD947-C98E-F943-8360-F98CFACD1AAB}"/>
              </a:ext>
            </a:extLst>
          </p:cNvPr>
          <p:cNvSpPr/>
          <p:nvPr/>
        </p:nvSpPr>
        <p:spPr bwMode="ltGray">
          <a:xfrm>
            <a:off x="3541616" y="3204567"/>
            <a:ext cx="3664932" cy="194421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grpSp>
        <p:nvGrpSpPr>
          <p:cNvPr id="83" name="Group 82">
            <a:extLst>
              <a:ext uri="{FF2B5EF4-FFF2-40B4-BE49-F238E27FC236}">
                <a16:creationId xmlns:a16="http://schemas.microsoft.com/office/drawing/2014/main" id="{7D94A441-F491-FB4E-AAD6-E10D424D3077}"/>
              </a:ext>
            </a:extLst>
          </p:cNvPr>
          <p:cNvGrpSpPr/>
          <p:nvPr/>
        </p:nvGrpSpPr>
        <p:grpSpPr>
          <a:xfrm>
            <a:off x="618135" y="2909160"/>
            <a:ext cx="612000" cy="612000"/>
            <a:chOff x="2002265" y="2909160"/>
            <a:chExt cx="612000" cy="612000"/>
          </a:xfrm>
        </p:grpSpPr>
        <p:sp>
          <p:nvSpPr>
            <p:cNvPr id="84" name="Oval 83">
              <a:extLst>
                <a:ext uri="{FF2B5EF4-FFF2-40B4-BE49-F238E27FC236}">
                  <a16:creationId xmlns:a16="http://schemas.microsoft.com/office/drawing/2014/main" id="{D5CD0758-BE81-3344-893B-4A3BD9925DD6}"/>
                </a:ext>
              </a:extLst>
            </p:cNvPr>
            <p:cNvSpPr/>
            <p:nvPr/>
          </p:nvSpPr>
          <p:spPr bwMode="ltGray">
            <a:xfrm>
              <a:off x="2002265" y="2909160"/>
              <a:ext cx="612000" cy="612000"/>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pic>
          <p:nvPicPr>
            <p:cNvPr id="85" name="Picture 84">
              <a:extLst>
                <a:ext uri="{FF2B5EF4-FFF2-40B4-BE49-F238E27FC236}">
                  <a16:creationId xmlns:a16="http://schemas.microsoft.com/office/drawing/2014/main" id="{8A45E360-5780-C349-82AE-2305DBA55203}"/>
                </a:ext>
              </a:extLst>
            </p:cNvPr>
            <p:cNvPicPr>
              <a:picLocks noChangeAspect="1"/>
            </p:cNvPicPr>
            <p:nvPr/>
          </p:nvPicPr>
          <p:blipFill rotWithShape="1">
            <a:blip r:embed="rId2" cstate="print">
              <a:lum bright="70000" contrast="-70000"/>
              <a:extLst>
                <a:ext uri="{BEBA8EAE-BF5A-486C-A8C5-ECC9F3942E4B}">
                  <a14:imgProps xmlns:a14="http://schemas.microsoft.com/office/drawing/2010/main">
                    <a14:imgLayer r:embed="rId3">
                      <a14:imgEffect>
                        <a14:backgroundRemoval t="3352" b="93855" l="9827" r="89306">
                          <a14:foregroundMark x1="48555" y1="89944" x2="48555" y2="89944"/>
                          <a14:foregroundMark x1="49133" y1="94413" x2="49133" y2="94413"/>
                          <a14:foregroundMark x1="70231" y1="65922" x2="70231" y2="65922"/>
                          <a14:foregroundMark x1="48555" y1="59497" x2="48555" y2="59497"/>
                          <a14:foregroundMark x1="84682" y1="44693" x2="84682" y2="44693"/>
                          <a14:foregroundMark x1="75434" y1="15363" x2="75434" y2="15363"/>
                          <a14:foregroundMark x1="47110" y1="7821" x2="47110" y2="7821"/>
                          <a14:foregroundMark x1="21387" y1="17877" x2="21387" y2="17877"/>
                          <a14:foregroundMark x1="48555" y1="3352" x2="48555" y2="3352"/>
                          <a14:foregroundMark x1="15318" y1="42737" x2="15318" y2="42737"/>
                          <a14:foregroundMark x1="21965" y1="68436" x2="21965" y2="68436"/>
                        </a14:backgroundRemoval>
                      </a14:imgEffect>
                    </a14:imgLayer>
                  </a14:imgProps>
                </a:ext>
                <a:ext uri="{28A0092B-C50C-407E-A947-70E740481C1C}">
                  <a14:useLocalDpi xmlns:a14="http://schemas.microsoft.com/office/drawing/2010/main"/>
                </a:ext>
              </a:extLst>
            </a:blip>
            <a:srcRect/>
            <a:stretch/>
          </p:blipFill>
          <p:spPr>
            <a:xfrm>
              <a:off x="2095942" y="2995473"/>
              <a:ext cx="424646" cy="439373"/>
            </a:xfrm>
            <a:prstGeom prst="rect">
              <a:avLst/>
            </a:prstGeom>
          </p:spPr>
        </p:pic>
      </p:grpSp>
      <p:grpSp>
        <p:nvGrpSpPr>
          <p:cNvPr id="86" name="Group 85">
            <a:extLst>
              <a:ext uri="{FF2B5EF4-FFF2-40B4-BE49-F238E27FC236}">
                <a16:creationId xmlns:a16="http://schemas.microsoft.com/office/drawing/2014/main" id="{48632F71-4755-3142-9276-0A4DBA8A85D1}"/>
              </a:ext>
            </a:extLst>
          </p:cNvPr>
          <p:cNvGrpSpPr/>
          <p:nvPr/>
        </p:nvGrpSpPr>
        <p:grpSpPr>
          <a:xfrm>
            <a:off x="2034460" y="6169618"/>
            <a:ext cx="612000" cy="612000"/>
            <a:chOff x="7867755" y="2258092"/>
            <a:chExt cx="612000" cy="612000"/>
          </a:xfrm>
        </p:grpSpPr>
        <p:sp>
          <p:nvSpPr>
            <p:cNvPr id="87" name="Oval 86">
              <a:extLst>
                <a:ext uri="{FF2B5EF4-FFF2-40B4-BE49-F238E27FC236}">
                  <a16:creationId xmlns:a16="http://schemas.microsoft.com/office/drawing/2014/main" id="{171A04BD-5E96-DB41-8E96-5D4E12165398}"/>
                </a:ext>
              </a:extLst>
            </p:cNvPr>
            <p:cNvSpPr/>
            <p:nvPr/>
          </p:nvSpPr>
          <p:spPr bwMode="ltGray">
            <a:xfrm>
              <a:off x="7867755" y="2258092"/>
              <a:ext cx="612000" cy="612000"/>
            </a:xfrm>
            <a:prstGeom prst="ellipse">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sp>
          <p:nvSpPr>
            <p:cNvPr id="88" name="Freeform 4843">
              <a:extLst>
                <a:ext uri="{FF2B5EF4-FFF2-40B4-BE49-F238E27FC236}">
                  <a16:creationId xmlns:a16="http://schemas.microsoft.com/office/drawing/2014/main" id="{3E920B5F-47F8-7A41-BC0A-14BCADE600F8}"/>
                </a:ext>
              </a:extLst>
            </p:cNvPr>
            <p:cNvSpPr>
              <a:spLocks noEditPoints="1"/>
            </p:cNvSpPr>
            <p:nvPr/>
          </p:nvSpPr>
          <p:spPr bwMode="auto">
            <a:xfrm>
              <a:off x="7922351" y="2337515"/>
              <a:ext cx="502032" cy="487410"/>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9" name="Group 88">
            <a:extLst>
              <a:ext uri="{FF2B5EF4-FFF2-40B4-BE49-F238E27FC236}">
                <a16:creationId xmlns:a16="http://schemas.microsoft.com/office/drawing/2014/main" id="{FD882780-BEA7-AD4C-A475-591E506D980F}"/>
              </a:ext>
            </a:extLst>
          </p:cNvPr>
          <p:cNvGrpSpPr/>
          <p:nvPr/>
        </p:nvGrpSpPr>
        <p:grpSpPr>
          <a:xfrm>
            <a:off x="9515800" y="2909160"/>
            <a:ext cx="612000" cy="612000"/>
            <a:chOff x="2342233" y="2258092"/>
            <a:chExt cx="612000" cy="612000"/>
          </a:xfrm>
        </p:grpSpPr>
        <p:sp>
          <p:nvSpPr>
            <p:cNvPr id="90" name="Oval 89">
              <a:extLst>
                <a:ext uri="{FF2B5EF4-FFF2-40B4-BE49-F238E27FC236}">
                  <a16:creationId xmlns:a16="http://schemas.microsoft.com/office/drawing/2014/main" id="{5488E863-DC66-7848-936E-3716F5BCF928}"/>
                </a:ext>
              </a:extLst>
            </p:cNvPr>
            <p:cNvSpPr/>
            <p:nvPr/>
          </p:nvSpPr>
          <p:spPr bwMode="ltGray">
            <a:xfrm>
              <a:off x="2342233" y="2258092"/>
              <a:ext cx="612000" cy="612000"/>
            </a:xfrm>
            <a:prstGeom prst="ellipse">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sp>
          <p:nvSpPr>
            <p:cNvPr id="91" name="Freeform 4957">
              <a:extLst>
                <a:ext uri="{FF2B5EF4-FFF2-40B4-BE49-F238E27FC236}">
                  <a16:creationId xmlns:a16="http://schemas.microsoft.com/office/drawing/2014/main" id="{3E19FAEE-73F2-ED45-AC67-AF02F6741D6A}"/>
                </a:ext>
              </a:extLst>
            </p:cNvPr>
            <p:cNvSpPr>
              <a:spLocks noEditPoints="1"/>
            </p:cNvSpPr>
            <p:nvPr/>
          </p:nvSpPr>
          <p:spPr bwMode="auto">
            <a:xfrm>
              <a:off x="2438726" y="2375917"/>
              <a:ext cx="411399" cy="341219"/>
            </a:xfrm>
            <a:custGeom>
              <a:avLst/>
              <a:gdLst>
                <a:gd name="T0" fmla="*/ 46 w 340"/>
                <a:gd name="T1" fmla="*/ 232 h 282"/>
                <a:gd name="T2" fmla="*/ 52 w 340"/>
                <a:gd name="T3" fmla="*/ 210 h 282"/>
                <a:gd name="T4" fmla="*/ 122 w 340"/>
                <a:gd name="T5" fmla="*/ 190 h 282"/>
                <a:gd name="T6" fmla="*/ 140 w 340"/>
                <a:gd name="T7" fmla="*/ 184 h 282"/>
                <a:gd name="T8" fmla="*/ 194 w 340"/>
                <a:gd name="T9" fmla="*/ 198 h 282"/>
                <a:gd name="T10" fmla="*/ 218 w 340"/>
                <a:gd name="T11" fmla="*/ 212 h 282"/>
                <a:gd name="T12" fmla="*/ 244 w 340"/>
                <a:gd name="T13" fmla="*/ 188 h 282"/>
                <a:gd name="T14" fmla="*/ 302 w 340"/>
                <a:gd name="T15" fmla="*/ 186 h 282"/>
                <a:gd name="T16" fmla="*/ 324 w 340"/>
                <a:gd name="T17" fmla="*/ 188 h 282"/>
                <a:gd name="T18" fmla="*/ 340 w 340"/>
                <a:gd name="T19" fmla="*/ 164 h 282"/>
                <a:gd name="T20" fmla="*/ 314 w 340"/>
                <a:gd name="T21" fmla="*/ 136 h 282"/>
                <a:gd name="T22" fmla="*/ 290 w 340"/>
                <a:gd name="T23" fmla="*/ 150 h 282"/>
                <a:gd name="T24" fmla="*/ 236 w 340"/>
                <a:gd name="T25" fmla="*/ 164 h 282"/>
                <a:gd name="T26" fmla="*/ 218 w 340"/>
                <a:gd name="T27" fmla="*/ 158 h 282"/>
                <a:gd name="T28" fmla="*/ 196 w 340"/>
                <a:gd name="T29" fmla="*/ 170 h 282"/>
                <a:gd name="T30" fmla="*/ 140 w 340"/>
                <a:gd name="T31" fmla="*/ 144 h 282"/>
                <a:gd name="T32" fmla="*/ 112 w 340"/>
                <a:gd name="T33" fmla="*/ 138 h 282"/>
                <a:gd name="T34" fmla="*/ 96 w 340"/>
                <a:gd name="T35" fmla="*/ 164 h 282"/>
                <a:gd name="T36" fmla="*/ 216 w 340"/>
                <a:gd name="T37" fmla="*/ 104 h 282"/>
                <a:gd name="T38" fmla="*/ 306 w 340"/>
                <a:gd name="T39" fmla="*/ 42 h 282"/>
                <a:gd name="T40" fmla="*/ 292 w 340"/>
                <a:gd name="T41" fmla="*/ 28 h 282"/>
                <a:gd name="T42" fmla="*/ 118 w 340"/>
                <a:gd name="T43" fmla="*/ 58 h 282"/>
                <a:gd name="T44" fmla="*/ 26 w 340"/>
                <a:gd name="T45" fmla="*/ 186 h 282"/>
                <a:gd name="T46" fmla="*/ 2 w 340"/>
                <a:gd name="T47" fmla="*/ 202 h 282"/>
                <a:gd name="T48" fmla="*/ 8 w 340"/>
                <a:gd name="T49" fmla="*/ 232 h 282"/>
                <a:gd name="T50" fmla="*/ 314 w 340"/>
                <a:gd name="T51" fmla="*/ 152 h 282"/>
                <a:gd name="T52" fmla="*/ 324 w 340"/>
                <a:gd name="T53" fmla="*/ 160 h 282"/>
                <a:gd name="T54" fmla="*/ 322 w 340"/>
                <a:gd name="T55" fmla="*/ 172 h 282"/>
                <a:gd name="T56" fmla="*/ 310 w 340"/>
                <a:gd name="T57" fmla="*/ 174 h 282"/>
                <a:gd name="T58" fmla="*/ 304 w 340"/>
                <a:gd name="T59" fmla="*/ 164 h 282"/>
                <a:gd name="T60" fmla="*/ 314 w 340"/>
                <a:gd name="T61" fmla="*/ 152 h 282"/>
                <a:gd name="T62" fmla="*/ 222 w 340"/>
                <a:gd name="T63" fmla="*/ 174 h 282"/>
                <a:gd name="T64" fmla="*/ 228 w 340"/>
                <a:gd name="T65" fmla="*/ 184 h 282"/>
                <a:gd name="T66" fmla="*/ 218 w 340"/>
                <a:gd name="T67" fmla="*/ 196 h 282"/>
                <a:gd name="T68" fmla="*/ 208 w 340"/>
                <a:gd name="T69" fmla="*/ 188 h 282"/>
                <a:gd name="T70" fmla="*/ 210 w 340"/>
                <a:gd name="T71" fmla="*/ 176 h 282"/>
                <a:gd name="T72" fmla="*/ 122 w 340"/>
                <a:gd name="T73" fmla="*/ 152 h 282"/>
                <a:gd name="T74" fmla="*/ 132 w 340"/>
                <a:gd name="T75" fmla="*/ 160 h 282"/>
                <a:gd name="T76" fmla="*/ 130 w 340"/>
                <a:gd name="T77" fmla="*/ 172 h 282"/>
                <a:gd name="T78" fmla="*/ 118 w 340"/>
                <a:gd name="T79" fmla="*/ 174 h 282"/>
                <a:gd name="T80" fmla="*/ 112 w 340"/>
                <a:gd name="T81" fmla="*/ 164 h 282"/>
                <a:gd name="T82" fmla="*/ 122 w 340"/>
                <a:gd name="T83" fmla="*/ 152 h 282"/>
                <a:gd name="T84" fmla="*/ 334 w 340"/>
                <a:gd name="T85" fmla="*/ 276 h 282"/>
                <a:gd name="T86" fmla="*/ 16 w 340"/>
                <a:gd name="T87" fmla="*/ 282 h 282"/>
                <a:gd name="T88" fmla="*/ 6 w 340"/>
                <a:gd name="T89" fmla="*/ 276 h 282"/>
                <a:gd name="T90" fmla="*/ 8 w 340"/>
                <a:gd name="T91" fmla="*/ 264 h 282"/>
                <a:gd name="T92" fmla="*/ 324 w 340"/>
                <a:gd name="T93" fmla="*/ 262 h 282"/>
                <a:gd name="T94" fmla="*/ 334 w 340"/>
                <a:gd name="T95" fmla="*/ 27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282">
                  <a:moveTo>
                    <a:pt x="26" y="240"/>
                  </a:moveTo>
                  <a:lnTo>
                    <a:pt x="26" y="240"/>
                  </a:lnTo>
                  <a:lnTo>
                    <a:pt x="36" y="238"/>
                  </a:lnTo>
                  <a:lnTo>
                    <a:pt x="46" y="232"/>
                  </a:lnTo>
                  <a:lnTo>
                    <a:pt x="50" y="222"/>
                  </a:lnTo>
                  <a:lnTo>
                    <a:pt x="52" y="212"/>
                  </a:lnTo>
                  <a:lnTo>
                    <a:pt x="52" y="212"/>
                  </a:lnTo>
                  <a:lnTo>
                    <a:pt x="52" y="210"/>
                  </a:lnTo>
                  <a:lnTo>
                    <a:pt x="104" y="184"/>
                  </a:lnTo>
                  <a:lnTo>
                    <a:pt x="104" y="184"/>
                  </a:lnTo>
                  <a:lnTo>
                    <a:pt x="112" y="188"/>
                  </a:lnTo>
                  <a:lnTo>
                    <a:pt x="122" y="190"/>
                  </a:lnTo>
                  <a:lnTo>
                    <a:pt x="122" y="190"/>
                  </a:lnTo>
                  <a:lnTo>
                    <a:pt x="128" y="190"/>
                  </a:lnTo>
                  <a:lnTo>
                    <a:pt x="134" y="186"/>
                  </a:lnTo>
                  <a:lnTo>
                    <a:pt x="140" y="184"/>
                  </a:lnTo>
                  <a:lnTo>
                    <a:pt x="144" y="178"/>
                  </a:lnTo>
                  <a:lnTo>
                    <a:pt x="192" y="188"/>
                  </a:lnTo>
                  <a:lnTo>
                    <a:pt x="192" y="188"/>
                  </a:lnTo>
                  <a:lnTo>
                    <a:pt x="194" y="198"/>
                  </a:lnTo>
                  <a:lnTo>
                    <a:pt x="200" y="204"/>
                  </a:lnTo>
                  <a:lnTo>
                    <a:pt x="208" y="210"/>
                  </a:lnTo>
                  <a:lnTo>
                    <a:pt x="218" y="212"/>
                  </a:lnTo>
                  <a:lnTo>
                    <a:pt x="218" y="212"/>
                  </a:lnTo>
                  <a:lnTo>
                    <a:pt x="228" y="210"/>
                  </a:lnTo>
                  <a:lnTo>
                    <a:pt x="236" y="204"/>
                  </a:lnTo>
                  <a:lnTo>
                    <a:pt x="242" y="198"/>
                  </a:lnTo>
                  <a:lnTo>
                    <a:pt x="244" y="188"/>
                  </a:lnTo>
                  <a:lnTo>
                    <a:pt x="292" y="178"/>
                  </a:lnTo>
                  <a:lnTo>
                    <a:pt x="292" y="178"/>
                  </a:lnTo>
                  <a:lnTo>
                    <a:pt x="296" y="184"/>
                  </a:lnTo>
                  <a:lnTo>
                    <a:pt x="302" y="186"/>
                  </a:lnTo>
                  <a:lnTo>
                    <a:pt x="308" y="190"/>
                  </a:lnTo>
                  <a:lnTo>
                    <a:pt x="314" y="190"/>
                  </a:lnTo>
                  <a:lnTo>
                    <a:pt x="314" y="190"/>
                  </a:lnTo>
                  <a:lnTo>
                    <a:pt x="324" y="188"/>
                  </a:lnTo>
                  <a:lnTo>
                    <a:pt x="332" y="182"/>
                  </a:lnTo>
                  <a:lnTo>
                    <a:pt x="338" y="174"/>
                  </a:lnTo>
                  <a:lnTo>
                    <a:pt x="340" y="164"/>
                  </a:lnTo>
                  <a:lnTo>
                    <a:pt x="340" y="164"/>
                  </a:lnTo>
                  <a:lnTo>
                    <a:pt x="338" y="152"/>
                  </a:lnTo>
                  <a:lnTo>
                    <a:pt x="332" y="144"/>
                  </a:lnTo>
                  <a:lnTo>
                    <a:pt x="324" y="138"/>
                  </a:lnTo>
                  <a:lnTo>
                    <a:pt x="314" y="136"/>
                  </a:lnTo>
                  <a:lnTo>
                    <a:pt x="314" y="136"/>
                  </a:lnTo>
                  <a:lnTo>
                    <a:pt x="304" y="138"/>
                  </a:lnTo>
                  <a:lnTo>
                    <a:pt x="296" y="144"/>
                  </a:lnTo>
                  <a:lnTo>
                    <a:pt x="290" y="150"/>
                  </a:lnTo>
                  <a:lnTo>
                    <a:pt x="288" y="158"/>
                  </a:lnTo>
                  <a:lnTo>
                    <a:pt x="240" y="170"/>
                  </a:lnTo>
                  <a:lnTo>
                    <a:pt x="240" y="170"/>
                  </a:lnTo>
                  <a:lnTo>
                    <a:pt x="236" y="164"/>
                  </a:lnTo>
                  <a:lnTo>
                    <a:pt x="230" y="160"/>
                  </a:lnTo>
                  <a:lnTo>
                    <a:pt x="224" y="158"/>
                  </a:lnTo>
                  <a:lnTo>
                    <a:pt x="218" y="158"/>
                  </a:lnTo>
                  <a:lnTo>
                    <a:pt x="218" y="158"/>
                  </a:lnTo>
                  <a:lnTo>
                    <a:pt x="212" y="158"/>
                  </a:lnTo>
                  <a:lnTo>
                    <a:pt x="206" y="160"/>
                  </a:lnTo>
                  <a:lnTo>
                    <a:pt x="200" y="164"/>
                  </a:lnTo>
                  <a:lnTo>
                    <a:pt x="196" y="170"/>
                  </a:lnTo>
                  <a:lnTo>
                    <a:pt x="148" y="158"/>
                  </a:lnTo>
                  <a:lnTo>
                    <a:pt x="148" y="158"/>
                  </a:lnTo>
                  <a:lnTo>
                    <a:pt x="146" y="150"/>
                  </a:lnTo>
                  <a:lnTo>
                    <a:pt x="140" y="144"/>
                  </a:lnTo>
                  <a:lnTo>
                    <a:pt x="132" y="138"/>
                  </a:lnTo>
                  <a:lnTo>
                    <a:pt x="122" y="136"/>
                  </a:lnTo>
                  <a:lnTo>
                    <a:pt x="122" y="136"/>
                  </a:lnTo>
                  <a:lnTo>
                    <a:pt x="112" y="138"/>
                  </a:lnTo>
                  <a:lnTo>
                    <a:pt x="104" y="144"/>
                  </a:lnTo>
                  <a:lnTo>
                    <a:pt x="98" y="152"/>
                  </a:lnTo>
                  <a:lnTo>
                    <a:pt x="96" y="164"/>
                  </a:lnTo>
                  <a:lnTo>
                    <a:pt x="96" y="164"/>
                  </a:lnTo>
                  <a:lnTo>
                    <a:pt x="96" y="166"/>
                  </a:lnTo>
                  <a:lnTo>
                    <a:pt x="56" y="186"/>
                  </a:lnTo>
                  <a:lnTo>
                    <a:pt x="126" y="80"/>
                  </a:lnTo>
                  <a:lnTo>
                    <a:pt x="216" y="104"/>
                  </a:lnTo>
                  <a:lnTo>
                    <a:pt x="216" y="104"/>
                  </a:lnTo>
                  <a:lnTo>
                    <a:pt x="220" y="104"/>
                  </a:lnTo>
                  <a:lnTo>
                    <a:pt x="224" y="102"/>
                  </a:lnTo>
                  <a:lnTo>
                    <a:pt x="306" y="42"/>
                  </a:lnTo>
                  <a:lnTo>
                    <a:pt x="336" y="72"/>
                  </a:lnTo>
                  <a:lnTo>
                    <a:pt x="336" y="0"/>
                  </a:lnTo>
                  <a:lnTo>
                    <a:pt x="264" y="0"/>
                  </a:lnTo>
                  <a:lnTo>
                    <a:pt x="292" y="28"/>
                  </a:lnTo>
                  <a:lnTo>
                    <a:pt x="216" y="84"/>
                  </a:lnTo>
                  <a:lnTo>
                    <a:pt x="124" y="58"/>
                  </a:lnTo>
                  <a:lnTo>
                    <a:pt x="124" y="58"/>
                  </a:lnTo>
                  <a:lnTo>
                    <a:pt x="118" y="58"/>
                  </a:lnTo>
                  <a:lnTo>
                    <a:pt x="114" y="62"/>
                  </a:lnTo>
                  <a:lnTo>
                    <a:pt x="32" y="186"/>
                  </a:lnTo>
                  <a:lnTo>
                    <a:pt x="32" y="186"/>
                  </a:lnTo>
                  <a:lnTo>
                    <a:pt x="26" y="186"/>
                  </a:lnTo>
                  <a:lnTo>
                    <a:pt x="26" y="186"/>
                  </a:lnTo>
                  <a:lnTo>
                    <a:pt x="16" y="188"/>
                  </a:lnTo>
                  <a:lnTo>
                    <a:pt x="8" y="194"/>
                  </a:lnTo>
                  <a:lnTo>
                    <a:pt x="2" y="202"/>
                  </a:lnTo>
                  <a:lnTo>
                    <a:pt x="0" y="212"/>
                  </a:lnTo>
                  <a:lnTo>
                    <a:pt x="0" y="212"/>
                  </a:lnTo>
                  <a:lnTo>
                    <a:pt x="2" y="222"/>
                  </a:lnTo>
                  <a:lnTo>
                    <a:pt x="8" y="232"/>
                  </a:lnTo>
                  <a:lnTo>
                    <a:pt x="16" y="238"/>
                  </a:lnTo>
                  <a:lnTo>
                    <a:pt x="26" y="240"/>
                  </a:lnTo>
                  <a:lnTo>
                    <a:pt x="26" y="240"/>
                  </a:lnTo>
                  <a:close/>
                  <a:moveTo>
                    <a:pt x="314" y="152"/>
                  </a:moveTo>
                  <a:lnTo>
                    <a:pt x="314" y="152"/>
                  </a:lnTo>
                  <a:lnTo>
                    <a:pt x="318" y="154"/>
                  </a:lnTo>
                  <a:lnTo>
                    <a:pt x="322" y="156"/>
                  </a:lnTo>
                  <a:lnTo>
                    <a:pt x="324" y="160"/>
                  </a:lnTo>
                  <a:lnTo>
                    <a:pt x="324" y="164"/>
                  </a:lnTo>
                  <a:lnTo>
                    <a:pt x="324" y="164"/>
                  </a:lnTo>
                  <a:lnTo>
                    <a:pt x="324" y="168"/>
                  </a:lnTo>
                  <a:lnTo>
                    <a:pt x="322" y="172"/>
                  </a:lnTo>
                  <a:lnTo>
                    <a:pt x="318" y="174"/>
                  </a:lnTo>
                  <a:lnTo>
                    <a:pt x="314" y="174"/>
                  </a:lnTo>
                  <a:lnTo>
                    <a:pt x="314" y="174"/>
                  </a:lnTo>
                  <a:lnTo>
                    <a:pt x="310" y="174"/>
                  </a:lnTo>
                  <a:lnTo>
                    <a:pt x="306" y="172"/>
                  </a:lnTo>
                  <a:lnTo>
                    <a:pt x="304" y="168"/>
                  </a:lnTo>
                  <a:lnTo>
                    <a:pt x="304" y="164"/>
                  </a:lnTo>
                  <a:lnTo>
                    <a:pt x="304" y="164"/>
                  </a:lnTo>
                  <a:lnTo>
                    <a:pt x="304" y="160"/>
                  </a:lnTo>
                  <a:lnTo>
                    <a:pt x="306" y="156"/>
                  </a:lnTo>
                  <a:lnTo>
                    <a:pt x="310" y="154"/>
                  </a:lnTo>
                  <a:lnTo>
                    <a:pt x="314" y="152"/>
                  </a:lnTo>
                  <a:lnTo>
                    <a:pt x="314" y="152"/>
                  </a:lnTo>
                  <a:close/>
                  <a:moveTo>
                    <a:pt x="218" y="174"/>
                  </a:moveTo>
                  <a:lnTo>
                    <a:pt x="218" y="174"/>
                  </a:lnTo>
                  <a:lnTo>
                    <a:pt x="222" y="174"/>
                  </a:lnTo>
                  <a:lnTo>
                    <a:pt x="226" y="176"/>
                  </a:lnTo>
                  <a:lnTo>
                    <a:pt x="228" y="180"/>
                  </a:lnTo>
                  <a:lnTo>
                    <a:pt x="228" y="184"/>
                  </a:lnTo>
                  <a:lnTo>
                    <a:pt x="228" y="184"/>
                  </a:lnTo>
                  <a:lnTo>
                    <a:pt x="228" y="188"/>
                  </a:lnTo>
                  <a:lnTo>
                    <a:pt x="226" y="192"/>
                  </a:lnTo>
                  <a:lnTo>
                    <a:pt x="222" y="194"/>
                  </a:lnTo>
                  <a:lnTo>
                    <a:pt x="218" y="196"/>
                  </a:lnTo>
                  <a:lnTo>
                    <a:pt x="218" y="196"/>
                  </a:lnTo>
                  <a:lnTo>
                    <a:pt x="214" y="194"/>
                  </a:lnTo>
                  <a:lnTo>
                    <a:pt x="210" y="192"/>
                  </a:lnTo>
                  <a:lnTo>
                    <a:pt x="208" y="188"/>
                  </a:lnTo>
                  <a:lnTo>
                    <a:pt x="208" y="184"/>
                  </a:lnTo>
                  <a:lnTo>
                    <a:pt x="208" y="184"/>
                  </a:lnTo>
                  <a:lnTo>
                    <a:pt x="208" y="180"/>
                  </a:lnTo>
                  <a:lnTo>
                    <a:pt x="210" y="176"/>
                  </a:lnTo>
                  <a:lnTo>
                    <a:pt x="214" y="174"/>
                  </a:lnTo>
                  <a:lnTo>
                    <a:pt x="218" y="174"/>
                  </a:lnTo>
                  <a:lnTo>
                    <a:pt x="218" y="174"/>
                  </a:lnTo>
                  <a:close/>
                  <a:moveTo>
                    <a:pt x="122" y="152"/>
                  </a:moveTo>
                  <a:lnTo>
                    <a:pt x="122" y="152"/>
                  </a:lnTo>
                  <a:lnTo>
                    <a:pt x="126" y="154"/>
                  </a:lnTo>
                  <a:lnTo>
                    <a:pt x="130" y="156"/>
                  </a:lnTo>
                  <a:lnTo>
                    <a:pt x="132" y="160"/>
                  </a:lnTo>
                  <a:lnTo>
                    <a:pt x="132" y="164"/>
                  </a:lnTo>
                  <a:lnTo>
                    <a:pt x="132" y="164"/>
                  </a:lnTo>
                  <a:lnTo>
                    <a:pt x="132" y="168"/>
                  </a:lnTo>
                  <a:lnTo>
                    <a:pt x="130" y="172"/>
                  </a:lnTo>
                  <a:lnTo>
                    <a:pt x="126" y="174"/>
                  </a:lnTo>
                  <a:lnTo>
                    <a:pt x="122" y="174"/>
                  </a:lnTo>
                  <a:lnTo>
                    <a:pt x="122" y="174"/>
                  </a:lnTo>
                  <a:lnTo>
                    <a:pt x="118" y="174"/>
                  </a:lnTo>
                  <a:lnTo>
                    <a:pt x="114" y="172"/>
                  </a:lnTo>
                  <a:lnTo>
                    <a:pt x="112" y="168"/>
                  </a:lnTo>
                  <a:lnTo>
                    <a:pt x="112" y="164"/>
                  </a:lnTo>
                  <a:lnTo>
                    <a:pt x="112" y="164"/>
                  </a:lnTo>
                  <a:lnTo>
                    <a:pt x="112" y="160"/>
                  </a:lnTo>
                  <a:lnTo>
                    <a:pt x="114" y="156"/>
                  </a:lnTo>
                  <a:lnTo>
                    <a:pt x="118" y="154"/>
                  </a:lnTo>
                  <a:lnTo>
                    <a:pt x="122" y="152"/>
                  </a:lnTo>
                  <a:lnTo>
                    <a:pt x="122" y="152"/>
                  </a:lnTo>
                  <a:close/>
                  <a:moveTo>
                    <a:pt x="334" y="272"/>
                  </a:moveTo>
                  <a:lnTo>
                    <a:pt x="334" y="272"/>
                  </a:lnTo>
                  <a:lnTo>
                    <a:pt x="334" y="276"/>
                  </a:lnTo>
                  <a:lnTo>
                    <a:pt x="332" y="278"/>
                  </a:lnTo>
                  <a:lnTo>
                    <a:pt x="328" y="280"/>
                  </a:lnTo>
                  <a:lnTo>
                    <a:pt x="324" y="282"/>
                  </a:lnTo>
                  <a:lnTo>
                    <a:pt x="16" y="282"/>
                  </a:lnTo>
                  <a:lnTo>
                    <a:pt x="16" y="282"/>
                  </a:lnTo>
                  <a:lnTo>
                    <a:pt x="12" y="280"/>
                  </a:lnTo>
                  <a:lnTo>
                    <a:pt x="8" y="278"/>
                  </a:lnTo>
                  <a:lnTo>
                    <a:pt x="6" y="276"/>
                  </a:lnTo>
                  <a:lnTo>
                    <a:pt x="6" y="272"/>
                  </a:lnTo>
                  <a:lnTo>
                    <a:pt x="6" y="272"/>
                  </a:lnTo>
                  <a:lnTo>
                    <a:pt x="6" y="268"/>
                  </a:lnTo>
                  <a:lnTo>
                    <a:pt x="8" y="264"/>
                  </a:lnTo>
                  <a:lnTo>
                    <a:pt x="12" y="262"/>
                  </a:lnTo>
                  <a:lnTo>
                    <a:pt x="16" y="262"/>
                  </a:lnTo>
                  <a:lnTo>
                    <a:pt x="324" y="262"/>
                  </a:lnTo>
                  <a:lnTo>
                    <a:pt x="324" y="262"/>
                  </a:lnTo>
                  <a:lnTo>
                    <a:pt x="328" y="262"/>
                  </a:lnTo>
                  <a:lnTo>
                    <a:pt x="332" y="264"/>
                  </a:lnTo>
                  <a:lnTo>
                    <a:pt x="334" y="268"/>
                  </a:lnTo>
                  <a:lnTo>
                    <a:pt x="334" y="272"/>
                  </a:lnTo>
                  <a:lnTo>
                    <a:pt x="334" y="27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2" name="TextBox 91">
            <a:extLst>
              <a:ext uri="{FF2B5EF4-FFF2-40B4-BE49-F238E27FC236}">
                <a16:creationId xmlns:a16="http://schemas.microsoft.com/office/drawing/2014/main" id="{C94CBC4A-78DB-9943-9FAD-6A23AFCE2B78}"/>
              </a:ext>
            </a:extLst>
          </p:cNvPr>
          <p:cNvSpPr txBox="1"/>
          <p:nvPr/>
        </p:nvSpPr>
        <p:spPr>
          <a:xfrm>
            <a:off x="1284900" y="3071143"/>
            <a:ext cx="2254903" cy="288032"/>
          </a:xfrm>
          <a:prstGeom prst="rect">
            <a:avLst/>
          </a:prstGeom>
          <a:noFill/>
        </p:spPr>
        <p:txBody>
          <a:bodyPr wrap="square" lIns="0" tIns="0" rIns="0" bIns="0" rtlCol="0">
            <a:noAutofit/>
          </a:bodyPr>
          <a:lstStyle/>
          <a:p>
            <a:pPr>
              <a:spcAft>
                <a:spcPts val="900"/>
              </a:spcAft>
            </a:pPr>
            <a:r>
              <a:rPr lang="en-US" sz="1600" b="1" dirty="0"/>
              <a:t>Physical infrastructure</a:t>
            </a:r>
          </a:p>
        </p:txBody>
      </p:sp>
      <p:sp>
        <p:nvSpPr>
          <p:cNvPr id="93" name="Content Placeholder 1">
            <a:extLst>
              <a:ext uri="{FF2B5EF4-FFF2-40B4-BE49-F238E27FC236}">
                <a16:creationId xmlns:a16="http://schemas.microsoft.com/office/drawing/2014/main" id="{C02C7B63-0DFB-164D-BA85-0D64FB8845B3}"/>
              </a:ext>
            </a:extLst>
          </p:cNvPr>
          <p:cNvSpPr txBox="1">
            <a:spLocks/>
          </p:cNvSpPr>
          <p:nvPr/>
        </p:nvSpPr>
        <p:spPr>
          <a:xfrm>
            <a:off x="594156" y="3492599"/>
            <a:ext cx="2785391" cy="1872208"/>
          </a:xfrm>
          <a:prstGeom prst="rect">
            <a:avLst/>
          </a:prstGeom>
        </p:spPr>
        <p:txBody>
          <a:bodyPr vert="horz" lIns="0" tIns="0" rIns="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8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8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buFont typeface="Arial" panose="020B0604020202020204" pitchFamily="34" charset="0"/>
              <a:buChar char="•"/>
            </a:pPr>
            <a:r>
              <a:rPr lang="en-GB" sz="1100" dirty="0"/>
              <a:t>Renewable and non-renewable </a:t>
            </a:r>
            <a:r>
              <a:rPr lang="en-GB" sz="1100" b="1" dirty="0"/>
              <a:t>energy resources </a:t>
            </a:r>
            <a:r>
              <a:rPr lang="en-GB" sz="1100" dirty="0"/>
              <a:t>to meet demand.</a:t>
            </a:r>
          </a:p>
          <a:p>
            <a:pPr lvl="1">
              <a:buFont typeface="Arial" panose="020B0604020202020204" pitchFamily="34" charset="0"/>
              <a:buChar char="•"/>
            </a:pPr>
            <a:r>
              <a:rPr lang="en-GB" sz="1100" dirty="0"/>
              <a:t>Centralised and decentralised </a:t>
            </a:r>
            <a:r>
              <a:rPr lang="en-GB" sz="1100" b="1" dirty="0"/>
              <a:t>conversion of energy resources </a:t>
            </a:r>
            <a:r>
              <a:rPr lang="en-GB" sz="1100" dirty="0"/>
              <a:t>to meet electricity, heat, and cooking requirements.</a:t>
            </a:r>
          </a:p>
          <a:p>
            <a:pPr lvl="1">
              <a:buFont typeface="Arial" panose="020B0604020202020204" pitchFamily="34" charset="0"/>
              <a:buChar char="•"/>
            </a:pPr>
            <a:r>
              <a:rPr lang="en-GB" sz="1100" dirty="0"/>
              <a:t>Infrastructure to </a:t>
            </a:r>
            <a:r>
              <a:rPr lang="en-GB" sz="1100" b="1" dirty="0"/>
              <a:t>deliver energy services</a:t>
            </a:r>
            <a:r>
              <a:rPr lang="en-GB" sz="1100" dirty="0"/>
              <a:t> to end users.</a:t>
            </a:r>
          </a:p>
          <a:p>
            <a:pPr lvl="1">
              <a:buFont typeface="Arial" panose="020B0604020202020204" pitchFamily="34" charset="0"/>
              <a:buChar char="•"/>
            </a:pPr>
            <a:r>
              <a:rPr lang="en-GB" sz="1100" b="1" dirty="0"/>
              <a:t>Flexibility</a:t>
            </a:r>
            <a:r>
              <a:rPr lang="en-GB" sz="1100" dirty="0"/>
              <a:t> to balance the system as demand and supply evolve by time of day or time of year.</a:t>
            </a:r>
          </a:p>
        </p:txBody>
      </p:sp>
      <p:sp>
        <p:nvSpPr>
          <p:cNvPr id="94" name="TextBox 93">
            <a:extLst>
              <a:ext uri="{FF2B5EF4-FFF2-40B4-BE49-F238E27FC236}">
                <a16:creationId xmlns:a16="http://schemas.microsoft.com/office/drawing/2014/main" id="{5DB04B81-CEBB-384C-9606-59ACC106AB0B}"/>
              </a:ext>
            </a:extLst>
          </p:cNvPr>
          <p:cNvSpPr txBox="1"/>
          <p:nvPr/>
        </p:nvSpPr>
        <p:spPr>
          <a:xfrm>
            <a:off x="6773033" y="3071143"/>
            <a:ext cx="2688002" cy="288032"/>
          </a:xfrm>
          <a:prstGeom prst="rect">
            <a:avLst/>
          </a:prstGeom>
          <a:noFill/>
        </p:spPr>
        <p:txBody>
          <a:bodyPr wrap="square" lIns="0" tIns="0" rIns="0" bIns="0" rtlCol="0">
            <a:noAutofit/>
          </a:bodyPr>
          <a:lstStyle/>
          <a:p>
            <a:pPr algn="r">
              <a:spcAft>
                <a:spcPts val="900"/>
              </a:spcAft>
            </a:pPr>
            <a:r>
              <a:rPr lang="en-US" sz="1600" b="1" dirty="0"/>
              <a:t>Market and commercial</a:t>
            </a:r>
          </a:p>
        </p:txBody>
      </p:sp>
      <p:sp>
        <p:nvSpPr>
          <p:cNvPr id="95" name="Content Placeholder 1">
            <a:extLst>
              <a:ext uri="{FF2B5EF4-FFF2-40B4-BE49-F238E27FC236}">
                <a16:creationId xmlns:a16="http://schemas.microsoft.com/office/drawing/2014/main" id="{03600AF2-C750-D34C-99B9-27D9057D2898}"/>
              </a:ext>
            </a:extLst>
          </p:cNvPr>
          <p:cNvSpPr txBox="1">
            <a:spLocks/>
          </p:cNvSpPr>
          <p:nvPr/>
        </p:nvSpPr>
        <p:spPr>
          <a:xfrm>
            <a:off x="7323194" y="3663346"/>
            <a:ext cx="2772303" cy="980855"/>
          </a:xfrm>
          <a:prstGeom prst="rect">
            <a:avLst/>
          </a:prstGeom>
        </p:spPr>
        <p:txBody>
          <a:bodyPr vert="horz" lIns="0" tIns="0" rIns="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8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8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buFont typeface="Arial" panose="020B0604020202020204" pitchFamily="34" charset="0"/>
              <a:buChar char="•"/>
            </a:pPr>
            <a:r>
              <a:rPr lang="en-GB" sz="1100" b="1" dirty="0"/>
              <a:t>Procurement arrangements </a:t>
            </a:r>
            <a:r>
              <a:rPr lang="en-GB" sz="1100" dirty="0"/>
              <a:t>for energy infrastructure.</a:t>
            </a:r>
          </a:p>
          <a:p>
            <a:pPr lvl="1">
              <a:buFont typeface="Arial" panose="020B0604020202020204" pitchFamily="34" charset="0"/>
              <a:buChar char="•"/>
            </a:pPr>
            <a:r>
              <a:rPr lang="en-GB" sz="1100" b="1" dirty="0"/>
              <a:t>Market arrangements </a:t>
            </a:r>
            <a:r>
              <a:rPr lang="en-GB" sz="1100" dirty="0"/>
              <a:t>for energy users to buy energy and producers to sell.</a:t>
            </a:r>
          </a:p>
          <a:p>
            <a:pPr lvl="1">
              <a:buFont typeface="Arial" panose="020B0604020202020204" pitchFamily="34" charset="0"/>
              <a:buChar char="•"/>
            </a:pPr>
            <a:r>
              <a:rPr lang="en-GB" sz="1100" b="1" dirty="0"/>
              <a:t>Metering and billing interfaces </a:t>
            </a:r>
            <a:r>
              <a:rPr lang="en-GB" sz="1100" dirty="0"/>
              <a:t>with energy consumers.</a:t>
            </a:r>
          </a:p>
          <a:p>
            <a:pPr lvl="1">
              <a:buFont typeface="Arial" panose="020B0604020202020204" pitchFamily="34" charset="0"/>
              <a:buChar char="•"/>
            </a:pPr>
            <a:r>
              <a:rPr lang="en-GB" sz="1100" b="1" dirty="0"/>
              <a:t>Financing</a:t>
            </a:r>
            <a:r>
              <a:rPr lang="en-GB" sz="1100" dirty="0"/>
              <a:t> opportunities and barriers </a:t>
            </a:r>
          </a:p>
          <a:p>
            <a:pPr marL="0" lvl="1" indent="0">
              <a:buNone/>
            </a:pPr>
            <a:endParaRPr lang="en-GB" sz="1100" dirty="0"/>
          </a:p>
          <a:p>
            <a:pPr lvl="1">
              <a:buFont typeface="Arial" panose="020B0604020202020204" pitchFamily="34" charset="0"/>
              <a:buChar char="•"/>
            </a:pPr>
            <a:endParaRPr lang="en-GB" sz="1100" dirty="0"/>
          </a:p>
        </p:txBody>
      </p:sp>
      <p:sp>
        <p:nvSpPr>
          <p:cNvPr id="96" name="TextBox 95">
            <a:extLst>
              <a:ext uri="{FF2B5EF4-FFF2-40B4-BE49-F238E27FC236}">
                <a16:creationId xmlns:a16="http://schemas.microsoft.com/office/drawing/2014/main" id="{476E205D-D2D2-5D4A-9421-1C74DA99BF0F}"/>
              </a:ext>
            </a:extLst>
          </p:cNvPr>
          <p:cNvSpPr txBox="1"/>
          <p:nvPr/>
        </p:nvSpPr>
        <p:spPr>
          <a:xfrm>
            <a:off x="2701056" y="6169618"/>
            <a:ext cx="2254903" cy="288032"/>
          </a:xfrm>
          <a:prstGeom prst="rect">
            <a:avLst/>
          </a:prstGeom>
          <a:noFill/>
        </p:spPr>
        <p:txBody>
          <a:bodyPr wrap="square" lIns="0" tIns="0" rIns="0" bIns="0" rtlCol="0">
            <a:noAutofit/>
          </a:bodyPr>
          <a:lstStyle/>
          <a:p>
            <a:pPr>
              <a:spcAft>
                <a:spcPts val="900"/>
              </a:spcAft>
            </a:pPr>
            <a:r>
              <a:rPr lang="en-US" sz="1600" b="1" dirty="0"/>
              <a:t>Governance </a:t>
            </a:r>
          </a:p>
          <a:p>
            <a:pPr>
              <a:spcAft>
                <a:spcPts val="900"/>
              </a:spcAft>
            </a:pPr>
            <a:r>
              <a:rPr lang="en-US" sz="1600" b="1" dirty="0"/>
              <a:t>and regulation</a:t>
            </a:r>
          </a:p>
        </p:txBody>
      </p:sp>
      <p:sp>
        <p:nvSpPr>
          <p:cNvPr id="97" name="Content Placeholder 1">
            <a:extLst>
              <a:ext uri="{FF2B5EF4-FFF2-40B4-BE49-F238E27FC236}">
                <a16:creationId xmlns:a16="http://schemas.microsoft.com/office/drawing/2014/main" id="{714D53F5-9AF1-C148-96C2-381043391E74}"/>
              </a:ext>
            </a:extLst>
          </p:cNvPr>
          <p:cNvSpPr txBox="1">
            <a:spLocks/>
          </p:cNvSpPr>
          <p:nvPr/>
        </p:nvSpPr>
        <p:spPr>
          <a:xfrm>
            <a:off x="4122564" y="5292799"/>
            <a:ext cx="3276432" cy="1444772"/>
          </a:xfrm>
          <a:prstGeom prst="rect">
            <a:avLst/>
          </a:prstGeom>
        </p:spPr>
        <p:txBody>
          <a:bodyPr vert="horz" lIns="0" tIns="0" rIns="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8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8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buFont typeface="Arial" panose="020B0604020202020204" pitchFamily="34" charset="0"/>
              <a:buChar char="•"/>
            </a:pPr>
            <a:r>
              <a:rPr lang="en-GB" sz="1100" dirty="0"/>
              <a:t>Energy </a:t>
            </a:r>
            <a:r>
              <a:rPr lang="en-GB" sz="1100" b="1" dirty="0"/>
              <a:t>policy objectives </a:t>
            </a:r>
            <a:r>
              <a:rPr lang="en-GB" sz="1100" dirty="0"/>
              <a:t>and linkages with policy in other sectors.</a:t>
            </a:r>
          </a:p>
          <a:p>
            <a:pPr lvl="1">
              <a:buFont typeface="Arial" panose="020B0604020202020204" pitchFamily="34" charset="0"/>
              <a:buChar char="•"/>
            </a:pPr>
            <a:r>
              <a:rPr lang="en-GB" sz="1100" b="1" dirty="0"/>
              <a:t>Regulation</a:t>
            </a:r>
            <a:r>
              <a:rPr lang="en-GB" sz="1100" dirty="0"/>
              <a:t>, licence to operate, tariffs and cost recovery.</a:t>
            </a:r>
          </a:p>
          <a:p>
            <a:pPr lvl="1">
              <a:buFont typeface="Arial" panose="020B0604020202020204" pitchFamily="34" charset="0"/>
              <a:buChar char="•"/>
            </a:pPr>
            <a:r>
              <a:rPr lang="en-GB" sz="1100" b="1" dirty="0"/>
              <a:t>Planning and forecasting </a:t>
            </a:r>
            <a:r>
              <a:rPr lang="en-GB" sz="1100" dirty="0"/>
              <a:t>to meet policy goals over the long-term.</a:t>
            </a:r>
          </a:p>
          <a:p>
            <a:pPr lvl="1">
              <a:buFont typeface="Arial" panose="020B0604020202020204" pitchFamily="34" charset="0"/>
              <a:buChar char="•"/>
            </a:pPr>
            <a:r>
              <a:rPr lang="en-GB" sz="1100" b="1" dirty="0"/>
              <a:t>Defining a market </a:t>
            </a:r>
            <a:r>
              <a:rPr lang="en-GB" sz="1100" dirty="0"/>
              <a:t>that delivers against policy objectives, but maximises value-for-money.</a:t>
            </a:r>
          </a:p>
          <a:p>
            <a:pPr lvl="1">
              <a:buFont typeface="Arial" panose="020B0604020202020204" pitchFamily="34" charset="0"/>
              <a:buChar char="•"/>
            </a:pPr>
            <a:r>
              <a:rPr lang="en-GB" sz="1100" b="1" dirty="0"/>
              <a:t>Incentive structures </a:t>
            </a:r>
            <a:r>
              <a:rPr lang="en-GB" sz="1100" dirty="0"/>
              <a:t>in energy market and wider </a:t>
            </a:r>
          </a:p>
        </p:txBody>
      </p:sp>
      <p:grpSp>
        <p:nvGrpSpPr>
          <p:cNvPr id="21" name="Group 20">
            <a:extLst>
              <a:ext uri="{FF2B5EF4-FFF2-40B4-BE49-F238E27FC236}">
                <a16:creationId xmlns:a16="http://schemas.microsoft.com/office/drawing/2014/main" id="{1307407B-8046-D343-9106-578859330872}"/>
              </a:ext>
            </a:extLst>
          </p:cNvPr>
          <p:cNvGrpSpPr/>
          <p:nvPr/>
        </p:nvGrpSpPr>
        <p:grpSpPr>
          <a:xfrm>
            <a:off x="6513514" y="3240639"/>
            <a:ext cx="612000" cy="612000"/>
            <a:chOff x="3732591" y="3479876"/>
            <a:chExt cx="612000" cy="612000"/>
          </a:xfrm>
        </p:grpSpPr>
        <p:sp>
          <p:nvSpPr>
            <p:cNvPr id="98" name="Oval 97">
              <a:extLst>
                <a:ext uri="{FF2B5EF4-FFF2-40B4-BE49-F238E27FC236}">
                  <a16:creationId xmlns:a16="http://schemas.microsoft.com/office/drawing/2014/main" id="{A6DF0B70-AB2C-6B41-AF2B-1A35231F3278}"/>
                </a:ext>
              </a:extLst>
            </p:cNvPr>
            <p:cNvSpPr/>
            <p:nvPr/>
          </p:nvSpPr>
          <p:spPr bwMode="ltGray">
            <a:xfrm>
              <a:off x="3732591" y="3479876"/>
              <a:ext cx="612000" cy="612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pic>
          <p:nvPicPr>
            <p:cNvPr id="19" name="Picture 18">
              <a:extLst>
                <a:ext uri="{FF2B5EF4-FFF2-40B4-BE49-F238E27FC236}">
                  <a16:creationId xmlns:a16="http://schemas.microsoft.com/office/drawing/2014/main" id="{5E36FCAE-B53E-6543-A9C0-2906A1C3EF31}"/>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backgroundRemoval t="6140" b="99123" l="3281" r="94910">
                          <a14:foregroundMark x1="3281" y1="54511" x2="3281" y2="54511"/>
                          <a14:foregroundMark x1="10860" y1="95614" x2="10860" y2="95614"/>
                          <a14:foregroundMark x1="58937" y1="99248" x2="58937" y2="99248"/>
                          <a14:foregroundMark x1="90611" y1="58145" x2="90611" y2="58145"/>
                          <a14:foregroundMark x1="92760" y1="58145" x2="92760" y2="58145"/>
                          <a14:foregroundMark x1="94910" y1="58145" x2="94910" y2="58145"/>
                          <a14:foregroundMark x1="74208" y1="24185" x2="74208" y2="24185"/>
                          <a14:foregroundMark x1="29412" y1="25439" x2="29412" y2="25439"/>
                          <a14:foregroundMark x1="23982" y1="6140" x2="23982" y2="6140"/>
                        </a14:backgroundRemoval>
                      </a14:imgEffect>
                    </a14:imgLayer>
                  </a14:imgProps>
                </a:ext>
                <a:ext uri="{28A0092B-C50C-407E-A947-70E740481C1C}">
                  <a14:useLocalDpi xmlns:a14="http://schemas.microsoft.com/office/drawing/2010/main"/>
                </a:ext>
              </a:extLst>
            </a:blip>
            <a:stretch>
              <a:fillRect/>
            </a:stretch>
          </p:blipFill>
          <p:spPr>
            <a:xfrm>
              <a:off x="3780763" y="3535108"/>
              <a:ext cx="526501" cy="475280"/>
            </a:xfrm>
            <a:prstGeom prst="rect">
              <a:avLst/>
            </a:prstGeom>
          </p:spPr>
        </p:pic>
      </p:grpSp>
      <p:sp>
        <p:nvSpPr>
          <p:cNvPr id="99" name="TextBox 98">
            <a:extLst>
              <a:ext uri="{FF2B5EF4-FFF2-40B4-BE49-F238E27FC236}">
                <a16:creationId xmlns:a16="http://schemas.microsoft.com/office/drawing/2014/main" id="{2AA1ECD5-35E3-6F42-AE31-8DAD532AF573}"/>
              </a:ext>
            </a:extLst>
          </p:cNvPr>
          <p:cNvSpPr txBox="1"/>
          <p:nvPr/>
        </p:nvSpPr>
        <p:spPr>
          <a:xfrm>
            <a:off x="4418380" y="3312647"/>
            <a:ext cx="2626100" cy="288032"/>
          </a:xfrm>
          <a:prstGeom prst="rect">
            <a:avLst/>
          </a:prstGeom>
          <a:noFill/>
        </p:spPr>
        <p:txBody>
          <a:bodyPr wrap="square" lIns="0" tIns="0" rIns="0" bIns="0" rtlCol="0">
            <a:noAutofit/>
          </a:bodyPr>
          <a:lstStyle/>
          <a:p>
            <a:pPr>
              <a:spcAft>
                <a:spcPts val="900"/>
              </a:spcAft>
            </a:pPr>
            <a:r>
              <a:rPr lang="en-US" sz="1600" b="1" dirty="0"/>
              <a:t>Demand-side</a:t>
            </a:r>
          </a:p>
        </p:txBody>
      </p:sp>
      <p:sp>
        <p:nvSpPr>
          <p:cNvPr id="100" name="Content Placeholder 1">
            <a:extLst>
              <a:ext uri="{FF2B5EF4-FFF2-40B4-BE49-F238E27FC236}">
                <a16:creationId xmlns:a16="http://schemas.microsoft.com/office/drawing/2014/main" id="{7B6A1B58-0F6B-4C42-AC83-A3C7A9173DF9}"/>
              </a:ext>
            </a:extLst>
          </p:cNvPr>
          <p:cNvSpPr txBox="1">
            <a:spLocks/>
          </p:cNvSpPr>
          <p:nvPr/>
        </p:nvSpPr>
        <p:spPr>
          <a:xfrm>
            <a:off x="3738688" y="3595518"/>
            <a:ext cx="3467861" cy="980855"/>
          </a:xfrm>
          <a:prstGeom prst="rect">
            <a:avLst/>
          </a:prstGeom>
        </p:spPr>
        <p:txBody>
          <a:bodyPr vert="horz" lIns="0" tIns="0" rIns="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8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8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buFont typeface="Arial" panose="020B0604020202020204" pitchFamily="34" charset="0"/>
              <a:buChar char="•"/>
            </a:pPr>
            <a:r>
              <a:rPr lang="en-GB" sz="1100" dirty="0"/>
              <a:t>Needs / requirements of </a:t>
            </a:r>
            <a:r>
              <a:rPr lang="en-GB" sz="1100" b="1" dirty="0"/>
              <a:t>existing and          potential end-users</a:t>
            </a:r>
            <a:r>
              <a:rPr lang="en-GB" sz="1100" dirty="0"/>
              <a:t> of energy.</a:t>
            </a:r>
          </a:p>
          <a:p>
            <a:pPr lvl="1">
              <a:buFont typeface="Arial" panose="020B0604020202020204" pitchFamily="34" charset="0"/>
              <a:buChar char="•"/>
            </a:pPr>
            <a:r>
              <a:rPr lang="en-GB" sz="1100" dirty="0"/>
              <a:t>Composition of </a:t>
            </a:r>
            <a:r>
              <a:rPr lang="en-GB" sz="1100" b="1" dirty="0"/>
              <a:t>energy (service) demand </a:t>
            </a:r>
            <a:r>
              <a:rPr lang="en-GB" sz="1100" dirty="0"/>
              <a:t>across different groups/ needs</a:t>
            </a:r>
          </a:p>
          <a:p>
            <a:pPr lvl="1">
              <a:buFont typeface="Arial" panose="020B0604020202020204" pitchFamily="34" charset="0"/>
              <a:buChar char="•"/>
            </a:pPr>
            <a:r>
              <a:rPr lang="en-GB" sz="1100" dirty="0"/>
              <a:t>Investments and behaviour change to improve </a:t>
            </a:r>
            <a:r>
              <a:rPr lang="en-GB" sz="1100" b="1" dirty="0"/>
              <a:t>efficiency of energy consumption</a:t>
            </a:r>
            <a:r>
              <a:rPr lang="en-GB" sz="1100" dirty="0"/>
              <a:t>.</a:t>
            </a:r>
          </a:p>
          <a:p>
            <a:pPr lvl="1">
              <a:buFont typeface="Arial" panose="020B0604020202020204" pitchFamily="34" charset="0"/>
              <a:buChar char="•"/>
            </a:pPr>
            <a:r>
              <a:rPr lang="en-GB" sz="1100" b="1" dirty="0"/>
              <a:t>Flexibility of energy demand</a:t>
            </a:r>
            <a:r>
              <a:rPr lang="en-GB" sz="1100" dirty="0"/>
              <a:t> to help balance the system.</a:t>
            </a:r>
            <a:endParaRPr lang="en-GB" sz="1100" b="1" dirty="0"/>
          </a:p>
        </p:txBody>
      </p:sp>
      <p:sp>
        <p:nvSpPr>
          <p:cNvPr id="101" name="TextBox 100">
            <a:extLst>
              <a:ext uri="{FF2B5EF4-FFF2-40B4-BE49-F238E27FC236}">
                <a16:creationId xmlns:a16="http://schemas.microsoft.com/office/drawing/2014/main" id="{6F891183-9474-164D-A2A3-717D6908F3FA}"/>
              </a:ext>
            </a:extLst>
          </p:cNvPr>
          <p:cNvSpPr txBox="1"/>
          <p:nvPr/>
        </p:nvSpPr>
        <p:spPr>
          <a:xfrm rot="19901759">
            <a:off x="611512" y="5847014"/>
            <a:ext cx="3202135" cy="288032"/>
          </a:xfrm>
          <a:prstGeom prst="rect">
            <a:avLst/>
          </a:prstGeom>
          <a:solidFill>
            <a:schemeClr val="bg1"/>
          </a:solidFill>
        </p:spPr>
        <p:txBody>
          <a:bodyPr wrap="square" lIns="0" tIns="0" rIns="0" bIns="0" rtlCol="0">
            <a:noAutofit/>
          </a:bodyPr>
          <a:lstStyle/>
          <a:p>
            <a:pPr algn="ctr">
              <a:spcAft>
                <a:spcPts val="900"/>
              </a:spcAft>
            </a:pPr>
            <a:r>
              <a:rPr lang="en-US" sz="1600" b="1" dirty="0"/>
              <a:t>Reliable energy for consumers</a:t>
            </a:r>
          </a:p>
        </p:txBody>
      </p:sp>
      <p:sp>
        <p:nvSpPr>
          <p:cNvPr id="104" name="TextBox 103">
            <a:extLst>
              <a:ext uri="{FF2B5EF4-FFF2-40B4-BE49-F238E27FC236}">
                <a16:creationId xmlns:a16="http://schemas.microsoft.com/office/drawing/2014/main" id="{970FF30E-A40E-FD4F-BB41-5F643C441F6D}"/>
              </a:ext>
            </a:extLst>
          </p:cNvPr>
          <p:cNvSpPr txBox="1"/>
          <p:nvPr/>
        </p:nvSpPr>
        <p:spPr>
          <a:xfrm rot="1620887">
            <a:off x="6974419" y="5869044"/>
            <a:ext cx="3293429" cy="289873"/>
          </a:xfrm>
          <a:prstGeom prst="rect">
            <a:avLst/>
          </a:prstGeom>
          <a:solidFill>
            <a:schemeClr val="bg1"/>
          </a:solidFill>
        </p:spPr>
        <p:txBody>
          <a:bodyPr wrap="square" lIns="0" tIns="0" rIns="0" bIns="0" rtlCol="0">
            <a:noAutofit/>
          </a:bodyPr>
          <a:lstStyle/>
          <a:p>
            <a:pPr algn="ctr">
              <a:spcAft>
                <a:spcPts val="900"/>
              </a:spcAft>
            </a:pPr>
            <a:r>
              <a:rPr lang="en-US" sz="1600" b="1" dirty="0"/>
              <a:t>Affordable energy for consumers</a:t>
            </a:r>
          </a:p>
        </p:txBody>
      </p:sp>
      <p:sp>
        <p:nvSpPr>
          <p:cNvPr id="71" name="Rectangle 70">
            <a:hlinkClick r:id="rId6"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18111269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4070250630"/>
              </p:ext>
            </p:extLst>
          </p:nvPr>
        </p:nvGraphicFramePr>
        <p:xfrm>
          <a:off x="450156" y="1616470"/>
          <a:ext cx="9847532" cy="4635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Who owns, operates, and maintains these energy networks?</a:t>
                      </a:r>
                      <a:endParaRPr kumimoji="0" lang="en-GB" sz="1000" b="1" i="0" u="none" strike="noStrike" kern="1200" cap="none" spc="0" normalizeH="0" baseline="0" noProof="0" dirty="0">
                        <a:ln>
                          <a:noFill/>
                        </a:ln>
                        <a:solidFill>
                          <a:srgbClr val="FF0000"/>
                        </a:solidFill>
                        <a:effectLst/>
                        <a:uLnTx/>
                        <a:uFillTx/>
                        <a:latin typeface="Arial"/>
                        <a:ea typeface="+mj-ea"/>
                        <a:cs typeface="+mj-cs"/>
                      </a:endParaRP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49610414"/>
                  </a:ext>
                </a:extLst>
              </a:tr>
              <a:tr h="161533">
                <a:tc>
                  <a:txBody>
                    <a:bodyPr/>
                    <a:lstStyle/>
                    <a:p>
                      <a:pPr marL="171450" indent="-171450">
                        <a:buFont typeface="Arial" panose="020B0604020202020204" pitchFamily="34" charset="0"/>
                        <a:buChar char="•"/>
                      </a:pPr>
                      <a:r>
                        <a:rPr lang="en-GB" sz="1000" b="0" noProof="0" dirty="0">
                          <a:latin typeface="+mn-lt"/>
                        </a:rPr>
                        <a:t>Is network infrastructure owned by the same entity that owns upstream infrastructure, such at electricity or heat generation plants, or gas processing facilities?</a:t>
                      </a:r>
                    </a:p>
                    <a:p>
                      <a:pPr marL="171450" indent="-171450">
                        <a:buFont typeface="Arial" panose="020B0604020202020204" pitchFamily="34" charset="0"/>
                        <a:buChar char="•"/>
                      </a:pPr>
                      <a:r>
                        <a:rPr lang="en-GB" sz="1000" b="0" noProof="0" dirty="0">
                          <a:latin typeface="+mn-lt"/>
                        </a:rPr>
                        <a:t>Is the electricity network owned by a single entity (e.g. a vertically integrated utility) or is higher voltage (transmission) infrastructure under separate ownership to lower voltage (distribution) infrastructure? This will depend on the </a:t>
                      </a:r>
                      <a:r>
                        <a:rPr lang="en-GB" sz="1000" b="0" noProof="0" dirty="0">
                          <a:solidFill>
                            <a:srgbClr val="FF0000"/>
                          </a:solidFill>
                          <a:latin typeface="+mn-lt"/>
                          <a:hlinkClick r:id="rId2" action="ppaction://hlinksldjump"/>
                        </a:rPr>
                        <a:t>market design</a:t>
                      </a:r>
                      <a:r>
                        <a:rPr lang="en-GB" sz="1000" b="0" noProof="0" dirty="0">
                          <a:latin typeface="+mn-lt"/>
                        </a:rPr>
                        <a:t> and whether the sector has been unbundled at all. In some countries network assets might remain under Government ownership, but leased to a private sector concessionaire with the concessionaire being responsible for maintaining the network and commissioning new network infrastructure.</a:t>
                      </a:r>
                    </a:p>
                    <a:p>
                      <a:pPr marL="171450" indent="-171450">
                        <a:buFont typeface="Arial" panose="020B0604020202020204" pitchFamily="34" charset="0"/>
                        <a:buChar char="•"/>
                      </a:pPr>
                      <a:r>
                        <a:rPr lang="en-GB" sz="1000" b="0" noProof="0" dirty="0">
                          <a:latin typeface="+mn-lt"/>
                        </a:rPr>
                        <a:t>Are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system operations,</a:t>
                      </a:r>
                      <a:r>
                        <a:rPr kumimoji="0" lang="en-GB" sz="1000" b="0" i="0" u="none" strike="noStrike" kern="1200" cap="none" spc="0" normalizeH="0" baseline="0" noProof="0" dirty="0">
                          <a:ln>
                            <a:noFill/>
                          </a:ln>
                          <a:solidFill>
                            <a:srgbClr val="FF0000"/>
                          </a:solidFill>
                          <a:effectLst/>
                          <a:uLnTx/>
                          <a:uFillTx/>
                          <a:latin typeface="+mn-lt"/>
                          <a:ea typeface="+mj-ea"/>
                          <a:cs typeface="+mj-cs"/>
                        </a:rPr>
                        <a:t> </a:t>
                      </a:r>
                      <a:r>
                        <a:rPr lang="en-GB" sz="1000" b="0" noProof="0" dirty="0">
                          <a:latin typeface="+mn-lt"/>
                        </a:rPr>
                        <a:t>such as dispatch and balancing supply with demand, managed by the same organisation(s) that own(s) the network?</a:t>
                      </a:r>
                    </a:p>
                    <a:p>
                      <a:pPr marL="171450" indent="-171450">
                        <a:buFont typeface="Arial" panose="020B0604020202020204" pitchFamily="34" charset="0"/>
                        <a:buChar char="•"/>
                      </a:pPr>
                      <a:r>
                        <a:rPr lang="en-GB" sz="1000" b="0" noProof="0" dirty="0">
                          <a:latin typeface="+mn-lt"/>
                        </a:rPr>
                        <a:t>How do the owners of the energy networks earn revenues? Are the networks owners financially sustainable? Because energy networks are normally natural monopolies the tariffs charged by any unbundled networks companies are normally set through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regulation</a:t>
                      </a:r>
                      <a:r>
                        <a:rPr lang="en-GB" sz="1000" b="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a:t>
                      </a:r>
                      <a:r>
                        <a:rPr lang="en-GB" sz="1000" b="1" noProof="0" dirty="0">
                          <a:latin typeface="+mn-lt"/>
                        </a:rPr>
                        <a:t>energy regulator </a:t>
                      </a:r>
                      <a:r>
                        <a:rPr lang="en-GB" sz="1000" noProof="0" dirty="0">
                          <a:latin typeface="+mn-lt"/>
                        </a:rPr>
                        <a:t>or the responsible </a:t>
                      </a:r>
                      <a:r>
                        <a:rPr lang="en-GB" sz="1000" b="1" noProof="0" dirty="0">
                          <a:latin typeface="+mn-lt"/>
                        </a:rPr>
                        <a:t>ministry </a:t>
                      </a:r>
                      <a:r>
                        <a:rPr lang="en-GB" sz="1000" noProof="0" dirty="0">
                          <a:latin typeface="+mn-lt"/>
                        </a:rPr>
                        <a:t>is most likely to be able to provide information on which entities own network infrastructure. If a regulator is in place, they are likely to be best placed as each of the network companies is likely to require a licence for these activities.</a:t>
                      </a:r>
                    </a:p>
                    <a:p>
                      <a:pPr marL="171450" indent="-171450">
                        <a:buFont typeface="Arial" panose="020B0604020202020204" pitchFamily="34" charset="0"/>
                        <a:buChar char="•"/>
                      </a:pPr>
                      <a:r>
                        <a:rPr lang="en-GB" sz="1000" b="1" noProof="0" dirty="0">
                          <a:latin typeface="+mn-lt"/>
                        </a:rPr>
                        <a:t>Donors</a:t>
                      </a:r>
                      <a:r>
                        <a:rPr lang="en-GB" sz="1000" noProof="0" dirty="0">
                          <a:latin typeface="+mn-lt"/>
                        </a:rPr>
                        <a:t> operating in the sector are also highly likely to be able to provide this information.</a:t>
                      </a:r>
                    </a:p>
                    <a:p>
                      <a:pPr marL="171450" indent="-171450">
                        <a:buFont typeface="Arial" panose="020B0604020202020204" pitchFamily="34" charset="0"/>
                        <a:buChar char="•"/>
                      </a:pPr>
                      <a:r>
                        <a:rPr lang="en-GB" sz="1000" noProof="0" dirty="0">
                          <a:latin typeface="+mn-lt"/>
                        </a:rPr>
                        <a:t>If available, recent </a:t>
                      </a:r>
                      <a:r>
                        <a:rPr lang="en-GB" sz="1000" b="1" noProof="0" dirty="0">
                          <a:latin typeface="+mn-lt"/>
                        </a:rPr>
                        <a:t>financial statements </a:t>
                      </a:r>
                      <a:r>
                        <a:rPr lang="en-GB" sz="1000" noProof="0" dirty="0">
                          <a:latin typeface="+mn-lt"/>
                        </a:rPr>
                        <a:t>for network companies should provide a useful overview of financial sustainability. Analysis of the profit and loss account should allow for evaluation of whether revenues cover costs. Careful analysis may be required to understand whether </a:t>
                      </a:r>
                      <a:r>
                        <a:rPr lang="en-GB" sz="1000" noProof="0" dirty="0">
                          <a:solidFill>
                            <a:srgbClr val="FF0000"/>
                          </a:solidFill>
                          <a:latin typeface="+mn-lt"/>
                          <a:hlinkClick r:id="rId5" action="ppaction://hlinksldjump"/>
                        </a:rPr>
                        <a:t>subsidies</a:t>
                      </a:r>
                      <a:r>
                        <a:rPr lang="en-GB" sz="1000" noProof="0" dirty="0">
                          <a:latin typeface="+mn-lt"/>
                        </a:rPr>
                        <a:t> distort the information presented in the accounts. Sometimes utilities might benefit from a direct subsidy from government, or if the network owner also owns upstream infrastructure it might purchase the energy it transports at below cost.</a:t>
                      </a:r>
                    </a:p>
                    <a:p>
                      <a:pPr marL="171450" indent="-171450">
                        <a:buFont typeface="Arial" panose="020B0604020202020204" pitchFamily="34" charset="0"/>
                        <a:buChar char="•"/>
                      </a:pPr>
                      <a:r>
                        <a:rPr lang="en-GB" sz="1000" noProof="0" dirty="0">
                          <a:latin typeface="+mn-lt"/>
                        </a:rPr>
                        <a:t>Where the revenues of a network company are set through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regulation</a:t>
                      </a:r>
                      <a:r>
                        <a:rPr lang="en-GB" sz="1000" noProof="0" dirty="0">
                          <a:latin typeface="+mn-lt"/>
                        </a:rPr>
                        <a:t> the </a:t>
                      </a:r>
                      <a:r>
                        <a:rPr lang="en-GB" sz="1000" b="1" noProof="0" dirty="0">
                          <a:latin typeface="+mn-lt"/>
                        </a:rPr>
                        <a:t>regulator</a:t>
                      </a:r>
                      <a:r>
                        <a:rPr lang="en-GB" sz="1000" noProof="0" dirty="0">
                          <a:latin typeface="+mn-lt"/>
                        </a:rPr>
                        <a:t> is likely to be able to provide analysis of the company’s allowed revenues, and the tariff charged by the company. This information will often be published on the regulator’s website.</a:t>
                      </a:r>
                    </a:p>
                  </a:txBody>
                  <a:tcPr marL="45720" marR="45720" marT="36000" marB="36000">
                    <a:lnT w="635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 network company is underperforming against operational requirements (e.g. losses are high or reliability is poor) then – depending on the causes of the poor performance – it might be appropriate to consider </a:t>
                      </a:r>
                      <a:r>
                        <a:rPr lang="en-GB" sz="1000" b="1" noProof="0" dirty="0">
                          <a:latin typeface="+mn-lt"/>
                        </a:rPr>
                        <a:t>unbundling and/or private sector participation </a:t>
                      </a:r>
                      <a:r>
                        <a:rPr lang="en-GB" sz="1000" noProof="0" dirty="0">
                          <a:latin typeface="+mn-lt"/>
                        </a:rPr>
                        <a:t>if not already reflected in the current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market design</a:t>
                      </a:r>
                      <a:r>
                        <a:rPr lang="en-GB" sz="1000" noProof="0" dirty="0">
                          <a:latin typeface="+mn-lt"/>
                        </a:rPr>
                        <a:t>. Unbundling of the electricity or gas sector can help to increase the effectiveness of regulatory incentives that are targeted at performance in each individual component of the value chain. For example, a network company might be incentivised to perform well in maintaining the network, whereas this incentive might be diluted for an integrated utility. If accompanied by well-designed regulation and robust enforcement private sector participation can help to improve performance. Depending on the capacity of the parties involved (the network owner, the regulator, any procurement agencies), this might be achieved through a range of options, from full privatisation to a performance contract with a service provider, as discussed under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market design</a:t>
                      </a:r>
                      <a:r>
                        <a:rPr lang="en-GB" sz="1000" noProof="0" dirty="0">
                          <a:latin typeface="+mn-lt"/>
                        </a:rPr>
                        <a:t> header.</a:t>
                      </a:r>
                    </a:p>
                    <a:p>
                      <a:pPr marL="171450" indent="-171450">
                        <a:buFont typeface="Arial" panose="020B0604020202020204" pitchFamily="34" charset="0"/>
                        <a:buChar char="•"/>
                      </a:pPr>
                      <a:r>
                        <a:rPr lang="en-GB" sz="1000" noProof="0" dirty="0">
                          <a:latin typeface="+mn-lt"/>
                        </a:rPr>
                        <a:t>If a network company is not financially sustainable this might indicate that the company is unable to charge appropriate cost-reflective tariffs. Assistance could be provided to the regulator to </a:t>
                      </a:r>
                      <a:r>
                        <a:rPr lang="en-GB" sz="1000" b="1" noProof="0" dirty="0">
                          <a:latin typeface="+mn-lt"/>
                        </a:rPr>
                        <a:t>review tariff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regulation</a:t>
                      </a:r>
                      <a:r>
                        <a:rPr lang="en-GB" sz="1000" b="0" noProof="0" dirty="0">
                          <a:latin typeface="+mn-lt"/>
                        </a:rPr>
                        <a:t>, and to develop new tariff methodologies and/or tariff proposals where they are required.</a:t>
                      </a:r>
                      <a:endParaRPr lang="en-GB" sz="1000" noProof="0" dirty="0">
                        <a:latin typeface="+mn-lt"/>
                      </a:endParaRPr>
                    </a:p>
                  </a:txBody>
                  <a:tcPr marL="45720" marR="45720" marT="36000" marB="36000">
                    <a:lnT w="635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95530110"/>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20676"/>
          </a:xfrm>
        </p:spPr>
        <p:txBody>
          <a:bodyPr/>
          <a:lstStyle/>
          <a:p>
            <a:r>
              <a:rPr lang="en-US" dirty="0"/>
              <a:t>4.5. Network infrastructure (2 of 6)</a:t>
            </a:r>
          </a:p>
        </p:txBody>
      </p:sp>
      <p:pic>
        <p:nvPicPr>
          <p:cNvPr id="33" name="Picture 32">
            <a:extLst>
              <a:ext uri="{FF2B5EF4-FFF2-40B4-BE49-F238E27FC236}">
                <a16:creationId xmlns:a16="http://schemas.microsoft.com/office/drawing/2014/main" id="{BA32A663-FB59-544E-A299-C653F1D681EB}"/>
              </a:ext>
            </a:extLst>
          </p:cNvPr>
          <p:cNvPicPr>
            <a:picLocks noChangeAspect="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4" name="Picture 33">
            <a:extLst>
              <a:ext uri="{FF2B5EF4-FFF2-40B4-BE49-F238E27FC236}">
                <a16:creationId xmlns:a16="http://schemas.microsoft.com/office/drawing/2014/main" id="{FBC66643-E67B-8D40-A298-B10AC7CC3FEE}"/>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026175B4-115E-9746-AD66-D7AC7603D902}"/>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5699C536-0793-3342-9038-ABA9B55BAF2E}"/>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8" name="Picture 57">
            <a:extLst>
              <a:ext uri="{FF2B5EF4-FFF2-40B4-BE49-F238E27FC236}">
                <a16:creationId xmlns:a16="http://schemas.microsoft.com/office/drawing/2014/main" id="{95F7C0C8-7A6B-9B44-9667-1DEF1873F17A}"/>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9" name="Picture 58">
            <a:extLst>
              <a:ext uri="{FF2B5EF4-FFF2-40B4-BE49-F238E27FC236}">
                <a16:creationId xmlns:a16="http://schemas.microsoft.com/office/drawing/2014/main" id="{4E709475-8E02-7741-AA6A-2B7946893B82}"/>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69">
            <a:hlinkClick r:id="rId18" action="ppaction://hlinksldjump" highlightClick="1"/>
            <a:extLst>
              <a:ext uri="{FF2B5EF4-FFF2-40B4-BE49-F238E27FC236}">
                <a16:creationId xmlns:a16="http://schemas.microsoft.com/office/drawing/2014/main" id="{6BF916CC-9E3A-4F6E-AE3A-F1E69FB19767}"/>
              </a:ext>
            </a:extLst>
          </p:cNvPr>
          <p:cNvSpPr/>
          <p:nvPr/>
        </p:nvSpPr>
        <p:spPr bwMode="ltGray">
          <a:xfrm>
            <a:off x="4555726"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4.5. Network infrastructure</a:t>
            </a:r>
          </a:p>
        </p:txBody>
      </p:sp>
    </p:spTree>
    <p:extLst>
      <p:ext uri="{BB962C8B-B14F-4D97-AF65-F5344CB8AC3E}">
        <p14:creationId xmlns:p14="http://schemas.microsoft.com/office/powerpoint/2010/main" val="41428301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750136787"/>
              </p:ext>
            </p:extLst>
          </p:nvPr>
        </p:nvGraphicFramePr>
        <p:xfrm>
          <a:off x="450156" y="1620000"/>
          <a:ext cx="9847532" cy="4788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extensive is the electricity network?</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1"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30786232"/>
                  </a:ext>
                </a:extLst>
              </a:tr>
              <a:tr h="161533">
                <a:tc>
                  <a:txBody>
                    <a:bodyPr/>
                    <a:lstStyle/>
                    <a:p>
                      <a:pPr marL="171450" indent="-171450">
                        <a:buFont typeface="Arial" panose="020B0604020202020204" pitchFamily="34" charset="0"/>
                        <a:buChar char="•"/>
                      </a:pPr>
                      <a:r>
                        <a:rPr lang="en-GB" sz="1000" b="0" noProof="0" dirty="0">
                          <a:latin typeface="+mn-lt"/>
                        </a:rPr>
                        <a:t>How much of the population is served by existing electricity network (i.e. on-grid) infrastructure?</a:t>
                      </a:r>
                    </a:p>
                    <a:p>
                      <a:pPr marL="171450" indent="-171450">
                        <a:buFont typeface="Arial" panose="020B0604020202020204" pitchFamily="34" charset="0"/>
                        <a:buChar char="•"/>
                      </a:pPr>
                      <a:r>
                        <a:rPr lang="en-GB" sz="1000" b="0" noProof="0" dirty="0">
                          <a:latin typeface="+mn-lt"/>
                        </a:rPr>
                        <a:t>Does a plan exist that sets out how the electricity network will be expanded, strengthened, and/or maintained over the next e.g. 5-10 years?</a:t>
                      </a:r>
                    </a:p>
                    <a:p>
                      <a:pPr marL="171450" indent="-171450">
                        <a:buFont typeface="Arial" panose="020B0604020202020204" pitchFamily="34" charset="0"/>
                        <a:buChar char="•"/>
                      </a:pPr>
                      <a:r>
                        <a:rPr lang="en-GB" sz="1000" b="0" noProof="0" dirty="0">
                          <a:latin typeface="+mn-lt"/>
                        </a:rPr>
                        <a:t>Are there regions of the country that are particularly well or poorly served by the electricity network?</a:t>
                      </a:r>
                    </a:p>
                    <a:p>
                      <a:pPr marL="171450" indent="-171450">
                        <a:buFont typeface="Arial" panose="020B0604020202020204" pitchFamily="34" charset="0"/>
                        <a:buChar char="•"/>
                      </a:pPr>
                      <a:r>
                        <a:rPr lang="en-GB" sz="1000" b="0" noProof="0" dirty="0">
                          <a:latin typeface="+mn-lt"/>
                        </a:rPr>
                        <a:t>What voltage levels are covered by the existing network infrastructure. High voltage infrastructure is typically used to transport electricity over longer distances as it is more efficient, with lower voltage infrastructure being used for local distribution. Where relevant, which voltage levels are covered by the transmission company, and which are covered by distributors?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Data on electricity access rates is available from ESMAP (Energy Sector Management Assistance Program) (</a:t>
                      </a:r>
                      <a:r>
                        <a:rPr lang="en-GB" sz="1000" noProof="0" dirty="0">
                          <a:latin typeface="+mn-lt"/>
                          <a:hlinkClick r:id="rId2"/>
                        </a:rPr>
                        <a:t>https://trackingsdg7.esmap.org/</a:t>
                      </a:r>
                      <a:r>
                        <a:rPr lang="en-GB" sz="1000" noProof="0" dirty="0">
                          <a:latin typeface="+mn-lt"/>
                        </a:rPr>
                        <a:t>). At the time of writing this data does not differentiate between on-grid and off-grid electricity access, or between different tiers of electricity access (see </a:t>
                      </a:r>
                      <a:r>
                        <a:rPr lang="en-GB" sz="1000" noProof="0" dirty="0">
                          <a:solidFill>
                            <a:srgbClr val="FF0000"/>
                          </a:solidFill>
                          <a:latin typeface="+mn-lt"/>
                          <a:hlinkClick r:id="rId3" action="ppaction://hlinksldjump"/>
                        </a:rPr>
                        <a:t>energy access policy</a:t>
                      </a:r>
                      <a:r>
                        <a:rPr lang="en-GB" sz="1000" noProof="0" dirty="0">
                          <a:latin typeface="+mn-lt"/>
                        </a:rPr>
                        <a:t>).</a:t>
                      </a:r>
                    </a:p>
                    <a:p>
                      <a:pPr marL="171450" indent="-171450">
                        <a:buFont typeface="Arial" panose="020B0604020202020204" pitchFamily="34" charset="0"/>
                        <a:buChar char="•"/>
                      </a:pPr>
                      <a:r>
                        <a:rPr lang="en-GB" sz="1000" noProof="0" dirty="0">
                          <a:latin typeface="+mn-lt"/>
                        </a:rPr>
                        <a:t>Some national statistics agencies track key development metrics such as electricity access. This might include more detail both regarding the means of access (on-grid vs. off-grid) and also in terms of geographical granularity.</a:t>
                      </a:r>
                    </a:p>
                    <a:p>
                      <a:pPr marL="171450" indent="-171450">
                        <a:buFont typeface="Arial" panose="020B0604020202020204" pitchFamily="34" charset="0"/>
                        <a:buChar char="•"/>
                      </a:pPr>
                      <a:r>
                        <a:rPr lang="en-GB" sz="1000" noProof="0" dirty="0">
                          <a:latin typeface="+mn-lt"/>
                        </a:rPr>
                        <a:t>Any network planning documents are likely to have been prepared by the network companies themselves. Where transmission and distribution have been unbundled plans are most likely to have been prepared by the transmission company. Planning at the distribution level is often a gap in countries’ electricity sector planning.</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network coverage is poor or if no masterplan for expansion exists, support might be provided to network companies to improve their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planning and forecasting</a:t>
                      </a:r>
                      <a:r>
                        <a:rPr lang="en-GB" sz="1000" b="0" noProof="0" dirty="0">
                          <a:solidFill>
                            <a:schemeClr val="tx1"/>
                          </a:solidFill>
                          <a:latin typeface="+mn-lt"/>
                        </a:rPr>
                        <a:t> capabilities and/or to </a:t>
                      </a:r>
                      <a:r>
                        <a:rPr lang="en-GB" sz="1000" b="1" noProof="0" dirty="0">
                          <a:solidFill>
                            <a:schemeClr val="tx1"/>
                          </a:solidFill>
                          <a:latin typeface="+mn-lt"/>
                        </a:rPr>
                        <a:t>prepare updated network expansion plans</a:t>
                      </a:r>
                      <a:r>
                        <a:rPr lang="en-GB" sz="1000" b="0" noProof="0" dirty="0">
                          <a:latin typeface="+mn-lt"/>
                        </a:rPr>
                        <a:t>. This might cover the whole network, or might be focused on specific regions or voltage levels. Any work in this area should be consistent with the country’s overarching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energy access policy</a:t>
                      </a:r>
                      <a:r>
                        <a:rPr lang="en-GB" sz="1000" b="0" noProof="0" dirty="0">
                          <a:latin typeface="+mn-lt"/>
                        </a:rPr>
                        <a:t> and planning (for example, if off-grid solutions are a more appropriate solution for delivery electricity access to some regions), especially when planning the distribution </a:t>
                      </a:r>
                      <a:r>
                        <a:rPr lang="en-GB" sz="1000" b="0" noProof="0" dirty="0">
                          <a:solidFill>
                            <a:schemeClr val="tx1"/>
                          </a:solidFill>
                          <a:latin typeface="+mn-lt"/>
                        </a:rPr>
                        <a:t>network.</a:t>
                      </a:r>
                    </a:p>
                    <a:p>
                      <a:pPr marL="171450" indent="-171450">
                        <a:buFont typeface="Arial" panose="020B0604020202020204" pitchFamily="34" charset="0"/>
                        <a:buChar char="•"/>
                      </a:pPr>
                      <a:r>
                        <a:rPr lang="en-GB" sz="1000" b="0" noProof="0" dirty="0">
                          <a:solidFill>
                            <a:schemeClr val="tx1"/>
                          </a:solidFill>
                          <a:latin typeface="+mn-lt"/>
                        </a:rPr>
                        <a:t>If new network infrastructure is planned, consider</a:t>
                      </a:r>
                      <a:r>
                        <a:rPr lang="en-GB" sz="1000" b="0" baseline="0" noProof="0" dirty="0">
                          <a:solidFill>
                            <a:schemeClr val="tx1"/>
                          </a:solidFill>
                          <a:latin typeface="+mn-lt"/>
                        </a:rPr>
                        <a:t> </a:t>
                      </a:r>
                      <a:r>
                        <a:rPr lang="en-GB" sz="1000" b="1" baseline="0" noProof="0" dirty="0">
                          <a:solidFill>
                            <a:schemeClr val="tx1"/>
                          </a:solidFill>
                          <a:latin typeface="+mn-lt"/>
                        </a:rPr>
                        <a:t>safeguarding options </a:t>
                      </a:r>
                      <a:r>
                        <a:rPr lang="en-GB" sz="1000" b="0" baseline="0" noProof="0" dirty="0">
                          <a:solidFill>
                            <a:schemeClr val="tx1"/>
                          </a:solidFill>
                          <a:latin typeface="+mn-lt"/>
                        </a:rPr>
                        <a:t>(social and environment), i.e. ensuring environmental review of areas of expansion, and issues around resettlement and protection of communities. </a:t>
                      </a:r>
                    </a:p>
                    <a:p>
                      <a:pPr marL="171450" indent="-171450">
                        <a:buFont typeface="Arial" panose="020B0604020202020204" pitchFamily="34" charset="0"/>
                        <a:buChar char="•"/>
                      </a:pPr>
                      <a:r>
                        <a:rPr lang="en-GB" sz="1000" b="1" noProof="0" dirty="0">
                          <a:latin typeface="+mn-lt"/>
                        </a:rPr>
                        <a:t>Technical engineering support</a:t>
                      </a:r>
                      <a:r>
                        <a:rPr lang="en-GB" sz="1000" b="0" noProof="0" dirty="0">
                          <a:latin typeface="+mn-lt"/>
                        </a:rPr>
                        <a:t> might be required to help network companies with designing new network infrastructure. As the network expands to accommodate greater loads network infrastructure might use higher voltage circuits. Smart grid solutions might be used to provide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system flexibility</a:t>
                      </a:r>
                      <a:r>
                        <a:rPr lang="en-GB" sz="1000" b="0" noProof="0" dirty="0">
                          <a:latin typeface="+mn-lt"/>
                        </a:rPr>
                        <a:t>.</a:t>
                      </a:r>
                    </a:p>
                    <a:p>
                      <a:pPr marL="171450" indent="-171450">
                        <a:buFont typeface="Arial" panose="020B0604020202020204" pitchFamily="34" charset="0"/>
                        <a:buChar char="•"/>
                      </a:pPr>
                      <a:r>
                        <a:rPr lang="en-GB" sz="1000" b="0" noProof="0" dirty="0">
                          <a:latin typeface="+mn-lt"/>
                        </a:rPr>
                        <a:t>Where the implementation of network plans is constrained by the availability of public funds, </a:t>
                      </a:r>
                      <a:r>
                        <a:rPr lang="en-GB" sz="1000" b="1" noProof="0" dirty="0">
                          <a:latin typeface="+mn-lt"/>
                        </a:rPr>
                        <a:t>transaction advisory support </a:t>
                      </a:r>
                      <a:r>
                        <a:rPr lang="en-GB" sz="1000" b="0" noProof="0" dirty="0">
                          <a:latin typeface="+mn-lt"/>
                        </a:rPr>
                        <a:t>could be provided to support Independent Transmission Projects (ITPs), to mobilise private sector capital.</a:t>
                      </a:r>
                      <a:endParaRPr lang="en-GB" sz="1000" b="1" noProof="0" dirty="0">
                        <a:latin typeface="+mn-lt"/>
                      </a:endParaRP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9360049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32437"/>
          </a:xfrm>
        </p:spPr>
        <p:txBody>
          <a:bodyPr/>
          <a:lstStyle/>
          <a:p>
            <a:r>
              <a:rPr lang="en-US" dirty="0"/>
              <a:t>4.5. Network infrastructure (3 of 6)</a:t>
            </a:r>
          </a:p>
        </p:txBody>
      </p:sp>
      <p:pic>
        <p:nvPicPr>
          <p:cNvPr id="36" name="Picture 35">
            <a:extLst>
              <a:ext uri="{FF2B5EF4-FFF2-40B4-BE49-F238E27FC236}">
                <a16:creationId xmlns:a16="http://schemas.microsoft.com/office/drawing/2014/main" id="{B6022F74-0401-2547-8B72-14837757BBB9}"/>
              </a:ext>
            </a:extLst>
          </p:cNvPr>
          <p:cNvPicPr>
            <a:picLocks noChangeAspect="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7" name="Picture 36">
            <a:extLst>
              <a:ext uri="{FF2B5EF4-FFF2-40B4-BE49-F238E27FC236}">
                <a16:creationId xmlns:a16="http://schemas.microsoft.com/office/drawing/2014/main" id="{F81613EA-44D8-CF42-A2C1-7173BDBB9B2A}"/>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9" name="Picture 58">
            <a:extLst>
              <a:ext uri="{FF2B5EF4-FFF2-40B4-BE49-F238E27FC236}">
                <a16:creationId xmlns:a16="http://schemas.microsoft.com/office/drawing/2014/main" id="{AB927A34-16FB-7747-B018-AE03C4792213}"/>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60" name="Picture 59">
            <a:extLst>
              <a:ext uri="{FF2B5EF4-FFF2-40B4-BE49-F238E27FC236}">
                <a16:creationId xmlns:a16="http://schemas.microsoft.com/office/drawing/2014/main" id="{47605360-77E0-E94A-BD70-E5FC758DD872}"/>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DA0A2852-D4BB-4245-ABC7-4857AB9E7E27}"/>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6" name="Picture 65">
            <a:extLst>
              <a:ext uri="{FF2B5EF4-FFF2-40B4-BE49-F238E27FC236}">
                <a16:creationId xmlns:a16="http://schemas.microsoft.com/office/drawing/2014/main" id="{4B320B9A-AAAE-DE49-B701-4B3DBE90DE88}"/>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69">
            <a:hlinkClick r:id="rId18" action="ppaction://hlinksldjump" highlightClick="1"/>
            <a:extLst>
              <a:ext uri="{FF2B5EF4-FFF2-40B4-BE49-F238E27FC236}">
                <a16:creationId xmlns:a16="http://schemas.microsoft.com/office/drawing/2014/main" id="{6BF916CC-9E3A-4F6E-AE3A-F1E69FB19767}"/>
              </a:ext>
            </a:extLst>
          </p:cNvPr>
          <p:cNvSpPr/>
          <p:nvPr/>
        </p:nvSpPr>
        <p:spPr bwMode="ltGray">
          <a:xfrm>
            <a:off x="4555726"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4.5. Network infrastructure</a:t>
            </a:r>
          </a:p>
        </p:txBody>
      </p:sp>
    </p:spTree>
    <p:extLst>
      <p:ext uri="{BB962C8B-B14F-4D97-AF65-F5344CB8AC3E}">
        <p14:creationId xmlns:p14="http://schemas.microsoft.com/office/powerpoint/2010/main" val="22742889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87338480"/>
              </p:ext>
            </p:extLst>
          </p:nvPr>
        </p:nvGraphicFramePr>
        <p:xfrm>
          <a:off x="454216" y="1620000"/>
          <a:ext cx="9843472" cy="2654400"/>
        </p:xfrm>
        <a:graphic>
          <a:graphicData uri="http://schemas.openxmlformats.org/drawingml/2006/table">
            <a:tbl>
              <a:tblPr firstRow="1" bandRow="1">
                <a:tableStyleId>{69D073F8-1565-44D7-B386-08B59EADF2EE}</a:tableStyleId>
              </a:tblPr>
              <a:tblGrid>
                <a:gridCol w="2994212">
                  <a:extLst>
                    <a:ext uri="{9D8B030D-6E8A-4147-A177-3AD203B41FA5}">
                      <a16:colId xmlns:a16="http://schemas.microsoft.com/office/drawing/2014/main" val="1185580737"/>
                    </a:ext>
                  </a:extLst>
                </a:gridCol>
                <a:gridCol w="3480771">
                  <a:extLst>
                    <a:ext uri="{9D8B030D-6E8A-4147-A177-3AD203B41FA5}">
                      <a16:colId xmlns:a16="http://schemas.microsoft.com/office/drawing/2014/main" val="3218333923"/>
                    </a:ext>
                  </a:extLst>
                </a:gridCol>
                <a:gridCol w="3368489">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indent="0">
                        <a:buFont typeface="Arial" panose="020B0604020202020204" pitchFamily="34" charset="0"/>
                        <a:buNone/>
                      </a:pPr>
                      <a:r>
                        <a:rPr lang="en-GB" sz="1000" b="1" noProof="0" dirty="0">
                          <a:solidFill>
                            <a:schemeClr val="tx1"/>
                          </a:solidFill>
                          <a:latin typeface="+mn-lt"/>
                        </a:rPr>
                        <a:t>What is the geographical extent of other energy networks?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690036776"/>
                  </a:ext>
                </a:extLst>
              </a:tr>
              <a:tr h="161533">
                <a:tc>
                  <a:txBody>
                    <a:bodyPr/>
                    <a:lstStyle/>
                    <a:p>
                      <a:pPr marL="171450" indent="-171450">
                        <a:buFont typeface="Arial" panose="020B0604020202020204" pitchFamily="34" charset="0"/>
                        <a:buChar char="•"/>
                      </a:pPr>
                      <a:r>
                        <a:rPr lang="en-GB" sz="1000" b="0" noProof="0" dirty="0">
                          <a:latin typeface="+mn-lt"/>
                        </a:rPr>
                        <a:t>Where there is infrastructure in place for distributing natural gas, how extensive is this network? Does it extend outside of urban areas?</a:t>
                      </a:r>
                    </a:p>
                    <a:p>
                      <a:pPr marL="171450" indent="-171450">
                        <a:buFont typeface="Arial" panose="020B0604020202020204" pitchFamily="34" charset="0"/>
                        <a:buChar char="•"/>
                      </a:pPr>
                      <a:r>
                        <a:rPr lang="en-GB" sz="1000" b="0" noProof="0" dirty="0">
                          <a:latin typeface="+mn-lt"/>
                        </a:rPr>
                        <a:t>Where district heat networks are in place what is the geographical extent of these networks? Are there multiple physically separate networks (e.g. for separate municipalities) or are adjacent networks connected to each other?</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noProof="0" dirty="0">
                          <a:solidFill>
                            <a:schemeClr val="dk1"/>
                          </a:solidFill>
                          <a:latin typeface="+mn-lt"/>
                          <a:ea typeface="+mj-ea"/>
                          <a:cs typeface="+mj-cs"/>
                        </a:rPr>
                        <a:t>The owners and / or operators of this infrastructure are likely to be best place to provide details on the areas that it covers. Any sector </a:t>
                      </a:r>
                      <a:r>
                        <a:rPr lang="en-GB" sz="1000" kern="1200" noProof="0" dirty="0">
                          <a:solidFill>
                            <a:schemeClr val="dk1"/>
                          </a:solidFill>
                          <a:latin typeface="+mn-lt"/>
                          <a:ea typeface="+mj-ea"/>
                          <a:cs typeface="+mj-cs"/>
                          <a:hlinkClick r:id="rId2" action="ppaction://hlinksldjump"/>
                        </a:rPr>
                        <a:t>planning</a:t>
                      </a:r>
                      <a:r>
                        <a:rPr lang="en-GB" sz="1000" kern="1200" noProof="0" dirty="0">
                          <a:solidFill>
                            <a:schemeClr val="dk1"/>
                          </a:solidFill>
                          <a:latin typeface="+mn-lt"/>
                          <a:ea typeface="+mj-ea"/>
                          <a:cs typeface="+mj-cs"/>
                        </a:rPr>
                        <a:t> documents for the relevant sub-sector may also provide this information.</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there is the potential for network coverage to be expanded, technical assistance could be provided to sector </a:t>
                      </a:r>
                      <a:r>
                        <a:rPr lang="en-GB" sz="1000" noProof="0" dirty="0">
                          <a:latin typeface="+mn-lt"/>
                          <a:hlinkClick r:id="rId2" action="ppaction://hlinksldjump"/>
                        </a:rPr>
                        <a:t>planning and forecasting </a:t>
                      </a:r>
                      <a:r>
                        <a:rPr lang="en-GB" sz="1000" noProof="0" dirty="0">
                          <a:latin typeface="+mn-lt"/>
                        </a:rPr>
                        <a:t>initiatives to </a:t>
                      </a:r>
                      <a:r>
                        <a:rPr lang="en-GB" sz="1000" b="1" noProof="0" dirty="0">
                          <a:latin typeface="+mn-lt"/>
                        </a:rPr>
                        <a:t>analyse where network expansion makes economic sense</a:t>
                      </a:r>
                      <a:r>
                        <a:rPr lang="en-GB" sz="1000" noProof="0" dirty="0">
                          <a:latin typeface="+mn-lt"/>
                        </a:rPr>
                        <a:t>. This support might be provided to a network company or to some central organisation responsible for sector planning.</a:t>
                      </a:r>
                    </a:p>
                    <a:p>
                      <a:pPr marL="171450" indent="-171450">
                        <a:buFont typeface="Arial" panose="020B0604020202020204" pitchFamily="34" charset="0"/>
                        <a:buChar char="•"/>
                      </a:pPr>
                      <a:r>
                        <a:rPr lang="en-GB" sz="1000" noProof="0" dirty="0">
                          <a:latin typeface="+mn-lt"/>
                        </a:rPr>
                        <a:t>Where there is not a strong economic case for expanding the network, support might be required to </a:t>
                      </a:r>
                      <a:r>
                        <a:rPr lang="en-GB" sz="1000" b="1" noProof="0" dirty="0">
                          <a:latin typeface="+mn-lt"/>
                        </a:rPr>
                        <a:t>ensure that appropriate decentralised energy solutions are available</a:t>
                      </a:r>
                      <a:r>
                        <a:rPr lang="en-GB" sz="1000" noProof="0" dirty="0">
                          <a:latin typeface="+mn-lt"/>
                        </a:rPr>
                        <a:t>. For example, where natural gas or district heating solutions cannot reach rural areas, heat pumps or oil-based heating might be more appropriate.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33182202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US" dirty="0"/>
              <a:t>4.5. Network infrastructure (4 of 6)</a:t>
            </a:r>
          </a:p>
        </p:txBody>
      </p:sp>
      <p:pic>
        <p:nvPicPr>
          <p:cNvPr id="32" name="Picture 31">
            <a:extLst>
              <a:ext uri="{FF2B5EF4-FFF2-40B4-BE49-F238E27FC236}">
                <a16:creationId xmlns:a16="http://schemas.microsoft.com/office/drawing/2014/main" id="{4028DD94-7990-BB47-95CF-28F59CFC58F8}"/>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9579A29F-D3D3-B643-9FEA-173D8116E7C7}"/>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B888E8A9-8C7E-414C-BAE2-094EA4545A9A}"/>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6B662B5D-D3A2-4144-958A-A8F131D303FD}"/>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D703FADE-FB98-704F-888A-3554E4D37B3A}"/>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8" name="Picture 57">
            <a:extLst>
              <a:ext uri="{FF2B5EF4-FFF2-40B4-BE49-F238E27FC236}">
                <a16:creationId xmlns:a16="http://schemas.microsoft.com/office/drawing/2014/main" id="{B18F7C9E-5636-BA45-8CCC-D966BF8B7A63}"/>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69">
            <a:hlinkClick r:id="rId15" action="ppaction://hlinksldjump" highlightClick="1"/>
            <a:extLst>
              <a:ext uri="{FF2B5EF4-FFF2-40B4-BE49-F238E27FC236}">
                <a16:creationId xmlns:a16="http://schemas.microsoft.com/office/drawing/2014/main" id="{6BF916CC-9E3A-4F6E-AE3A-F1E69FB19767}"/>
              </a:ext>
            </a:extLst>
          </p:cNvPr>
          <p:cNvSpPr/>
          <p:nvPr/>
        </p:nvSpPr>
        <p:spPr bwMode="ltGray">
          <a:xfrm>
            <a:off x="4555726"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4.5. Network infrastructure</a:t>
            </a:r>
          </a:p>
        </p:txBody>
      </p:sp>
    </p:spTree>
    <p:extLst>
      <p:ext uri="{BB962C8B-B14F-4D97-AF65-F5344CB8AC3E}">
        <p14:creationId xmlns:p14="http://schemas.microsoft.com/office/powerpoint/2010/main" val="6697490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715104100"/>
              </p:ext>
            </p:extLst>
          </p:nvPr>
        </p:nvGraphicFramePr>
        <p:xfrm>
          <a:off x="454216" y="1620000"/>
          <a:ext cx="9843472" cy="4788000"/>
        </p:xfrm>
        <a:graphic>
          <a:graphicData uri="http://schemas.openxmlformats.org/drawingml/2006/table">
            <a:tbl>
              <a:tblPr firstRow="1" bandRow="1">
                <a:tableStyleId>{69D073F8-1565-44D7-B386-08B59EADF2EE}</a:tableStyleId>
              </a:tblPr>
              <a:tblGrid>
                <a:gridCol w="2994212">
                  <a:extLst>
                    <a:ext uri="{9D8B030D-6E8A-4147-A177-3AD203B41FA5}">
                      <a16:colId xmlns:a16="http://schemas.microsoft.com/office/drawing/2014/main" val="1185580737"/>
                    </a:ext>
                  </a:extLst>
                </a:gridCol>
                <a:gridCol w="3480771">
                  <a:extLst>
                    <a:ext uri="{9D8B030D-6E8A-4147-A177-3AD203B41FA5}">
                      <a16:colId xmlns:a16="http://schemas.microsoft.com/office/drawing/2014/main" val="3218333923"/>
                    </a:ext>
                  </a:extLst>
                </a:gridCol>
                <a:gridCol w="3368489">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performance issues with energy network infrastructure?</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kern="1200" noProof="0" dirty="0">
                        <a:solidFill>
                          <a:schemeClr val="dk1"/>
                        </a:solidFill>
                        <a:latin typeface="+mn-lt"/>
                        <a:ea typeface="+mj-ea"/>
                        <a:cs typeface="+mj-cs"/>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16458306"/>
                  </a:ext>
                </a:extLst>
              </a:tr>
              <a:tr h="161533">
                <a:tc>
                  <a:txBody>
                    <a:bodyPr/>
                    <a:lstStyle/>
                    <a:p>
                      <a:pPr marL="171450" indent="-171450">
                        <a:buFont typeface="Arial" panose="020B0604020202020204" pitchFamily="34" charset="0"/>
                        <a:buChar char="•"/>
                      </a:pPr>
                      <a:r>
                        <a:rPr lang="en-GB" sz="1000" b="0" noProof="0" dirty="0">
                          <a:latin typeface="+mn-lt"/>
                        </a:rPr>
                        <a:t>Are energy networks reliable? How frequently do customers suffer supply interruptions and how long do these interruptions last? Does this vary significantly by region?</a:t>
                      </a:r>
                    </a:p>
                    <a:p>
                      <a:pPr marL="171450" indent="-171450">
                        <a:buFont typeface="Arial" panose="020B0604020202020204" pitchFamily="34" charset="0"/>
                        <a:buChar char="•"/>
                      </a:pPr>
                      <a:r>
                        <a:rPr lang="en-GB" sz="1000" b="0" noProof="0" dirty="0">
                          <a:latin typeface="+mn-lt"/>
                        </a:rPr>
                        <a:t>What technical losses are suffered on the energy networks?</a:t>
                      </a:r>
                    </a:p>
                    <a:p>
                      <a:pPr marL="171450" indent="-171450">
                        <a:buFont typeface="Arial" panose="020B0604020202020204" pitchFamily="34" charset="0"/>
                        <a:buChar char="•"/>
                      </a:pPr>
                      <a:r>
                        <a:rPr lang="en-GB" sz="1000" b="0" noProof="0" dirty="0">
                          <a:latin typeface="+mn-lt"/>
                        </a:rPr>
                        <a:t>For electricity, is the power quality delivered to customers consistent? E.g. is system frequency and voltage stable?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Owners of the energy networks are most likely to have data on the performance of their network. Note that generally losses will be highest on local distribution </a:t>
                      </a:r>
                      <a:r>
                        <a:rPr lang="en-GB" sz="1000" kern="1200" noProof="0" dirty="0">
                          <a:solidFill>
                            <a:schemeClr val="dk1"/>
                          </a:solidFill>
                          <a:latin typeface="+mn-lt"/>
                          <a:ea typeface="+mj-ea"/>
                          <a:cs typeface="+mj-cs"/>
                        </a:rPr>
                        <a:t>networks.</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noProof="0" dirty="0">
                          <a:solidFill>
                            <a:schemeClr val="dk1"/>
                          </a:solidFill>
                          <a:latin typeface="+mn-lt"/>
                          <a:ea typeface="+mj-ea"/>
                          <a:cs typeface="+mj-cs"/>
                        </a:rPr>
                        <a:t>Identify key performance indicators (KPIs) of distributors (losses, and for electricity network owners voltage levels, power cuts, SAIDI, SAIFI) on the utility/regulator/government websites to identify any areas of poor performance. SAIDI, SAIFI are measures of system average interruption duration and frequency respectively and are commonly used to monitor utility performance.</a:t>
                      </a:r>
                    </a:p>
                    <a:p>
                      <a:pPr marL="171450" indent="-171450">
                        <a:buFont typeface="Arial" panose="020B0604020202020204" pitchFamily="34" charset="0"/>
                        <a:buChar char="•"/>
                      </a:pPr>
                      <a:r>
                        <a:rPr lang="en-GB" sz="1000" noProof="0" dirty="0">
                          <a:latin typeface="+mn-lt"/>
                        </a:rPr>
                        <a:t>Donors with activities in the sector, particularly if they are working with network owners, may also have access to this information. Sometimes they might have commissioned studies to analyse losses and other network performance metrics.</a:t>
                      </a:r>
                    </a:p>
                    <a:p>
                      <a:pPr marL="171450" indent="-171450">
                        <a:buFont typeface="Arial" panose="020B0604020202020204" pitchFamily="34" charset="0"/>
                        <a:buChar char="•"/>
                      </a:pPr>
                      <a:r>
                        <a:rPr lang="en-GB" sz="1000" noProof="0" dirty="0">
                          <a:latin typeface="+mn-lt"/>
                        </a:rPr>
                        <a:t>Speaking with energy consumers, especially companies operating large industrial or commercial facilities, might give a good indication as to whether quality of supply is an issue. For electricity supply, for example, some industrial processes may use equipment that is sensitive to fluctuations in power quality.</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noProof="0" dirty="0">
                          <a:solidFill>
                            <a:schemeClr val="dk1"/>
                          </a:solidFill>
                          <a:latin typeface="+mn-lt"/>
                          <a:ea typeface="+mj-ea"/>
                          <a:cs typeface="+mj-cs"/>
                        </a:rPr>
                        <a:t>Note that network performance issues might be the result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system operation</a:t>
                      </a:r>
                      <a:r>
                        <a:rPr lang="en-GB" sz="1000" kern="1200" noProof="0" dirty="0">
                          <a:solidFill>
                            <a:schemeClr val="dk1"/>
                          </a:solidFill>
                          <a:latin typeface="+mn-lt"/>
                          <a:ea typeface="+mj-ea"/>
                          <a:cs typeface="+mj-cs"/>
                        </a:rPr>
                        <a:t> challenges (e.g. a lack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system flexibility</a:t>
                      </a:r>
                      <a:r>
                        <a:rPr lang="en-GB" sz="1000" kern="1200" noProof="0" dirty="0">
                          <a:solidFill>
                            <a:srgbClr val="FF0000"/>
                          </a:solidFill>
                          <a:latin typeface="+mn-lt"/>
                          <a:ea typeface="+mj-ea"/>
                          <a:cs typeface="+mj-cs"/>
                        </a:rPr>
                        <a:t> </a:t>
                      </a:r>
                      <a:r>
                        <a:rPr lang="en-GB" sz="1000" kern="1200" noProof="0" dirty="0">
                          <a:solidFill>
                            <a:schemeClr val="dk1"/>
                          </a:solidFill>
                          <a:latin typeface="+mn-lt"/>
                          <a:ea typeface="+mj-ea"/>
                          <a:cs typeface="+mj-cs"/>
                        </a:rPr>
                        <a:t>or very high penetration of intermittent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 power generation</a:t>
                      </a:r>
                      <a:r>
                        <a:rPr lang="en-GB" sz="1000" kern="1200" noProof="0" dirty="0">
                          <a:solidFill>
                            <a:schemeClr val="dk1"/>
                          </a:solidFill>
                          <a:latin typeface="+mn-lt"/>
                          <a:ea typeface="+mj-ea"/>
                          <a:cs typeface="+mj-cs"/>
                        </a:rPr>
                        <a:t>), rather than issues with the physical infrastructure itself.</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Where significant issues with performance of the network are identified,</a:t>
                      </a:r>
                      <a:r>
                        <a:rPr lang="en-GB" sz="1000" b="1" noProof="0" dirty="0">
                          <a:latin typeface="+mn-lt"/>
                        </a:rPr>
                        <a:t> technical advisers </a:t>
                      </a:r>
                      <a:r>
                        <a:rPr lang="en-GB" sz="1000" noProof="0" dirty="0">
                          <a:latin typeface="+mn-lt"/>
                        </a:rPr>
                        <a:t>could be commissioned to perform analysis of issues on </a:t>
                      </a:r>
                      <a:r>
                        <a:rPr lang="en-GB" sz="1000" noProof="0">
                          <a:latin typeface="+mn-lt"/>
                        </a:rPr>
                        <a:t>the energy </a:t>
                      </a:r>
                      <a:r>
                        <a:rPr lang="en-GB" sz="1000" noProof="0" dirty="0">
                          <a:latin typeface="+mn-lt"/>
                        </a:rPr>
                        <a:t>network and to diagnose the root causes that need to be addressed. Such studies could identify priority projects for the network owners.</a:t>
                      </a:r>
                    </a:p>
                    <a:p>
                      <a:pPr marL="171450" indent="-171450">
                        <a:buFont typeface="Arial" panose="020B0604020202020204" pitchFamily="34" charset="0"/>
                        <a:buChar char="•"/>
                      </a:pPr>
                      <a:r>
                        <a:rPr lang="en-GB" sz="1000" noProof="0" dirty="0">
                          <a:latin typeface="+mn-lt"/>
                        </a:rPr>
                        <a:t>If network performance is persistently poor, especially if lack of capital is a key constraint, </a:t>
                      </a:r>
                      <a:r>
                        <a:rPr lang="en-GB" sz="1000" b="1" noProof="0" dirty="0">
                          <a:latin typeface="+mn-lt"/>
                        </a:rPr>
                        <a:t>private sector participation can again help to catalyse improved performance</a:t>
                      </a:r>
                      <a:r>
                        <a:rPr lang="en-GB" sz="1000" noProof="0" dirty="0">
                          <a:latin typeface="+mn-lt"/>
                        </a:rPr>
                        <a:t>. Tariff settlements for distribution concessions are often linked to loss reduction targets, giving private sector concessionaires a clear financial incentive to perform. Performance contracts can also be used if network owners use private sector service providers to tackle network performance issues.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692455045"/>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US" dirty="0"/>
              <a:t>4.5. Network infrastructure (5 of 6)</a:t>
            </a:r>
          </a:p>
        </p:txBody>
      </p:sp>
      <p:pic>
        <p:nvPicPr>
          <p:cNvPr id="32" name="Picture 31">
            <a:extLst>
              <a:ext uri="{FF2B5EF4-FFF2-40B4-BE49-F238E27FC236}">
                <a16:creationId xmlns:a16="http://schemas.microsoft.com/office/drawing/2014/main" id="{4028DD94-7990-BB47-95CF-28F59CFC58F8}"/>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9579A29F-D3D3-B643-9FEA-173D8116E7C7}"/>
              </a:ext>
            </a:extLst>
          </p:cNvPr>
          <p:cNvPicPr>
            <a:picLocks noChangeAspect="1"/>
          </p:cNvPicPr>
          <p:nvPr/>
        </p:nvPicPr>
        <p:blipFill>
          <a:blip r:embed="rId7" cstate="screen">
            <a:duotone>
              <a:schemeClr val="accent1">
                <a:shade val="45000"/>
                <a:satMod val="135000"/>
              </a:schemeClr>
              <a:prstClr val="white"/>
            </a:duotone>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B888E8A9-8C7E-414C-BAE2-094EA4545A9A}"/>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6B662B5D-D3A2-4144-958A-A8F131D303FD}"/>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D703FADE-FB98-704F-888A-3554E4D37B3A}"/>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8" name="Picture 57">
            <a:extLst>
              <a:ext uri="{FF2B5EF4-FFF2-40B4-BE49-F238E27FC236}">
                <a16:creationId xmlns:a16="http://schemas.microsoft.com/office/drawing/2014/main" id="{B18F7C9E-5636-BA45-8CCC-D966BF8B7A63}"/>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69">
            <a:hlinkClick r:id="rId17" action="ppaction://hlinksldjump" highlightClick="1"/>
            <a:extLst>
              <a:ext uri="{FF2B5EF4-FFF2-40B4-BE49-F238E27FC236}">
                <a16:creationId xmlns:a16="http://schemas.microsoft.com/office/drawing/2014/main" id="{6BF916CC-9E3A-4F6E-AE3A-F1E69FB19767}"/>
              </a:ext>
            </a:extLst>
          </p:cNvPr>
          <p:cNvSpPr/>
          <p:nvPr/>
        </p:nvSpPr>
        <p:spPr bwMode="ltGray">
          <a:xfrm>
            <a:off x="4555726"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4.5. Network infrastructure</a:t>
            </a:r>
          </a:p>
        </p:txBody>
      </p:sp>
    </p:spTree>
    <p:extLst>
      <p:ext uri="{BB962C8B-B14F-4D97-AF65-F5344CB8AC3E}">
        <p14:creationId xmlns:p14="http://schemas.microsoft.com/office/powerpoint/2010/main" val="39187489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046333933"/>
              </p:ext>
            </p:extLst>
          </p:nvPr>
        </p:nvGraphicFramePr>
        <p:xfrm>
          <a:off x="450156" y="1620391"/>
          <a:ext cx="9847532" cy="5245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 national electricity network well connected with neighbouring countries?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solidFill>
                          <a:schemeClr val="tx1"/>
                        </a:solidFill>
                        <a:latin typeface="+mn-lt"/>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77636707"/>
                  </a:ext>
                </a:extLst>
              </a:tr>
              <a:tr h="161533">
                <a:tc>
                  <a:txBody>
                    <a:bodyPr/>
                    <a:lstStyle/>
                    <a:p>
                      <a:pPr marL="171450" indent="-171450">
                        <a:buFont typeface="Arial" panose="020B0604020202020204" pitchFamily="34" charset="0"/>
                        <a:buChar char="•"/>
                      </a:pPr>
                      <a:r>
                        <a:rPr lang="en-GB" sz="1000" b="0" noProof="0" dirty="0">
                          <a:latin typeface="+mn-lt"/>
                        </a:rPr>
                        <a:t>Is there interconnection capacity between the country and its neighbours to allow for the import and/or export of electricity?</a:t>
                      </a:r>
                    </a:p>
                    <a:p>
                      <a:pPr marL="171450" indent="-171450">
                        <a:buFont typeface="Arial" panose="020B0604020202020204" pitchFamily="34" charset="0"/>
                        <a:buChar char="•"/>
                      </a:pPr>
                      <a:r>
                        <a:rPr lang="en-GB" sz="1000" b="0" noProof="0" dirty="0">
                          <a:latin typeface="+mn-lt"/>
                        </a:rPr>
                        <a:t>If so, how much interconnection capacity exists at each border and how much electricity has been imported/exported across each interconnector in recent years?</a:t>
                      </a:r>
                    </a:p>
                    <a:p>
                      <a:pPr marL="171450" indent="-171450">
                        <a:buFont typeface="Arial" panose="020B0604020202020204" pitchFamily="34" charset="0"/>
                        <a:buChar char="•"/>
                      </a:pPr>
                      <a:r>
                        <a:rPr lang="en-GB" sz="1000" b="0" noProof="0" dirty="0">
                          <a:latin typeface="+mn-lt"/>
                        </a:rPr>
                        <a:t>How well run and reliable are the neighbouring electricity systems that the domestic system is connected to?</a:t>
                      </a:r>
                    </a:p>
                    <a:p>
                      <a:pPr marL="171450" indent="-171450">
                        <a:buFont typeface="Arial" panose="020B0604020202020204" pitchFamily="34" charset="0"/>
                        <a:buChar char="•"/>
                      </a:pPr>
                      <a:r>
                        <a:rPr lang="en-GB" sz="1000" b="0" noProof="0" dirty="0">
                          <a:latin typeface="+mn-lt"/>
                        </a:rPr>
                        <a:t>How is electricity traded across the interconnectors? Are imports/exports contracted in advance or can contracts be struck on a short-term basis, for example to provide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system flexibility</a:t>
                      </a:r>
                      <a:r>
                        <a:rPr lang="en-GB" sz="1000" b="0" noProof="0" dirty="0">
                          <a:latin typeface="+mn-lt"/>
                        </a:rPr>
                        <a:t>?</a:t>
                      </a:r>
                    </a:p>
                    <a:p>
                      <a:pPr marL="171450" indent="-171450">
                        <a:buFont typeface="Arial" panose="020B0604020202020204" pitchFamily="34" charset="0"/>
                        <a:buChar char="•"/>
                      </a:pPr>
                      <a:r>
                        <a:rPr lang="en-GB" sz="1000" b="0" noProof="0" dirty="0">
                          <a:latin typeface="+mn-lt"/>
                        </a:rPr>
                        <a:t>Is there a liquid (e.g. day-ahead) regional electricity market to facilitate short-term import/export transactions across interconnectors?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Transmissions network owners and/or system operators (where separate) are most likely to publish up-to-date information on the electricity network, including details on any existing and planned interconnectors. They may publish information on electricity volumes imported or exported across those interconnectors.</a:t>
                      </a:r>
                    </a:p>
                    <a:p>
                      <a:pPr marL="171450" indent="-171450">
                        <a:buFont typeface="Arial" panose="020B0604020202020204" pitchFamily="34" charset="0"/>
                        <a:buChar char="•"/>
                      </a:pPr>
                      <a:r>
                        <a:rPr lang="en-GB" sz="1000" noProof="0" dirty="0">
                          <a:latin typeface="+mn-lt"/>
                        </a:rPr>
                        <a:t>Where they exist, regional power pools may publish (e.g. annual) reports summarising the capacity connecting the different markets in the region.</a:t>
                      </a:r>
                    </a:p>
                    <a:p>
                      <a:pPr marL="171450" indent="-171450">
                        <a:buFont typeface="Arial" panose="020B0604020202020204" pitchFamily="34" charset="0"/>
                        <a:buChar char="•"/>
                      </a:pPr>
                      <a:r>
                        <a:rPr lang="en-GB" sz="1000" noProof="0" dirty="0">
                          <a:latin typeface="+mn-lt"/>
                        </a:rPr>
                        <a:t>Power Pools may also provide data on the volumes of electricity traded between countries. Where regional markets have been established (e.g. for the Southern African Power Pool, </a:t>
                      </a:r>
                      <a:r>
                        <a:rPr lang="en-GB" sz="1000" noProof="0" dirty="0">
                          <a:latin typeface="+mn-lt"/>
                          <a:hlinkClick r:id="rId3"/>
                        </a:rPr>
                        <a:t>http://www.sapp.co.zw/</a:t>
                      </a:r>
                      <a:r>
                        <a:rPr lang="en-GB" sz="1000" noProof="0" dirty="0">
                          <a:latin typeface="+mn-lt"/>
                        </a:rPr>
                        <a:t>) prices might also be published. Where there are large price differences between neighbouring markets this might identify the need for interconnection to export power from countries with cheaper power to countries with a high electricity price.</a:t>
                      </a:r>
                    </a:p>
                    <a:p>
                      <a:pPr marL="171450" indent="-171450">
                        <a:buFont typeface="Arial" panose="020B0604020202020204" pitchFamily="34" charset="0"/>
                        <a:buChar char="•"/>
                      </a:pPr>
                      <a:r>
                        <a:rPr lang="en-GB" sz="1000" noProof="0" dirty="0">
                          <a:latin typeface="+mn-lt"/>
                        </a:rPr>
                        <a:t>Further, regional initiatives such the African Union’s Programme for Infrastructure Development in Africa (PIDA) initiative (</a:t>
                      </a:r>
                      <a:r>
                        <a:rPr lang="en-GB" sz="1000" noProof="0" dirty="0">
                          <a:latin typeface="+mn-lt"/>
                          <a:hlinkClick r:id="rId4"/>
                        </a:rPr>
                        <a:t>http://www.au-pida.org/</a:t>
                      </a:r>
                      <a:r>
                        <a:rPr lang="en-GB" sz="1000" noProof="0" dirty="0">
                          <a:latin typeface="+mn-lt"/>
                        </a:rPr>
                        <a:t>) may provide information on interconnection projects.</a:t>
                      </a:r>
                    </a:p>
                    <a:p>
                      <a:pPr marL="171450" indent="-171450">
                        <a:buFont typeface="Arial" panose="020B0604020202020204" pitchFamily="34" charset="0"/>
                        <a:buChar char="•"/>
                      </a:pPr>
                      <a:r>
                        <a:rPr lang="en-GB" sz="1000" noProof="0" dirty="0">
                          <a:latin typeface="+mn-lt"/>
                        </a:rPr>
                        <a:t>Country-level energy balance data published by the IEA is also available (</a:t>
                      </a:r>
                      <a:r>
                        <a:rPr lang="en-GB" sz="1000" noProof="0" dirty="0">
                          <a:latin typeface="+mn-lt"/>
                          <a:hlinkClick r:id="rId5"/>
                        </a:rPr>
                        <a:t>http://www.iea.org/statistics/statisticssearch/report/?country=WORLD&amp;product=electricityandheat&amp;year=2015</a:t>
                      </a:r>
                      <a:r>
                        <a:rPr lang="en-GB" sz="1000" noProof="0" dirty="0">
                          <a:latin typeface="+mn-lt"/>
                        </a:rPr>
                        <a:t>). The electricity energy balance data includes aggregated data on electricity imports and exports.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solidFill>
                            <a:schemeClr val="tx1"/>
                          </a:solidFill>
                          <a:latin typeface="+mn-lt"/>
                        </a:rPr>
                        <a:t>The value of cross-border transmission capacity, and in particular cross-border capacity that is able to provide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system flexibility</a:t>
                      </a:r>
                      <a:r>
                        <a:rPr lang="en-GB" sz="1000" noProof="0" dirty="0">
                          <a:solidFill>
                            <a:schemeClr val="tx1"/>
                          </a:solidFill>
                          <a:latin typeface="+mn-lt"/>
                        </a:rPr>
                        <a:t>, is often neglected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planning and forecasting</a:t>
                      </a:r>
                      <a:r>
                        <a:rPr lang="en-GB" sz="1000" noProof="0" dirty="0">
                          <a:solidFill>
                            <a:schemeClr val="tx1"/>
                          </a:solidFill>
                          <a:latin typeface="+mn-lt"/>
                        </a:rPr>
                        <a:t> exercises, which tend to be country-focused. A lack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system flexibility</a:t>
                      </a:r>
                      <a:r>
                        <a:rPr lang="en-GB" sz="1000" noProof="0" dirty="0">
                          <a:solidFill>
                            <a:schemeClr val="tx1"/>
                          </a:solidFill>
                          <a:latin typeface="+mn-lt"/>
                        </a:rPr>
                        <a:t> can act as a major constraint on the deployment of intermittent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7" action="ppaction://hlinksldjump"/>
                        </a:rPr>
                        <a:t>renewable</a:t>
                      </a:r>
                      <a:r>
                        <a:rPr lang="en-GB" sz="1000" noProof="0" dirty="0">
                          <a:solidFill>
                            <a:srgbClr val="FF0000"/>
                          </a:solidFill>
                          <a:latin typeface="+mn-lt"/>
                        </a:rPr>
                        <a:t> </a:t>
                      </a:r>
                      <a:r>
                        <a:rPr lang="en-GB" sz="1000" noProof="0" dirty="0">
                          <a:solidFill>
                            <a:schemeClr val="tx1"/>
                          </a:solidFill>
                          <a:latin typeface="+mn-lt"/>
                        </a:rPr>
                        <a:t>power generation such as wind and solar. If the value of interconnection is not currently considered in masterplans, </a:t>
                      </a:r>
                      <a:r>
                        <a:rPr lang="en-GB" sz="1000" b="1" noProof="0" dirty="0">
                          <a:solidFill>
                            <a:schemeClr val="tx1"/>
                          </a:solidFill>
                          <a:latin typeface="+mn-lt"/>
                        </a:rPr>
                        <a:t>technical assistance to improve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6" action="ppaction://hlinksldjump"/>
                        </a:rPr>
                        <a:t>planning and forecasting</a:t>
                      </a:r>
                      <a:r>
                        <a:rPr lang="en-GB" sz="1000" b="1" noProof="0" dirty="0">
                          <a:solidFill>
                            <a:schemeClr val="tx1"/>
                          </a:solidFill>
                          <a:latin typeface="+mn-lt"/>
                        </a:rPr>
                        <a:t>,</a:t>
                      </a:r>
                      <a:r>
                        <a:rPr lang="en-GB" sz="1000" noProof="0" dirty="0">
                          <a:solidFill>
                            <a:schemeClr val="tx1"/>
                          </a:solidFill>
                          <a:latin typeface="+mn-lt"/>
                        </a:rPr>
                        <a:t> and to consider the role of interconnection with neighbouring markets, could greatly improve the extent to which the system is able to absorb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7"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noProof="0" dirty="0">
                          <a:solidFill>
                            <a:schemeClr val="tx1"/>
                          </a:solidFill>
                          <a:latin typeface="+mn-lt"/>
                        </a:rPr>
                        <a:t>. Such analysis should consider the technical quality of neighbouring system – connecting to an unstable neighbouring system might cause new problems, rather than reduce costs.</a:t>
                      </a:r>
                    </a:p>
                    <a:p>
                      <a:pPr marL="171450" indent="-171450">
                        <a:buFont typeface="Arial" panose="020B0604020202020204" pitchFamily="34" charset="0"/>
                        <a:buChar char="•"/>
                      </a:pPr>
                      <a:r>
                        <a:rPr lang="en-GB" sz="1000" noProof="0" dirty="0">
                          <a:solidFill>
                            <a:schemeClr val="tx1"/>
                          </a:solidFill>
                          <a:latin typeface="+mn-lt"/>
                        </a:rPr>
                        <a:t>Private sector participation might be appropriate where interconnection projects are identified. </a:t>
                      </a:r>
                      <a:r>
                        <a:rPr lang="en-GB" sz="1000" b="1" noProof="0" dirty="0">
                          <a:solidFill>
                            <a:schemeClr val="tx1"/>
                          </a:solidFill>
                          <a:latin typeface="+mn-lt"/>
                        </a:rPr>
                        <a:t>Transaction advisory support </a:t>
                      </a:r>
                      <a:r>
                        <a:rPr lang="en-GB" sz="1000" noProof="0" dirty="0">
                          <a:solidFill>
                            <a:schemeClr val="tx1"/>
                          </a:solidFill>
                          <a:latin typeface="+mn-lt"/>
                        </a:rPr>
                        <a:t>could be provided to help network companies to get best value for money from the private sector. </a:t>
                      </a:r>
                    </a:p>
                    <a:p>
                      <a:pPr marL="171450" indent="-171450">
                        <a:buFont typeface="Arial" panose="020B0604020202020204" pitchFamily="34" charset="0"/>
                        <a:buChar char="•"/>
                      </a:pPr>
                      <a:r>
                        <a:rPr lang="en-GB" sz="1000" noProof="0" dirty="0">
                          <a:solidFill>
                            <a:schemeClr val="tx1"/>
                          </a:solidFill>
                          <a:latin typeface="+mn-lt"/>
                        </a:rPr>
                        <a:t>If regulations and/or </a:t>
                      </a:r>
                      <a:r>
                        <a:rPr lang="en-GB" sz="1000" b="1" noProof="0" dirty="0">
                          <a:solidFill>
                            <a:schemeClr val="tx1"/>
                          </a:solidFill>
                          <a:latin typeface="+mn-lt"/>
                        </a:rPr>
                        <a:t>regional </a:t>
                      </a:r>
                      <a:r>
                        <a:rPr lang="en-GB" sz="1000" b="1" noProof="0" dirty="0">
                          <a:solidFill>
                            <a:schemeClr val="tx1"/>
                          </a:solidFill>
                          <a:latin typeface="+mn-lt"/>
                          <a:hlinkClick r:id="rId8" action="ppaction://hlinksldjump"/>
                        </a:rPr>
                        <a:t>market arrangements</a:t>
                      </a:r>
                      <a:r>
                        <a:rPr lang="en-GB" sz="1000" b="1" noProof="0" dirty="0">
                          <a:solidFill>
                            <a:schemeClr val="tx1"/>
                          </a:solidFill>
                          <a:latin typeface="+mn-lt"/>
                        </a:rPr>
                        <a:t> </a:t>
                      </a:r>
                      <a:r>
                        <a:rPr lang="en-GB" sz="1000" noProof="0" dirty="0">
                          <a:solidFill>
                            <a:schemeClr val="tx1"/>
                          </a:solidFill>
                          <a:latin typeface="+mn-lt"/>
                        </a:rPr>
                        <a:t>are not conducive to interconnectors that would provide the required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system flexibility</a:t>
                      </a:r>
                      <a:r>
                        <a:rPr lang="en-GB" sz="1000" noProof="0" dirty="0">
                          <a:solidFill>
                            <a:srgbClr val="FF0000"/>
                          </a:solidFill>
                          <a:latin typeface="+mn-lt"/>
                        </a:rPr>
                        <a:t> </a:t>
                      </a:r>
                      <a:r>
                        <a:rPr lang="en-GB" sz="1000" noProof="0" dirty="0">
                          <a:solidFill>
                            <a:schemeClr val="tx1"/>
                          </a:solidFill>
                          <a:latin typeface="+mn-lt"/>
                        </a:rPr>
                        <a:t>technical assistance could be provided to improve such arrangements. Support could be provided to negotiate a bilateral contract between neighbouring states, or support could be provided to regional power pools (this is likely to be more complex – albeit necessary – because of the involvement of many more stakeholders).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6851541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4.5. Network infrastructure (6 of 6)</a:t>
            </a:r>
          </a:p>
        </p:txBody>
      </p:sp>
      <p:pic>
        <p:nvPicPr>
          <p:cNvPr id="30" name="Picture 29">
            <a:extLst>
              <a:ext uri="{FF2B5EF4-FFF2-40B4-BE49-F238E27FC236}">
                <a16:creationId xmlns:a16="http://schemas.microsoft.com/office/drawing/2014/main" id="{260A2553-3AFA-1A49-AD2F-641A51CE4CA0}"/>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1" name="Picture 30">
            <a:extLst>
              <a:ext uri="{FF2B5EF4-FFF2-40B4-BE49-F238E27FC236}">
                <a16:creationId xmlns:a16="http://schemas.microsoft.com/office/drawing/2014/main" id="{9A42F431-D176-BD42-B80B-042DF7E8CB3F}"/>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3" name="Picture 32">
            <a:extLst>
              <a:ext uri="{FF2B5EF4-FFF2-40B4-BE49-F238E27FC236}">
                <a16:creationId xmlns:a16="http://schemas.microsoft.com/office/drawing/2014/main" id="{839ADDBF-7E89-6040-B621-DD3DC2BCE387}"/>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34" name="Picture 33">
            <a:extLst>
              <a:ext uri="{FF2B5EF4-FFF2-40B4-BE49-F238E27FC236}">
                <a16:creationId xmlns:a16="http://schemas.microsoft.com/office/drawing/2014/main" id="{81C3FD87-9A06-1349-B200-68C3C0F2C962}"/>
              </a:ext>
            </a:extLst>
          </p:cNvPr>
          <p:cNvPicPr>
            <a:picLocks noChangeAspect="1"/>
          </p:cNvPicPr>
          <p:nvPr/>
        </p:nvPicPr>
        <p:blipFill>
          <a:blip r:embed="rId15" cstate="screen">
            <a:duotone>
              <a:schemeClr val="accent1">
                <a:shade val="45000"/>
                <a:satMod val="135000"/>
              </a:schemeClr>
              <a:prstClr val="white"/>
            </a:duotone>
            <a:extLst>
              <a:ext uri="{BEBA8EAE-BF5A-486C-A8C5-ECC9F3942E4B}">
                <a14:imgProps xmlns:a14="http://schemas.microsoft.com/office/drawing/2010/main">
                  <a14:imgLayer r:embed="rId16">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0CC43D70-E0F5-CC42-88DE-9DC1BC459825}"/>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26121BE5-B1D7-6C41-A2D3-AC05C5672FB2}"/>
              </a:ext>
            </a:extLst>
          </p:cNvPr>
          <p:cNvPicPr>
            <a:picLocks noChangeAspect="1"/>
          </p:cNvPicPr>
          <p:nvPr/>
        </p:nvPicPr>
        <p:blipFill>
          <a:blip r:embed="rId19" cstate="screen">
            <a:lum bright="70000" contrast="-70000"/>
            <a:extLst>
              <a:ext uri="{BEBA8EAE-BF5A-486C-A8C5-ECC9F3942E4B}">
                <a14:imgProps xmlns:a14="http://schemas.microsoft.com/office/drawing/2010/main">
                  <a14:imgLayer r:embed="rId20">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69">
            <a:hlinkClick r:id="rId21" action="ppaction://hlinksldjump" highlightClick="1"/>
            <a:extLst>
              <a:ext uri="{FF2B5EF4-FFF2-40B4-BE49-F238E27FC236}">
                <a16:creationId xmlns:a16="http://schemas.microsoft.com/office/drawing/2014/main" id="{6BF916CC-9E3A-4F6E-AE3A-F1E69FB19767}"/>
              </a:ext>
            </a:extLst>
          </p:cNvPr>
          <p:cNvSpPr/>
          <p:nvPr/>
        </p:nvSpPr>
        <p:spPr bwMode="ltGray">
          <a:xfrm>
            <a:off x="4555726"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4.5. Network infrastructure</a:t>
            </a:r>
          </a:p>
        </p:txBody>
      </p:sp>
    </p:spTree>
    <p:extLst>
      <p:ext uri="{BB962C8B-B14F-4D97-AF65-F5344CB8AC3E}">
        <p14:creationId xmlns:p14="http://schemas.microsoft.com/office/powerpoint/2010/main" val="378019960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773281040"/>
              </p:ext>
            </p:extLst>
          </p:nvPr>
        </p:nvGraphicFramePr>
        <p:xfrm>
          <a:off x="450156" y="1620000"/>
          <a:ext cx="9847532" cy="4017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0">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flexible is the existing electricity system and what technologies provide that flexibility?</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45513796"/>
                  </a:ext>
                </a:extLst>
              </a:tr>
              <a:tr h="161533">
                <a:tc>
                  <a:txBody>
                    <a:bodyPr/>
                    <a:lstStyle/>
                    <a:p>
                      <a:pPr marL="171450" indent="-171450">
                        <a:buFont typeface="Arial" panose="020B0604020202020204" pitchFamily="34" charset="0"/>
                        <a:buChar char="•"/>
                      </a:pPr>
                      <a:r>
                        <a:rPr lang="en-GB" sz="1000" b="0" noProof="0" dirty="0">
                          <a:latin typeface="+mn-lt"/>
                        </a:rPr>
                        <a:t>Is much of the electricity generation capacity on the system flexible?</a:t>
                      </a:r>
                    </a:p>
                    <a:p>
                      <a:pPr marL="171450" indent="-171450">
                        <a:buFont typeface="Arial" panose="020B0604020202020204" pitchFamily="34" charset="0"/>
                        <a:buChar char="•"/>
                      </a:pPr>
                      <a:r>
                        <a:rPr lang="en-GB" sz="1000" b="0" noProof="0" dirty="0">
                          <a:latin typeface="+mn-lt"/>
                        </a:rPr>
                        <a:t>Does the existing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b="0" noProof="0" dirty="0">
                          <a:latin typeface="+mn-lt"/>
                        </a:rPr>
                        <a:t>, in particular interconnectors, provide additional flexibility?</a:t>
                      </a:r>
                    </a:p>
                    <a:p>
                      <a:pPr marL="171450" indent="-171450">
                        <a:buFont typeface="Arial" panose="020B0604020202020204" pitchFamily="34" charset="0"/>
                        <a:buChar char="•"/>
                      </a:pPr>
                      <a:r>
                        <a:rPr lang="en-GB" sz="1000" b="0" noProof="0" dirty="0">
                          <a:latin typeface="+mn-lt"/>
                        </a:rPr>
                        <a:t>Is there any electricity storage capacity, e.g. using reservoir hydro, pumped storage, or battery storage technologies?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incumbent utility or system operator is most likely to be able to provide an overview of the different forms of system flexibility available. Discussions with the system operator could focus on e.g. how the system is balanced if, e.g., demand is higher or lower than expected, or if wind or solar output increases or decreases suddenly.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N/A</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657606947"/>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sector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3" action="ppaction://hlinksldjump"/>
                        </a:rPr>
                        <a:t>planning and forecasting</a:t>
                      </a:r>
                      <a:r>
                        <a:rPr kumimoji="0" lang="en-GB" sz="1000" b="1" i="0" u="none" strike="noStrike" kern="1200" cap="none" spc="0" normalizeH="0" baseline="0" noProof="0" dirty="0">
                          <a:ln>
                            <a:noFill/>
                          </a:ln>
                          <a:solidFill>
                            <a:srgbClr val="FF0000"/>
                          </a:solidFill>
                          <a:effectLst/>
                          <a:uLnTx/>
                          <a:uFillTx/>
                          <a:latin typeface="Arial"/>
                          <a:ea typeface="+mj-ea"/>
                          <a:cs typeface="+mj-cs"/>
                        </a:rPr>
                        <a:t> </a:t>
                      </a:r>
                      <a:r>
                        <a:rPr kumimoji="0" lang="en-GB" sz="1000" b="1" i="0" u="none" strike="noStrike" kern="1200" cap="none" spc="0" normalizeH="0" baseline="0" noProof="0" dirty="0">
                          <a:ln>
                            <a:noFill/>
                          </a:ln>
                          <a:solidFill>
                            <a:prstClr val="black"/>
                          </a:solidFill>
                          <a:effectLst/>
                          <a:uLnTx/>
                          <a:uFillTx/>
                          <a:latin typeface="Arial"/>
                          <a:ea typeface="+mj-ea"/>
                          <a:cs typeface="+mj-cs"/>
                        </a:rPr>
                        <a:t>consider the need for flexibility on the system?</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81963725"/>
                  </a:ext>
                </a:extLst>
              </a:tr>
              <a:tr h="161533">
                <a:tc>
                  <a:txBody>
                    <a:bodyPr/>
                    <a:lstStyle/>
                    <a:p>
                      <a:pPr marL="171450" indent="-171450">
                        <a:buFont typeface="Arial" panose="020B0604020202020204" pitchFamily="34" charset="0"/>
                        <a:buChar char="•"/>
                      </a:pPr>
                      <a:r>
                        <a:rPr lang="en-GB" sz="1000" b="0" noProof="0" dirty="0">
                          <a:latin typeface="+mn-lt"/>
                        </a:rPr>
                        <a:t>Does the modelling approach taken in system planning take into account the hourly/daily/seasonal variations in the operating regimes of different generators on the system, especially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renewables</a:t>
                      </a:r>
                      <a:r>
                        <a:rPr lang="en-GB" sz="1000" b="0" noProof="0" dirty="0">
                          <a:latin typeface="+mn-lt"/>
                        </a:rPr>
                        <a:t>?</a:t>
                      </a:r>
                    </a:p>
                    <a:p>
                      <a:pPr marL="171450" indent="-171450">
                        <a:buFont typeface="Arial" panose="020B0604020202020204" pitchFamily="34" charset="0"/>
                        <a:buChar char="•"/>
                      </a:pPr>
                      <a:r>
                        <a:rPr lang="en-GB" sz="1000" b="0" noProof="0" dirty="0">
                          <a:latin typeface="+mn-lt"/>
                        </a:rPr>
                        <a:t>Is analysis performed to ensure that the future energy system will be able to accommodate the planned generation mix, especially if intermittent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b="0" noProof="0" dirty="0">
                          <a:latin typeface="+mn-lt"/>
                        </a:rPr>
                        <a:t> is a major component of that generation mix?</a:t>
                      </a:r>
                    </a:p>
                    <a:p>
                      <a:pPr marL="171450" indent="-171450">
                        <a:buFont typeface="Arial" panose="020B0604020202020204" pitchFamily="34" charset="0"/>
                        <a:buChar char="•"/>
                      </a:pPr>
                      <a:r>
                        <a:rPr lang="en-GB" sz="1000" b="0" noProof="0" dirty="0">
                          <a:latin typeface="+mn-lt"/>
                        </a:rPr>
                        <a:t>Does the sector plan consider which technologies might be best suited to providing the required system flexibility?</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Some basic system plans are simplified and only consider whether power generation capacity is sufficient to meet peak energy demand. As more of that capacity becomes non-dispatchable (e.g.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noProof="0" dirty="0">
                          <a:latin typeface="+mn-lt"/>
                        </a:rPr>
                        <a:t>) this simplification can lead to erroneous conclusions in system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noProof="0" dirty="0">
                          <a:latin typeface="+mn-lt"/>
                        </a:rPr>
                        <a:t>.</a:t>
                      </a:r>
                    </a:p>
                    <a:p>
                      <a:pPr marL="171450" indent="-171450">
                        <a:buFont typeface="Arial" panose="020B0604020202020204" pitchFamily="34" charset="0"/>
                        <a:buChar char="•"/>
                      </a:pPr>
                      <a:r>
                        <a:rPr lang="en-GB" sz="1000" noProof="0" dirty="0">
                          <a:latin typeface="+mn-lt"/>
                        </a:rPr>
                        <a:t>If available the current system plan should be reviewed to evaluate whether it properly considers the flexibility requirements of the system.</a:t>
                      </a:r>
                    </a:p>
                    <a:p>
                      <a:pPr marL="171450" indent="-171450">
                        <a:buFont typeface="Arial" panose="020B0604020202020204" pitchFamily="34" charset="0"/>
                        <a:buChar char="•"/>
                      </a:pPr>
                      <a:r>
                        <a:rPr lang="en-GB" sz="1000" noProof="0" dirty="0">
                          <a:latin typeface="+mn-lt"/>
                        </a:rPr>
                        <a:t>Ideally the plan should also consider how that flexibility requirement will be met, in the same way that it would identify what type of generator might meet a capacity shortfall.</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existing methodologies used for system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noProof="0" dirty="0">
                          <a:solidFill>
                            <a:srgbClr val="FF0000"/>
                          </a:solidFill>
                          <a:latin typeface="+mn-lt"/>
                        </a:rPr>
                        <a:t> </a:t>
                      </a:r>
                      <a:r>
                        <a:rPr lang="en-GB" sz="1000" noProof="0" dirty="0">
                          <a:latin typeface="+mn-lt"/>
                        </a:rPr>
                        <a:t>are highly simplified, consider providing support to </a:t>
                      </a:r>
                      <a:r>
                        <a:rPr lang="en-GB" sz="1000" b="1" noProof="0" dirty="0">
                          <a:latin typeface="+mn-lt"/>
                        </a:rPr>
                        <a:t>improve the approach </a:t>
                      </a:r>
                      <a:r>
                        <a:rPr lang="en-GB" sz="1000" noProof="0" dirty="0">
                          <a:latin typeface="+mn-lt"/>
                        </a:rPr>
                        <a:t>used, especially if the country is expecting the role of intermittent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noProof="0" dirty="0">
                          <a:solidFill>
                            <a:srgbClr val="FF0000"/>
                          </a:solidFill>
                          <a:latin typeface="+mn-lt"/>
                        </a:rPr>
                        <a:t> </a:t>
                      </a:r>
                      <a:r>
                        <a:rPr lang="en-GB" sz="1000" noProof="0" dirty="0">
                          <a:latin typeface="+mn-lt"/>
                        </a:rPr>
                        <a:t>to increase in future.</a:t>
                      </a:r>
                    </a:p>
                    <a:p>
                      <a:pPr marL="171450" indent="-171450">
                        <a:buFont typeface="Arial" panose="020B0604020202020204" pitchFamily="34" charset="0"/>
                        <a:buChar char="•"/>
                      </a:pPr>
                      <a:r>
                        <a:rPr lang="en-GB" sz="1000" noProof="0" dirty="0">
                          <a:latin typeface="+mn-lt"/>
                        </a:rPr>
                        <a:t>These improvements should ensure that system planning </a:t>
                      </a:r>
                      <a:r>
                        <a:rPr lang="en-GB" sz="1000" b="1" noProof="0" dirty="0">
                          <a:latin typeface="+mn-lt"/>
                        </a:rPr>
                        <a:t>properly considers the temporal variability in the output of some renewables technologies</a:t>
                      </a:r>
                      <a:r>
                        <a:rPr lang="en-GB" sz="1000" noProof="0" dirty="0">
                          <a:latin typeface="+mn-lt"/>
                        </a:rPr>
                        <a:t>, and the services and speed of response that can be provided by different flexibility providers.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4152370"/>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4.6. System flexibility and electricity storage (1 of 2)</a:t>
            </a:r>
          </a:p>
        </p:txBody>
      </p:sp>
      <p:pic>
        <p:nvPicPr>
          <p:cNvPr id="31" name="Picture 30">
            <a:extLst>
              <a:ext uri="{FF2B5EF4-FFF2-40B4-BE49-F238E27FC236}">
                <a16:creationId xmlns:a16="http://schemas.microsoft.com/office/drawing/2014/main" id="{53CFF22F-825D-E44C-AB07-0399955F2D5C}"/>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B58488EF-E5E7-B244-9C07-463CADDF4F12}"/>
              </a:ext>
            </a:extLst>
          </p:cNvPr>
          <p:cNvPicPr>
            <a:picLocks noChangeAspect="1"/>
          </p:cNvPicPr>
          <p:nvPr/>
        </p:nvPicPr>
        <p:blipFill>
          <a:blip r:embed="rId7" cstate="screen">
            <a:duotone>
              <a:schemeClr val="accent1">
                <a:shade val="45000"/>
                <a:satMod val="135000"/>
              </a:schemeClr>
              <a:prstClr val="white"/>
            </a:duotone>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3248EF6E-C14E-344B-A42D-4AF49B9646D6}"/>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657EBEBA-2B87-0342-8BCA-0AE48F61E928}"/>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379AD069-5343-F44B-AC87-54E82583ABC0}"/>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1AF71759-CF17-3B48-BB00-F74D2303972F}"/>
              </a:ext>
            </a:extLst>
          </p:cNvPr>
          <p:cNvPicPr>
            <a:picLocks noChangeAspect="1"/>
          </p:cNvPicPr>
          <p:nvPr/>
        </p:nvPicPr>
        <p:blipFill>
          <a:blip r:embed="rId15" cstate="screen">
            <a:duotone>
              <a:schemeClr val="accent1">
                <a:shade val="45000"/>
                <a:satMod val="135000"/>
              </a:schemeClr>
              <a:prstClr val="white"/>
            </a:duotone>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41" name="Chevron 68">
            <a:hlinkClick r:id="rId17" action="ppaction://hlinksldjump" highlightClick="1"/>
            <a:extLst>
              <a:ext uri="{FF2B5EF4-FFF2-40B4-BE49-F238E27FC236}">
                <a16:creationId xmlns:a16="http://schemas.microsoft.com/office/drawing/2014/main" id="{1333FE33-3D1E-46BF-94FD-7EB2092F7E1F}"/>
              </a:ext>
            </a:extLst>
          </p:cNvPr>
          <p:cNvSpPr/>
          <p:nvPr/>
        </p:nvSpPr>
        <p:spPr bwMode="ltGray">
          <a:xfrm>
            <a:off x="5323119" y="799220"/>
            <a:ext cx="792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4.6. System flexibility</a:t>
            </a:r>
          </a:p>
        </p:txBody>
      </p:sp>
    </p:spTree>
    <p:extLst>
      <p:ext uri="{BB962C8B-B14F-4D97-AF65-F5344CB8AC3E}">
        <p14:creationId xmlns:p14="http://schemas.microsoft.com/office/powerpoint/2010/main" val="32618389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4165606411"/>
              </p:ext>
            </p:extLst>
          </p:nvPr>
        </p:nvGraphicFramePr>
        <p:xfrm>
          <a:off x="450156" y="1619297"/>
          <a:ext cx="9847532" cy="5380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83658">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83658">
                <a:tc gridSpan="3">
                  <a:txBody>
                    <a:bodyPr/>
                    <a:lstStyle/>
                    <a:p>
                      <a:pPr marL="0" marR="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i="0" kern="1200" noProof="0" dirty="0">
                          <a:solidFill>
                            <a:schemeClr val="dk1"/>
                          </a:solidFill>
                          <a:latin typeface="+mn-lt"/>
                          <a:ea typeface="+mj-ea"/>
                          <a:cs typeface="+mj-cs"/>
                        </a:rPr>
                        <a:t>What are the primary requirements for flexibility on the system?</a:t>
                      </a:r>
                      <a:endParaRPr lang="en-GB" sz="1000" b="0" i="0" noProof="0" dirty="0">
                        <a:latin typeface="+mn-lt"/>
                      </a:endParaRP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104365">
                <a:tc>
                  <a:txBody>
                    <a:bodyPr/>
                    <a:lstStyle/>
                    <a:p>
                      <a:pPr marL="171450" indent="-171450">
                        <a:buFont typeface="Arial" panose="020B0604020202020204" pitchFamily="34" charset="0"/>
                        <a:buChar char="•"/>
                      </a:pPr>
                      <a:r>
                        <a:rPr lang="en-GB" sz="1000" b="0" noProof="0" dirty="0">
                          <a:latin typeface="+mn-lt"/>
                        </a:rPr>
                        <a:t>Is the primary need for flexibility to help with balancing the system at an aggregate system-wide level?</a:t>
                      </a:r>
                    </a:p>
                    <a:p>
                      <a:pPr marL="171450" indent="-171450">
                        <a:buFont typeface="Arial" panose="020B0604020202020204" pitchFamily="34" charset="0"/>
                        <a:buChar char="•"/>
                      </a:pPr>
                      <a:r>
                        <a:rPr lang="en-GB" sz="1000" b="0" noProof="0" dirty="0">
                          <a:latin typeface="+mn-lt"/>
                        </a:rPr>
                        <a:t>Are there any system flexibility requirements that are location-specific, for example to relieve a specific grid constraint?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Ideally this information should be provided in the current system plan, as described above.</a:t>
                      </a:r>
                    </a:p>
                    <a:p>
                      <a:pPr marL="171450" indent="-171450">
                        <a:buFont typeface="Arial" panose="020B0604020202020204" pitchFamily="34" charset="0"/>
                        <a:buChar char="•"/>
                      </a:pPr>
                      <a:r>
                        <a:rPr lang="en-GB" sz="1000" noProof="0" dirty="0">
                          <a:latin typeface="+mn-lt"/>
                        </a:rPr>
                        <a:t>If this information is not readily available in the system plan, the system operator will be best placed to understand where the main requirements for flexibility are likely to be, and whether they can be met with existing power sector infrastructure.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As noted above, support could be provided to </a:t>
                      </a:r>
                      <a:r>
                        <a:rPr lang="en-GB" sz="1000" b="1" noProof="0" dirty="0">
                          <a:latin typeface="+mn-lt"/>
                        </a:rPr>
                        <a:t>improve the methodologies used in system planning</a:t>
                      </a:r>
                      <a:r>
                        <a:rPr lang="en-GB" sz="1000" noProof="0" dirty="0">
                          <a:latin typeface="+mn-lt"/>
                        </a:rPr>
                        <a:t> if the approach currently used is simplified and does not properly consider the temporal variation in the output from some renewables, for example.</a:t>
                      </a:r>
                    </a:p>
                    <a:p>
                      <a:pPr marL="171450" indent="-171450">
                        <a:buFont typeface="Arial" panose="020B0604020202020204" pitchFamily="34" charset="0"/>
                        <a:buChar char="•"/>
                      </a:pPr>
                      <a:r>
                        <a:rPr lang="en-GB" sz="1000" noProof="0" dirty="0">
                          <a:latin typeface="+mn-lt"/>
                        </a:rPr>
                        <a:t>Different flexibility requirements might need a different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procurement</a:t>
                      </a:r>
                      <a:r>
                        <a:rPr lang="en-GB" sz="1000" b="0" noProof="0" dirty="0">
                          <a:latin typeface="+mn-lt"/>
                        </a:rPr>
                        <a:t> </a:t>
                      </a:r>
                      <a:r>
                        <a:rPr lang="en-GB" sz="1000" noProof="0" dirty="0">
                          <a:latin typeface="+mn-lt"/>
                        </a:rPr>
                        <a:t>approach. The contracts entered into with flexibility providers will need to </a:t>
                      </a:r>
                      <a:r>
                        <a:rPr lang="en-GB" sz="1000" b="1" noProof="0" dirty="0">
                          <a:latin typeface="+mn-lt"/>
                        </a:rPr>
                        <a:t>reflect the specific service(s) required from that provider</a:t>
                      </a:r>
                      <a:r>
                        <a:rPr lang="en-GB" sz="100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422978341"/>
                  </a:ext>
                </a:extLst>
              </a:tr>
              <a:tr h="183658">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3" action="ppaction://hlinksldjump"/>
                        </a:rPr>
                        <a:t>market arrangements and routes-to-market</a:t>
                      </a:r>
                      <a:r>
                        <a:rPr kumimoji="0" lang="en-GB" sz="1000" b="1" i="0" u="none" strike="noStrike" kern="1200" cap="none" spc="0" normalizeH="0" baseline="0" noProof="0" dirty="0">
                          <a:ln>
                            <a:noFill/>
                          </a:ln>
                          <a:solidFill>
                            <a:srgbClr val="FF0000"/>
                          </a:solidFill>
                          <a:effectLst/>
                          <a:uLnTx/>
                          <a:uFillTx/>
                          <a:latin typeface="Arial"/>
                          <a:ea typeface="+mj-ea"/>
                          <a:cs typeface="+mj-cs"/>
                        </a:rPr>
                        <a:t> </a:t>
                      </a:r>
                      <a:r>
                        <a:rPr kumimoji="0" lang="en-GB" sz="1000" b="1" i="0" u="none" strike="noStrike" kern="1200" cap="none" spc="0" normalizeH="0" baseline="0" noProof="0" dirty="0">
                          <a:ln>
                            <a:noFill/>
                          </a:ln>
                          <a:solidFill>
                            <a:prstClr val="black"/>
                          </a:solidFill>
                          <a:effectLst/>
                          <a:uLnTx/>
                          <a:uFillTx/>
                          <a:latin typeface="Arial"/>
                          <a:ea typeface="+mj-ea"/>
                          <a:cs typeface="+mj-cs"/>
                        </a:rPr>
                        <a:t>are in place for flexible generators and storage?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94916978"/>
                  </a:ext>
                </a:extLst>
              </a:tr>
              <a:tr h="989277">
                <a:tc>
                  <a:txBody>
                    <a:bodyPr/>
                    <a:lstStyle/>
                    <a:p>
                      <a:pPr marL="171450" indent="-171450">
                        <a:buFont typeface="Arial" panose="020B0604020202020204" pitchFamily="34" charset="0"/>
                        <a:buChar char="•"/>
                      </a:pPr>
                      <a:r>
                        <a:rPr lang="en-GB" sz="1000" b="0" noProof="0" dirty="0">
                          <a:latin typeface="+mn-lt"/>
                        </a:rPr>
                        <a:t>Are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arrangements</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3" action="ppaction://hlinksldjump"/>
                        </a:rPr>
                        <a:t> </a:t>
                      </a:r>
                      <a:r>
                        <a:rPr lang="en-GB" sz="1000" b="0" noProof="0" dirty="0">
                          <a:latin typeface="+mn-lt"/>
                        </a:rPr>
                        <a:t>in place to support a short-term wholesale energy market?</a:t>
                      </a:r>
                    </a:p>
                    <a:p>
                      <a:pPr marL="171450" indent="-171450">
                        <a:buFont typeface="Arial" panose="020B0604020202020204" pitchFamily="34" charset="0"/>
                        <a:buChar char="•"/>
                      </a:pPr>
                      <a:r>
                        <a:rPr lang="en-GB" sz="1000" b="0" noProof="0" dirty="0">
                          <a:latin typeface="+mn-lt"/>
                        </a:rPr>
                        <a:t>Is there a transparent market through which ancillary services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system operation</a:t>
                      </a:r>
                      <a:r>
                        <a:rPr lang="en-GB" sz="1000" b="0" noProof="0" dirty="0">
                          <a:latin typeface="+mn-lt"/>
                        </a:rPr>
                        <a:t> are procured?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 most low income countries it is unlikely that there is a liquid short-term wholesale market or a transparent ancillary services market. Most flexibility requirements are likely to be provided either by generators owned by the incumbent utility, or by </a:t>
                      </a:r>
                      <a:r>
                        <a:rPr lang="en-GB" sz="1000" noProof="0" dirty="0">
                          <a:solidFill>
                            <a:srgbClr val="FF0000"/>
                          </a:solidFill>
                          <a:latin typeface="+mn-lt"/>
                          <a:hlinkClick r:id="rId5" action="ppaction://hlinksldjump"/>
                        </a:rPr>
                        <a:t>non-renewable</a:t>
                      </a:r>
                      <a:r>
                        <a:rPr lang="en-GB" sz="1000" noProof="0" dirty="0">
                          <a:latin typeface="+mn-lt"/>
                        </a:rPr>
                        <a:t> IPPs through their PPAs. </a:t>
                      </a:r>
                    </a:p>
                    <a:p>
                      <a:pPr marL="171450" indent="-171450">
                        <a:buFont typeface="Arial" panose="020B0604020202020204" pitchFamily="34" charset="0"/>
                        <a:buChar char="•"/>
                      </a:pPr>
                      <a:r>
                        <a:rPr lang="en-GB" sz="1000" noProof="0" dirty="0">
                          <a:latin typeface="+mn-lt"/>
                        </a:rPr>
                        <a:t>If either does exist the system operator is likely to be best placed to provide details on this.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is a significant need for more flexibility over the coming years and if this cannot be met by the incumbent utility alone, support might be required to develop new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arrangements and routes-to-market</a:t>
                      </a:r>
                      <a:r>
                        <a:rPr lang="en-GB" sz="1000" noProof="0" dirty="0">
                          <a:latin typeface="+mn-lt"/>
                        </a:rPr>
                        <a:t> for private developers of these services. This is covered further under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arrangements</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3" action="ppaction://hlinksldjump"/>
                        </a:rPr>
                        <a:t> </a:t>
                      </a:r>
                      <a:r>
                        <a:rPr lang="en-GB" sz="1000" noProof="0" dirty="0">
                          <a:latin typeface="+mn-lt"/>
                        </a:rPr>
                        <a:t>and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system operation</a:t>
                      </a:r>
                      <a:r>
                        <a:rPr lang="en-GB" sz="1000" noProof="0" dirty="0">
                          <a:latin typeface="+mn-lt"/>
                        </a:rPr>
                        <a:t> headers of this guidance.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619714983"/>
                  </a:ext>
                </a:extLst>
              </a:tr>
              <a:tr h="183658">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barriers to the use of new technologies, such as battery storage, to meet system flexibility requirements?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76107268"/>
                  </a:ext>
                </a:extLst>
              </a:tr>
              <a:tr h="1334542">
                <a:tc>
                  <a:txBody>
                    <a:bodyPr/>
                    <a:lstStyle/>
                    <a:p>
                      <a:pPr marL="171450" indent="-171450">
                        <a:buFont typeface="Arial" panose="020B0604020202020204" pitchFamily="34" charset="0"/>
                        <a:buChar char="•"/>
                      </a:pPr>
                      <a:r>
                        <a:rPr lang="en-GB" sz="1000" b="0" noProof="0" dirty="0">
                          <a:latin typeface="+mn-lt"/>
                        </a:rPr>
                        <a:t>Are there any companies looking to use new and innovative technologies to provide system flexibility?</a:t>
                      </a:r>
                    </a:p>
                    <a:p>
                      <a:pPr marL="171450" indent="-171450">
                        <a:buFont typeface="Arial" panose="020B0604020202020204" pitchFamily="34" charset="0"/>
                        <a:buChar char="•"/>
                      </a:pPr>
                      <a:r>
                        <a:rPr lang="en-GB" sz="1000" b="0" noProof="0" dirty="0">
                          <a:latin typeface="+mn-lt"/>
                        </a:rPr>
                        <a:t>Are there contracts that flexible technologies can bid for, e.g. to provide ancillary services to the system operator?</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Any private sector developers looking to develop projects that would provide flexibility should be able to provide an overview of any barriers to entry.</a:t>
                      </a:r>
                    </a:p>
                    <a:p>
                      <a:pPr marL="171450" indent="-171450">
                        <a:buFont typeface="Arial" panose="020B0604020202020204" pitchFamily="34" charset="0"/>
                        <a:buChar char="•"/>
                      </a:pPr>
                      <a:r>
                        <a:rPr lang="en-GB" sz="1000" noProof="0" dirty="0">
                          <a:latin typeface="+mn-lt"/>
                        </a:rPr>
                        <a:t>Renewable energy companies might also have a view on whether there is a need for additional flexibility on the system and whether there are any barriers to being able to provide that flexibility.</a:t>
                      </a:r>
                    </a:p>
                    <a:p>
                      <a:pPr marL="171450" indent="-171450">
                        <a:buFont typeface="Arial" panose="020B0604020202020204" pitchFamily="34" charset="0"/>
                        <a:buChar char="•"/>
                      </a:pPr>
                      <a:r>
                        <a:rPr lang="en-GB" sz="1000" noProof="0" dirty="0">
                          <a:latin typeface="+mn-lt"/>
                        </a:rPr>
                        <a:t>The regulator and the system operator should also be able to provide input on whether (a) any additional services are required and (b) there are barriers to being able to secure those services.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is a need for additional system flexibility in the future, and barriers to developing projects that would provide this flexibility have been identified, advice could be </a:t>
                      </a:r>
                      <a:r>
                        <a:rPr lang="en-GB" sz="1000" b="0" noProof="0" dirty="0">
                          <a:latin typeface="+mn-lt"/>
                        </a:rPr>
                        <a:t>provided on any changes to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b="0" noProof="0" dirty="0">
                          <a:latin typeface="+mn-lt"/>
                        </a:rPr>
                        <a:t> or to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arrangements </a:t>
                      </a:r>
                      <a:r>
                        <a:rPr lang="en-GB" sz="1000" b="0" noProof="0" dirty="0">
                          <a:latin typeface="+mn-lt"/>
                        </a:rPr>
                        <a:t>to </a:t>
                      </a:r>
                      <a:r>
                        <a:rPr lang="en-GB" sz="1000" noProof="0" dirty="0">
                          <a:latin typeface="+mn-lt"/>
                        </a:rPr>
                        <a:t>address the identified barriers.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81169143"/>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4.6. System flexibility and electricity storage (2 of 2)</a:t>
            </a:r>
          </a:p>
        </p:txBody>
      </p:sp>
      <p:pic>
        <p:nvPicPr>
          <p:cNvPr id="31" name="Picture 30">
            <a:extLst>
              <a:ext uri="{FF2B5EF4-FFF2-40B4-BE49-F238E27FC236}">
                <a16:creationId xmlns:a16="http://schemas.microsoft.com/office/drawing/2014/main" id="{C63F7FF1-AF6A-8D4A-A7AC-75C9ACB6C605}"/>
              </a:ext>
            </a:extLst>
          </p:cNvPr>
          <p:cNvPicPr>
            <a:picLocks noChangeAspect="1"/>
          </p:cNvPicPr>
          <p:nvPr/>
        </p:nvPicPr>
        <p:blipFill>
          <a:blip r:embed="rId7" cstate="screen">
            <a:duotone>
              <a:schemeClr val="accent1">
                <a:shade val="45000"/>
                <a:satMod val="135000"/>
              </a:schemeClr>
              <a:prstClr val="white"/>
            </a:duotone>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95B90AEC-7CDE-824A-9C7A-9633B5EBEDBE}"/>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50C95FF7-DF0E-824F-96E0-FADB290D16FF}"/>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98116140-FEFE-A24C-9A40-695F45E75ABF}"/>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AF11E41C-948C-AA4D-892C-E4F7363348E0}"/>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EA57C62A-1227-3C45-A0D5-9B5859D3955B}"/>
              </a:ext>
            </a:extLst>
          </p:cNvPr>
          <p:cNvPicPr>
            <a:picLocks noChangeAspect="1"/>
          </p:cNvPicPr>
          <p:nvPr/>
        </p:nvPicPr>
        <p:blipFill>
          <a:blip r:embed="rId17" cstate="screen">
            <a:duotone>
              <a:schemeClr val="accent1">
                <a:shade val="45000"/>
                <a:satMod val="135000"/>
              </a:schemeClr>
              <a:prstClr val="white"/>
            </a:duotone>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1" name="Chevron 68">
            <a:hlinkClick r:id="rId19" action="ppaction://hlinksldjump" highlightClick="1"/>
            <a:extLst>
              <a:ext uri="{FF2B5EF4-FFF2-40B4-BE49-F238E27FC236}">
                <a16:creationId xmlns:a16="http://schemas.microsoft.com/office/drawing/2014/main" id="{1333FE33-3D1E-46BF-94FD-7EB2092F7E1F}"/>
              </a:ext>
            </a:extLst>
          </p:cNvPr>
          <p:cNvSpPr/>
          <p:nvPr/>
        </p:nvSpPr>
        <p:spPr bwMode="ltGray">
          <a:xfrm>
            <a:off x="5323119" y="799220"/>
            <a:ext cx="792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4.6. System flexibility</a:t>
            </a:r>
          </a:p>
        </p:txBody>
      </p:sp>
    </p:spTree>
    <p:extLst>
      <p:ext uri="{BB962C8B-B14F-4D97-AF65-F5344CB8AC3E}">
        <p14:creationId xmlns:p14="http://schemas.microsoft.com/office/powerpoint/2010/main" val="20953601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254778714"/>
              </p:ext>
            </p:extLst>
          </p:nvPr>
        </p:nvGraphicFramePr>
        <p:xfrm>
          <a:off x="450156" y="1620391"/>
          <a:ext cx="9847532" cy="4932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192666875"/>
                    </a:ext>
                  </a:extLst>
                </a:gridCol>
                <a:gridCol w="3369878">
                  <a:extLst>
                    <a:ext uri="{9D8B030D-6E8A-4147-A177-3AD203B41FA5}">
                      <a16:colId xmlns:a16="http://schemas.microsoft.com/office/drawing/2014/main" val="1122427465"/>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non-renewable sources of energy are used?</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8490285"/>
                  </a:ext>
                </a:extLst>
              </a:tr>
              <a:tr h="161533">
                <a:tc>
                  <a:txBody>
                    <a:bodyPr/>
                    <a:lstStyle/>
                    <a:p>
                      <a:pPr marL="171450" indent="-171450">
                        <a:buFont typeface="Arial" panose="020B0604020202020204" pitchFamily="34" charset="0"/>
                        <a:buChar char="•"/>
                      </a:pPr>
                      <a:r>
                        <a:rPr lang="en-GB" sz="1000" b="0" noProof="0" dirty="0">
                          <a:latin typeface="+mn-lt"/>
                        </a:rPr>
                        <a:t>What are the main sources of non-renewable energy used today?</a:t>
                      </a:r>
                    </a:p>
                    <a:p>
                      <a:pPr marL="171450" indent="-171450">
                        <a:buFont typeface="Arial" panose="020B0604020202020204" pitchFamily="34" charset="0"/>
                        <a:buChar char="•"/>
                      </a:pPr>
                      <a:r>
                        <a:rPr lang="en-GB" sz="1000" b="0" noProof="0" dirty="0">
                          <a:latin typeface="+mn-lt"/>
                        </a:rPr>
                        <a:t>How does this supply mix evolve over time in energy sector </a:t>
                      </a:r>
                      <a:r>
                        <a:rPr lang="en-GB" sz="1000" kern="1200" noProof="0" dirty="0">
                          <a:solidFill>
                            <a:srgbClr val="FF0000"/>
                          </a:solidFill>
                          <a:latin typeface="+mn-lt"/>
                          <a:ea typeface="+mj-ea"/>
                          <a:cs typeface="+mj-cs"/>
                          <a:hlinkClick r:id="rId2" action="ppaction://hlinksldjump"/>
                        </a:rPr>
                        <a:t>planning and forecasting</a:t>
                      </a:r>
                      <a:r>
                        <a:rPr lang="en-GB" sz="1000" b="1" kern="1200" noProof="0" dirty="0">
                          <a:solidFill>
                            <a:schemeClr val="dk1"/>
                          </a:solidFill>
                          <a:latin typeface="+mn-lt"/>
                          <a:ea typeface="+mj-ea"/>
                          <a:cs typeface="+mj-cs"/>
                        </a:rPr>
                        <a:t> </a:t>
                      </a:r>
                      <a:r>
                        <a:rPr lang="en-GB" sz="1000" b="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IEA’s energy balance data should provide a good overview of the energy from different sources (</a:t>
                      </a:r>
                      <a:r>
                        <a:rPr lang="en-GB" sz="1000" kern="1200" noProof="0" dirty="0">
                          <a:solidFill>
                            <a:schemeClr val="dk1"/>
                          </a:solidFill>
                          <a:latin typeface="+mn-lt"/>
                          <a:ea typeface="+mj-ea"/>
                          <a:cs typeface="+mj-cs"/>
                          <a:hlinkClick r:id="rId3"/>
                        </a:rPr>
                        <a:t>http://www.iea.org/statistics/statisticssearch/report/?country=WORLD&amp;product=electricityandheat&amp;year=2015</a:t>
                      </a:r>
                      <a:r>
                        <a:rPr lang="en-GB" sz="1000" noProof="0" dirty="0">
                          <a:latin typeface="+mn-lt"/>
                        </a:rPr>
                        <a:t>).</a:t>
                      </a:r>
                    </a:p>
                    <a:p>
                      <a:pPr marL="171450" indent="-171450">
                        <a:buFont typeface="Arial" panose="020B0604020202020204" pitchFamily="34" charset="0"/>
                        <a:buChar char="•"/>
                      </a:pPr>
                      <a:r>
                        <a:rPr lang="en-GB" sz="1000" noProof="0" dirty="0">
                          <a:latin typeface="+mn-lt"/>
                        </a:rPr>
                        <a:t>The energy sector regulator and/or ministry responsible for energy may also publish more detailed information on the country’s energy balance.</a:t>
                      </a:r>
                    </a:p>
                    <a:p>
                      <a:pPr marL="171450" indent="-171450">
                        <a:buFont typeface="Arial" panose="020B0604020202020204" pitchFamily="34" charset="0"/>
                        <a:buChar char="•"/>
                      </a:pPr>
                      <a:r>
                        <a:rPr lang="en-GB" sz="1000" noProof="0" dirty="0">
                          <a:latin typeface="+mn-lt"/>
                        </a:rPr>
                        <a:t>For electricity, the utility and/or transmission company may publish an annual or other regular report that provides an overview of the electricity system, including the capacity installed (</a:t>
                      </a:r>
                      <a:r>
                        <a:rPr lang="en-GB" sz="1000" baseline="0" noProof="0" dirty="0">
                          <a:latin typeface="+mn-lt"/>
                        </a:rPr>
                        <a:t>MW) </a:t>
                      </a:r>
                      <a:r>
                        <a:rPr lang="en-GB" sz="1000" noProof="0" dirty="0">
                          <a:latin typeface="+mn-lt"/>
                        </a:rPr>
                        <a:t>for each technology.</a:t>
                      </a:r>
                    </a:p>
                    <a:p>
                      <a:pPr marL="171450" indent="-171450">
                        <a:buFont typeface="Arial" panose="020B0604020202020204" pitchFamily="34" charset="0"/>
                        <a:buChar char="•"/>
                      </a:pPr>
                      <a:r>
                        <a:rPr lang="en-GB" sz="1000" noProof="0" dirty="0">
                          <a:latin typeface="+mn-lt"/>
                        </a:rPr>
                        <a:t>Depending on the state of sector </a:t>
                      </a:r>
                      <a:r>
                        <a:rPr lang="en-GB" sz="1000" kern="1200" noProof="0" dirty="0">
                          <a:solidFill>
                            <a:srgbClr val="FF0000"/>
                          </a:solidFill>
                          <a:latin typeface="+mn-lt"/>
                          <a:ea typeface="+mj-ea"/>
                          <a:cs typeface="+mj-cs"/>
                          <a:hlinkClick r:id="rId2" action="ppaction://hlinksldjump"/>
                        </a:rPr>
                        <a:t>planning and forecasting</a:t>
                      </a:r>
                      <a:r>
                        <a:rPr lang="en-GB" sz="1000" noProof="0" dirty="0">
                          <a:latin typeface="+mn-lt"/>
                        </a:rPr>
                        <a:t>, there may be an up-to-date electricity masterplan that provides an overview of new capacity expected to be installed over the coming years.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N/A</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438571052"/>
                  </a:ext>
                </a:extLst>
              </a:tr>
              <a:tr h="161533">
                <a:tc gridSpan="3">
                  <a:txBody>
                    <a:bodyPr/>
                    <a:lstStyle/>
                    <a:p>
                      <a:pPr marL="0" indent="0">
                        <a:buFont typeface="Arial" panose="020B0604020202020204" pitchFamily="34" charset="0"/>
                        <a:buNone/>
                      </a:pPr>
                      <a:r>
                        <a:rPr lang="en-GB" sz="1000" b="1" noProof="0" dirty="0">
                          <a:latin typeface="+mn-lt"/>
                        </a:rPr>
                        <a:t>Is self-supply using diesel generators prevalent amongst businesses and/or households?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887691695"/>
                  </a:ext>
                </a:extLst>
              </a:tr>
              <a:tr h="161533">
                <a:tc>
                  <a:txBody>
                    <a:bodyPr/>
                    <a:lstStyle/>
                    <a:p>
                      <a:pPr marL="171450" indent="-171450">
                        <a:buFont typeface="Arial" panose="020B0604020202020204" pitchFamily="34" charset="0"/>
                        <a:buChar char="•"/>
                      </a:pPr>
                      <a:r>
                        <a:rPr lang="en-GB" sz="1000" b="0" noProof="0" dirty="0">
                          <a:latin typeface="+mn-lt"/>
                        </a:rPr>
                        <a:t>How widespread is the use of diesel generators?</a:t>
                      </a:r>
                    </a:p>
                    <a:p>
                      <a:pPr marL="171450" indent="-171450">
                        <a:buFont typeface="Arial" panose="020B0604020202020204" pitchFamily="34" charset="0"/>
                        <a:buChar char="•"/>
                      </a:pPr>
                      <a:r>
                        <a:rPr lang="en-GB" sz="1000" b="0" noProof="0" dirty="0">
                          <a:latin typeface="+mn-lt"/>
                        </a:rPr>
                        <a:t>How are diesel generators used by their owners: are they used frequently or just for occasional backup?</a:t>
                      </a:r>
                    </a:p>
                    <a:p>
                      <a:pPr marL="171450" indent="-171450">
                        <a:buFont typeface="Arial" panose="020B0604020202020204" pitchFamily="34" charset="0"/>
                        <a:buChar char="•"/>
                      </a:pPr>
                      <a:r>
                        <a:rPr lang="en-GB" sz="1000" b="0" noProof="0" dirty="0">
                          <a:latin typeface="+mn-lt"/>
                        </a:rPr>
                        <a:t>Is the use of diesel generators more prevalent amongst certain types of consumer or in certain areas?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solidFill>
                            <a:schemeClr val="tx1"/>
                          </a:solidFill>
                          <a:latin typeface="+mn-lt"/>
                        </a:rPr>
                        <a:t>The quantity of oil products used outside of the electricity generation sector can provide an indication of how widely used diesel generators are. Other uses of oil products (for example in industrial processes) should be considered when performing this analysis.</a:t>
                      </a:r>
                    </a:p>
                    <a:p>
                      <a:pPr marL="171450" indent="-171450">
                        <a:buFont typeface="Arial" panose="020B0604020202020204" pitchFamily="34" charset="0"/>
                        <a:buChar char="•"/>
                      </a:pPr>
                      <a:r>
                        <a:rPr lang="en-GB" sz="1000" noProof="0" dirty="0">
                          <a:solidFill>
                            <a:schemeClr val="tx1"/>
                          </a:solidFill>
                          <a:latin typeface="+mn-lt"/>
                        </a:rPr>
                        <a:t>Granular data is likely to be missing in many countries, but conversations with a sample of businesses and/or households can be helpful in understanding the reasons for their use and how they are used.</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solidFill>
                            <a:schemeClr val="tx1"/>
                          </a:solidFill>
                          <a:latin typeface="+mn-lt"/>
                        </a:rPr>
                        <a:t>Where there is lack of data over the use of diesel generators, </a:t>
                      </a:r>
                      <a:r>
                        <a:rPr lang="en-GB" sz="1000" b="1" noProof="0" dirty="0">
                          <a:solidFill>
                            <a:schemeClr val="tx1"/>
                          </a:solidFill>
                          <a:latin typeface="+mn-lt"/>
                        </a:rPr>
                        <a:t>surveys can help to build a robust evidence base</a:t>
                      </a:r>
                      <a:r>
                        <a:rPr lang="en-GB" sz="1000" noProof="0" dirty="0">
                          <a:solidFill>
                            <a:schemeClr val="tx1"/>
                          </a:solidFill>
                          <a:latin typeface="+mn-lt"/>
                        </a:rPr>
                        <a:t>, which can be used to help improve </a:t>
                      </a:r>
                      <a:r>
                        <a:rPr lang="en-GB" sz="1000" noProof="0" dirty="0">
                          <a:solidFill>
                            <a:schemeClr val="tx1"/>
                          </a:solidFill>
                          <a:latin typeface="+mn-lt"/>
                          <a:hlinkClick r:id="rId2" action="ppaction://hlinksldjump"/>
                        </a:rPr>
                        <a:t>planning and forecasting</a:t>
                      </a:r>
                      <a:r>
                        <a:rPr lang="en-GB" sz="1000" noProof="0" dirty="0">
                          <a:solidFill>
                            <a:schemeClr val="tx1"/>
                          </a:solidFill>
                          <a:latin typeface="+mn-lt"/>
                        </a:rPr>
                        <a:t>. The data can also help to inform improved policy-making, for example </a:t>
                      </a:r>
                      <a:r>
                        <a:rPr lang="en-GB" sz="1000" noProof="0" dirty="0">
                          <a:solidFill>
                            <a:schemeClr val="tx1"/>
                          </a:solidFill>
                          <a:latin typeface="+mn-lt"/>
                          <a:hlinkClick r:id="rId4" action="ppaction://hlinksldjump"/>
                        </a:rPr>
                        <a:t>energy access policy</a:t>
                      </a:r>
                      <a:r>
                        <a:rPr lang="en-GB" sz="1000" noProof="0" dirty="0">
                          <a:solidFill>
                            <a:schemeClr val="tx1"/>
                          </a:solidFill>
                          <a:latin typeface="+mn-lt"/>
                        </a:rPr>
                        <a:t> and </a:t>
                      </a:r>
                      <a:r>
                        <a:rPr lang="en-GB" sz="1000" noProof="0" dirty="0">
                          <a:solidFill>
                            <a:schemeClr val="tx1"/>
                          </a:solidFill>
                          <a:latin typeface="+mn-lt"/>
                          <a:hlinkClick r:id="rId5" action="ppaction://hlinksldjump"/>
                        </a:rPr>
                        <a:t>emissions reduction policy</a:t>
                      </a:r>
                      <a:r>
                        <a:rPr lang="en-GB" sz="1000" noProof="0" dirty="0">
                          <a:solidFill>
                            <a:schemeClr val="tx1"/>
                          </a:solidFill>
                          <a:latin typeface="+mn-lt"/>
                        </a:rPr>
                        <a:t>.</a:t>
                      </a:r>
                    </a:p>
                    <a:p>
                      <a:pPr marL="171450" indent="-171450">
                        <a:buFont typeface="Arial" panose="020B0604020202020204" pitchFamily="34" charset="0"/>
                        <a:buChar char="•"/>
                      </a:pPr>
                      <a:r>
                        <a:rPr lang="en-GB" sz="1000" noProof="0" dirty="0">
                          <a:solidFill>
                            <a:schemeClr val="tx1"/>
                          </a:solidFill>
                          <a:latin typeface="+mn-lt"/>
                        </a:rPr>
                        <a:t>Analysis of the use of diesel generators may also </a:t>
                      </a:r>
                      <a:r>
                        <a:rPr lang="en-GB" sz="1000" b="1" noProof="0" dirty="0">
                          <a:solidFill>
                            <a:schemeClr val="tx1"/>
                          </a:solidFill>
                          <a:latin typeface="+mn-lt"/>
                        </a:rPr>
                        <a:t>indicate the need to consider interventions in other areas</a:t>
                      </a:r>
                      <a:r>
                        <a:rPr lang="en-GB" sz="1000" noProof="0" dirty="0">
                          <a:solidFill>
                            <a:schemeClr val="tx1"/>
                          </a:solidFill>
                          <a:latin typeface="+mn-lt"/>
                        </a:rPr>
                        <a:t>. For example, generator use might be driven by issues with </a:t>
                      </a:r>
                      <a:r>
                        <a:rPr lang="en-GB" sz="1000" noProof="0" dirty="0">
                          <a:solidFill>
                            <a:schemeClr val="tx1"/>
                          </a:solidFill>
                          <a:latin typeface="+mn-lt"/>
                          <a:hlinkClick r:id="rId6" action="ppaction://hlinksldjump"/>
                        </a:rPr>
                        <a:t>network infrastructure</a:t>
                      </a:r>
                      <a:r>
                        <a:rPr lang="en-GB" sz="1000" noProof="0" dirty="0">
                          <a:solidFill>
                            <a:schemeClr val="tx1"/>
                          </a:solidFill>
                          <a:latin typeface="+mn-lt"/>
                        </a:rPr>
                        <a:t> or </a:t>
                      </a:r>
                      <a:r>
                        <a:rPr lang="en-GB" sz="1000" noProof="0" dirty="0">
                          <a:solidFill>
                            <a:schemeClr val="tx1"/>
                          </a:solidFill>
                          <a:latin typeface="+mn-lt"/>
                          <a:hlinkClick r:id="rId7" action="ppaction://hlinksldjump"/>
                        </a:rPr>
                        <a:t>system operations</a:t>
                      </a:r>
                      <a:r>
                        <a:rPr lang="en-GB" sz="1000" noProof="0" dirty="0">
                          <a:solidFill>
                            <a:schemeClr val="tx1"/>
                          </a:solidFill>
                          <a:latin typeface="+mn-lt"/>
                        </a:rPr>
                        <a:t>, or may even be the result of poorly designed </a:t>
                      </a:r>
                      <a:r>
                        <a:rPr lang="en-GB" sz="1000" noProof="0" dirty="0">
                          <a:solidFill>
                            <a:schemeClr val="tx1"/>
                          </a:solidFill>
                          <a:latin typeface="+mn-lt"/>
                          <a:hlinkClick r:id="rId8" action="ppaction://hlinksldjump"/>
                        </a:rPr>
                        <a:t>subsidies or cross-subsidies</a:t>
                      </a:r>
                      <a:r>
                        <a:rPr lang="en-GB" sz="1000" noProof="0" dirty="0">
                          <a:solidFill>
                            <a:schemeClr val="tx1"/>
                          </a:solidFill>
                          <a:latin typeface="+mn-lt"/>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16606591"/>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4.7. Non-renewable energy (1 of 6)</a:t>
            </a:r>
          </a:p>
        </p:txBody>
      </p:sp>
      <p:pic>
        <p:nvPicPr>
          <p:cNvPr id="34" name="Picture 33">
            <a:extLst>
              <a:ext uri="{FF2B5EF4-FFF2-40B4-BE49-F238E27FC236}">
                <a16:creationId xmlns:a16="http://schemas.microsoft.com/office/drawing/2014/main" id="{7D36A2E6-C181-7046-B99A-20F3368FE2BC}"/>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5" name="Picture 34">
            <a:extLst>
              <a:ext uri="{FF2B5EF4-FFF2-40B4-BE49-F238E27FC236}">
                <a16:creationId xmlns:a16="http://schemas.microsoft.com/office/drawing/2014/main" id="{A10F2962-956C-F142-9BEB-9B6E0CF8FC62}"/>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6" name="Picture 35">
            <a:extLst>
              <a:ext uri="{FF2B5EF4-FFF2-40B4-BE49-F238E27FC236}">
                <a16:creationId xmlns:a16="http://schemas.microsoft.com/office/drawing/2014/main" id="{118124C4-A84F-104A-BBA5-875AE402B85C}"/>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37" name="Picture 36">
            <a:extLst>
              <a:ext uri="{FF2B5EF4-FFF2-40B4-BE49-F238E27FC236}">
                <a16:creationId xmlns:a16="http://schemas.microsoft.com/office/drawing/2014/main" id="{7FCB947A-A90B-5241-9C3D-BF1EDC15DC6D}"/>
              </a:ext>
            </a:extLst>
          </p:cNvPr>
          <p:cNvPicPr>
            <a:picLocks noChangeAspect="1"/>
          </p:cNvPicPr>
          <p:nvPr/>
        </p:nvPicPr>
        <p:blipFill>
          <a:blip r:embed="rId15" cstate="screen">
            <a:duotone>
              <a:schemeClr val="accent1">
                <a:shade val="45000"/>
                <a:satMod val="135000"/>
              </a:schemeClr>
              <a:prstClr val="white"/>
            </a:duotone>
            <a:extLst>
              <a:ext uri="{BEBA8EAE-BF5A-486C-A8C5-ECC9F3942E4B}">
                <a14:imgProps xmlns:a14="http://schemas.microsoft.com/office/drawing/2010/main">
                  <a14:imgLayer r:embed="rId16">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38" name="Picture 37">
            <a:extLst>
              <a:ext uri="{FF2B5EF4-FFF2-40B4-BE49-F238E27FC236}">
                <a16:creationId xmlns:a16="http://schemas.microsoft.com/office/drawing/2014/main" id="{2E5FBD28-F769-A747-989E-4A6A73DB7785}"/>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39" name="Picture 38">
            <a:extLst>
              <a:ext uri="{FF2B5EF4-FFF2-40B4-BE49-F238E27FC236}">
                <a16:creationId xmlns:a16="http://schemas.microsoft.com/office/drawing/2014/main" id="{8A8FB46B-5119-F94A-AF7B-321035A0F2DC}"/>
              </a:ext>
            </a:extLst>
          </p:cNvPr>
          <p:cNvPicPr>
            <a:picLocks noChangeAspect="1"/>
          </p:cNvPicPr>
          <p:nvPr/>
        </p:nvPicPr>
        <p:blipFill>
          <a:blip r:embed="rId19" cstate="screen">
            <a:lum bright="70000" contrast="-70000"/>
            <a:extLst>
              <a:ext uri="{BEBA8EAE-BF5A-486C-A8C5-ECC9F3942E4B}">
                <a14:imgProps xmlns:a14="http://schemas.microsoft.com/office/drawing/2010/main">
                  <a14:imgLayer r:embed="rId20">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1" name="Chevron 67">
            <a:hlinkClick r:id="rId21" action="ppaction://hlinksldjump" highlightClick="1"/>
            <a:extLst>
              <a:ext uri="{FF2B5EF4-FFF2-40B4-BE49-F238E27FC236}">
                <a16:creationId xmlns:a16="http://schemas.microsoft.com/office/drawing/2014/main" id="{3189D322-C541-4117-BCD9-CEFA901D2775}"/>
              </a:ext>
            </a:extLst>
          </p:cNvPr>
          <p:cNvSpPr/>
          <p:nvPr/>
        </p:nvSpPr>
        <p:spPr bwMode="ltGray">
          <a:xfrm>
            <a:off x="6036512"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dirty="0">
                <a:solidFill>
                  <a:schemeClr val="bg1"/>
                </a:solidFill>
              </a:rPr>
              <a:t>4.7. Non-renewable energy</a:t>
            </a:r>
          </a:p>
        </p:txBody>
      </p:sp>
    </p:spTree>
    <p:extLst>
      <p:ext uri="{BB962C8B-B14F-4D97-AF65-F5344CB8AC3E}">
        <p14:creationId xmlns:p14="http://schemas.microsoft.com/office/powerpoint/2010/main" val="18376034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998772582"/>
              </p:ext>
            </p:extLst>
          </p:nvPr>
        </p:nvGraphicFramePr>
        <p:xfrm>
          <a:off x="450156" y="1619297"/>
          <a:ext cx="9847532" cy="5084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332963515"/>
                    </a:ext>
                  </a:extLst>
                </a:gridCol>
                <a:gridCol w="3369878">
                  <a:extLst>
                    <a:ext uri="{9D8B030D-6E8A-4147-A177-3AD203B41FA5}">
                      <a16:colId xmlns:a16="http://schemas.microsoft.com/office/drawing/2014/main" val="1652703464"/>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any power generators tied to specific locations to make use of domestic fuel supplies?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4199894"/>
                  </a:ext>
                </a:extLst>
              </a:tr>
              <a:tr h="161533">
                <a:tc>
                  <a:txBody>
                    <a:bodyPr/>
                    <a:lstStyle/>
                    <a:p>
                      <a:pPr marL="171450" indent="-171450">
                        <a:buFont typeface="Arial" panose="020B0604020202020204" pitchFamily="34" charset="0"/>
                        <a:buChar char="•"/>
                      </a:pPr>
                      <a:r>
                        <a:rPr lang="en-GB" sz="1000" b="0" noProof="0" dirty="0">
                          <a:latin typeface="+mn-lt"/>
                        </a:rPr>
                        <a:t>Are any coal / lignite power plants located at mine mouth? Lignite plants are often located at mine mouth as low calorific value fuel would otherwise be bulky and expensive to transport.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Speaking with the utility and/or other generators should provide a good indication as to whether generators are located next to domestic fuel supplies.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N/A</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714771223"/>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non-renewable power generators owned by public or private sector entities?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31114552"/>
                  </a:ext>
                </a:extLst>
              </a:tr>
              <a:tr h="161533">
                <a:tc>
                  <a:txBody>
                    <a:bodyPr/>
                    <a:lstStyle/>
                    <a:p>
                      <a:pPr marL="171450" indent="-171450">
                        <a:buFont typeface="Arial" panose="020B0604020202020204" pitchFamily="34" charset="0"/>
                        <a:buChar char="•"/>
                      </a:pPr>
                      <a:r>
                        <a:rPr lang="en-GB" sz="1000" b="0" noProof="0" dirty="0">
                          <a:latin typeface="+mn-lt"/>
                        </a:rPr>
                        <a:t>Are generators owned by an incumbent state-owned utility or by the private sector?</a:t>
                      </a:r>
                    </a:p>
                    <a:p>
                      <a:pPr marL="171450" indent="-171450">
                        <a:buFont typeface="Arial" panose="020B0604020202020204" pitchFamily="34" charset="0"/>
                        <a:buChar char="•"/>
                      </a:pPr>
                      <a:r>
                        <a:rPr lang="en-GB" sz="1000" b="0" noProof="0" dirty="0">
                          <a:latin typeface="+mn-lt"/>
                        </a:rPr>
                        <a:t>Are privately-owned generators owned by local or international investors?</a:t>
                      </a:r>
                    </a:p>
                    <a:p>
                      <a:pPr marL="171450" indent="-171450">
                        <a:buFont typeface="Arial" panose="020B0604020202020204" pitchFamily="34" charset="0"/>
                        <a:buChar char="•"/>
                      </a:pPr>
                      <a:r>
                        <a:rPr lang="en-GB" sz="1000" b="0" noProof="0" dirty="0">
                          <a:latin typeface="+mn-lt"/>
                        </a:rPr>
                        <a:t>Have privately owned generators been selected through a competitive tender, or have presented unsolicited bids that have been accepted by the utility and/or by government?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The utility, ministry responsible for energy, or an agency responsible for procurement of IPPs (if this is a separate organisation) should be able to provide information on the ownership of power generators.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If existing power generators are poorly maintained or are unreliable, a well designed IPP programme can help to improve supply-side performance. Technical assistance could </a:t>
                      </a:r>
                      <a:r>
                        <a:rPr lang="en-GB" sz="1000" b="1" noProof="0" dirty="0">
                          <a:latin typeface="+mn-lt"/>
                        </a:rPr>
                        <a:t>design and implement a framework for the procurement for IPP projects</a:t>
                      </a:r>
                      <a:r>
                        <a:rPr lang="en-GB" sz="1000" noProof="0" dirty="0">
                          <a:latin typeface="+mn-lt"/>
                        </a:rPr>
                        <a:t>. This would include support on developing a </a:t>
                      </a:r>
                      <a:r>
                        <a:rPr lang="en-GB" sz="1000" b="1" noProof="0" dirty="0">
                          <a:latin typeface="+mn-lt"/>
                        </a:rPr>
                        <a:t>standard suite of documents</a:t>
                      </a:r>
                      <a:r>
                        <a:rPr lang="en-GB" sz="1000" noProof="0" dirty="0">
                          <a:latin typeface="+mn-lt"/>
                        </a:rPr>
                        <a:t> to support new IPPs; for example, a standard PPA, fuel supply agreements, and other agreements such as an implementation agreement.</a:t>
                      </a:r>
                    </a:p>
                    <a:p>
                      <a:pPr marL="171450" indent="-171450">
                        <a:buFont typeface="Arial" panose="020B0604020202020204" pitchFamily="34" charset="0"/>
                        <a:buChar char="•"/>
                      </a:pPr>
                      <a:r>
                        <a:rPr lang="en-GB" sz="1000" b="1" noProof="0" dirty="0">
                          <a:latin typeface="+mn-lt"/>
                        </a:rPr>
                        <a:t>Capacity building and training </a:t>
                      </a:r>
                      <a:r>
                        <a:rPr lang="en-GB" sz="1000" noProof="0" dirty="0">
                          <a:latin typeface="+mn-lt"/>
                        </a:rPr>
                        <a:t>could be used so that the IPP procurement process is locally owned.</a:t>
                      </a:r>
                    </a:p>
                    <a:p>
                      <a:pPr marL="171450" indent="-171450">
                        <a:buFont typeface="Arial" panose="020B0604020202020204" pitchFamily="34" charset="0"/>
                        <a:buChar char="•"/>
                      </a:pPr>
                      <a:r>
                        <a:rPr lang="en-GB" sz="1000" noProof="0" dirty="0">
                          <a:latin typeface="+mn-lt"/>
                        </a:rPr>
                        <a:t>If there is no well-defined process for the procurement of IPPs, </a:t>
                      </a:r>
                      <a:r>
                        <a:rPr lang="en-GB" sz="1000" b="1" noProof="0" dirty="0">
                          <a:latin typeface="+mn-lt"/>
                        </a:rPr>
                        <a:t>competitive tendering processes can be designed</a:t>
                      </a:r>
                      <a:r>
                        <a:rPr lang="en-GB" sz="1000" noProof="0" dirty="0">
                          <a:latin typeface="+mn-lt"/>
                        </a:rPr>
                        <a:t>, which can help drive down costs. Training can also be provided to officials in the electricity sector so IPPs can be procured efficiently in future.</a:t>
                      </a:r>
                    </a:p>
                    <a:p>
                      <a:pPr marL="171450" indent="-171450">
                        <a:buFont typeface="Arial" panose="020B0604020202020204" pitchFamily="34" charset="0"/>
                        <a:buChar char="•"/>
                      </a:pPr>
                      <a:r>
                        <a:rPr lang="en-GB" sz="1000" b="1" noProof="0" dirty="0">
                          <a:latin typeface="+mn-lt"/>
                        </a:rPr>
                        <a:t>Legal and financial transaction advisory support </a:t>
                      </a:r>
                      <a:r>
                        <a:rPr lang="en-GB" sz="1000" noProof="0" dirty="0">
                          <a:latin typeface="+mn-lt"/>
                        </a:rPr>
                        <a:t>can be provided to specific procurement exercises to help secure an IPP project and achieve good value for money for electricity consumers.</a:t>
                      </a:r>
                    </a:p>
                    <a:p>
                      <a:pPr marL="171450" indent="-171450">
                        <a:buFont typeface="Arial" panose="020B0604020202020204" pitchFamily="34" charset="0"/>
                        <a:buChar char="•"/>
                      </a:pPr>
                      <a:r>
                        <a:rPr lang="en-GB" sz="1000" noProof="0" dirty="0">
                          <a:latin typeface="+mn-lt"/>
                        </a:rPr>
                        <a:t>Potential to </a:t>
                      </a:r>
                      <a:r>
                        <a:rPr lang="en-GB" sz="1000" b="1" noProof="0" dirty="0">
                          <a:latin typeface="+mn-lt"/>
                        </a:rPr>
                        <a:t>provide investment support to an IPP deal</a:t>
                      </a:r>
                      <a:r>
                        <a:rPr lang="en-GB" sz="1000" noProof="0" dirty="0">
                          <a:latin typeface="+mn-lt"/>
                        </a:rPr>
                        <a:t>. This might include debt or equity investment in the project, or assistance with other instruments critical to the deal, such as guarantee-related products.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111492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4.7. Non-renewable energy (2 of 6)</a:t>
            </a:r>
          </a:p>
        </p:txBody>
      </p:sp>
      <p:pic>
        <p:nvPicPr>
          <p:cNvPr id="35" name="Picture 34">
            <a:extLst>
              <a:ext uri="{FF2B5EF4-FFF2-40B4-BE49-F238E27FC236}">
                <a16:creationId xmlns:a16="http://schemas.microsoft.com/office/drawing/2014/main" id="{D09060D0-DB64-5447-9F91-2727C5A8E188}"/>
              </a:ext>
            </a:extLst>
          </p:cNvPr>
          <p:cNvPicPr>
            <a:picLocks noChangeAspect="1"/>
          </p:cNvPicPr>
          <p:nvPr/>
        </p:nvPicPr>
        <p:blipFill>
          <a:blip r:embed="rId2" cstate="screen">
            <a:lum bright="70000" contrast="-70000"/>
            <a:extLst>
              <a:ext uri="{BEBA8EAE-BF5A-486C-A8C5-ECC9F3942E4B}">
                <a14:imgProps xmlns:a14="http://schemas.microsoft.com/office/drawing/2010/main">
                  <a14:imgLayer r:embed="rId3">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6" name="Picture 35">
            <a:extLst>
              <a:ext uri="{FF2B5EF4-FFF2-40B4-BE49-F238E27FC236}">
                <a16:creationId xmlns:a16="http://schemas.microsoft.com/office/drawing/2014/main" id="{53C659D1-8C27-8E47-885D-15EDD2964040}"/>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7" name="Picture 36">
            <a:extLst>
              <a:ext uri="{FF2B5EF4-FFF2-40B4-BE49-F238E27FC236}">
                <a16:creationId xmlns:a16="http://schemas.microsoft.com/office/drawing/2014/main" id="{1535B1CA-8605-0349-98FC-7C4D22F8FD99}"/>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38" name="Picture 37">
            <a:extLst>
              <a:ext uri="{FF2B5EF4-FFF2-40B4-BE49-F238E27FC236}">
                <a16:creationId xmlns:a16="http://schemas.microsoft.com/office/drawing/2014/main" id="{B85672C3-08C1-6349-B349-CD63D25604FE}"/>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39" name="Picture 38">
            <a:extLst>
              <a:ext uri="{FF2B5EF4-FFF2-40B4-BE49-F238E27FC236}">
                <a16:creationId xmlns:a16="http://schemas.microsoft.com/office/drawing/2014/main" id="{E9623855-36DF-7B46-9324-0CB57CA73761}"/>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40" name="Picture 39">
            <a:extLst>
              <a:ext uri="{FF2B5EF4-FFF2-40B4-BE49-F238E27FC236}">
                <a16:creationId xmlns:a16="http://schemas.microsoft.com/office/drawing/2014/main" id="{153E828A-8B42-8E4E-BAA2-B17205E59FC8}"/>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2" name="Chevron 67">
            <a:hlinkClick r:id="rId14" action="ppaction://hlinksldjump" highlightClick="1"/>
            <a:extLst>
              <a:ext uri="{FF2B5EF4-FFF2-40B4-BE49-F238E27FC236}">
                <a16:creationId xmlns:a16="http://schemas.microsoft.com/office/drawing/2014/main" id="{3189D322-C541-4117-BCD9-CEFA901D2775}"/>
              </a:ext>
            </a:extLst>
          </p:cNvPr>
          <p:cNvSpPr/>
          <p:nvPr/>
        </p:nvSpPr>
        <p:spPr bwMode="ltGray">
          <a:xfrm>
            <a:off x="6036512"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dirty="0">
                <a:solidFill>
                  <a:schemeClr val="bg1"/>
                </a:solidFill>
              </a:rPr>
              <a:t>4.7. Non-renewable energy</a:t>
            </a:r>
          </a:p>
        </p:txBody>
      </p:sp>
    </p:spTree>
    <p:extLst>
      <p:ext uri="{BB962C8B-B14F-4D97-AF65-F5344CB8AC3E}">
        <p14:creationId xmlns:p14="http://schemas.microsoft.com/office/powerpoint/2010/main" val="21132740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335007848"/>
              </p:ext>
            </p:extLst>
          </p:nvPr>
        </p:nvGraphicFramePr>
        <p:xfrm>
          <a:off x="450156" y="1620391"/>
          <a:ext cx="9847532" cy="3873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1854750717"/>
                    </a:ext>
                  </a:extLst>
                </a:gridCol>
                <a:gridCol w="3369878">
                  <a:extLst>
                    <a:ext uri="{9D8B030D-6E8A-4147-A177-3AD203B41FA5}">
                      <a16:colId xmlns:a16="http://schemas.microsoft.com/office/drawing/2014/main" val="3152641761"/>
                    </a:ext>
                  </a:extLst>
                </a:gridCol>
              </a:tblGrid>
              <a:tr h="202308">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202308">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a standard PPA and/or a standardised document suite to support IPP projects?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51027382"/>
                  </a:ext>
                </a:extLst>
              </a:tr>
              <a:tr h="2751382">
                <a:tc>
                  <a:txBody>
                    <a:bodyPr/>
                    <a:lstStyle/>
                    <a:p>
                      <a:pPr marL="171450" indent="-171450">
                        <a:buFont typeface="Arial" panose="020B0604020202020204" pitchFamily="34" charset="0"/>
                        <a:buChar char="•"/>
                      </a:pPr>
                      <a:r>
                        <a:rPr lang="en-GB" sz="1000" b="0" noProof="0" dirty="0">
                          <a:latin typeface="+mn-lt"/>
                        </a:rPr>
                        <a:t>Is the standard PPA used in the country viewed as being ‘bankable’ by lenders? i.e. are banks willing to lend funds to projects that use the PPA?</a:t>
                      </a:r>
                    </a:p>
                    <a:p>
                      <a:pPr marL="171450" indent="-171450">
                        <a:buFont typeface="Arial" panose="020B0604020202020204" pitchFamily="34" charset="0"/>
                        <a:buChar char="•"/>
                      </a:pPr>
                      <a:r>
                        <a:rPr lang="en-GB" sz="1000" b="0" noProof="0" dirty="0">
                          <a:latin typeface="+mn-lt"/>
                        </a:rPr>
                        <a:t>Which technologies are covered by the standard documents?</a:t>
                      </a:r>
                    </a:p>
                    <a:p>
                      <a:pPr marL="171450" indent="-171450">
                        <a:buFont typeface="Arial" panose="020B0604020202020204" pitchFamily="34" charset="0"/>
                        <a:buChar char="•"/>
                      </a:pPr>
                      <a:r>
                        <a:rPr lang="en-GB" sz="1000" b="0" noProof="0" dirty="0">
                          <a:latin typeface="+mn-lt"/>
                        </a:rPr>
                        <a:t>Are there any clauses or conditions in these standard documents that are viewed as being difficult to agree to (or as not being ‘bankable’) by investors in the sector?</a:t>
                      </a:r>
                    </a:p>
                    <a:p>
                      <a:pPr marL="171450" indent="-171450">
                        <a:buFont typeface="Arial" panose="020B0604020202020204" pitchFamily="34" charset="0"/>
                        <a:buChar char="•"/>
                      </a:pPr>
                      <a:r>
                        <a:rPr lang="en-GB" sz="1000" b="0" noProof="0" dirty="0">
                          <a:latin typeface="+mn-lt"/>
                        </a:rPr>
                        <a:t>Is there any history of IPPs or the utility defaulting on any terms contained in the standard documents? If so, does the default event signal any improvements or changes that need to be made to the standardised contracts?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agency or organisation responsible for the procurement of IPPs is most likely to be able to provide copies of standardised documents. Sometimes this might be a separate organisation; other times it might be embedded with the ministry responsible for energy, or the utility.</a:t>
                      </a:r>
                    </a:p>
                    <a:p>
                      <a:pPr marL="171450" indent="-171450">
                        <a:buFont typeface="Arial" panose="020B0604020202020204" pitchFamily="34" charset="0"/>
                        <a:buChar char="•"/>
                      </a:pPr>
                      <a:r>
                        <a:rPr lang="en-GB" sz="1000" noProof="0" dirty="0">
                          <a:latin typeface="+mn-lt"/>
                        </a:rPr>
                        <a:t>Generators that have depended on the standardised documents are likely to be able to offer opinions on any issues with the documents.</a:t>
                      </a:r>
                    </a:p>
                    <a:p>
                      <a:pPr marL="171450" indent="-171450">
                        <a:buFont typeface="Arial" panose="020B0604020202020204" pitchFamily="34" charset="0"/>
                        <a:buChar char="•"/>
                      </a:pPr>
                      <a:r>
                        <a:rPr lang="en-GB" sz="1000" noProof="0" dirty="0">
                          <a:latin typeface="+mn-lt"/>
                        </a:rPr>
                        <a:t>Lenders and IFIs may also have views on the documents and the extent to which they are ‘bankable’.</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country needs new generation and is looking to develop IPP projects but does not yet have any standardised documents for IPPs, </a:t>
                      </a:r>
                      <a:r>
                        <a:rPr lang="en-GB" sz="1000" b="1" noProof="0" dirty="0">
                          <a:latin typeface="+mn-lt"/>
                        </a:rPr>
                        <a:t>commercial and legal assistance could be provided to help with the development of standardised documents </a:t>
                      </a:r>
                      <a:r>
                        <a:rPr lang="en-GB" sz="1000" noProof="0" dirty="0">
                          <a:latin typeface="+mn-lt"/>
                        </a:rPr>
                        <a:t>such as PPAs.</a:t>
                      </a:r>
                    </a:p>
                    <a:p>
                      <a:pPr marL="171450" indent="-171450">
                        <a:buFont typeface="Arial" panose="020B0604020202020204" pitchFamily="34" charset="0"/>
                        <a:buChar char="•"/>
                      </a:pPr>
                      <a:r>
                        <a:rPr lang="en-GB" sz="1000" b="1" noProof="0" dirty="0">
                          <a:latin typeface="+mn-lt"/>
                        </a:rPr>
                        <a:t>Training and capacity building on any new standardised documents</a:t>
                      </a:r>
                      <a:r>
                        <a:rPr lang="en-GB" sz="1000" noProof="0" dirty="0">
                          <a:latin typeface="+mn-lt"/>
                        </a:rPr>
                        <a:t> and processes will also be important to ensure that a wide range of people have the required expertise on the procurement of new IPP projects.</a:t>
                      </a:r>
                    </a:p>
                    <a:p>
                      <a:pPr marL="171450" indent="-171450">
                        <a:buFont typeface="Arial" panose="020B0604020202020204" pitchFamily="34" charset="0"/>
                        <a:buChar char="•"/>
                      </a:pPr>
                      <a:r>
                        <a:rPr lang="en-GB" sz="1000" noProof="0" dirty="0">
                          <a:latin typeface="+mn-lt"/>
                        </a:rPr>
                        <a:t>If evidence is collected that suggests there are specific and identifiable issues with existing standardised document, </a:t>
                      </a:r>
                      <a:r>
                        <a:rPr lang="en-GB" sz="1000" b="1" noProof="0" dirty="0">
                          <a:latin typeface="+mn-lt"/>
                        </a:rPr>
                        <a:t>technical assistance could provide advice on improvements </a:t>
                      </a:r>
                      <a:r>
                        <a:rPr lang="en-GB" sz="1000" noProof="0" dirty="0">
                          <a:latin typeface="+mn-lt"/>
                        </a:rPr>
                        <a:t>that could be made to existing agreements to improve the ‘bankability’ of future IPP deals.</a:t>
                      </a:r>
                    </a:p>
                    <a:p>
                      <a:pPr marL="171450" indent="-171450">
                        <a:buFont typeface="Arial" panose="020B0604020202020204" pitchFamily="34" charset="0"/>
                        <a:buChar char="•"/>
                      </a:pPr>
                      <a:r>
                        <a:rPr lang="en-GB" sz="1000" noProof="0" dirty="0">
                          <a:latin typeface="+mn-lt"/>
                        </a:rPr>
                        <a:t>Where the country has standardised documents for one technology but is now looking to procure an IPP using a different or new technology, </a:t>
                      </a:r>
                      <a:r>
                        <a:rPr lang="en-GB" sz="1000" b="1" noProof="0" dirty="0">
                          <a:latin typeface="+mn-lt"/>
                        </a:rPr>
                        <a:t>technical assistance could be provided to tailor the agreements </a:t>
                      </a:r>
                      <a:r>
                        <a:rPr lang="en-GB" sz="1000" noProof="0" dirty="0">
                          <a:latin typeface="+mn-lt"/>
                        </a:rPr>
                        <a:t>for new projects or new technologies.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9385068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4.7. Non-renewable energy (3 of 6)</a:t>
            </a:r>
          </a:p>
        </p:txBody>
      </p:sp>
      <p:pic>
        <p:nvPicPr>
          <p:cNvPr id="34" name="Picture 33">
            <a:extLst>
              <a:ext uri="{FF2B5EF4-FFF2-40B4-BE49-F238E27FC236}">
                <a16:creationId xmlns:a16="http://schemas.microsoft.com/office/drawing/2014/main" id="{FC72DD1E-2C6D-B54A-8A50-2C9304F51024}"/>
              </a:ext>
            </a:extLst>
          </p:cNvPr>
          <p:cNvPicPr>
            <a:picLocks noChangeAspect="1"/>
          </p:cNvPicPr>
          <p:nvPr/>
        </p:nvPicPr>
        <p:blipFill>
          <a:blip r:embed="rId2" cstate="screen">
            <a:lum bright="70000" contrast="-70000"/>
            <a:extLst>
              <a:ext uri="{BEBA8EAE-BF5A-486C-A8C5-ECC9F3942E4B}">
                <a14:imgProps xmlns:a14="http://schemas.microsoft.com/office/drawing/2010/main">
                  <a14:imgLayer r:embed="rId3">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5" name="Picture 34">
            <a:extLst>
              <a:ext uri="{FF2B5EF4-FFF2-40B4-BE49-F238E27FC236}">
                <a16:creationId xmlns:a16="http://schemas.microsoft.com/office/drawing/2014/main" id="{370FFD46-0E48-A649-8C17-7DF407D8DF2B}"/>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6" name="Picture 35">
            <a:extLst>
              <a:ext uri="{FF2B5EF4-FFF2-40B4-BE49-F238E27FC236}">
                <a16:creationId xmlns:a16="http://schemas.microsoft.com/office/drawing/2014/main" id="{39E08DA2-906A-6C44-80A8-F268ABE6B44D}"/>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37" name="Picture 36">
            <a:extLst>
              <a:ext uri="{FF2B5EF4-FFF2-40B4-BE49-F238E27FC236}">
                <a16:creationId xmlns:a16="http://schemas.microsoft.com/office/drawing/2014/main" id="{BE694C58-C720-1A45-AB77-EB64D48846CC}"/>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38" name="Picture 37">
            <a:extLst>
              <a:ext uri="{FF2B5EF4-FFF2-40B4-BE49-F238E27FC236}">
                <a16:creationId xmlns:a16="http://schemas.microsoft.com/office/drawing/2014/main" id="{A05779D6-0F84-5D44-9DD5-B15E784020CD}"/>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39" name="Picture 38">
            <a:extLst>
              <a:ext uri="{FF2B5EF4-FFF2-40B4-BE49-F238E27FC236}">
                <a16:creationId xmlns:a16="http://schemas.microsoft.com/office/drawing/2014/main" id="{8B4EDB0C-C827-764D-B5A5-E170A00D15EE}"/>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1" name="Chevron 67">
            <a:hlinkClick r:id="rId14" action="ppaction://hlinksldjump" highlightClick="1"/>
            <a:extLst>
              <a:ext uri="{FF2B5EF4-FFF2-40B4-BE49-F238E27FC236}">
                <a16:creationId xmlns:a16="http://schemas.microsoft.com/office/drawing/2014/main" id="{3189D322-C541-4117-BCD9-CEFA901D2775}"/>
              </a:ext>
            </a:extLst>
          </p:cNvPr>
          <p:cNvSpPr/>
          <p:nvPr/>
        </p:nvSpPr>
        <p:spPr bwMode="ltGray">
          <a:xfrm>
            <a:off x="6036512"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dirty="0">
                <a:solidFill>
                  <a:schemeClr val="bg1"/>
                </a:solidFill>
              </a:rPr>
              <a:t>4.7. Non-renewable energy</a:t>
            </a:r>
          </a:p>
        </p:txBody>
      </p:sp>
    </p:spTree>
    <p:extLst>
      <p:ext uri="{BB962C8B-B14F-4D97-AF65-F5344CB8AC3E}">
        <p14:creationId xmlns:p14="http://schemas.microsoft.com/office/powerpoint/2010/main" val="2711874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0850" y="2020888"/>
            <a:ext cx="9791700" cy="408744"/>
          </a:xfrm>
        </p:spPr>
        <p:txBody>
          <a:bodyPr/>
          <a:lstStyle/>
          <a:p>
            <a:r>
              <a:rPr lang="en-GB" sz="1100" dirty="0"/>
              <a:t>When analysing each WSA component, this can be broken down into sub-components that an adviser should consider. These sub-components provide a common structure for application of the WSA across different geographies. There are complex interactions between the components and sub-components, these interactions are signposted.</a:t>
            </a:r>
          </a:p>
          <a:p>
            <a:endParaRPr lang="en-GB" sz="1100" dirty="0"/>
          </a:p>
        </p:txBody>
      </p:sp>
      <p:sp>
        <p:nvSpPr>
          <p:cNvPr id="3" name="Title 2">
            <a:extLst>
              <a:ext uri="{FF2B5EF4-FFF2-40B4-BE49-F238E27FC236}">
                <a16:creationId xmlns:a16="http://schemas.microsoft.com/office/drawing/2014/main" id="{EEB58A42-E3B4-D644-A154-D74F6B836A90}"/>
              </a:ext>
            </a:extLst>
          </p:cNvPr>
          <p:cNvSpPr>
            <a:spLocks noGrp="1"/>
          </p:cNvSpPr>
          <p:nvPr>
            <p:ph type="title"/>
          </p:nvPr>
        </p:nvSpPr>
        <p:spPr/>
        <p:txBody>
          <a:bodyPr/>
          <a:lstStyle/>
          <a:p>
            <a:r>
              <a:rPr lang="en-US" dirty="0"/>
              <a:t>Components and sub-components of the WSA tool (1 of 2)</a:t>
            </a:r>
          </a:p>
        </p:txBody>
      </p:sp>
      <p:sp>
        <p:nvSpPr>
          <p:cNvPr id="80" name="Rectangle 79">
            <a:extLst>
              <a:ext uri="{FF2B5EF4-FFF2-40B4-BE49-F238E27FC236}">
                <a16:creationId xmlns:a16="http://schemas.microsoft.com/office/drawing/2014/main" id="{67AB317A-54FD-F04D-B7B0-49CE2AEA422F}"/>
              </a:ext>
            </a:extLst>
          </p:cNvPr>
          <p:cNvSpPr/>
          <p:nvPr/>
        </p:nvSpPr>
        <p:spPr bwMode="ltGray">
          <a:xfrm>
            <a:off x="450851" y="3553786"/>
            <a:ext cx="9792000" cy="288000"/>
          </a:xfrm>
          <a:prstGeom prst="rect">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 Governance and regulation</a:t>
            </a:r>
          </a:p>
        </p:txBody>
      </p:sp>
      <p:graphicFrame>
        <p:nvGraphicFramePr>
          <p:cNvPr id="81" name="Content Placeholder 3">
            <a:extLst>
              <a:ext uri="{FF2B5EF4-FFF2-40B4-BE49-F238E27FC236}">
                <a16:creationId xmlns:a16="http://schemas.microsoft.com/office/drawing/2014/main" id="{778B42F4-CB69-7141-A928-E703AF1BA927}"/>
              </a:ext>
            </a:extLst>
          </p:cNvPr>
          <p:cNvGraphicFramePr>
            <a:graphicFrameLocks/>
          </p:cNvGraphicFramePr>
          <p:nvPr>
            <p:extLst>
              <p:ext uri="{D42A27DB-BD31-4B8C-83A1-F6EECF244321}">
                <p14:modId xmlns:p14="http://schemas.microsoft.com/office/powerpoint/2010/main" val="3370841216"/>
              </p:ext>
            </p:extLst>
          </p:nvPr>
        </p:nvGraphicFramePr>
        <p:xfrm>
          <a:off x="450156" y="3846347"/>
          <a:ext cx="9792694" cy="3330240"/>
        </p:xfrm>
        <a:graphic>
          <a:graphicData uri="http://schemas.openxmlformats.org/drawingml/2006/table">
            <a:tbl>
              <a:tblPr firstRow="1" bandRow="1">
                <a:tableStyleId>{69D073F8-1565-44D7-B386-08B59EADF2EE}</a:tableStyleId>
              </a:tblPr>
              <a:tblGrid>
                <a:gridCol w="587372">
                  <a:extLst>
                    <a:ext uri="{9D8B030D-6E8A-4147-A177-3AD203B41FA5}">
                      <a16:colId xmlns:a16="http://schemas.microsoft.com/office/drawing/2014/main" val="1185580737"/>
                    </a:ext>
                  </a:extLst>
                </a:gridCol>
                <a:gridCol w="2716597">
                  <a:extLst>
                    <a:ext uri="{9D8B030D-6E8A-4147-A177-3AD203B41FA5}">
                      <a16:colId xmlns:a16="http://schemas.microsoft.com/office/drawing/2014/main" val="3218333923"/>
                    </a:ext>
                  </a:extLst>
                </a:gridCol>
                <a:gridCol w="6488725">
                  <a:extLst>
                    <a:ext uri="{9D8B030D-6E8A-4147-A177-3AD203B41FA5}">
                      <a16:colId xmlns:a16="http://schemas.microsoft.com/office/drawing/2014/main" val="3673603649"/>
                    </a:ext>
                  </a:extLst>
                </a:gridCol>
              </a:tblGrid>
              <a:tr h="0">
                <a:tc>
                  <a:txBody>
                    <a:bodyPr/>
                    <a:lstStyle/>
                    <a:p>
                      <a:pPr marL="0" indent="0">
                        <a:buFont typeface="Arial" panose="020B0604020202020204" pitchFamily="34" charset="0"/>
                        <a:buNone/>
                      </a:pPr>
                      <a:r>
                        <a:rPr lang="en-GB" sz="1100" b="0" noProof="0" dirty="0">
                          <a:solidFill>
                            <a:schemeClr val="tx1"/>
                          </a:solidFill>
                          <a:latin typeface="+mn-lt"/>
                        </a:rPr>
                        <a:t>2.1.</a:t>
                      </a:r>
                    </a:p>
                  </a:txBody>
                  <a:tcPr marL="45720" marR="45720" marT="36000" marB="36000">
                    <a:lnT w="12700" cap="flat" cmpd="sng" algn="ctr">
                      <a:solidFill>
                        <a:schemeClr val="accent3"/>
                      </a:solid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2" action="ppaction://hlinksldjump"/>
                        </a:rPr>
                        <a:t>Energy access policy</a:t>
                      </a:r>
                      <a:endParaRPr lang="en-GB" sz="1100" b="0" noProof="0" dirty="0">
                        <a:solidFill>
                          <a:schemeClr val="tx1"/>
                        </a:solidFill>
                        <a:latin typeface="+mn-lt"/>
                      </a:endParaRPr>
                    </a:p>
                  </a:txBody>
                  <a:tcPr marL="45720" marR="45720" marT="36000" marB="36000">
                    <a:lnT w="12700" cap="flat" cmpd="sng" algn="ctr">
                      <a:solidFill>
                        <a:schemeClr val="accent3"/>
                      </a:solid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Government policy for achieving universal energy access in line with SDG7.</a:t>
                      </a:r>
                    </a:p>
                  </a:txBody>
                  <a:tcPr marL="45720" marR="45720" marT="36000" marB="36000">
                    <a:lnT w="12700" cap="flat" cmpd="sng" algn="ctr">
                      <a:solidFill>
                        <a:schemeClr val="accent3"/>
                      </a:solidFill>
                      <a:prstDash val="solid"/>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3281112110"/>
                  </a:ext>
                </a:extLst>
              </a:tr>
              <a:tr h="116353">
                <a:tc>
                  <a:txBody>
                    <a:bodyPr/>
                    <a:lstStyle/>
                    <a:p>
                      <a:pPr marL="0" indent="0">
                        <a:buFont typeface="Arial" panose="020B0604020202020204" pitchFamily="34" charset="0"/>
                        <a:buNone/>
                      </a:pPr>
                      <a:r>
                        <a:rPr lang="en-GB" sz="1100" b="0" noProof="0" dirty="0">
                          <a:solidFill>
                            <a:schemeClr val="tx1"/>
                          </a:solidFill>
                          <a:latin typeface="+mn-lt"/>
                        </a:rPr>
                        <a:t>2.2.</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3" action="ppaction://hlinksldjump"/>
                        </a:rPr>
                        <a:t>Emissions reduction policy</a:t>
                      </a:r>
                      <a:endParaRPr lang="en-GB" sz="1100" b="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Government policy for reducing emissions of carbon dioxide in line with NDC commitments and for reducing emissions of local air pollutants such as particulates.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216793265"/>
                  </a:ext>
                </a:extLst>
              </a:tr>
              <a:tr h="0">
                <a:tc>
                  <a:txBody>
                    <a:bodyPr/>
                    <a:lstStyle/>
                    <a:p>
                      <a:pPr marL="0" indent="0">
                        <a:buFont typeface="Arial" panose="020B0604020202020204" pitchFamily="34" charset="0"/>
                        <a:buNone/>
                      </a:pPr>
                      <a:r>
                        <a:rPr lang="en-GB" sz="1100" b="0" noProof="0" dirty="0">
                          <a:solidFill>
                            <a:schemeClr val="tx1"/>
                          </a:solidFill>
                          <a:latin typeface="+mn-lt"/>
                        </a:rPr>
                        <a:t>2.3.</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4" action="ppaction://hlinksldjump"/>
                        </a:rPr>
                        <a:t>Energy efficiency policy</a:t>
                      </a:r>
                      <a:endParaRPr lang="en-GB" sz="1100" b="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Government policy for moderating energy demand growth through improving energy efficiency.</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3026717183"/>
                  </a:ext>
                </a:extLst>
              </a:tr>
              <a:tr h="0">
                <a:tc>
                  <a:txBody>
                    <a:bodyPr/>
                    <a:lstStyle/>
                    <a:p>
                      <a:pPr marL="0" indent="0">
                        <a:buFont typeface="Arial" panose="020B0604020202020204" pitchFamily="34" charset="0"/>
                        <a:buNone/>
                      </a:pPr>
                      <a:r>
                        <a:rPr lang="en-GB" sz="1100" b="0" noProof="0" dirty="0">
                          <a:solidFill>
                            <a:schemeClr val="tx1"/>
                          </a:solidFill>
                          <a:latin typeface="+mn-lt"/>
                        </a:rPr>
                        <a:t>2.4</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5" action="ppaction://hlinksldjump"/>
                        </a:rPr>
                        <a:t>Industrial development strategy</a:t>
                      </a:r>
                      <a:endParaRPr lang="en-GB" sz="1100" b="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Plans for economic growth that</a:t>
                      </a:r>
                      <a:r>
                        <a:rPr lang="en-GB" sz="1100" b="0" baseline="0" noProof="0" dirty="0">
                          <a:solidFill>
                            <a:schemeClr val="tx1"/>
                          </a:solidFill>
                          <a:latin typeface="+mn-lt"/>
                        </a:rPr>
                        <a:t> may (for example) include industrialisation/focus on energy intensive sectors</a:t>
                      </a:r>
                      <a:endParaRPr lang="en-GB" sz="1100" b="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352139808"/>
                  </a:ext>
                </a:extLst>
              </a:tr>
              <a:tr h="0">
                <a:tc>
                  <a:txBody>
                    <a:bodyPr/>
                    <a:lstStyle/>
                    <a:p>
                      <a:pPr marL="0" indent="0">
                        <a:buFont typeface="Arial" panose="020B0604020202020204" pitchFamily="34" charset="0"/>
                        <a:buNone/>
                      </a:pPr>
                      <a:r>
                        <a:rPr lang="en-GB" sz="1100" b="0" noProof="0" dirty="0">
                          <a:solidFill>
                            <a:schemeClr val="tx1"/>
                          </a:solidFill>
                          <a:latin typeface="+mn-lt"/>
                        </a:rPr>
                        <a:t>2.5.</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6" action="ppaction://hlinksldjump"/>
                        </a:rPr>
                        <a:t>Role of regulation</a:t>
                      </a:r>
                      <a:endParaRPr lang="en-GB" sz="1100" b="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Existence of an energy sector regulator and the scope of their role.</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309031454"/>
                  </a:ext>
                </a:extLst>
              </a:tr>
              <a:tr h="116098">
                <a:tc>
                  <a:txBody>
                    <a:bodyPr/>
                    <a:lstStyle/>
                    <a:p>
                      <a:pPr marL="0" indent="0">
                        <a:buFont typeface="Arial" panose="020B0604020202020204" pitchFamily="34" charset="0"/>
                        <a:buNone/>
                      </a:pPr>
                      <a:r>
                        <a:rPr lang="en-GB" sz="1100" b="0" noProof="0" dirty="0">
                          <a:solidFill>
                            <a:schemeClr val="tx1"/>
                          </a:solidFill>
                          <a:latin typeface="+mn-lt"/>
                        </a:rPr>
                        <a:t>2.6.</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7" action="ppaction://hlinksldjump"/>
                        </a:rPr>
                        <a:t>Regulatory incentives to perform and innovate</a:t>
                      </a:r>
                      <a:endParaRPr lang="en-GB" sz="1100" b="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Output-based regulation to incentivise behaviours and innovation that the regulator deems to be desirable.</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808253115"/>
                  </a:ext>
                </a:extLst>
              </a:tr>
              <a:tr h="0">
                <a:tc>
                  <a:txBody>
                    <a:bodyPr/>
                    <a:lstStyle/>
                    <a:p>
                      <a:pPr marL="0" indent="0">
                        <a:buFont typeface="Arial" panose="020B0604020202020204" pitchFamily="34" charset="0"/>
                        <a:buNone/>
                      </a:pPr>
                      <a:r>
                        <a:rPr lang="en-GB" sz="1100" b="0" noProof="0" dirty="0">
                          <a:solidFill>
                            <a:schemeClr val="tx1"/>
                          </a:solidFill>
                          <a:latin typeface="+mn-lt"/>
                        </a:rPr>
                        <a:t>2.7.</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8" action="ppaction://hlinksldjump"/>
                        </a:rPr>
                        <a:t>Planning and forecasting</a:t>
                      </a:r>
                      <a:endParaRPr lang="en-GB" sz="1100" b="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Existence of a system-wide plan for the sector</a:t>
                      </a:r>
                      <a:r>
                        <a:rPr lang="en-GB" sz="1100" b="0" baseline="0" noProof="0" dirty="0">
                          <a:solidFill>
                            <a:schemeClr val="tx1"/>
                          </a:solidFill>
                          <a:latin typeface="+mn-lt"/>
                        </a:rPr>
                        <a:t> </a:t>
                      </a:r>
                      <a:r>
                        <a:rPr lang="en-GB" sz="1100" b="0" noProof="0" dirty="0">
                          <a:solidFill>
                            <a:schemeClr val="tx1"/>
                          </a:solidFill>
                          <a:latin typeface="+mn-lt"/>
                        </a:rPr>
                        <a:t>and the process for updating this plan.</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493600494"/>
                  </a:ext>
                </a:extLst>
              </a:tr>
              <a:tr h="116353">
                <a:tc>
                  <a:txBody>
                    <a:bodyPr/>
                    <a:lstStyle/>
                    <a:p>
                      <a:pPr marL="0" indent="0">
                        <a:buFont typeface="Arial" panose="020B0604020202020204" pitchFamily="34" charset="0"/>
                        <a:buNone/>
                      </a:pPr>
                      <a:r>
                        <a:rPr lang="en-GB" sz="1100" b="0" noProof="0" dirty="0">
                          <a:solidFill>
                            <a:schemeClr val="tx1"/>
                          </a:solidFill>
                          <a:latin typeface="+mn-lt"/>
                        </a:rPr>
                        <a:t>2.8.</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9" action="ppaction://hlinksldjump"/>
                        </a:rPr>
                        <a:t>Market design</a:t>
                      </a:r>
                      <a:endParaRPr lang="en-GB" sz="1100" b="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Level of unbundling and/or liberalisation in the electricity sector, the allocation of roles and responsibilities between different market participants, and the ability for new entrants to participate across the value chain.</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3375409741"/>
                  </a:ext>
                </a:extLst>
              </a:tr>
              <a:tr h="116353">
                <a:tc>
                  <a:txBody>
                    <a:bodyPr/>
                    <a:lstStyle/>
                    <a:p>
                      <a:pPr marL="0" indent="0">
                        <a:buFont typeface="Arial" panose="020B0604020202020204" pitchFamily="34" charset="0"/>
                        <a:buNone/>
                      </a:pPr>
                      <a:r>
                        <a:rPr lang="en-GB" sz="1100" b="0" noProof="0" dirty="0">
                          <a:solidFill>
                            <a:schemeClr val="tx1"/>
                          </a:solidFill>
                          <a:latin typeface="+mn-lt"/>
                        </a:rPr>
                        <a:t>2.9.</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10" action="ppaction://hlinksldjump"/>
                        </a:rPr>
                        <a:t>Incentives,</a:t>
                      </a:r>
                      <a:r>
                        <a:rPr lang="en-GB" sz="1100" b="0" baseline="0" noProof="0" dirty="0">
                          <a:solidFill>
                            <a:schemeClr val="tx1"/>
                          </a:solidFill>
                          <a:latin typeface="+mn-lt"/>
                          <a:hlinkClick r:id="rId10" action="ppaction://hlinksldjump"/>
                        </a:rPr>
                        <a:t> s</a:t>
                      </a:r>
                      <a:r>
                        <a:rPr lang="en-GB" sz="1100" b="0" noProof="0" dirty="0">
                          <a:solidFill>
                            <a:schemeClr val="tx1"/>
                          </a:solidFill>
                          <a:latin typeface="+mn-lt"/>
                          <a:hlinkClick r:id="rId10" action="ppaction://hlinksldjump"/>
                        </a:rPr>
                        <a:t>ubsidies, and cross-subsidies</a:t>
                      </a:r>
                      <a:endParaRPr lang="en-GB" sz="1100" b="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Incentives for the different players / technologies in the market. Cost-reflectiveness of pricing within the sector and the existence of subsidies/incentives and/or cross-subsidies (for example, through tariff structures) to reallocate financial resources.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28569193"/>
                  </a:ext>
                </a:extLst>
              </a:tr>
            </a:tbl>
          </a:graphicData>
        </a:graphic>
      </p:graphicFrame>
      <p:graphicFrame>
        <p:nvGraphicFramePr>
          <p:cNvPr id="84" name="Content Placeholder 3">
            <a:extLst>
              <a:ext uri="{FF2B5EF4-FFF2-40B4-BE49-F238E27FC236}">
                <a16:creationId xmlns:a16="http://schemas.microsoft.com/office/drawing/2014/main" id="{7D96CBF8-2447-7E46-90A1-AD69D296FB30}"/>
              </a:ext>
            </a:extLst>
          </p:cNvPr>
          <p:cNvGraphicFramePr>
            <a:graphicFrameLocks/>
          </p:cNvGraphicFramePr>
          <p:nvPr>
            <p:extLst>
              <p:ext uri="{D42A27DB-BD31-4B8C-83A1-F6EECF244321}">
                <p14:modId xmlns:p14="http://schemas.microsoft.com/office/powerpoint/2010/main" val="400097212"/>
              </p:ext>
            </p:extLst>
          </p:nvPr>
        </p:nvGraphicFramePr>
        <p:xfrm>
          <a:off x="450156" y="2995952"/>
          <a:ext cx="9792001" cy="407280"/>
        </p:xfrm>
        <a:graphic>
          <a:graphicData uri="http://schemas.openxmlformats.org/drawingml/2006/table">
            <a:tbl>
              <a:tblPr firstRow="1" bandRow="1">
                <a:tableStyleId>{69D073F8-1565-44D7-B386-08B59EADF2EE}</a:tableStyleId>
              </a:tblPr>
              <a:tblGrid>
                <a:gridCol w="587331">
                  <a:extLst>
                    <a:ext uri="{9D8B030D-6E8A-4147-A177-3AD203B41FA5}">
                      <a16:colId xmlns:a16="http://schemas.microsoft.com/office/drawing/2014/main" val="1185580737"/>
                    </a:ext>
                  </a:extLst>
                </a:gridCol>
                <a:gridCol w="2716405">
                  <a:extLst>
                    <a:ext uri="{9D8B030D-6E8A-4147-A177-3AD203B41FA5}">
                      <a16:colId xmlns:a16="http://schemas.microsoft.com/office/drawing/2014/main" val="3218333923"/>
                    </a:ext>
                  </a:extLst>
                </a:gridCol>
                <a:gridCol w="6488265">
                  <a:extLst>
                    <a:ext uri="{9D8B030D-6E8A-4147-A177-3AD203B41FA5}">
                      <a16:colId xmlns:a16="http://schemas.microsoft.com/office/drawing/2014/main" val="3673603649"/>
                    </a:ext>
                  </a:extLst>
                </a:gridCol>
              </a:tblGrid>
              <a:tr h="256970">
                <a:tc>
                  <a:txBody>
                    <a:bodyPr/>
                    <a:lstStyle/>
                    <a:p>
                      <a:pPr marL="0" indent="0">
                        <a:buFont typeface="Arial" panose="020B0604020202020204" pitchFamily="34" charset="0"/>
                        <a:buNone/>
                      </a:pPr>
                      <a:r>
                        <a:rPr lang="en-GB" sz="1100" b="0" noProof="0" dirty="0">
                          <a:solidFill>
                            <a:schemeClr val="tx1"/>
                          </a:solidFill>
                          <a:latin typeface="+mn-lt"/>
                        </a:rPr>
                        <a:t>1.1.</a:t>
                      </a:r>
                    </a:p>
                  </a:txBody>
                  <a:tcPr marL="45720" marR="4572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11" action="ppaction://hlinksldjump"/>
                        </a:rPr>
                        <a:t>Demand-side participation</a:t>
                      </a:r>
                      <a:endParaRPr lang="en-GB" sz="1100" b="0" u="none" noProof="0" dirty="0">
                        <a:solidFill>
                          <a:schemeClr val="tx1"/>
                        </a:solidFill>
                        <a:latin typeface="+mn-lt"/>
                      </a:endParaRPr>
                    </a:p>
                  </a:txBody>
                  <a:tcPr marL="45720" marR="4572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Composition of demand and its participation in the sector, e.g. through demand growth, energy efficiency improvements, or demand-side response/flexibility.</a:t>
                      </a:r>
                    </a:p>
                  </a:txBody>
                  <a:tcPr marL="45720" marR="4572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160620"/>
                  </a:ext>
                </a:extLst>
              </a:tr>
            </a:tbl>
          </a:graphicData>
        </a:graphic>
      </p:graphicFrame>
      <p:sp>
        <p:nvSpPr>
          <p:cNvPr id="4" name="TextBox 3">
            <a:extLst>
              <a:ext uri="{FF2B5EF4-FFF2-40B4-BE49-F238E27FC236}">
                <a16:creationId xmlns:a16="http://schemas.microsoft.com/office/drawing/2014/main" id="{8F28E33C-8912-3940-A361-E9C7CD0C4692}"/>
              </a:ext>
            </a:extLst>
          </p:cNvPr>
          <p:cNvSpPr txBox="1"/>
          <p:nvPr/>
        </p:nvSpPr>
        <p:spPr>
          <a:xfrm>
            <a:off x="11132288" y="3583172"/>
            <a:ext cx="0" cy="0"/>
          </a:xfrm>
          <a:prstGeom prst="rect">
            <a:avLst/>
          </a:prstGeom>
          <a:noFill/>
        </p:spPr>
        <p:txBody>
          <a:bodyPr wrap="none" lIns="0" tIns="0" rIns="0" bIns="0" rtlCol="0">
            <a:noAutofit/>
          </a:bodyPr>
          <a:lstStyle/>
          <a:p>
            <a:pPr>
              <a:spcAft>
                <a:spcPts val="600"/>
              </a:spcAft>
            </a:pPr>
            <a:endParaRPr lang="en-US" sz="1000" dirty="0"/>
          </a:p>
        </p:txBody>
      </p:sp>
      <p:sp>
        <p:nvSpPr>
          <p:cNvPr id="85" name="Rectangle 84">
            <a:extLst>
              <a:ext uri="{FF2B5EF4-FFF2-40B4-BE49-F238E27FC236}">
                <a16:creationId xmlns:a16="http://schemas.microsoft.com/office/drawing/2014/main" id="{910174BA-BCAF-1743-8329-EF0BCE272F2E}"/>
              </a:ext>
            </a:extLst>
          </p:cNvPr>
          <p:cNvSpPr/>
          <p:nvPr/>
        </p:nvSpPr>
        <p:spPr bwMode="ltGray">
          <a:xfrm>
            <a:off x="450157" y="2700511"/>
            <a:ext cx="9792000" cy="2880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1. Demand-side</a:t>
            </a:r>
          </a:p>
        </p:txBody>
      </p:sp>
      <p:sp>
        <p:nvSpPr>
          <p:cNvPr id="50" name="Rectangle 49">
            <a:hlinkClick r:id="rId12"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7041174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051435167"/>
              </p:ext>
            </p:extLst>
          </p:nvPr>
        </p:nvGraphicFramePr>
        <p:xfrm>
          <a:off x="450156" y="1620391"/>
          <a:ext cx="9847532" cy="4932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4228772390"/>
                    </a:ext>
                  </a:extLst>
                </a:gridCol>
                <a:gridCol w="3369878">
                  <a:extLst>
                    <a:ext uri="{9D8B030D-6E8A-4147-A177-3AD203B41FA5}">
                      <a16:colId xmlns:a16="http://schemas.microsoft.com/office/drawing/2014/main" val="3236070473"/>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is the thermal efficiency of existing non-renewable power generators?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3278448"/>
                  </a:ext>
                </a:extLst>
              </a:tr>
              <a:tr h="161533">
                <a:tc>
                  <a:txBody>
                    <a:bodyPr/>
                    <a:lstStyle/>
                    <a:p>
                      <a:pPr marL="171450" indent="-171450">
                        <a:buFont typeface="Arial" panose="020B0604020202020204" pitchFamily="34" charset="0"/>
                        <a:buChar char="•"/>
                      </a:pPr>
                      <a:r>
                        <a:rPr lang="en-GB" sz="1000" b="0" noProof="0" dirty="0">
                          <a:latin typeface="+mn-lt"/>
                        </a:rPr>
                        <a:t>Is the thermal efficiency of existing power generators in line with ‘best-in-class’ new generators?</a:t>
                      </a:r>
                    </a:p>
                    <a:p>
                      <a:pPr marL="171450" indent="-171450">
                        <a:buFont typeface="Arial" panose="020B0604020202020204" pitchFamily="34" charset="0"/>
                        <a:buChar char="•"/>
                      </a:pPr>
                      <a:r>
                        <a:rPr lang="en-GB" sz="1000" b="0" noProof="0" dirty="0">
                          <a:latin typeface="+mn-lt"/>
                        </a:rPr>
                        <a:t>Are there any improvements that can be made to the efficiency of existing non-renewable generators?</a:t>
                      </a:r>
                    </a:p>
                    <a:p>
                      <a:pPr marL="171450" indent="-171450">
                        <a:buFont typeface="Arial" panose="020B0604020202020204" pitchFamily="34" charset="0"/>
                        <a:buChar char="•"/>
                      </a:pPr>
                      <a:r>
                        <a:rPr lang="en-GB" sz="1000" b="0" noProof="0" dirty="0">
                          <a:latin typeface="+mn-lt"/>
                        </a:rPr>
                        <a:t>Who takes the risk on the thermal efficiency performance of non-renewable generators? Normally IPPs will be protected against the impact of lower thermal efficiency where this is a result of the dispatch instructions issues through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system operation</a:t>
                      </a:r>
                      <a:r>
                        <a:rPr lang="en-GB" sz="1000" b="0" noProof="0" dirty="0">
                          <a:latin typeface="+mn-lt"/>
                        </a:rPr>
                        <a:t>, but will be exposed to the impact of any technical performance issues.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single buyer or utility may have information on the thermal efficiency and other technical characteristics of key power plants in the supply stack.</a:t>
                      </a:r>
                    </a:p>
                    <a:p>
                      <a:pPr marL="171450" indent="-171450">
                        <a:buFont typeface="Arial" panose="020B0604020202020204" pitchFamily="34" charset="0"/>
                        <a:buChar char="•"/>
                      </a:pPr>
                      <a:r>
                        <a:rPr lang="en-GB" sz="1000" noProof="0" dirty="0">
                          <a:latin typeface="+mn-lt"/>
                        </a:rPr>
                        <a:t>Generators may also be able to provide some of this information, although some technical details might be deemed to be confidential. Depending on the transparency in accounts and the availability of key project agreements (such as PPAs, fuel supply agreements) it might be possible to back-calculate an estimate of a plant’s thermal efficiency.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Especially in cases where the end customer is exposed to higher prices as a result of poor thermal efficiency, </a:t>
                      </a:r>
                      <a:r>
                        <a:rPr lang="en-GB" sz="1000" b="1" noProof="0" dirty="0">
                          <a:latin typeface="+mn-lt"/>
                        </a:rPr>
                        <a:t>technical improvements might be considered to realise performance improvements</a:t>
                      </a:r>
                      <a:r>
                        <a:rPr lang="en-GB" sz="1000" noProof="0" dirty="0">
                          <a:latin typeface="+mn-lt"/>
                        </a:rPr>
                        <a:t>. Technical engineering support could be provided to help with the design of such improvements, and support could also be provided to evaluate the business case for such improvements through a detailed cost-benefit analysis.</a:t>
                      </a:r>
                    </a:p>
                    <a:p>
                      <a:pPr marL="171450" indent="-171450">
                        <a:buFont typeface="Arial" panose="020B0604020202020204" pitchFamily="34" charset="0"/>
                        <a:buChar char="•"/>
                      </a:pPr>
                      <a:r>
                        <a:rPr lang="en-GB" sz="1000" noProof="0" dirty="0">
                          <a:latin typeface="+mn-lt"/>
                        </a:rPr>
                        <a:t>These decisions need to be </a:t>
                      </a:r>
                      <a:r>
                        <a:rPr lang="en-GB" sz="1000" b="1" noProof="0" dirty="0">
                          <a:latin typeface="+mn-lt"/>
                        </a:rPr>
                        <a:t>linked to wider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b="1" noProof="0" dirty="0">
                          <a:solidFill>
                            <a:srgbClr val="FF0000"/>
                          </a:solidFill>
                          <a:latin typeface="+mn-lt"/>
                        </a:rPr>
                        <a:t> </a:t>
                      </a:r>
                      <a:r>
                        <a:rPr lang="en-GB" sz="1000" b="1" noProof="0" dirty="0">
                          <a:latin typeface="+mn-lt"/>
                        </a:rPr>
                        <a:t>processes </a:t>
                      </a:r>
                      <a:r>
                        <a:rPr lang="en-GB" sz="1000" noProof="0" dirty="0">
                          <a:latin typeface="+mn-lt"/>
                        </a:rPr>
                        <a:t>so that all options are considered. Sometimes it might be cost-effective to improve an existing non-renewable generator, but in other cases it might be more efficient to abandon a poorly performing generator in favour of commissioning a new plant.</a:t>
                      </a:r>
                    </a:p>
                    <a:p>
                      <a:pPr marL="171450" indent="-171450">
                        <a:buFont typeface="Arial" panose="020B0604020202020204" pitchFamily="34" charset="0"/>
                        <a:buChar char="•"/>
                      </a:pPr>
                      <a:r>
                        <a:rPr lang="en-GB" sz="1000" noProof="0" dirty="0">
                          <a:latin typeface="+mn-lt"/>
                        </a:rPr>
                        <a:t>Support might be required to help with the </a:t>
                      </a:r>
                      <a:r>
                        <a:rPr lang="en-GB" sz="1000" b="1" noProof="0" dirty="0">
                          <a:latin typeface="+mn-lt"/>
                        </a:rPr>
                        <a:t>renegotiation of existing contracts to help fund any improvements </a:t>
                      </a:r>
                      <a:r>
                        <a:rPr lang="en-GB" sz="1000" noProof="0" dirty="0">
                          <a:latin typeface="+mn-lt"/>
                        </a:rPr>
                        <a:t>in thermal efficiency.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431373470"/>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carbon emissions result from the use of non-renewable energy?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0518046"/>
                  </a:ext>
                </a:extLst>
              </a:tr>
              <a:tr h="161533">
                <a:tc>
                  <a:txBody>
                    <a:bodyPr/>
                    <a:lstStyle/>
                    <a:p>
                      <a:pPr marL="171450" indent="-171450">
                        <a:buFont typeface="Arial" panose="020B0604020202020204" pitchFamily="34" charset="0"/>
                        <a:buChar char="•"/>
                      </a:pPr>
                      <a:r>
                        <a:rPr lang="en-GB" sz="1000" b="0" noProof="0" dirty="0">
                          <a:latin typeface="+mn-lt"/>
                        </a:rPr>
                        <a:t>What carbon emissions are generated by the use of non-renewable fuels?</a:t>
                      </a:r>
                    </a:p>
                    <a:p>
                      <a:pPr marL="171450" indent="-171450">
                        <a:buFont typeface="Arial" panose="020B0604020202020204" pitchFamily="34" charset="0"/>
                        <a:buChar char="•"/>
                      </a:pPr>
                      <a:r>
                        <a:rPr lang="en-GB" sz="1000" b="0" noProof="0" dirty="0">
                          <a:latin typeface="+mn-lt"/>
                        </a:rPr>
                        <a:t>What carbon emissions result elsewhere in the value chain, for example through the </a:t>
                      </a:r>
                      <a:r>
                        <a:rPr lang="en-GB" sz="1000" b="0" noProof="0" dirty="0">
                          <a:solidFill>
                            <a:srgbClr val="FF0000"/>
                          </a:solidFill>
                          <a:latin typeface="+mn-lt"/>
                          <a:hlinkClick r:id="rId4" action="ppaction://hlinksldjump"/>
                        </a:rPr>
                        <a:t>extraction of fossil fuels</a:t>
                      </a:r>
                      <a:r>
                        <a:rPr lang="en-GB" sz="1000" b="0" noProof="0" dirty="0">
                          <a:latin typeface="+mn-lt"/>
                        </a:rPr>
                        <a:t> or the transportation of fuels?</a:t>
                      </a:r>
                    </a:p>
                    <a:p>
                      <a:pPr marL="171450" indent="-171450">
                        <a:buFont typeface="Arial" panose="020B0604020202020204" pitchFamily="34" charset="0"/>
                        <a:buChar char="•"/>
                      </a:pPr>
                      <a:r>
                        <a:rPr lang="en-GB" sz="1000" b="0" noProof="0" dirty="0">
                          <a:latin typeface="+mn-lt"/>
                        </a:rPr>
                        <a:t>Does the country’s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emissions reduction policy</a:t>
                      </a:r>
                      <a:r>
                        <a:rPr lang="en-GB" sz="1000" b="0" noProof="0" dirty="0">
                          <a:solidFill>
                            <a:srgbClr val="FF0000"/>
                          </a:solidFill>
                          <a:latin typeface="+mn-lt"/>
                        </a:rPr>
                        <a:t> </a:t>
                      </a:r>
                      <a:r>
                        <a:rPr lang="en-GB" sz="1000" b="0" noProof="0" dirty="0">
                          <a:latin typeface="+mn-lt"/>
                        </a:rPr>
                        <a:t>include any specific objectives or targets for the reduction of emissions from different energy sub-sectors, e.g. power generation, or biomass?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is a ministry responsible for climate change and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emissions reduction policy</a:t>
                      </a:r>
                      <a:r>
                        <a:rPr lang="en-GB" sz="1000" noProof="0" dirty="0">
                          <a:latin typeface="+mn-lt"/>
                        </a:rPr>
                        <a:t> it is possible that they maintain an inventory of carbon emissions and are able to provide data on emissions from the energy sector.</a:t>
                      </a:r>
                    </a:p>
                    <a:p>
                      <a:pPr marL="171450" indent="-171450">
                        <a:buFont typeface="Arial" panose="020B0604020202020204" pitchFamily="34" charset="0"/>
                        <a:buChar char="•"/>
                      </a:pPr>
                      <a:r>
                        <a:rPr lang="en-GB" sz="1000" noProof="0" dirty="0">
                          <a:latin typeface="+mn-lt"/>
                        </a:rPr>
                        <a:t>If such data is not available carbon emissions can be estimated using standard emissions factors, although note that the carbon content of some fuels (especially lignite and different biomass types) can vary.</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country does not maintain good data on greenhouse gas emissions, assistance could be provided to </a:t>
                      </a:r>
                      <a:r>
                        <a:rPr lang="en-GB" sz="1000" b="1" noProof="0" dirty="0">
                          <a:latin typeface="+mn-lt"/>
                        </a:rPr>
                        <a:t>help with setting up a greenhouse gas inventory</a:t>
                      </a:r>
                      <a:r>
                        <a:rPr lang="en-GB" sz="1000" noProof="0" dirty="0">
                          <a:latin typeface="+mn-lt"/>
                        </a:rPr>
                        <a:t> to track progress again commitments made under the Paris climate change agreement.</a:t>
                      </a:r>
                    </a:p>
                    <a:p>
                      <a:pPr marL="171450" indent="-171450">
                        <a:buFont typeface="Arial" panose="020B0604020202020204" pitchFamily="34" charset="0"/>
                        <a:buChar char="•"/>
                      </a:pPr>
                      <a:r>
                        <a:rPr lang="en-GB" sz="1000" noProof="0" dirty="0">
                          <a:latin typeface="+mn-lt"/>
                        </a:rPr>
                        <a:t>If energy sector plans are not consistent with broader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emissions reduction policy</a:t>
                      </a:r>
                      <a:r>
                        <a:rPr lang="en-GB" sz="1000" noProof="0" dirty="0">
                          <a:solidFill>
                            <a:srgbClr val="FF0000"/>
                          </a:solidFill>
                          <a:latin typeface="+mn-lt"/>
                        </a:rPr>
                        <a:t> </a:t>
                      </a:r>
                      <a:r>
                        <a:rPr lang="en-GB" sz="1000" noProof="0" dirty="0">
                          <a:latin typeface="+mn-lt"/>
                        </a:rPr>
                        <a:t>capacity building support and training could be provided to </a:t>
                      </a:r>
                      <a:r>
                        <a:rPr lang="en-GB" sz="1000" b="1" noProof="0" dirty="0">
                          <a:latin typeface="+mn-lt"/>
                        </a:rPr>
                        <a:t>improve the internal consistency of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b="1"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81293591"/>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4.7. Non-renewable energy (4 of 6)</a:t>
            </a:r>
          </a:p>
        </p:txBody>
      </p:sp>
      <p:pic>
        <p:nvPicPr>
          <p:cNvPr id="36" name="Picture 35">
            <a:extLst>
              <a:ext uri="{FF2B5EF4-FFF2-40B4-BE49-F238E27FC236}">
                <a16:creationId xmlns:a16="http://schemas.microsoft.com/office/drawing/2014/main" id="{07C989A8-EC8C-7546-870C-A1013DD7FCF2}"/>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7" name="Picture 36">
            <a:extLst>
              <a:ext uri="{FF2B5EF4-FFF2-40B4-BE49-F238E27FC236}">
                <a16:creationId xmlns:a16="http://schemas.microsoft.com/office/drawing/2014/main" id="{0F20BF09-6E9C-F649-9F8A-E795667A493A}"/>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8" name="Picture 37">
            <a:extLst>
              <a:ext uri="{FF2B5EF4-FFF2-40B4-BE49-F238E27FC236}">
                <a16:creationId xmlns:a16="http://schemas.microsoft.com/office/drawing/2014/main" id="{2357D3B7-4AE5-FE43-B211-D40FDB9C2006}"/>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39" name="Picture 38">
            <a:extLst>
              <a:ext uri="{FF2B5EF4-FFF2-40B4-BE49-F238E27FC236}">
                <a16:creationId xmlns:a16="http://schemas.microsoft.com/office/drawing/2014/main" id="{A69C04D5-D814-ED4C-992F-4ACFB4796556}"/>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40" name="Picture 39">
            <a:extLst>
              <a:ext uri="{FF2B5EF4-FFF2-40B4-BE49-F238E27FC236}">
                <a16:creationId xmlns:a16="http://schemas.microsoft.com/office/drawing/2014/main" id="{1B7F700C-91EE-9543-A7F5-701E02B5A499}"/>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41" name="Picture 40">
            <a:extLst>
              <a:ext uri="{FF2B5EF4-FFF2-40B4-BE49-F238E27FC236}">
                <a16:creationId xmlns:a16="http://schemas.microsoft.com/office/drawing/2014/main" id="{67579AB1-85F6-2F4F-87D5-251F7362755F}"/>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3" name="Chevron 67">
            <a:hlinkClick r:id="rId18" action="ppaction://hlinksldjump" highlightClick="1"/>
            <a:extLst>
              <a:ext uri="{FF2B5EF4-FFF2-40B4-BE49-F238E27FC236}">
                <a16:creationId xmlns:a16="http://schemas.microsoft.com/office/drawing/2014/main" id="{3189D322-C541-4117-BCD9-CEFA901D2775}"/>
              </a:ext>
            </a:extLst>
          </p:cNvPr>
          <p:cNvSpPr/>
          <p:nvPr/>
        </p:nvSpPr>
        <p:spPr bwMode="ltGray">
          <a:xfrm>
            <a:off x="6036512"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dirty="0">
                <a:solidFill>
                  <a:schemeClr val="bg1"/>
                </a:solidFill>
              </a:rPr>
              <a:t>4.7. Non-renewable energy</a:t>
            </a:r>
          </a:p>
        </p:txBody>
      </p:sp>
    </p:spTree>
    <p:extLst>
      <p:ext uri="{BB962C8B-B14F-4D97-AF65-F5344CB8AC3E}">
        <p14:creationId xmlns:p14="http://schemas.microsoft.com/office/powerpoint/2010/main" val="29408004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158495731"/>
              </p:ext>
            </p:extLst>
          </p:nvPr>
        </p:nvGraphicFramePr>
        <p:xfrm>
          <a:off x="450156" y="1620391"/>
          <a:ext cx="9847532" cy="5236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4153047048"/>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any significant local air pollution that results from the use of non-renewable fuels?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860224690"/>
                  </a:ext>
                </a:extLst>
              </a:tr>
              <a:tr h="161533">
                <a:tc>
                  <a:txBody>
                    <a:bodyPr/>
                    <a:lstStyle/>
                    <a:p>
                      <a:pPr marL="171450" indent="-171450">
                        <a:buFont typeface="Arial" panose="020B0604020202020204" pitchFamily="34" charset="0"/>
                        <a:buChar char="•"/>
                      </a:pPr>
                      <a:r>
                        <a:rPr lang="en-GB" sz="1000" b="0" noProof="0" dirty="0">
                          <a:latin typeface="+mn-lt"/>
                        </a:rPr>
                        <a:t>Are particulate emissions high?</a:t>
                      </a:r>
                    </a:p>
                    <a:p>
                      <a:pPr marL="171450" indent="-171450">
                        <a:buFont typeface="Arial" panose="020B0604020202020204" pitchFamily="34" charset="0"/>
                        <a:buChar char="•"/>
                      </a:pPr>
                      <a:r>
                        <a:rPr lang="en-GB" sz="1000" b="0" noProof="0" dirty="0">
                          <a:latin typeface="+mn-lt"/>
                        </a:rPr>
                        <a:t>Are there significant emissions of other local pollutants, such as Carbon Monoxide (CO)</a:t>
                      </a:r>
                      <a:r>
                        <a:rPr lang="en-GB" sz="1000" b="0" kern="1200" noProof="0" dirty="0">
                          <a:solidFill>
                            <a:schemeClr val="dk1"/>
                          </a:solidFill>
                          <a:latin typeface="+mn-lt"/>
                          <a:ea typeface="+mj-ea"/>
                          <a:cs typeface="+mj-cs"/>
                        </a:rPr>
                        <a:t>,</a:t>
                      </a:r>
                      <a:r>
                        <a:rPr lang="en-GB" sz="1000" b="0" noProof="0" dirty="0">
                          <a:latin typeface="+mn-lt"/>
                        </a:rPr>
                        <a:t> Sulphur</a:t>
                      </a:r>
                      <a:r>
                        <a:rPr lang="en-GB" sz="1000" b="0" baseline="0" noProof="0" dirty="0">
                          <a:latin typeface="+mn-lt"/>
                        </a:rPr>
                        <a:t> Dioxide (</a:t>
                      </a:r>
                      <a:r>
                        <a:rPr lang="en-GB" sz="1000" b="0" noProof="0" dirty="0">
                          <a:latin typeface="+mn-lt"/>
                        </a:rPr>
                        <a:t>SO</a:t>
                      </a:r>
                      <a:r>
                        <a:rPr lang="en-GB" sz="1000" b="0" baseline="-25000" noProof="0" dirty="0">
                          <a:latin typeface="+mn-lt"/>
                        </a:rPr>
                        <a:t>2</a:t>
                      </a:r>
                      <a:r>
                        <a:rPr lang="en-GB" sz="1000" b="0" kern="1200" baseline="0" noProof="0" dirty="0">
                          <a:solidFill>
                            <a:schemeClr val="dk1"/>
                          </a:solidFill>
                          <a:latin typeface="+mn-lt"/>
                          <a:ea typeface="+mj-ea"/>
                          <a:cs typeface="+mj-cs"/>
                        </a:rPr>
                        <a:t>),</a:t>
                      </a:r>
                      <a:r>
                        <a:rPr lang="en-GB" sz="1000" b="0" noProof="0" dirty="0">
                          <a:latin typeface="+mn-lt"/>
                        </a:rPr>
                        <a:t> Nitrogen Oxide (NO</a:t>
                      </a:r>
                      <a:r>
                        <a:rPr lang="en-GB" sz="1000" b="0" baseline="-25000" noProof="0" dirty="0">
                          <a:latin typeface="+mn-lt"/>
                        </a:rPr>
                        <a:t>x</a:t>
                      </a:r>
                      <a:r>
                        <a:rPr lang="en-GB" sz="1000" b="0" kern="1200" baseline="0" noProof="0" dirty="0">
                          <a:solidFill>
                            <a:schemeClr val="dk1"/>
                          </a:solidFill>
                          <a:latin typeface="+mn-lt"/>
                          <a:ea typeface="+mj-ea"/>
                          <a:cs typeface="+mj-cs"/>
                        </a:rPr>
                        <a:t>)</a:t>
                      </a:r>
                      <a:r>
                        <a:rPr lang="en-GB" sz="1000" b="0" noProof="0" dirty="0">
                          <a:latin typeface="+mn-lt"/>
                        </a:rPr>
                        <a:t>?</a:t>
                      </a:r>
                    </a:p>
                    <a:p>
                      <a:pPr marL="171450" indent="-171450">
                        <a:buFont typeface="Arial" panose="020B0604020202020204" pitchFamily="34" charset="0"/>
                        <a:buChar char="•"/>
                      </a:pPr>
                      <a:r>
                        <a:rPr lang="en-GB" sz="1000" b="0" noProof="0" dirty="0">
                          <a:latin typeface="+mn-lt"/>
                        </a:rPr>
                        <a:t>Have any health issues been reported that appear to be linked to the use of non-renewable fuels?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 some countries the ministry responsible for the environment may monitor local air pollution. It is possible that the generator is required to maintain records on local air pollutants.</a:t>
                      </a:r>
                    </a:p>
                    <a:p>
                      <a:pPr marL="171450" indent="-171450">
                        <a:buFont typeface="Arial" panose="020B0604020202020204" pitchFamily="34" charset="0"/>
                        <a:buChar char="•"/>
                      </a:pPr>
                      <a:r>
                        <a:rPr lang="en-GB" sz="1000" noProof="0" dirty="0">
                          <a:latin typeface="+mn-lt"/>
                        </a:rPr>
                        <a:t>If there are reports of health issues it might also be worth speaking to the health ministry, or even to workers in local health centres to better understand the specific issues, and the likely cause.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Improvements in thermal efficiency can reduce fossil fuel combustion and therefore also act to reduce local air pollution. Other investments in existing infrastructure (e.g. flue gas desulphurisation, selective catalytic reduction) can also help to reduce local air pollution. Support could be provided to </a:t>
                      </a:r>
                      <a:r>
                        <a:rPr lang="en-GB" sz="1000" b="1" noProof="0" dirty="0">
                          <a:latin typeface="+mn-lt"/>
                        </a:rPr>
                        <a:t>evaluate the economic case for such investments</a:t>
                      </a:r>
                      <a:r>
                        <a:rPr lang="en-GB" sz="1000" noProof="0" dirty="0">
                          <a:latin typeface="+mn-lt"/>
                        </a:rPr>
                        <a:t>.</a:t>
                      </a:r>
                    </a:p>
                    <a:p>
                      <a:pPr marL="171450" indent="-171450">
                        <a:buFont typeface="Arial" panose="020B0604020202020204" pitchFamily="34" charset="0"/>
                        <a:buChar char="•"/>
                      </a:pPr>
                      <a:r>
                        <a:rPr lang="en-GB" sz="1000" noProof="0" dirty="0">
                          <a:latin typeface="+mn-lt"/>
                        </a:rPr>
                        <a:t>Where such investments appear to be cost-effective, support could be provided to </a:t>
                      </a:r>
                      <a:r>
                        <a:rPr lang="en-GB" sz="1000" b="1" noProof="0" dirty="0">
                          <a:latin typeface="+mn-lt"/>
                        </a:rPr>
                        <a:t>structure transactions to fund these projects</a:t>
                      </a:r>
                      <a:r>
                        <a:rPr lang="en-GB" sz="1000" noProof="0" dirty="0">
                          <a:latin typeface="+mn-lt"/>
                        </a:rPr>
                        <a:t>, for example through adjustments to existing PPA pricing.</a:t>
                      </a:r>
                    </a:p>
                    <a:p>
                      <a:pPr marL="171450" indent="-171450">
                        <a:buFont typeface="Arial" panose="020B0604020202020204" pitchFamily="34" charset="0"/>
                        <a:buChar char="•"/>
                      </a:pPr>
                      <a:r>
                        <a:rPr lang="en-GB" sz="1000" noProof="0" dirty="0">
                          <a:latin typeface="+mn-lt"/>
                        </a:rPr>
                        <a:t>In some cases it might also be possible to </a:t>
                      </a:r>
                      <a:r>
                        <a:rPr lang="en-GB" sz="1000" b="1" noProof="0" dirty="0">
                          <a:latin typeface="+mn-lt"/>
                        </a:rPr>
                        <a:t>reduce local air pollution through simple fuel switching </a:t>
                      </a:r>
                      <a:r>
                        <a:rPr lang="en-GB" sz="1000" noProof="0" dirty="0">
                          <a:latin typeface="+mn-lt"/>
                        </a:rPr>
                        <a:t>measures. For example, coal has varying sulphur content depending on where it is sourced from. Technical assistance could be provided to explore and evaluate fuel switching options.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780069710"/>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is the operating regime of non-renewable power generators?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tx1"/>
                        </a:solidFill>
                        <a:latin typeface="+mn-lt"/>
                        <a:ea typeface="+mj-ea"/>
                        <a:cs typeface="+mj-cs"/>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537662001"/>
                  </a:ext>
                </a:extLst>
              </a:tr>
              <a:tr h="161533">
                <a:tc>
                  <a:txBody>
                    <a:bodyPr/>
                    <a:lstStyle/>
                    <a:p>
                      <a:pPr marL="171450" indent="-171450">
                        <a:buFont typeface="Arial" panose="020B0604020202020204" pitchFamily="34" charset="0"/>
                        <a:buChar char="•"/>
                      </a:pPr>
                      <a:r>
                        <a:rPr lang="en-GB" sz="1000" b="0" noProof="0" dirty="0">
                          <a:latin typeface="+mn-lt"/>
                        </a:rPr>
                        <a:t>How are non-renewable power generators used? Which plants are used to provide e.g. baseload, mid merit, and peaking power?</a:t>
                      </a:r>
                    </a:p>
                    <a:p>
                      <a:pPr marL="171450" indent="-171450">
                        <a:buFont typeface="Arial" panose="020B0604020202020204" pitchFamily="34" charset="0"/>
                        <a:buChar char="•"/>
                      </a:pPr>
                      <a:r>
                        <a:rPr lang="en-GB" sz="1000" b="0" noProof="0" dirty="0">
                          <a:latin typeface="+mn-lt"/>
                        </a:rPr>
                        <a:t>Do existing power sector plans indicate how these operating regimes might evolve over time, for example if the role of intermittent </a:t>
                      </a:r>
                      <a:r>
                        <a:rPr lang="en-GB" sz="1000" b="0" noProof="0" dirty="0">
                          <a:solidFill>
                            <a:srgbClr val="FF0000"/>
                          </a:solidFill>
                          <a:latin typeface="+mn-lt"/>
                          <a:hlinkClick r:id="rId2" action="ppaction://hlinksldjump"/>
                        </a:rPr>
                        <a:t>renewable</a:t>
                      </a:r>
                      <a:r>
                        <a:rPr lang="en-GB" sz="1000" b="0" noProof="0" dirty="0">
                          <a:solidFill>
                            <a:srgbClr val="FF0000"/>
                          </a:solidFill>
                          <a:latin typeface="+mn-lt"/>
                        </a:rPr>
                        <a:t> </a:t>
                      </a:r>
                      <a:r>
                        <a:rPr lang="en-GB" sz="1000" b="0" noProof="0" dirty="0">
                          <a:solidFill>
                            <a:schemeClr val="tx1"/>
                          </a:solidFill>
                          <a:latin typeface="+mn-lt"/>
                        </a:rPr>
                        <a:t>power generation</a:t>
                      </a:r>
                      <a:r>
                        <a:rPr lang="en-GB" sz="1000" b="0" noProof="0" dirty="0">
                          <a:solidFill>
                            <a:srgbClr val="FF0000"/>
                          </a:solidFill>
                          <a:latin typeface="+mn-lt"/>
                        </a:rPr>
                        <a:t> </a:t>
                      </a:r>
                      <a:r>
                        <a:rPr lang="en-GB" sz="1000" b="0" noProof="0" dirty="0">
                          <a:latin typeface="+mn-lt"/>
                        </a:rPr>
                        <a:t>increases? Are generators technically able to meet future operating requirements?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utility and/or </a:t>
                      </a:r>
                      <a:r>
                        <a:rPr lang="en-GB" sz="1000" noProof="0" dirty="0">
                          <a:solidFill>
                            <a:srgbClr val="FF0000"/>
                          </a:solidFill>
                          <a:latin typeface="+mn-lt"/>
                          <a:hlinkClick r:id="rId3" action="ppaction://hlinksldjump"/>
                        </a:rPr>
                        <a:t>system operator</a:t>
                      </a:r>
                      <a:r>
                        <a:rPr lang="en-GB" sz="1000" noProof="0" dirty="0">
                          <a:solidFill>
                            <a:srgbClr val="FF0000"/>
                          </a:solidFill>
                          <a:latin typeface="+mn-lt"/>
                        </a:rPr>
                        <a:t> </a:t>
                      </a:r>
                      <a:r>
                        <a:rPr lang="en-GB" sz="1000" noProof="0" dirty="0">
                          <a:latin typeface="+mn-lt"/>
                        </a:rPr>
                        <a:t>responsible for dispatching the electricity system may be able to provide information on the typical operating role of different generators.</a:t>
                      </a:r>
                    </a:p>
                    <a:p>
                      <a:pPr marL="171450" indent="-171450">
                        <a:buFont typeface="Arial" panose="020B0604020202020204" pitchFamily="34" charset="0"/>
                        <a:buChar char="•"/>
                      </a:pPr>
                      <a:r>
                        <a:rPr lang="en-GB" sz="1000" noProof="0" dirty="0">
                          <a:latin typeface="+mn-lt"/>
                        </a:rPr>
                        <a:t>Generators / IPPs might also be able to provide information, both on their current operating regime and on their technical capabilities in the event that the system has different requirements in the future.</a:t>
                      </a:r>
                    </a:p>
                    <a:p>
                      <a:pPr marL="171450" indent="-171450">
                        <a:buFont typeface="Arial" panose="020B0604020202020204" pitchFamily="34" charset="0"/>
                        <a:buChar char="•"/>
                      </a:pPr>
                      <a:r>
                        <a:rPr lang="en-GB" sz="1000" noProof="0" dirty="0">
                          <a:latin typeface="+mn-lt"/>
                        </a:rPr>
                        <a:t>System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planning and forecasting</a:t>
                      </a:r>
                      <a:r>
                        <a:rPr lang="en-GB" sz="1000" noProof="0" dirty="0">
                          <a:solidFill>
                            <a:srgbClr val="FF0000"/>
                          </a:solidFill>
                          <a:latin typeface="+mn-lt"/>
                        </a:rPr>
                        <a:t> </a:t>
                      </a:r>
                      <a:r>
                        <a:rPr lang="en-GB" sz="1000" noProof="0" dirty="0">
                          <a:latin typeface="+mn-lt"/>
                        </a:rPr>
                        <a:t>may also provide a useful reference point, with information on the likely future supply mix and the impact on plant operating regimes.</a:t>
                      </a:r>
                      <a:endParaRPr lang="en-GB" sz="1000" kern="1200" noProof="0" dirty="0">
                        <a:solidFill>
                          <a:schemeClr val="tx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existing plants are unlikely to be able to provide the </a:t>
                      </a:r>
                      <a:r>
                        <a:rPr lang="en-GB" sz="1000" noProof="0" dirty="0">
                          <a:solidFill>
                            <a:srgbClr val="FF0000"/>
                          </a:solidFill>
                          <a:latin typeface="+mn-lt"/>
                          <a:hlinkClick r:id="rId5" action="ppaction://hlinksldjump"/>
                        </a:rPr>
                        <a:t>system flexibility</a:t>
                      </a:r>
                      <a:r>
                        <a:rPr lang="en-GB" sz="1000" noProof="0" dirty="0">
                          <a:solidFill>
                            <a:srgbClr val="FF0000"/>
                          </a:solidFill>
                          <a:latin typeface="+mn-lt"/>
                        </a:rPr>
                        <a:t> </a:t>
                      </a:r>
                      <a:r>
                        <a:rPr lang="en-GB" sz="1000" noProof="0" dirty="0">
                          <a:latin typeface="+mn-lt"/>
                        </a:rPr>
                        <a:t>required in the future with more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noProof="0" dirty="0">
                          <a:latin typeface="+mn-lt"/>
                        </a:rPr>
                        <a:t>, capacity building and training could be provided to decisions makers responsible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planning and forecasting</a:t>
                      </a:r>
                      <a:r>
                        <a:rPr lang="en-GB" sz="1000" noProof="0" dirty="0">
                          <a:latin typeface="+mn-lt"/>
                        </a:rPr>
                        <a:t> and procurement to ensure that generation requirements are appropriately specified to be future-proofed.</a:t>
                      </a:r>
                    </a:p>
                    <a:p>
                      <a:pPr marL="171450" indent="-171450">
                        <a:buFont typeface="Arial" panose="020B0604020202020204" pitchFamily="34" charset="0"/>
                        <a:buChar char="•"/>
                      </a:pPr>
                      <a:r>
                        <a:rPr lang="en-GB" sz="1000" noProof="0" dirty="0">
                          <a:latin typeface="+mn-lt"/>
                        </a:rPr>
                        <a:t>Assistance might also be provided to ensure that future contracts and PPAs reflect more flexible operating regimes.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81097899"/>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4.7. Non-renewable energy (5 of 6)</a:t>
            </a:r>
          </a:p>
        </p:txBody>
      </p:sp>
      <p:pic>
        <p:nvPicPr>
          <p:cNvPr id="36" name="Picture 35">
            <a:extLst>
              <a:ext uri="{FF2B5EF4-FFF2-40B4-BE49-F238E27FC236}">
                <a16:creationId xmlns:a16="http://schemas.microsoft.com/office/drawing/2014/main" id="{986EFAC1-E8F7-994B-8968-FDB6D5DFD38C}"/>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7" name="Picture 36">
            <a:extLst>
              <a:ext uri="{FF2B5EF4-FFF2-40B4-BE49-F238E27FC236}">
                <a16:creationId xmlns:a16="http://schemas.microsoft.com/office/drawing/2014/main" id="{19DA4623-1AED-5A42-B3BA-A300075DA893}"/>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8" name="Picture 37">
            <a:extLst>
              <a:ext uri="{FF2B5EF4-FFF2-40B4-BE49-F238E27FC236}">
                <a16:creationId xmlns:a16="http://schemas.microsoft.com/office/drawing/2014/main" id="{C4FFA502-21C4-2548-B575-982C7CFB7D6E}"/>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39" name="Picture 38">
            <a:extLst>
              <a:ext uri="{FF2B5EF4-FFF2-40B4-BE49-F238E27FC236}">
                <a16:creationId xmlns:a16="http://schemas.microsoft.com/office/drawing/2014/main" id="{1A45CFE5-AD39-9548-9A55-7D2323B5C6D9}"/>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40" name="Picture 39">
            <a:extLst>
              <a:ext uri="{FF2B5EF4-FFF2-40B4-BE49-F238E27FC236}">
                <a16:creationId xmlns:a16="http://schemas.microsoft.com/office/drawing/2014/main" id="{EB4A191C-B35C-5249-9D88-9B31F42799E3}"/>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41" name="Picture 40">
            <a:extLst>
              <a:ext uri="{FF2B5EF4-FFF2-40B4-BE49-F238E27FC236}">
                <a16:creationId xmlns:a16="http://schemas.microsoft.com/office/drawing/2014/main" id="{63CB2546-7104-7E4E-A34F-FAEA1DFA24DA}"/>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3" name="Chevron 67">
            <a:hlinkClick r:id="rId18" action="ppaction://hlinksldjump" highlightClick="1"/>
            <a:extLst>
              <a:ext uri="{FF2B5EF4-FFF2-40B4-BE49-F238E27FC236}">
                <a16:creationId xmlns:a16="http://schemas.microsoft.com/office/drawing/2014/main" id="{3189D322-C541-4117-BCD9-CEFA901D2775}"/>
              </a:ext>
            </a:extLst>
          </p:cNvPr>
          <p:cNvSpPr/>
          <p:nvPr/>
        </p:nvSpPr>
        <p:spPr bwMode="ltGray">
          <a:xfrm>
            <a:off x="6036512"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dirty="0">
                <a:solidFill>
                  <a:schemeClr val="bg1"/>
                </a:solidFill>
              </a:rPr>
              <a:t>4.7. Non-renewable energy</a:t>
            </a:r>
          </a:p>
        </p:txBody>
      </p:sp>
    </p:spTree>
    <p:extLst>
      <p:ext uri="{BB962C8B-B14F-4D97-AF65-F5344CB8AC3E}">
        <p14:creationId xmlns:p14="http://schemas.microsoft.com/office/powerpoint/2010/main" val="8913759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80317393"/>
              </p:ext>
            </p:extLst>
          </p:nvPr>
        </p:nvGraphicFramePr>
        <p:xfrm>
          <a:off x="450156" y="1620000"/>
          <a:ext cx="9847532" cy="5228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2802153217"/>
                    </a:ext>
                  </a:extLst>
                </a:gridCol>
              </a:tblGrid>
              <a:tr h="0">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reliable are non-renewable power generators on the system?</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402492533"/>
                  </a:ext>
                </a:extLst>
              </a:tr>
              <a:tr h="403655">
                <a:tc>
                  <a:txBody>
                    <a:bodyPr/>
                    <a:lstStyle/>
                    <a:p>
                      <a:pPr marL="171450" indent="-171450">
                        <a:buFont typeface="Arial" panose="020B0604020202020204" pitchFamily="34" charset="0"/>
                        <a:buChar char="•"/>
                      </a:pPr>
                      <a:r>
                        <a:rPr lang="en-GB" sz="1000" b="0" noProof="0" dirty="0">
                          <a:latin typeface="+mn-lt"/>
                        </a:rPr>
                        <a:t>Who is responsible for maintaining non-renewable generators? Is that maintenance activity meeting system requirements?</a:t>
                      </a:r>
                    </a:p>
                    <a:p>
                      <a:pPr marL="171450" indent="-171450">
                        <a:buFont typeface="Arial" panose="020B0604020202020204" pitchFamily="34" charset="0"/>
                        <a:buChar char="•"/>
                      </a:pPr>
                      <a:r>
                        <a:rPr lang="en-GB" sz="1000" b="0" noProof="0" dirty="0">
                          <a:latin typeface="+mn-lt"/>
                        </a:rPr>
                        <a:t>Are existing generators reliable? If not, is it known what the cause of unreliability is?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Utility companies and generators should have information on the reliability of the plants they operate and/or any plants that they are contracted with.</a:t>
                      </a:r>
                    </a:p>
                    <a:p>
                      <a:pPr marL="171450" indent="-171450">
                        <a:buFont typeface="Arial" panose="020B0604020202020204" pitchFamily="34" charset="0"/>
                        <a:buChar char="•"/>
                      </a:pPr>
                      <a:r>
                        <a:rPr lang="en-GB" sz="1000" noProof="0" dirty="0">
                          <a:latin typeface="+mn-lt"/>
                        </a:rPr>
                        <a:t>In some countries IPPs might be required to report on their reliability to their offtaker and/or to the regulator.</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Where there are reliability issues but the cause of those issues is not fully understood, technical assistance could be provided to </a:t>
                      </a:r>
                      <a:r>
                        <a:rPr lang="en-GB" sz="1000" b="1" noProof="0" dirty="0">
                          <a:latin typeface="+mn-lt"/>
                        </a:rPr>
                        <a:t>identify the root cause of any existing issues</a:t>
                      </a:r>
                      <a:r>
                        <a:rPr lang="en-GB" sz="1000" noProof="0" dirty="0">
                          <a:latin typeface="+mn-lt"/>
                        </a:rPr>
                        <a:t>.</a:t>
                      </a:r>
                    </a:p>
                    <a:p>
                      <a:pPr marL="171450" indent="-171450">
                        <a:buFont typeface="Arial" panose="020B0604020202020204" pitchFamily="34" charset="0"/>
                        <a:buChar char="•"/>
                      </a:pPr>
                      <a:r>
                        <a:rPr lang="en-GB" sz="1000" noProof="0" dirty="0">
                          <a:latin typeface="+mn-lt"/>
                        </a:rPr>
                        <a:t>Where there are </a:t>
                      </a:r>
                      <a:r>
                        <a:rPr lang="en-GB" sz="1000" b="1" noProof="0" dirty="0">
                          <a:latin typeface="+mn-lt"/>
                        </a:rPr>
                        <a:t>investments that can be made to improve the reliability of specific plants </a:t>
                      </a:r>
                      <a:r>
                        <a:rPr lang="en-GB" sz="1000" noProof="0" dirty="0">
                          <a:latin typeface="+mn-lt"/>
                        </a:rPr>
                        <a:t>assistance could be provided both in evaluating those investment options and in structuring opportunities to attract investment to make those improvements.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extLst>
                  <a:ext uri="{0D108BD9-81ED-4DB2-BD59-A6C34878D82A}">
                    <a16:rowId xmlns:a16="http://schemas.microsoft.com/office/drawing/2014/main" val="3598685925"/>
                  </a:ext>
                </a:extLst>
              </a:tr>
              <a:tr h="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existing plants where there are issues concerning decommissioning of non-renewable power infrastructure?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340989974"/>
                  </a:ext>
                </a:extLst>
              </a:tr>
              <a:tr h="488413">
                <a:tc>
                  <a:txBody>
                    <a:bodyPr/>
                    <a:lstStyle/>
                    <a:p>
                      <a:pPr marL="171450" indent="-171450">
                        <a:buFont typeface="Arial" panose="020B0604020202020204" pitchFamily="34" charset="0"/>
                        <a:buChar char="•"/>
                      </a:pPr>
                      <a:r>
                        <a:rPr lang="en-GB" sz="1000" b="0" noProof="0" dirty="0">
                          <a:latin typeface="+mn-lt"/>
                        </a:rPr>
                        <a:t>Are plans in place for the safe decommissioning of generators? This will be most relevant for nuclear and for mine-mouth lignite plants, but all power generators are likely to require some decommissioning to reinstate the land used to its former state.</a:t>
                      </a:r>
                    </a:p>
                    <a:p>
                      <a:pPr marL="171450" indent="-171450">
                        <a:buFont typeface="Arial" panose="020B0604020202020204" pitchFamily="34" charset="0"/>
                        <a:buChar char="•"/>
                      </a:pPr>
                      <a:r>
                        <a:rPr lang="en-GB" sz="1000" b="0" noProof="0" dirty="0">
                          <a:latin typeface="+mn-lt"/>
                        </a:rPr>
                        <a:t>Who is </a:t>
                      </a:r>
                      <a:r>
                        <a:rPr lang="en-GB" sz="1000" b="0" noProof="0" dirty="0">
                          <a:solidFill>
                            <a:schemeClr val="tx1"/>
                          </a:solidFill>
                          <a:latin typeface="+mn-lt"/>
                        </a:rPr>
                        <a:t>responsible for decommissioning and how are decommissioning activities funded?</a:t>
                      </a:r>
                    </a:p>
                    <a:p>
                      <a:pPr marL="171450" indent="-171450">
                        <a:buFont typeface="Arial" panose="020B0604020202020204" pitchFamily="34" charset="0"/>
                        <a:buChar char="•"/>
                      </a:pPr>
                      <a:r>
                        <a:rPr lang="en-GB" sz="1000" b="0" noProof="0" dirty="0">
                          <a:solidFill>
                            <a:schemeClr val="tx1"/>
                          </a:solidFill>
                          <a:latin typeface="+mn-lt"/>
                        </a:rPr>
                        <a:t>Do decommissioning arrangements adequately protect the environment?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Utilities and generators should be able to provide information on what their obligations are.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 the case of an IPP decommissioning requirements are likely to have been defined in one of the key project agreements, for example the PPA.</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regulator and/or offtaker might also have a role in monitoring compliance with decommissioning requirements.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b="1" noProof="0" dirty="0">
                          <a:latin typeface="+mn-lt"/>
                        </a:rPr>
                        <a:t>Transaction advisory support</a:t>
                      </a:r>
                      <a:r>
                        <a:rPr lang="en-GB" sz="1000" b="0" noProof="0" dirty="0">
                          <a:latin typeface="+mn-lt"/>
                        </a:rPr>
                        <a:t> can be provided to ensure that appropriate obligations are placed on new IPP investors where this is currently not the case.</a:t>
                      </a:r>
                    </a:p>
                    <a:p>
                      <a:pPr marL="171450" indent="-171450">
                        <a:buFont typeface="Arial" panose="020B0604020202020204" pitchFamily="34" charset="0"/>
                        <a:buChar char="•"/>
                      </a:pPr>
                      <a:r>
                        <a:rPr lang="en-GB" sz="1000" b="0" noProof="0" dirty="0">
                          <a:latin typeface="+mn-lt"/>
                        </a:rPr>
                        <a:t>At the very least utilities should have a clear plan for how power sector infrastructure should be decommissioned safely, and how this decommissioning activity will be funded.</a:t>
                      </a:r>
                      <a:endParaRPr lang="en-GB" sz="1000" b="1"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extLst>
                  <a:ext uri="{0D108BD9-81ED-4DB2-BD59-A6C34878D82A}">
                    <a16:rowId xmlns:a16="http://schemas.microsoft.com/office/drawing/2014/main" val="3359766795"/>
                  </a:ext>
                </a:extLst>
              </a:tr>
              <a:tr h="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additional pertinent regulations that impact non-renewable energy?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097675955"/>
                  </a:ext>
                </a:extLst>
              </a:tr>
              <a:tr h="361277">
                <a:tc>
                  <a:txBody>
                    <a:bodyPr/>
                    <a:lstStyle/>
                    <a:p>
                      <a:pPr marL="171450" indent="-171450">
                        <a:buFont typeface="Arial" panose="020B0604020202020204" pitchFamily="34" charset="0"/>
                        <a:buChar char="•"/>
                      </a:pPr>
                      <a:r>
                        <a:rPr lang="en-GB" sz="1000" b="0" noProof="0" dirty="0">
                          <a:latin typeface="+mn-lt"/>
                        </a:rPr>
                        <a:t>Do non-renewable generators or companies selling non-renewable fuels need to obtain a licence or any other type of permit?</a:t>
                      </a:r>
                    </a:p>
                    <a:p>
                      <a:pPr marL="171450" indent="-171450">
                        <a:buFont typeface="Arial" panose="020B0604020202020204" pitchFamily="34" charset="0"/>
                        <a:buChar char="•"/>
                      </a:pPr>
                      <a:r>
                        <a:rPr lang="en-GB" sz="1000" b="0" noProof="0" dirty="0">
                          <a:latin typeface="+mn-lt"/>
                        </a:rPr>
                        <a:t>Are there any additional requirements placed on generators that are intended to benefit local communities; for example local ownership requirements or local content requirements?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Most requirements are likely to be defined in </a:t>
                      </a:r>
                      <a:r>
                        <a:rPr lang="en-GB" sz="1000" kern="1200" noProof="0" dirty="0">
                          <a:solidFill>
                            <a:srgbClr val="FF0000"/>
                          </a:solidFill>
                          <a:latin typeface="+mn-lt"/>
                          <a:ea typeface="+mj-ea"/>
                          <a:cs typeface="+mj-cs"/>
                          <a:hlinkClick r:id="rId2" action="ppaction://hlinksldjump"/>
                        </a:rPr>
                        <a:t>regulation</a:t>
                      </a:r>
                      <a:r>
                        <a:rPr lang="en-GB" sz="1000" kern="1200" noProof="0" dirty="0">
                          <a:solidFill>
                            <a:schemeClr val="dk1"/>
                          </a:solidFill>
                          <a:latin typeface="+mn-lt"/>
                          <a:ea typeface="+mj-ea"/>
                          <a:cs typeface="+mj-cs"/>
                        </a:rPr>
                        <a:t>; the regulator is likely to be the main source of information on licencing requirements, and some regulator websites might contain information on the requirements.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Utility companies, generators, and other entities operating in the energy sector should be able to give an overview of requirements that they have been asked to comply with.</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If a regulator has only recently been established it is possible that no licencing regime has yet been established, so support could be provided to </a:t>
                      </a:r>
                      <a:r>
                        <a:rPr lang="en-GB" sz="1000" b="1" noProof="0" dirty="0">
                          <a:latin typeface="+mn-lt"/>
                        </a:rPr>
                        <a:t>define appropriate licences and associated processes</a:t>
                      </a:r>
                      <a:r>
                        <a:rPr lang="en-GB" sz="1000" noProof="0" dirty="0">
                          <a:latin typeface="+mn-lt"/>
                        </a:rPr>
                        <a:t>.</a:t>
                      </a:r>
                    </a:p>
                    <a:p>
                      <a:pPr marL="171450" indent="-171450">
                        <a:buFont typeface="Arial" panose="020B0604020202020204" pitchFamily="34" charset="0"/>
                        <a:buChar char="•"/>
                      </a:pPr>
                      <a:r>
                        <a:rPr lang="en-GB" sz="1000" noProof="0" dirty="0">
                          <a:latin typeface="+mn-lt"/>
                        </a:rPr>
                        <a:t>Capacity building could also focus on the design and implementation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latin typeface="+mn-lt"/>
                        </a:rPr>
                        <a:t>; in particular the award and monitoring of licences.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3560185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52888"/>
          </a:xfrm>
        </p:spPr>
        <p:txBody>
          <a:bodyPr/>
          <a:lstStyle/>
          <a:p>
            <a:r>
              <a:rPr lang="en-US" dirty="0"/>
              <a:t>4.7. Non-renewable energy (6 of 6)</a:t>
            </a:r>
          </a:p>
        </p:txBody>
      </p:sp>
      <p:pic>
        <p:nvPicPr>
          <p:cNvPr id="38" name="Picture 37">
            <a:extLst>
              <a:ext uri="{FF2B5EF4-FFF2-40B4-BE49-F238E27FC236}">
                <a16:creationId xmlns:a16="http://schemas.microsoft.com/office/drawing/2014/main" id="{1F73FFA6-9CC6-A541-900D-3E71C57BA2AD}"/>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9" name="Picture 38">
            <a:extLst>
              <a:ext uri="{FF2B5EF4-FFF2-40B4-BE49-F238E27FC236}">
                <a16:creationId xmlns:a16="http://schemas.microsoft.com/office/drawing/2014/main" id="{8472FF8A-2C07-114A-A399-914C9428E1F8}"/>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40" name="Picture 39">
            <a:extLst>
              <a:ext uri="{FF2B5EF4-FFF2-40B4-BE49-F238E27FC236}">
                <a16:creationId xmlns:a16="http://schemas.microsoft.com/office/drawing/2014/main" id="{BB572320-1299-BD46-BCDE-3DBDBF0D0F1B}"/>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41" name="Picture 40">
            <a:extLst>
              <a:ext uri="{FF2B5EF4-FFF2-40B4-BE49-F238E27FC236}">
                <a16:creationId xmlns:a16="http://schemas.microsoft.com/office/drawing/2014/main" id="{53CDE4E5-2F3F-824F-A87D-859C90AFE297}"/>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42" name="Picture 41">
            <a:extLst>
              <a:ext uri="{FF2B5EF4-FFF2-40B4-BE49-F238E27FC236}">
                <a16:creationId xmlns:a16="http://schemas.microsoft.com/office/drawing/2014/main" id="{365407B2-A1EF-504B-976A-3C3A7194923C}"/>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43" name="Picture 42">
            <a:extLst>
              <a:ext uri="{FF2B5EF4-FFF2-40B4-BE49-F238E27FC236}">
                <a16:creationId xmlns:a16="http://schemas.microsoft.com/office/drawing/2014/main" id="{6BA967BA-F9DA-E449-AF7A-D8466F9AF4C9}"/>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5" name="Chevron 67">
            <a:hlinkClick r:id="rId15" action="ppaction://hlinksldjump" highlightClick="1"/>
            <a:extLst>
              <a:ext uri="{FF2B5EF4-FFF2-40B4-BE49-F238E27FC236}">
                <a16:creationId xmlns:a16="http://schemas.microsoft.com/office/drawing/2014/main" id="{3189D322-C541-4117-BCD9-CEFA901D2775}"/>
              </a:ext>
            </a:extLst>
          </p:cNvPr>
          <p:cNvSpPr/>
          <p:nvPr/>
        </p:nvSpPr>
        <p:spPr bwMode="ltGray">
          <a:xfrm>
            <a:off x="6036512"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dirty="0">
                <a:solidFill>
                  <a:schemeClr val="bg1"/>
                </a:solidFill>
              </a:rPr>
              <a:t>4.7. Non-renewable energy</a:t>
            </a:r>
          </a:p>
        </p:txBody>
      </p:sp>
    </p:spTree>
    <p:extLst>
      <p:ext uri="{BB962C8B-B14F-4D97-AF65-F5344CB8AC3E}">
        <p14:creationId xmlns:p14="http://schemas.microsoft.com/office/powerpoint/2010/main" val="24118107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851013778"/>
              </p:ext>
            </p:extLst>
          </p:nvPr>
        </p:nvGraphicFramePr>
        <p:xfrm>
          <a:off x="450156" y="1620391"/>
          <a:ext cx="9847532" cy="4779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1233332742"/>
                    </a:ext>
                  </a:extLst>
                </a:gridCol>
                <a:gridCol w="3369878">
                  <a:extLst>
                    <a:ext uri="{9D8B030D-6E8A-4147-A177-3AD203B41FA5}">
                      <a16:colId xmlns:a16="http://schemas.microsoft.com/office/drawing/2014/main" val="3870546652"/>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renewable energy resources are available?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US"/>
                    </a:p>
                  </a:txBody>
                  <a:tcPr/>
                </a:tc>
                <a:tc hMerge="1">
                  <a:txBody>
                    <a:bodyPr/>
                    <a:lstStyle/>
                    <a:p>
                      <a:endParaRPr lang="en-US"/>
                    </a:p>
                  </a:txBody>
                  <a:tcPr>
                    <a:lnT w="9525" cap="flat" cmpd="sng" algn="ctr">
                      <a:solidFill>
                        <a:schemeClr val="tx2"/>
                      </a:solidFill>
                      <a:prstDash val="sysDot"/>
                      <a:round/>
                      <a:headEnd type="none" w="med" len="med"/>
                      <a:tailEnd type="none" w="med" len="med"/>
                    </a:lnT>
                  </a:tcPr>
                </a:tc>
                <a:extLst>
                  <a:ext uri="{0D108BD9-81ED-4DB2-BD59-A6C34878D82A}">
                    <a16:rowId xmlns:a16="http://schemas.microsoft.com/office/drawing/2014/main" val="2332258025"/>
                  </a:ext>
                </a:extLst>
              </a:tr>
              <a:tr h="161533">
                <a:tc>
                  <a:txBody>
                    <a:bodyPr/>
                    <a:lstStyle/>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a:ea typeface="+mj-ea"/>
                          <a:cs typeface="+mj-cs"/>
                        </a:rPr>
                        <a:t>Have any assessments been carried out to evaluate the potential for different renewable energy resources: solar, wind, (sustainable) biomass, hydro, geothermal?</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a:ea typeface="+mj-ea"/>
                          <a:cs typeface="+mj-cs"/>
                        </a:rPr>
                        <a:t>Are resource assessments publicly available in a format that can be readily used by private sector developers?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lgn="l" defTabSz="1018705" rtl="0" eaLnBrk="1" latinLnBrk="0" hangingPunct="1">
                        <a:buFont typeface="Arial" panose="020B0604020202020204" pitchFamily="34" charset="0"/>
                        <a:buChar char="•"/>
                      </a:pPr>
                      <a:r>
                        <a:rPr lang="en-GB" sz="1000" kern="1200" noProof="0" dirty="0">
                          <a:solidFill>
                            <a:schemeClr val="dk1"/>
                          </a:solidFill>
                          <a:latin typeface="+mn-lt"/>
                          <a:ea typeface="+mj-ea"/>
                          <a:cs typeface="+mj-cs"/>
                        </a:rPr>
                        <a:t>Global initiatives such as the global solar (</a:t>
                      </a:r>
                      <a:r>
                        <a:rPr lang="en-GB" sz="1000" kern="1200" noProof="0" dirty="0">
                          <a:solidFill>
                            <a:schemeClr val="dk1"/>
                          </a:solidFill>
                          <a:latin typeface="+mn-lt"/>
                          <a:ea typeface="+mj-ea"/>
                          <a:cs typeface="+mj-cs"/>
                          <a:hlinkClick r:id="rId2"/>
                        </a:rPr>
                        <a:t>http://globalsolaratlas.info/</a:t>
                      </a:r>
                      <a:r>
                        <a:rPr lang="en-GB" sz="1000" kern="1200" noProof="0" dirty="0">
                          <a:solidFill>
                            <a:schemeClr val="dk1"/>
                          </a:solidFill>
                          <a:latin typeface="+mn-lt"/>
                          <a:ea typeface="+mj-ea"/>
                          <a:cs typeface="+mj-cs"/>
                        </a:rPr>
                        <a:t>) and wind (</a:t>
                      </a:r>
                      <a:r>
                        <a:rPr lang="en-GB" sz="1000" kern="1200" noProof="0" dirty="0">
                          <a:solidFill>
                            <a:schemeClr val="dk1"/>
                          </a:solidFill>
                          <a:latin typeface="+mn-lt"/>
                          <a:ea typeface="+mj-ea"/>
                          <a:cs typeface="+mj-cs"/>
                          <a:hlinkClick r:id="rId3"/>
                        </a:rPr>
                        <a:t>https://globalwindatlas.info/</a:t>
                      </a:r>
                      <a:r>
                        <a:rPr lang="en-GB" sz="1000" kern="1200" noProof="0" dirty="0">
                          <a:solidFill>
                            <a:schemeClr val="dk1"/>
                          </a:solidFill>
                          <a:latin typeface="+mn-lt"/>
                          <a:ea typeface="+mj-ea"/>
                          <a:cs typeface="+mj-cs"/>
                        </a:rPr>
                        <a:t>) atlases may provide a helpful starting point.</a:t>
                      </a:r>
                    </a:p>
                    <a:p>
                      <a:pPr marL="171450" indent="-171450" algn="l" defTabSz="1018705" rtl="0" eaLnBrk="1" latinLnBrk="0" hangingPunct="1">
                        <a:buFont typeface="Arial" panose="020B0604020202020204" pitchFamily="34" charset="0"/>
                        <a:buChar char="•"/>
                      </a:pPr>
                      <a:r>
                        <a:rPr lang="en-GB" sz="1000" kern="1200" noProof="0" dirty="0">
                          <a:solidFill>
                            <a:schemeClr val="dk1"/>
                          </a:solidFill>
                          <a:latin typeface="+mn-lt"/>
                          <a:ea typeface="+mj-ea"/>
                          <a:cs typeface="+mj-cs"/>
                        </a:rPr>
                        <a:t>The ministry responsible for energy, or any renewable energy agency or trade organisation that has been set up in the country should be aware of any more granular country-specific analysis that has been performed.</a:t>
                      </a:r>
                      <a:endParaRPr lang="en-US" sz="1000" kern="120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If there are data gaps regarding the renewable energy resource available in the country, support could be provided in </a:t>
                      </a:r>
                      <a:r>
                        <a:rPr lang="en-GB" sz="1000" b="1" kern="1200" noProof="0" dirty="0">
                          <a:solidFill>
                            <a:schemeClr val="dk1"/>
                          </a:solidFill>
                          <a:latin typeface="+mn-lt"/>
                          <a:ea typeface="+mj-ea"/>
                          <a:cs typeface="+mj-cs"/>
                        </a:rPr>
                        <a:t>performing the required resource assessments </a:t>
                      </a:r>
                      <a:r>
                        <a:rPr lang="en-GB" sz="1000" kern="1200" noProof="0" dirty="0">
                          <a:solidFill>
                            <a:schemeClr val="dk1"/>
                          </a:solidFill>
                          <a:latin typeface="+mn-lt"/>
                          <a:ea typeface="+mj-ea"/>
                          <a:cs typeface="+mj-cs"/>
                        </a:rPr>
                        <a:t>and making these publicly available.</a:t>
                      </a:r>
                      <a:endParaRPr lang="en-US" sz="100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485964052"/>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if any, renewable energy infrastructure is currently operational?</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66401881"/>
                  </a:ext>
                </a:extLst>
              </a:tr>
              <a:tr h="161533">
                <a:tc>
                  <a:txBody>
                    <a:bodyPr/>
                    <a:lstStyle/>
                    <a:p>
                      <a:pPr marL="171450" indent="-171450">
                        <a:buFont typeface="Arial" panose="020B0604020202020204" pitchFamily="34" charset="0"/>
                        <a:buChar char="•"/>
                      </a:pPr>
                      <a:r>
                        <a:rPr lang="en-GB" sz="1000" b="0" noProof="0" dirty="0">
                          <a:latin typeface="+mn-lt"/>
                        </a:rPr>
                        <a:t>Which renewable energy technologies are currently in use? When did these projects become operational?</a:t>
                      </a:r>
                    </a:p>
                    <a:p>
                      <a:pPr marL="171450" indent="-171450">
                        <a:buFont typeface="Arial" panose="020B0604020202020204" pitchFamily="34" charset="0"/>
                        <a:buChar char="•"/>
                      </a:pPr>
                      <a:r>
                        <a:rPr lang="en-GB" sz="1000" b="0" noProof="0" dirty="0">
                          <a:latin typeface="+mn-lt"/>
                        </a:rPr>
                        <a:t>Are any new renewable energy projects planned, and if so when are these expected to be operational?</a:t>
                      </a:r>
                    </a:p>
                    <a:p>
                      <a:pPr marL="171450" indent="-171450">
                        <a:buFont typeface="Arial" panose="020B0604020202020204" pitchFamily="34" charset="0"/>
                        <a:buChar char="•"/>
                      </a:pPr>
                      <a:r>
                        <a:rPr lang="en-GB" sz="1000" b="0" noProof="0" dirty="0">
                          <a:latin typeface="+mn-lt"/>
                        </a:rPr>
                        <a:t>Of the capacity that is operational how much of this is utility-scale grid-connected renewable energy, vs. smaller-scale distributed projects, vs. off-grid renewable energy?</a:t>
                      </a:r>
                    </a:p>
                    <a:p>
                      <a:pPr marL="171450" indent="-171450">
                        <a:buFont typeface="Arial" panose="020B0604020202020204" pitchFamily="34" charset="0"/>
                        <a:buChar char="•"/>
                      </a:pPr>
                      <a:r>
                        <a:rPr lang="en-GB" sz="1000" b="0" noProof="0" dirty="0">
                          <a:latin typeface="+mn-lt"/>
                        </a:rPr>
                        <a:t>To what extent are the energy resources used in </a:t>
                      </a:r>
                      <a:r>
                        <a:rPr lang="en-GB" sz="1000" b="0" noProof="0" dirty="0">
                          <a:latin typeface="+mn-lt"/>
                          <a:hlinkClick r:id="rId4" action="ppaction://hlinksldjump"/>
                        </a:rPr>
                        <a:t>decentralised heating and cooking</a:t>
                      </a:r>
                      <a:r>
                        <a:rPr lang="en-GB" sz="1000" b="0" noProof="0" dirty="0">
                          <a:latin typeface="+mn-lt"/>
                        </a:rPr>
                        <a:t> solutions renewable?</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IEA’s energy balance data should provide a good overview of energy supply by technology/source (</a:t>
                      </a:r>
                      <a:r>
                        <a:rPr lang="en-GB" sz="1000" kern="1200" noProof="0" dirty="0">
                          <a:solidFill>
                            <a:schemeClr val="dk1"/>
                          </a:solidFill>
                          <a:latin typeface="+mn-lt"/>
                          <a:ea typeface="+mj-ea"/>
                          <a:cs typeface="+mj-cs"/>
                          <a:hlinkClick r:id="rId5"/>
                        </a:rPr>
                        <a:t>http://www.iea.org/statistics/statisticssearch/report/?country=WORLD&amp;product=electricityandheat&amp;year=2015</a:t>
                      </a:r>
                      <a:r>
                        <a:rPr lang="en-GB" sz="100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noProof="0" dirty="0">
                          <a:latin typeface="+mn-lt"/>
                        </a:rPr>
                        <a:t>For electricity, data on the capacity installed and the electricity generated is available from IRENA’s data website (</a:t>
                      </a:r>
                      <a:r>
                        <a:rPr lang="en-GB" sz="1000" noProof="0" dirty="0">
                          <a:latin typeface="+mn-lt"/>
                          <a:hlinkClick r:id="rId6"/>
                        </a:rPr>
                        <a:t>http://resourceirena.irena.org/gateway/dashboard/</a:t>
                      </a:r>
                      <a:r>
                        <a:rPr lang="en-GB" sz="1000" noProof="0" dirty="0">
                          <a:latin typeface="+mn-lt"/>
                        </a:rPr>
                        <a:t>)</a:t>
                      </a:r>
                    </a:p>
                    <a:p>
                      <a:pPr marL="171450" indent="-171450">
                        <a:buFont typeface="Arial" panose="020B0604020202020204" pitchFamily="34" charset="0"/>
                        <a:buChar char="•"/>
                      </a:pPr>
                      <a:r>
                        <a:rPr lang="en-GB" sz="1000" noProof="0" dirty="0">
                          <a:latin typeface="+mn-lt"/>
                        </a:rPr>
                        <a:t>The ministry, utility, or single buyer should be able to provide more up-to-date information.</a:t>
                      </a:r>
                    </a:p>
                    <a:p>
                      <a:pPr marL="171450" indent="-171450">
                        <a:buFont typeface="Arial" panose="020B0604020202020204" pitchFamily="34" charset="0"/>
                        <a:buChar char="•"/>
                      </a:pPr>
                      <a:r>
                        <a:rPr lang="en-GB" sz="1000" noProof="0" dirty="0">
                          <a:latin typeface="+mn-lt"/>
                        </a:rPr>
                        <a:t>Renewable energy companies operating in the country might also be able to provide information, in particular on the prevalence of smaller-scale projects, which may not be included or be obvious in the datasets.</a:t>
                      </a:r>
                    </a:p>
                    <a:p>
                      <a:pPr marL="171450" indent="-171450">
                        <a:buFont typeface="Arial" panose="020B0604020202020204" pitchFamily="34" charset="0"/>
                        <a:buChar char="•"/>
                      </a:pPr>
                      <a:r>
                        <a:rPr lang="en-GB" sz="1000" noProof="0" dirty="0">
                          <a:latin typeface="+mn-lt"/>
                        </a:rPr>
                        <a:t>Data on the distributed energy resources used at a household and business level may be poor, but other donors may have performed surveys that can be made available.</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is no, or little, renewable generation capacity installed, consider whether support to </a:t>
                      </a:r>
                      <a:r>
                        <a:rPr lang="en-GB" sz="1000" b="1" noProof="0" dirty="0">
                          <a:latin typeface="+mn-lt"/>
                        </a:rPr>
                        <a:t>develop the country’s policy around renewable energy </a:t>
                      </a:r>
                      <a:r>
                        <a:rPr lang="en-GB" sz="1000" noProof="0" dirty="0">
                          <a:latin typeface="+mn-lt"/>
                        </a:rPr>
                        <a:t>would be helpful – see next point.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98685925"/>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4.8. Renewable energy (1 of 6)</a:t>
            </a:r>
          </a:p>
        </p:txBody>
      </p:sp>
      <p:pic>
        <p:nvPicPr>
          <p:cNvPr id="30" name="Picture 29">
            <a:extLst>
              <a:ext uri="{FF2B5EF4-FFF2-40B4-BE49-F238E27FC236}">
                <a16:creationId xmlns:a16="http://schemas.microsoft.com/office/drawing/2014/main" id="{97BC318C-291A-754B-836D-D6A34603CA5A}"/>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015E4933-DA56-D741-ADA7-27205969CABB}"/>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6" name="Picture 35">
            <a:extLst>
              <a:ext uri="{FF2B5EF4-FFF2-40B4-BE49-F238E27FC236}">
                <a16:creationId xmlns:a16="http://schemas.microsoft.com/office/drawing/2014/main" id="{1EDB11AE-77D5-7B40-8E32-81DF12E5E7DF}"/>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37" name="Picture 36">
            <a:extLst>
              <a:ext uri="{FF2B5EF4-FFF2-40B4-BE49-F238E27FC236}">
                <a16:creationId xmlns:a16="http://schemas.microsoft.com/office/drawing/2014/main" id="{643FF0F1-8BA9-604B-969B-2321D840A585}"/>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38" name="Picture 37">
            <a:extLst>
              <a:ext uri="{FF2B5EF4-FFF2-40B4-BE49-F238E27FC236}">
                <a16:creationId xmlns:a16="http://schemas.microsoft.com/office/drawing/2014/main" id="{F1F69C0E-B119-AB49-B346-A703C898AFBB}"/>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39" name="Picture 38">
            <a:extLst>
              <a:ext uri="{FF2B5EF4-FFF2-40B4-BE49-F238E27FC236}">
                <a16:creationId xmlns:a16="http://schemas.microsoft.com/office/drawing/2014/main" id="{BC498E60-1040-2540-88BA-F59DD360C7EB}"/>
              </a:ext>
            </a:extLst>
          </p:cNvPr>
          <p:cNvPicPr>
            <a:picLocks noChangeAspect="1"/>
          </p:cNvPicPr>
          <p:nvPr/>
        </p:nvPicPr>
        <p:blipFill>
          <a:blip r:embed="rId17" cstate="screen">
            <a:duotone>
              <a:schemeClr val="accent1">
                <a:shade val="45000"/>
                <a:satMod val="135000"/>
              </a:schemeClr>
              <a:prstClr val="white"/>
            </a:duotone>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1" name="Chevron 66">
            <a:hlinkClick r:id="rId19" action="ppaction://hlinksldjump" highlightClick="1"/>
            <a:extLst>
              <a:ext uri="{FF2B5EF4-FFF2-40B4-BE49-F238E27FC236}">
                <a16:creationId xmlns:a16="http://schemas.microsoft.com/office/drawing/2014/main" id="{33689827-3A59-4B2B-BA4F-81B0462D4728}"/>
              </a:ext>
            </a:extLst>
          </p:cNvPr>
          <p:cNvSpPr/>
          <p:nvPr/>
        </p:nvSpPr>
        <p:spPr bwMode="ltGray">
          <a:xfrm>
            <a:off x="6803905"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4.8. Renewable energy</a:t>
            </a:r>
          </a:p>
        </p:txBody>
      </p:sp>
    </p:spTree>
    <p:extLst>
      <p:ext uri="{BB962C8B-B14F-4D97-AF65-F5344CB8AC3E}">
        <p14:creationId xmlns:p14="http://schemas.microsoft.com/office/powerpoint/2010/main" val="20543051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096678309"/>
              </p:ext>
            </p:extLst>
          </p:nvPr>
        </p:nvGraphicFramePr>
        <p:xfrm>
          <a:off x="450156" y="1620000"/>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89726088"/>
                    </a:ext>
                  </a:extLst>
                </a:gridCol>
                <a:gridCol w="3369878">
                  <a:extLst>
                    <a:ext uri="{9D8B030D-6E8A-4147-A177-3AD203B41FA5}">
                      <a16:colId xmlns:a16="http://schemas.microsoft.com/office/drawing/2014/main" val="3886673464"/>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a clearly defined target for renewable energy and a plan for how this target will be met?</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7529359"/>
                  </a:ext>
                </a:extLst>
              </a:tr>
              <a:tr h="161533">
                <a:tc>
                  <a:txBody>
                    <a:bodyPr/>
                    <a:lstStyle/>
                    <a:p>
                      <a:pPr marL="171450" indent="-171450">
                        <a:buFont typeface="Arial" panose="020B0604020202020204" pitchFamily="34" charset="0"/>
                        <a:buChar char="•"/>
                      </a:pPr>
                      <a:r>
                        <a:rPr lang="en-GB" sz="1000" b="0" noProof="0" dirty="0">
                          <a:latin typeface="+mn-lt"/>
                        </a:rPr>
                        <a:t>Is there are renewable energy target that is legally binding?</a:t>
                      </a:r>
                    </a:p>
                    <a:p>
                      <a:pPr marL="171450" indent="-171450">
                        <a:buFont typeface="Arial" panose="020B0604020202020204" pitchFamily="34" charset="0"/>
                        <a:buChar char="•"/>
                      </a:pPr>
                      <a:r>
                        <a:rPr lang="en-GB" sz="1000" b="0" noProof="0" dirty="0">
                          <a:latin typeface="+mn-lt"/>
                        </a:rPr>
                        <a:t>How much of the renewable energy target is to be met through renewable energy in the electricity sector, vs. </a:t>
                      </a:r>
                      <a:r>
                        <a:rPr lang="en-GB" sz="1000" b="0" noProof="0" dirty="0">
                          <a:solidFill>
                            <a:srgbClr val="FF0000"/>
                          </a:solidFill>
                          <a:latin typeface="+mn-lt"/>
                          <a:hlinkClick r:id="rId2" action="ppaction://hlinksldjump"/>
                        </a:rPr>
                        <a:t>decentralised heating and cooking</a:t>
                      </a:r>
                      <a:r>
                        <a:rPr lang="en-GB" sz="1000" b="0" noProof="0" dirty="0">
                          <a:latin typeface="+mn-lt"/>
                        </a:rPr>
                        <a:t>, and transport?</a:t>
                      </a:r>
                    </a:p>
                    <a:p>
                      <a:pPr marL="171450" indent="-171450">
                        <a:buFont typeface="Arial" panose="020B0604020202020204" pitchFamily="34" charset="0"/>
                        <a:buChar char="•"/>
                      </a:pPr>
                      <a:r>
                        <a:rPr lang="en-GB" sz="1000" b="0" noProof="0" dirty="0">
                          <a:latin typeface="+mn-lt"/>
                        </a:rPr>
                        <a:t>Is the renewable energy target consistent with the country’s NDC and it’s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emissions reduction policy</a:t>
                      </a:r>
                      <a:r>
                        <a:rPr lang="en-GB" sz="1000" b="0" noProof="0" dirty="0">
                          <a:latin typeface="+mn-lt"/>
                        </a:rPr>
                        <a:t>?</a:t>
                      </a:r>
                    </a:p>
                    <a:p>
                      <a:pPr marL="171450" indent="-171450">
                        <a:buFont typeface="Arial" panose="020B0604020202020204" pitchFamily="34" charset="0"/>
                        <a:buChar char="•"/>
                      </a:pPr>
                      <a:r>
                        <a:rPr lang="en-GB" sz="1000" b="0" noProof="0" dirty="0">
                          <a:latin typeface="+mn-lt"/>
                        </a:rPr>
                        <a:t>Is the renewable energy target reflected in electricity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planning and forecasting</a:t>
                      </a:r>
                      <a:r>
                        <a:rPr lang="en-GB" sz="1000" b="0" noProof="0" dirty="0">
                          <a:latin typeface="+mn-lt"/>
                        </a:rPr>
                        <a:t>?</a:t>
                      </a:r>
                    </a:p>
                    <a:p>
                      <a:pPr marL="171450" indent="-171450">
                        <a:buFont typeface="Arial" panose="020B0604020202020204" pitchFamily="34" charset="0"/>
                        <a:buChar char="•"/>
                      </a:pPr>
                      <a:r>
                        <a:rPr lang="en-GB" sz="1000" b="0" noProof="0" dirty="0">
                          <a:latin typeface="+mn-lt"/>
                        </a:rPr>
                        <a:t>To what extent will the renewable energy target be met through utility-scale renewables, vs. small-scale and off-grid renewable energy projects?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If the country has formally submitted an NDC under the Paris Climate Change Accord it should be available on the </a:t>
                      </a:r>
                      <a:r>
                        <a:rPr lang="en-US" sz="1000" noProof="0" dirty="0">
                          <a:latin typeface="+mn-lt"/>
                        </a:rPr>
                        <a:t>United Nations Framework Convention on Climate Change (</a:t>
                      </a:r>
                      <a:r>
                        <a:rPr lang="en-GB" sz="1000" noProof="0" dirty="0">
                          <a:latin typeface="+mn-lt"/>
                        </a:rPr>
                        <a:t>UNFCCC) website </a:t>
                      </a:r>
                      <a:r>
                        <a:rPr lang="en-GB" sz="1000" kern="1200" noProof="0" dirty="0">
                          <a:solidFill>
                            <a:schemeClr val="dk1"/>
                          </a:solidFill>
                          <a:latin typeface="+mn-lt"/>
                          <a:ea typeface="+mj-ea"/>
                          <a:cs typeface="+mj-cs"/>
                        </a:rPr>
                        <a:t>(</a:t>
                      </a:r>
                      <a:r>
                        <a:rPr lang="en-GB" sz="1000" kern="1200" noProof="0" dirty="0">
                          <a:solidFill>
                            <a:schemeClr val="dk1"/>
                          </a:solidFill>
                          <a:latin typeface="+mn-lt"/>
                          <a:ea typeface="+mj-ea"/>
                          <a:cs typeface="+mj-cs"/>
                          <a:hlinkClick r:id="rId5"/>
                        </a:rPr>
                        <a:t>http://www4.unfccc.int/ndcregistry/Pages/Home.aspx</a:t>
                      </a:r>
                      <a:r>
                        <a:rPr lang="en-GB" sz="100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noProof="0" dirty="0">
                          <a:latin typeface="+mn-lt"/>
                        </a:rPr>
                        <a:t>Any domestic legislation 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emissions reduction policy</a:t>
                      </a:r>
                      <a:r>
                        <a:rPr lang="en-GB" sz="1000" noProof="0" dirty="0">
                          <a:latin typeface="+mn-lt"/>
                        </a:rPr>
                        <a:t> and/or renewable energy policy should be available from the relevant ministries, which are most likely to be the ministries responsible for energy and the environment.</a:t>
                      </a:r>
                    </a:p>
                    <a:p>
                      <a:pPr marL="171450" indent="-171450">
                        <a:buFont typeface="Arial" panose="020B0604020202020204" pitchFamily="34" charset="0"/>
                        <a:buChar char="•"/>
                      </a:pPr>
                      <a:r>
                        <a:rPr lang="en-GB" sz="1000" noProof="0" dirty="0">
                          <a:latin typeface="+mn-lt"/>
                        </a:rPr>
                        <a:t>The entity responsible for electricity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planning and forecasting</a:t>
                      </a:r>
                      <a:r>
                        <a:rPr lang="en-GB" sz="1000" noProof="0" dirty="0">
                          <a:solidFill>
                            <a:srgbClr val="FF0000"/>
                          </a:solidFill>
                          <a:latin typeface="+mn-lt"/>
                        </a:rPr>
                        <a:t> </a:t>
                      </a:r>
                      <a:r>
                        <a:rPr lang="en-GB" sz="1000" noProof="0" dirty="0">
                          <a:solidFill>
                            <a:schemeClr val="tx1"/>
                          </a:solidFill>
                          <a:latin typeface="+mn-lt"/>
                        </a:rPr>
                        <a:t>(most likely to be the utility and/or system operator) </a:t>
                      </a:r>
                      <a:r>
                        <a:rPr lang="en-GB" sz="1000" noProof="0" dirty="0">
                          <a:latin typeface="+mn-lt"/>
                        </a:rPr>
                        <a:t>should be able to provide the latest capacity build plan, to that this can be reviewed for inclusion of any proposed renewable energy projects.</a:t>
                      </a:r>
                    </a:p>
                    <a:p>
                      <a:pPr marL="171450" indent="-171450">
                        <a:buFont typeface="Arial" panose="020B0604020202020204" pitchFamily="34" charset="0"/>
                        <a:buChar char="•"/>
                      </a:pPr>
                      <a:r>
                        <a:rPr lang="en-GB" sz="1000" noProof="0" dirty="0">
                          <a:latin typeface="+mn-lt"/>
                        </a:rPr>
                        <a:t>The full IEA energy balance data for the country (</a:t>
                      </a:r>
                      <a:r>
                        <a:rPr lang="en-GB" sz="1000" noProof="0" dirty="0">
                          <a:latin typeface="+mn-lt"/>
                          <a:hlinkClick r:id="rId6"/>
                        </a:rPr>
                        <a:t>http://www.iea.org/statistics/statisticssearch/report/?year=2015&amp;country=WORLD&amp;product=Balances</a:t>
                      </a:r>
                      <a:r>
                        <a:rPr lang="en-GB" sz="1000" noProof="0" dirty="0">
                          <a:latin typeface="+mn-lt"/>
                        </a:rPr>
                        <a:t>) should also give an indication of the importance of increasing the share of renewables in the electricity sector vs. other parts of the energy sector. In most low income countries, improving the sustainability of biomass used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heating and cooking</a:t>
                      </a:r>
                      <a:r>
                        <a:rPr lang="en-GB" sz="1000" noProof="0" dirty="0">
                          <a:solidFill>
                            <a:srgbClr val="FF0000"/>
                          </a:solidFill>
                          <a:latin typeface="+mn-lt"/>
                        </a:rPr>
                        <a:t> </a:t>
                      </a:r>
                      <a:r>
                        <a:rPr lang="en-GB" sz="1000" noProof="0" dirty="0">
                          <a:latin typeface="+mn-lt"/>
                        </a:rPr>
                        <a:t>may be far more important.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Renewable energy can be one of the cost effective ways of meeting </a:t>
                      </a:r>
                      <a:r>
                        <a:rPr lang="en-GB" sz="1000" noProof="0" dirty="0">
                          <a:latin typeface="+mn-lt"/>
                          <a:hlinkClick r:id="rId3" action="ppaction://hlinksldjump"/>
                        </a:rPr>
                        <a:t>emissions reduction policy</a:t>
                      </a:r>
                      <a:r>
                        <a:rPr lang="en-GB" sz="1000" noProof="0" dirty="0">
                          <a:latin typeface="+mn-lt"/>
                        </a:rPr>
                        <a:t> goals. If the country does not yet have a formal renewable energy target, support could be provided in </a:t>
                      </a:r>
                      <a:r>
                        <a:rPr lang="en-GB" sz="1000" b="1" noProof="0" dirty="0">
                          <a:latin typeface="+mn-lt"/>
                        </a:rPr>
                        <a:t>analysing what an appropriate target would be</a:t>
                      </a:r>
                      <a:r>
                        <a:rPr lang="en-GB" sz="1000" noProof="0" dirty="0">
                          <a:latin typeface="+mn-lt"/>
                        </a:rPr>
                        <a:t>, and in designing the policy and regulation to implement that target. The target should take into account any commitments made through the country’s NDC, and in its broader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emissions reduction policy</a:t>
                      </a:r>
                      <a:r>
                        <a:rPr lang="en-GB" sz="1000" noProof="0" dirty="0">
                          <a:latin typeface="+mn-lt"/>
                        </a:rPr>
                        <a:t>.</a:t>
                      </a:r>
                    </a:p>
                    <a:p>
                      <a:pPr marL="171450" indent="-171450">
                        <a:buFont typeface="Arial" panose="020B0604020202020204" pitchFamily="34" charset="0"/>
                        <a:buChar char="•"/>
                      </a:pPr>
                      <a:r>
                        <a:rPr lang="en-GB" sz="1000" noProof="0" dirty="0">
                          <a:latin typeface="+mn-lt"/>
                        </a:rPr>
                        <a:t>If a renewable energy target has been set, but is not consistent with other areas of policy (such as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emissions reduction policy</a:t>
                      </a:r>
                      <a:r>
                        <a:rPr lang="en-GB" sz="1000" noProof="0" dirty="0">
                          <a:latin typeface="+mn-lt"/>
                        </a:rPr>
                        <a:t>) or is not consistent with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planning and forecasting</a:t>
                      </a:r>
                      <a:r>
                        <a:rPr lang="en-GB" sz="1000" noProof="0" dirty="0">
                          <a:latin typeface="+mn-lt"/>
                        </a:rPr>
                        <a:t>, support could be provided to </a:t>
                      </a:r>
                      <a:r>
                        <a:rPr lang="en-GB" sz="1000" b="1" noProof="0" dirty="0">
                          <a:latin typeface="+mn-lt"/>
                        </a:rPr>
                        <a:t>improve the consistency of different policies across the sector</a:t>
                      </a:r>
                      <a:r>
                        <a:rPr lang="en-GB" sz="1000" noProof="0" dirty="0">
                          <a:latin typeface="+mn-lt"/>
                        </a:rPr>
                        <a:t>, and to ensure that system planning properly considers the constraints imposed by government policy.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extLst>
                  <a:ext uri="{0D108BD9-81ED-4DB2-BD59-A6C34878D82A}">
                    <a16:rowId xmlns:a16="http://schemas.microsoft.com/office/drawing/2014/main" val="3359766795"/>
                  </a:ext>
                </a:extLst>
              </a:tr>
              <a:tr h="161533">
                <a:tc gridSpan="3">
                  <a:txBody>
                    <a:bodyPr/>
                    <a:lstStyle/>
                    <a:p>
                      <a:pPr marL="0" indent="0">
                        <a:buFont typeface="Arial" panose="020B0604020202020204" pitchFamily="34" charset="0"/>
                        <a:buNone/>
                      </a:pPr>
                      <a:r>
                        <a:rPr lang="en-GB" sz="1000" b="1" noProof="0" dirty="0">
                          <a:latin typeface="+mn-lt"/>
                        </a:rPr>
                        <a:t>Does renewable energy policy properly consider any greenhouse gas emissions that might be attributable to the use of renewable energy?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extLst>
                  <a:ext uri="{0D108BD9-81ED-4DB2-BD59-A6C34878D82A}">
                    <a16:rowId xmlns:a16="http://schemas.microsoft.com/office/drawing/2014/main" val="3511142635"/>
                  </a:ext>
                </a:extLst>
              </a:tr>
              <a:tr h="161533">
                <a:tc>
                  <a:txBody>
                    <a:bodyPr/>
                    <a:lstStyle/>
                    <a:p>
                      <a:pPr marL="171450" indent="-171450">
                        <a:buFont typeface="Arial" panose="020B0604020202020204" pitchFamily="34" charset="0"/>
                        <a:buChar char="•"/>
                      </a:pPr>
                      <a:r>
                        <a:rPr lang="en-GB" sz="1000" b="0" noProof="0" dirty="0">
                          <a:latin typeface="+mn-lt"/>
                        </a:rPr>
                        <a:t>Where biomass is considered to be a renewable resource are regulations and processes in place to ensure that this fuel is truly sustainable?</a:t>
                      </a:r>
                    </a:p>
                    <a:p>
                      <a:pPr marL="171450" indent="-171450">
                        <a:buFont typeface="Arial" panose="020B0604020202020204" pitchFamily="34" charset="0"/>
                        <a:buChar char="•"/>
                      </a:pPr>
                      <a:r>
                        <a:rPr lang="en-GB" sz="1000" b="0" noProof="0" dirty="0">
                          <a:latin typeface="+mn-lt"/>
                        </a:rPr>
                        <a:t>Does </a:t>
                      </a:r>
                      <a:r>
                        <a:rPr lang="en-GB" sz="1000" b="0" noProof="0" dirty="0">
                          <a:latin typeface="+mn-lt"/>
                          <a:hlinkClick r:id="rId3" action="ppaction://hlinksldjump"/>
                        </a:rPr>
                        <a:t>emissions reduction policy</a:t>
                      </a:r>
                      <a:r>
                        <a:rPr lang="en-GB" sz="1000" b="0" noProof="0" dirty="0">
                          <a:latin typeface="+mn-lt"/>
                        </a:rPr>
                        <a:t> consider full value chain emissions, for example, the emissions resulting from the manufacture of renewable energy generation equipment, or the emissions from transporting internationally sourced biomass supplies?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The country’s NDC may give an indication as to whether biomass is an important component of its emissions reduction plan.</a:t>
                      </a:r>
                    </a:p>
                    <a:p>
                      <a:pPr marL="171450" indent="-171450">
                        <a:buFont typeface="Arial" panose="020B0604020202020204" pitchFamily="34" charset="0"/>
                        <a:buChar char="•"/>
                      </a:pPr>
                      <a:r>
                        <a:rPr lang="en-GB" sz="1000" noProof="0" dirty="0">
                          <a:latin typeface="+mn-lt"/>
                        </a:rPr>
                        <a:t>Distributors of improved cookstoves, and donors working in the heating and cooking sub-sector, may have access to information on the sustainability of existing biomass resources.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Support could be provided to the regulator in </a:t>
                      </a:r>
                      <a:r>
                        <a:rPr lang="en-GB" sz="1000" b="1" noProof="0" dirty="0">
                          <a:latin typeface="+mn-lt"/>
                        </a:rPr>
                        <a:t>developing biomass sustainability standards</a:t>
                      </a:r>
                      <a:r>
                        <a:rPr lang="en-GB" sz="1000" noProof="0" dirty="0">
                          <a:latin typeface="+mn-lt"/>
                        </a:rPr>
                        <a:t> to ensure that biomass sold as renewable is produced in a sustainable way.</a:t>
                      </a:r>
                    </a:p>
                    <a:p>
                      <a:pPr marL="171450" indent="-171450">
                        <a:buFont typeface="Arial" panose="020B0604020202020204" pitchFamily="34" charset="0"/>
                        <a:buChar char="•"/>
                      </a:pPr>
                      <a:r>
                        <a:rPr lang="en-GB" sz="1000" noProof="0" dirty="0">
                          <a:latin typeface="+mn-lt"/>
                        </a:rPr>
                        <a:t>Support could be provided to the ministry responsible for </a:t>
                      </a:r>
                      <a:r>
                        <a:rPr lang="en-GB" sz="1000" noProof="0" dirty="0">
                          <a:latin typeface="+mn-lt"/>
                          <a:hlinkClick r:id="rId3" action="ppaction://hlinksldjump"/>
                        </a:rPr>
                        <a:t>emissions reduction policy</a:t>
                      </a:r>
                      <a:r>
                        <a:rPr lang="en-GB" sz="1000" noProof="0" dirty="0">
                          <a:latin typeface="+mn-lt"/>
                        </a:rPr>
                        <a:t> to </a:t>
                      </a:r>
                      <a:r>
                        <a:rPr lang="en-GB" sz="1000" b="1" noProof="0" dirty="0">
                          <a:latin typeface="+mn-lt"/>
                        </a:rPr>
                        <a:t>ensure that there are no distortions or unintended consequences </a:t>
                      </a:r>
                      <a:r>
                        <a:rPr lang="en-GB" sz="1000" noProof="0" dirty="0">
                          <a:latin typeface="+mn-lt"/>
                        </a:rPr>
                        <a:t>that result from indirect or secondary emissions that result from the use of renewable energy. </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7865431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US" dirty="0"/>
              <a:t>4.8. Renewable energy (2 of 6)</a:t>
            </a:r>
          </a:p>
        </p:txBody>
      </p:sp>
      <p:pic>
        <p:nvPicPr>
          <p:cNvPr id="32" name="Picture 31">
            <a:extLst>
              <a:ext uri="{FF2B5EF4-FFF2-40B4-BE49-F238E27FC236}">
                <a16:creationId xmlns:a16="http://schemas.microsoft.com/office/drawing/2014/main" id="{621923BD-590A-2643-BF65-69F01B850B80}"/>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11278C5F-AD20-C542-A0BD-7E4874C6C7FA}"/>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6A6E1217-6CEE-AA40-AE43-34F482881524}"/>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1252BBD7-6D08-8942-9AD6-427F484699F5}"/>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8" name="Picture 57">
            <a:extLst>
              <a:ext uri="{FF2B5EF4-FFF2-40B4-BE49-F238E27FC236}">
                <a16:creationId xmlns:a16="http://schemas.microsoft.com/office/drawing/2014/main" id="{BD1CA459-3B38-2F4C-8789-869BF89D02FF}"/>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9" name="Picture 58">
            <a:extLst>
              <a:ext uri="{FF2B5EF4-FFF2-40B4-BE49-F238E27FC236}">
                <a16:creationId xmlns:a16="http://schemas.microsoft.com/office/drawing/2014/main" id="{4E05B7DE-6357-E34A-AB9B-412AF122EB35}"/>
              </a:ext>
            </a:extLst>
          </p:cNvPr>
          <p:cNvPicPr>
            <a:picLocks noChangeAspect="1"/>
          </p:cNvPicPr>
          <p:nvPr/>
        </p:nvPicPr>
        <p:blipFill>
          <a:blip r:embed="rId17" cstate="screen">
            <a:duotone>
              <a:schemeClr val="accent1">
                <a:shade val="45000"/>
                <a:satMod val="135000"/>
              </a:schemeClr>
              <a:prstClr val="white"/>
            </a:duotone>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66">
            <a:hlinkClick r:id="rId19" action="ppaction://hlinksldjump" highlightClick="1"/>
            <a:extLst>
              <a:ext uri="{FF2B5EF4-FFF2-40B4-BE49-F238E27FC236}">
                <a16:creationId xmlns:a16="http://schemas.microsoft.com/office/drawing/2014/main" id="{33689827-3A59-4B2B-BA4F-81B0462D4728}"/>
              </a:ext>
            </a:extLst>
          </p:cNvPr>
          <p:cNvSpPr/>
          <p:nvPr/>
        </p:nvSpPr>
        <p:spPr bwMode="ltGray">
          <a:xfrm>
            <a:off x="6803905"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4.8. Renewable energy</a:t>
            </a:r>
          </a:p>
        </p:txBody>
      </p:sp>
    </p:spTree>
    <p:extLst>
      <p:ext uri="{BB962C8B-B14F-4D97-AF65-F5344CB8AC3E}">
        <p14:creationId xmlns:p14="http://schemas.microsoft.com/office/powerpoint/2010/main" val="416935599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949946907"/>
              </p:ext>
            </p:extLst>
          </p:nvPr>
        </p:nvGraphicFramePr>
        <p:xfrm>
          <a:off x="450156" y="1620391"/>
          <a:ext cx="9847532" cy="4923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102906735"/>
                    </a:ext>
                  </a:extLst>
                </a:gridCol>
                <a:gridCol w="3369878">
                  <a:extLst>
                    <a:ext uri="{9D8B030D-6E8A-4147-A177-3AD203B41FA5}">
                      <a16:colId xmlns:a16="http://schemas.microsoft.com/office/drawing/2014/main" val="85457449"/>
                    </a:ext>
                  </a:extLst>
                </a:gridCol>
              </a:tblGrid>
              <a:tr h="136158">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extLst>
                  <a:ext uri="{0D108BD9-81ED-4DB2-BD59-A6C34878D82A}">
                    <a16:rowId xmlns:a16="http://schemas.microsoft.com/office/drawing/2014/main" val="559539109"/>
                  </a:ext>
                </a:extLst>
              </a:tr>
              <a:tr h="136158">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major policy or regulatory hurdles to the development of renewable energy projects?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615497"/>
                  </a:ext>
                </a:extLst>
              </a:tr>
              <a:tr h="136158">
                <a:tc>
                  <a:txBody>
                    <a:bodyPr/>
                    <a:lstStyle/>
                    <a:p>
                      <a:pPr marL="171450" indent="-171450">
                        <a:buFont typeface="Arial" panose="020B0604020202020204" pitchFamily="34" charset="0"/>
                        <a:buChar char="•"/>
                      </a:pPr>
                      <a:r>
                        <a:rPr lang="en-GB" sz="1000" b="0" noProof="0" dirty="0">
                          <a:latin typeface="+mn-lt"/>
                        </a:rPr>
                        <a:t>If projects are not being developed, what are the primary reasons why this is the case?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Conversations with companies developing renewable energy projects should highlight any major barriers to developing projects.</a:t>
                      </a:r>
                    </a:p>
                    <a:p>
                      <a:pPr marL="171450" indent="-171450">
                        <a:buFont typeface="Arial" panose="020B0604020202020204" pitchFamily="34" charset="0"/>
                        <a:buChar char="•"/>
                      </a:pPr>
                      <a:r>
                        <a:rPr lang="en-GB" sz="1000" noProof="0" dirty="0">
                          <a:latin typeface="+mn-lt"/>
                        </a:rPr>
                        <a:t>Donors with ongoing programmes in the sector should also have a good overview of the main regulatory issues that need to be addressed.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any specific policy or regulatory barriers are identified by stakeholders, technical assistance could be provided to make any required </a:t>
                      </a:r>
                      <a:r>
                        <a:rPr lang="en-GB" sz="1000" b="1" noProof="0" dirty="0">
                          <a:latin typeface="+mn-lt"/>
                        </a:rPr>
                        <a:t>amendments to policy and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b="1" noProof="0" dirty="0">
                          <a:latin typeface="+mn-lt"/>
                        </a:rPr>
                        <a:t> </a:t>
                      </a:r>
                      <a:r>
                        <a:rPr lang="en-GB" sz="1000" noProof="0" dirty="0">
                          <a:latin typeface="+mn-lt"/>
                        </a:rPr>
                        <a:t>to address these barriers.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788358803"/>
                  </a:ext>
                </a:extLst>
              </a:tr>
              <a:tr h="136158">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electricity system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3" action="ppaction://hlinksldjump"/>
                        </a:rPr>
                        <a:t>planning and forecasting</a:t>
                      </a:r>
                      <a:r>
                        <a:rPr kumimoji="0" lang="en-GB" sz="1000" b="1" i="0" u="none" strike="noStrike" kern="1200" cap="none" spc="0" normalizeH="0" baseline="0" noProof="0" dirty="0">
                          <a:ln>
                            <a:noFill/>
                          </a:ln>
                          <a:solidFill>
                            <a:prstClr val="black"/>
                          </a:solidFill>
                          <a:effectLst/>
                          <a:uLnTx/>
                          <a:uFillTx/>
                          <a:latin typeface="Arial"/>
                          <a:ea typeface="+mj-ea"/>
                          <a:cs typeface="+mj-cs"/>
                        </a:rPr>
                        <a:t> properly consider the characteristics of renewable energy technologies?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5202912"/>
                  </a:ext>
                </a:extLst>
              </a:tr>
              <a:tr h="850463">
                <a:tc>
                  <a:txBody>
                    <a:bodyPr/>
                    <a:lstStyle/>
                    <a:p>
                      <a:pPr marL="171450" indent="-171450">
                        <a:buFont typeface="Arial" panose="020B0604020202020204" pitchFamily="34" charset="0"/>
                        <a:buChar char="•"/>
                      </a:pPr>
                      <a:r>
                        <a:rPr lang="en-GB" sz="1000" b="0" noProof="0" dirty="0">
                          <a:latin typeface="+mn-lt"/>
                        </a:rPr>
                        <a:t>Does planning consider the expected load factors of renewable energy technologies and the variation in output by time of day and/or time of year?</a:t>
                      </a:r>
                    </a:p>
                    <a:p>
                      <a:pPr marL="171450" indent="-171450">
                        <a:buFont typeface="Arial" panose="020B0604020202020204" pitchFamily="34" charset="0"/>
                        <a:buChar char="•"/>
                      </a:pPr>
                      <a:r>
                        <a:rPr lang="en-GB" sz="1000" b="0" noProof="0" dirty="0">
                          <a:latin typeface="+mn-lt"/>
                        </a:rPr>
                        <a:t>Does system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b="0" noProof="0" dirty="0">
                          <a:solidFill>
                            <a:srgbClr val="FF0000"/>
                          </a:solidFill>
                          <a:latin typeface="+mn-lt"/>
                        </a:rPr>
                        <a:t> </a:t>
                      </a:r>
                      <a:r>
                        <a:rPr lang="en-GB" sz="1000" b="0" noProof="0" dirty="0">
                          <a:latin typeface="+mn-lt"/>
                        </a:rPr>
                        <a:t>correctly consider the contribution that different renewable energy technologies make towards meeting peak demand?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Details on the methodologies used in preparing electricity system plan are most likely to be available from the utility and/or system operator.</a:t>
                      </a:r>
                    </a:p>
                    <a:p>
                      <a:pPr marL="171450" indent="-171450">
                        <a:buFont typeface="Arial" panose="020B0604020202020204" pitchFamily="34" charset="0"/>
                        <a:buChar char="•"/>
                      </a:pPr>
                      <a:r>
                        <a:rPr lang="en-GB" sz="1000" noProof="0" dirty="0">
                          <a:latin typeface="+mn-lt"/>
                        </a:rPr>
                        <a:t>If the plan is published and available in the public domain the plan itself may provide sufficient detail on the approach used.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are apparent gaps or issues with the methodologies used to incorporate renewable energy technologies into electricity system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noProof="0" dirty="0">
                          <a:solidFill>
                            <a:schemeClr val="tx1"/>
                          </a:solidFill>
                          <a:latin typeface="+mn-lt"/>
                        </a:rPr>
                        <a:t>, </a:t>
                      </a:r>
                      <a:r>
                        <a:rPr lang="en-GB" sz="1000" noProof="0" dirty="0">
                          <a:latin typeface="+mn-lt"/>
                        </a:rPr>
                        <a:t>technical advice could be provided to </a:t>
                      </a:r>
                      <a:r>
                        <a:rPr lang="en-GB" sz="1000" b="1" noProof="0" dirty="0">
                          <a:latin typeface="+mn-lt"/>
                        </a:rPr>
                        <a:t>analyse and evaluate the detailed methodologies</a:t>
                      </a:r>
                      <a:r>
                        <a:rPr lang="en-GB" sz="1000" noProof="0" dirty="0">
                          <a:latin typeface="+mn-lt"/>
                        </a:rPr>
                        <a:t> used in planning, and to </a:t>
                      </a:r>
                      <a:r>
                        <a:rPr lang="en-GB" sz="1000" b="1" noProof="0" dirty="0">
                          <a:latin typeface="+mn-lt"/>
                        </a:rPr>
                        <a:t>advise on improvements that could be made</a:t>
                      </a:r>
                      <a:r>
                        <a:rPr lang="en-GB" sz="1000" noProof="0" dirty="0">
                          <a:latin typeface="+mn-lt"/>
                        </a:rPr>
                        <a:t> to the approach.</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983962925"/>
                  </a:ext>
                </a:extLst>
              </a:tr>
              <a:tr h="136158">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Who owns any existing renewable energy projects?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98423938"/>
                  </a:ext>
                </a:extLst>
              </a:tr>
              <a:tr h="493310">
                <a:tc>
                  <a:txBody>
                    <a:bodyPr/>
                    <a:lstStyle/>
                    <a:p>
                      <a:pPr marL="171450" indent="-171450">
                        <a:buFont typeface="Arial" panose="020B0604020202020204" pitchFamily="34" charset="0"/>
                        <a:buChar char="•"/>
                      </a:pPr>
                      <a:r>
                        <a:rPr lang="en-GB" sz="1000" b="0" noProof="0" dirty="0">
                          <a:latin typeface="+mn-lt"/>
                        </a:rPr>
                        <a:t>Does the incumbent utility own any renewable energy projects?</a:t>
                      </a:r>
                    </a:p>
                    <a:p>
                      <a:pPr marL="171450" indent="-171450">
                        <a:buFont typeface="Arial" panose="020B0604020202020204" pitchFamily="34" charset="0"/>
                        <a:buChar char="•"/>
                      </a:pPr>
                      <a:r>
                        <a:rPr lang="en-GB" sz="1000" b="0" noProof="0" dirty="0">
                          <a:latin typeface="+mn-lt"/>
                        </a:rPr>
                        <a:t>Are renewable energy projects primarily owned, or being developed, through the private sector?</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not widely available, the single buyer or utility offtaker should be able to provide a list of any existing renewable energy projects and their owners.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renewable energy technologies might be new to the country it might be that the relevant technical skills do not exist in sector institutions. Involvement of the </a:t>
                      </a:r>
                      <a:r>
                        <a:rPr lang="en-GB" sz="1000" b="1" noProof="0" dirty="0">
                          <a:latin typeface="+mn-lt"/>
                        </a:rPr>
                        <a:t>private sector could be used to fill these skill gaps</a:t>
                      </a:r>
                      <a:r>
                        <a:rPr lang="en-GB" sz="1000" noProof="0" dirty="0">
                          <a:latin typeface="+mn-lt"/>
                        </a:rPr>
                        <a:t>, in addition to other benefits that might come with private sector involvement; for example, the existence of clear financial incentives to perform. </a:t>
                      </a:r>
                    </a:p>
                    <a:p>
                      <a:pPr marL="171450" indent="-171450">
                        <a:buFont typeface="Arial" panose="020B0604020202020204" pitchFamily="34" charset="0"/>
                        <a:buChar char="•"/>
                      </a:pPr>
                      <a:r>
                        <a:rPr lang="en-GB" sz="1000" noProof="0" dirty="0">
                          <a:latin typeface="+mn-lt"/>
                        </a:rPr>
                        <a:t>If there is not yet any private sector involvement in the renewable energy sector, consider providing support in </a:t>
                      </a:r>
                      <a:r>
                        <a:rPr lang="en-GB" sz="1000" b="1" noProof="0" dirty="0">
                          <a:latin typeface="+mn-lt"/>
                        </a:rPr>
                        <a:t>developing a renewable energy IPP programme</a:t>
                      </a:r>
                      <a:r>
                        <a:rPr lang="en-GB" sz="1000" noProof="0" dirty="0">
                          <a:latin typeface="+mn-lt"/>
                        </a:rPr>
                        <a:t>. See below, and guidance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procurement</a:t>
                      </a:r>
                      <a:r>
                        <a:rPr lang="en-GB" sz="100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1754287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4.8. Renewable energy (3 of 6)</a:t>
            </a:r>
          </a:p>
        </p:txBody>
      </p:sp>
      <p:pic>
        <p:nvPicPr>
          <p:cNvPr id="30" name="Picture 29">
            <a:extLst>
              <a:ext uri="{FF2B5EF4-FFF2-40B4-BE49-F238E27FC236}">
                <a16:creationId xmlns:a16="http://schemas.microsoft.com/office/drawing/2014/main" id="{BD9FC194-891D-0449-A06A-5E1CB79A5DB1}"/>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3" name="Picture 52">
            <a:extLst>
              <a:ext uri="{FF2B5EF4-FFF2-40B4-BE49-F238E27FC236}">
                <a16:creationId xmlns:a16="http://schemas.microsoft.com/office/drawing/2014/main" id="{717E2E54-E23B-314B-9EA0-A0ADD43CA84B}"/>
              </a:ext>
            </a:extLst>
          </p:cNvPr>
          <p:cNvPicPr>
            <a:picLocks noChangeAspect="1"/>
          </p:cNvPicPr>
          <p:nvPr/>
        </p:nvPicPr>
        <p:blipFill>
          <a:blip r:embed="rId7" cstate="screen">
            <a:duotone>
              <a:schemeClr val="accent1">
                <a:shade val="45000"/>
                <a:satMod val="135000"/>
              </a:schemeClr>
              <a:prstClr val="white"/>
            </a:duotone>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49707253-4F1F-3F48-B319-D7A76FA52F34}"/>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FF02405A-644E-9E49-8E04-87A9857ACF91}"/>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5BF224BB-E40B-4A41-93AD-5BD0E8F76179}"/>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64042AB7-9430-F04A-BB0B-F771F7E0470A}"/>
              </a:ext>
            </a:extLst>
          </p:cNvPr>
          <p:cNvPicPr>
            <a:picLocks noChangeAspect="1"/>
          </p:cNvPicPr>
          <p:nvPr/>
        </p:nvPicPr>
        <p:blipFill>
          <a:blip r:embed="rId15" cstate="screen">
            <a:duotone>
              <a:schemeClr val="accent1">
                <a:shade val="45000"/>
                <a:satMod val="135000"/>
              </a:schemeClr>
              <a:prstClr val="white"/>
            </a:duotone>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66">
            <a:hlinkClick r:id="rId17" action="ppaction://hlinksldjump" highlightClick="1"/>
            <a:extLst>
              <a:ext uri="{FF2B5EF4-FFF2-40B4-BE49-F238E27FC236}">
                <a16:creationId xmlns:a16="http://schemas.microsoft.com/office/drawing/2014/main" id="{33689827-3A59-4B2B-BA4F-81B0462D4728}"/>
              </a:ext>
            </a:extLst>
          </p:cNvPr>
          <p:cNvSpPr/>
          <p:nvPr/>
        </p:nvSpPr>
        <p:spPr bwMode="ltGray">
          <a:xfrm>
            <a:off x="6803905"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4.8. Renewable energy</a:t>
            </a:r>
          </a:p>
        </p:txBody>
      </p:sp>
    </p:spTree>
    <p:extLst>
      <p:ext uri="{BB962C8B-B14F-4D97-AF65-F5344CB8AC3E}">
        <p14:creationId xmlns:p14="http://schemas.microsoft.com/office/powerpoint/2010/main" val="23961398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346654243"/>
              </p:ext>
            </p:extLst>
          </p:nvPr>
        </p:nvGraphicFramePr>
        <p:xfrm>
          <a:off x="450156" y="1620391"/>
          <a:ext cx="9847532" cy="5236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858086432"/>
                    </a:ext>
                  </a:extLst>
                </a:gridCol>
                <a:gridCol w="3369878">
                  <a:extLst>
                    <a:ext uri="{9D8B030D-6E8A-4147-A177-3AD203B41FA5}">
                      <a16:colId xmlns:a16="http://schemas.microsoft.com/office/drawing/2014/main" val="4019704487"/>
                    </a:ext>
                  </a:extLst>
                </a:gridCol>
              </a:tblGrid>
              <a:tr h="129176">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extLst>
                  <a:ext uri="{0D108BD9-81ED-4DB2-BD59-A6C34878D82A}">
                    <a16:rowId xmlns:a16="http://schemas.microsoft.com/office/drawing/2014/main" val="559539109"/>
                  </a:ext>
                </a:extLst>
              </a:tr>
              <a:tr h="129176">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Where private sector renewable energy projects have been developed, is there a clear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2" action="ppaction://hlinksldjump"/>
                        </a:rPr>
                        <a:t>procurement</a:t>
                      </a:r>
                      <a:r>
                        <a:rPr kumimoji="0" lang="en-GB" sz="1000" b="1" i="0" u="none" strike="noStrike" kern="1200" cap="none" spc="0" normalizeH="0" baseline="0" noProof="0" dirty="0">
                          <a:ln>
                            <a:noFill/>
                          </a:ln>
                          <a:solidFill>
                            <a:srgbClr val="FF0000"/>
                          </a:solidFill>
                          <a:effectLst/>
                          <a:uLnTx/>
                          <a:uFillTx/>
                          <a:latin typeface="Arial"/>
                          <a:ea typeface="+mj-ea"/>
                          <a:cs typeface="+mj-cs"/>
                        </a:rPr>
                        <a:t> </a:t>
                      </a:r>
                      <a:r>
                        <a:rPr kumimoji="0" lang="en-GB" sz="1000" b="1" i="0" u="none" strike="noStrike" kern="1200" cap="none" spc="0" normalizeH="0" baseline="0" noProof="0" dirty="0">
                          <a:ln>
                            <a:noFill/>
                          </a:ln>
                          <a:solidFill>
                            <a:prstClr val="black"/>
                          </a:solidFill>
                          <a:effectLst/>
                          <a:uLnTx/>
                          <a:uFillTx/>
                          <a:latin typeface="Arial"/>
                          <a:ea typeface="+mj-ea"/>
                          <a:cs typeface="+mj-cs"/>
                        </a:rPr>
                        <a:t>process defined?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8016186"/>
                  </a:ext>
                </a:extLst>
              </a:tr>
              <a:tr h="129176">
                <a:tc>
                  <a:txBody>
                    <a:bodyPr/>
                    <a:lstStyle/>
                    <a:p>
                      <a:pPr marL="171450" indent="-171450">
                        <a:buFont typeface="Arial" panose="020B0604020202020204" pitchFamily="34" charset="0"/>
                        <a:buChar char="•"/>
                      </a:pPr>
                      <a:r>
                        <a:rPr lang="en-GB" sz="1000" b="0" noProof="0" dirty="0">
                          <a:latin typeface="+mn-lt"/>
                        </a:rPr>
                        <a:t>Have private sector projects secured PPAs through unsolicited bids, or through competitive tenders?</a:t>
                      </a:r>
                    </a:p>
                    <a:p>
                      <a:pPr marL="171450" indent="-171450">
                        <a:buFont typeface="Arial" panose="020B0604020202020204" pitchFamily="34" charset="0"/>
                        <a:buChar char="•"/>
                      </a:pPr>
                      <a:r>
                        <a:rPr lang="en-GB" sz="1000" b="0" noProof="0" dirty="0">
                          <a:latin typeface="+mn-lt"/>
                        </a:rPr>
                        <a:t>Do regular competitive tenders take place? Are the selection criteria for projects clearly defined?</a:t>
                      </a:r>
                    </a:p>
                    <a:p>
                      <a:pPr marL="171450" indent="-171450">
                        <a:buFont typeface="Arial" panose="020B0604020202020204" pitchFamily="34" charset="0"/>
                        <a:buChar char="•"/>
                      </a:pPr>
                      <a:r>
                        <a:rPr lang="en-GB" sz="1000" b="0" noProof="0" dirty="0">
                          <a:latin typeface="+mn-lt"/>
                        </a:rPr>
                        <a:t>Is there a clear expectation of how much capacity or which technologies will be procured over the coming years?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offtaker / utility / single buyer should be best placed to provide detailed information on how any existing renewable energy PPAs with private sector developers were agreed, as should the renewable energy companies who have already secured PPAs.</a:t>
                      </a:r>
                    </a:p>
                    <a:p>
                      <a:pPr marL="171450" indent="-171450">
                        <a:buFont typeface="Arial" panose="020B0604020202020204" pitchFamily="34" charset="0"/>
                        <a:buChar char="•"/>
                      </a:pPr>
                      <a:r>
                        <a:rPr lang="en-GB" sz="1000" noProof="0" dirty="0">
                          <a:latin typeface="+mn-lt"/>
                        </a:rPr>
                        <a:t>Where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procurement</a:t>
                      </a:r>
                      <a:r>
                        <a:rPr lang="en-GB" sz="1000" noProof="0" dirty="0">
                          <a:latin typeface="+mn-lt"/>
                        </a:rPr>
                        <a:t> has been through a competitive tender, the organisation with responsibility for that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procurement</a:t>
                      </a:r>
                      <a:r>
                        <a:rPr lang="en-GB" sz="1000" noProof="0" dirty="0">
                          <a:solidFill>
                            <a:srgbClr val="FF0000"/>
                          </a:solidFill>
                          <a:latin typeface="+mn-lt"/>
                        </a:rPr>
                        <a:t> </a:t>
                      </a:r>
                      <a:r>
                        <a:rPr lang="en-GB" sz="1000" noProof="0" dirty="0">
                          <a:latin typeface="+mn-lt"/>
                        </a:rPr>
                        <a:t>may be able to provide details of previous tenders and any upcoming tenders. It is possible that previous </a:t>
                      </a:r>
                      <a:r>
                        <a:rPr lang="en-US" sz="1000" noProof="0" dirty="0">
                          <a:latin typeface="+mn-lt"/>
                        </a:rPr>
                        <a:t>Requests for Expressions of Interest (</a:t>
                      </a:r>
                      <a:r>
                        <a:rPr lang="en-GB" sz="1000" noProof="0" dirty="0">
                          <a:latin typeface="+mn-lt"/>
                        </a:rPr>
                        <a:t>REOIs) or Request for proposals</a:t>
                      </a:r>
                      <a:r>
                        <a:rPr lang="en-GB" sz="1000" baseline="0" noProof="0" dirty="0">
                          <a:latin typeface="+mn-lt"/>
                        </a:rPr>
                        <a:t> (</a:t>
                      </a:r>
                      <a:r>
                        <a:rPr lang="en-GB" sz="1000" noProof="0" dirty="0">
                          <a:latin typeface="+mn-lt"/>
                        </a:rPr>
                        <a:t>RFPs) are available on the procuring agency’s website.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Competitive tendering, if well designed, should lead to the utility achieving better value for money for end consumers compared to negotiating in response to an unsolicited bid. A tender should also give the procuring agency more control over the commercial terms that are agreed. If projects to date have all been developed in response to unsolicited bids, support could be provided to </a:t>
                      </a:r>
                      <a:r>
                        <a:rPr lang="en-GB" sz="1000" b="1" noProof="0" dirty="0">
                          <a:latin typeface="+mn-lt"/>
                        </a:rPr>
                        <a:t>develop a competitive tendering process </a:t>
                      </a:r>
                      <a:r>
                        <a:rPr lang="en-GB" sz="1000" noProof="0" dirty="0">
                          <a:latin typeface="+mn-lt"/>
                        </a:rPr>
                        <a:t>for renewables projects. Ideally any tenders should be clearly signalled and communicated to the market.</a:t>
                      </a:r>
                    </a:p>
                    <a:p>
                      <a:pPr marL="171450" indent="-171450">
                        <a:buFont typeface="Arial" panose="020B0604020202020204" pitchFamily="34" charset="0"/>
                        <a:buChar char="•"/>
                      </a:pPr>
                      <a:r>
                        <a:rPr lang="en-GB" sz="1000" noProof="0" dirty="0">
                          <a:latin typeface="+mn-lt"/>
                        </a:rPr>
                        <a:t>Training and capacity building might also be required to </a:t>
                      </a:r>
                      <a:r>
                        <a:rPr lang="en-GB" sz="1000" b="1" noProof="0" dirty="0">
                          <a:latin typeface="+mn-lt"/>
                        </a:rPr>
                        <a:t>build up capability in the organisations that would be running any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2" action="ppaction://hlinksldjump"/>
                        </a:rPr>
                        <a:t>procurement</a:t>
                      </a:r>
                      <a:r>
                        <a:rPr lang="en-GB" sz="100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618391216"/>
                  </a:ext>
                </a:extLst>
              </a:tr>
              <a:tr h="129176">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For utility-scale renewable energy projects is there a clear commercial framework in place?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5570988"/>
                  </a:ext>
                </a:extLst>
              </a:tr>
              <a:tr h="1230392">
                <a:tc>
                  <a:txBody>
                    <a:bodyPr/>
                    <a:lstStyle/>
                    <a:p>
                      <a:pPr marL="171450" indent="-171450">
                        <a:buFont typeface="Arial" panose="020B0604020202020204" pitchFamily="34" charset="0"/>
                        <a:buChar char="•"/>
                      </a:pPr>
                      <a:r>
                        <a:rPr lang="en-GB" sz="1000" b="0" noProof="0" dirty="0">
                          <a:latin typeface="+mn-lt"/>
                        </a:rPr>
                        <a:t>Is there a standard PPA that is used for renewable energy projects? Is this publicly available?</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organisation with responsibility for procuring renewable energy IPPs should be able to provide details on the commercial framework in place for those projects.</a:t>
                      </a:r>
                    </a:p>
                    <a:p>
                      <a:pPr marL="171450" indent="-171450">
                        <a:buFont typeface="Arial" panose="020B0604020202020204" pitchFamily="34" charset="0"/>
                        <a:buChar char="•"/>
                      </a:pPr>
                      <a:r>
                        <a:rPr lang="en-GB" sz="1000" noProof="0" dirty="0">
                          <a:latin typeface="+mn-lt"/>
                        </a:rPr>
                        <a:t>If standardised agreements have been developed, e.g. for a competitive tendering programme, it is also possible that these agreements are available from the regulator, and maybe made available on the regulator’s website.</a:t>
                      </a:r>
                    </a:p>
                    <a:p>
                      <a:pPr marL="171450" indent="-171450">
                        <a:buFont typeface="Arial" panose="020B0604020202020204" pitchFamily="34" charset="0"/>
                        <a:buChar char="•"/>
                      </a:pPr>
                      <a:r>
                        <a:rPr lang="en-GB" sz="1000" noProof="0" dirty="0">
                          <a:latin typeface="+mn-lt"/>
                        </a:rPr>
                        <a:t>Speaking with renewable energy companies developing projects in the country should highlight any major issues with the commercial terms proposed for renewable energy projects.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no key project agreements (such as a PPA) have yet been developed for renewable energy projects in the country, but there is a desire to increase private sector participation in the sector, support could be provided in </a:t>
                      </a:r>
                      <a:r>
                        <a:rPr lang="en-GB" sz="1000" b="1" noProof="0" dirty="0">
                          <a:latin typeface="+mn-lt"/>
                        </a:rPr>
                        <a:t>developing a set of standardised contracts</a:t>
                      </a:r>
                      <a:r>
                        <a:rPr lang="en-GB" sz="1000" noProof="0" dirty="0">
                          <a:latin typeface="+mn-lt"/>
                        </a:rPr>
                        <a:t>.</a:t>
                      </a:r>
                    </a:p>
                    <a:p>
                      <a:pPr marL="171450" indent="-171450">
                        <a:buFont typeface="Arial" panose="020B0604020202020204" pitchFamily="34" charset="0"/>
                        <a:buChar char="•"/>
                      </a:pPr>
                      <a:r>
                        <a:rPr lang="en-GB" sz="1000" noProof="0" dirty="0">
                          <a:latin typeface="+mn-lt"/>
                        </a:rPr>
                        <a:t>If such agreements have been developed but issues have been highlighted with those agreements by developers, support should be provided to </a:t>
                      </a:r>
                      <a:r>
                        <a:rPr lang="en-GB" sz="1000" b="1" noProof="0" dirty="0">
                          <a:latin typeface="+mn-lt"/>
                        </a:rPr>
                        <a:t>recommend amendments to the agreements</a:t>
                      </a:r>
                      <a:r>
                        <a:rPr lang="en-GB" sz="1000" noProof="0" dirty="0">
                          <a:latin typeface="+mn-lt"/>
                        </a:rPr>
                        <a:t>. Ideally these agreements should be made publicly available.</a:t>
                      </a:r>
                    </a:p>
                    <a:p>
                      <a:pPr marL="171450" indent="-171450">
                        <a:buFont typeface="Arial" panose="020B0604020202020204" pitchFamily="34" charset="0"/>
                        <a:buChar char="•"/>
                      </a:pPr>
                      <a:r>
                        <a:rPr lang="en-GB" sz="1000" noProof="0" dirty="0">
                          <a:latin typeface="+mn-lt"/>
                        </a:rPr>
                        <a:t>Training could also be provided to the key stakeholders involved in </a:t>
                      </a:r>
                      <a:r>
                        <a:rPr lang="en-GB" sz="1000" b="0" noProof="0" dirty="0">
                          <a:latin typeface="+mn-lt"/>
                        </a:rPr>
                        <a:t>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procurement</a:t>
                      </a:r>
                      <a:r>
                        <a:rPr lang="en-GB" sz="1000" b="0" noProof="0" dirty="0">
                          <a:solidFill>
                            <a:srgbClr val="FF0000"/>
                          </a:solidFill>
                          <a:latin typeface="+mn-lt"/>
                        </a:rPr>
                        <a:t> </a:t>
                      </a:r>
                      <a:r>
                        <a:rPr lang="en-GB" sz="1000" b="0" noProof="0" dirty="0">
                          <a:latin typeface="+mn-lt"/>
                        </a:rPr>
                        <a:t>of </a:t>
                      </a:r>
                      <a:r>
                        <a:rPr lang="en-GB" sz="1000" noProof="0" dirty="0">
                          <a:latin typeface="+mn-lt"/>
                        </a:rPr>
                        <a:t>renewable energy so that they have a good understanding of the agreements developed and are </a:t>
                      </a:r>
                      <a:r>
                        <a:rPr lang="en-GB" sz="1000" b="1" noProof="0" dirty="0">
                          <a:latin typeface="+mn-lt"/>
                        </a:rPr>
                        <a:t>equipped to negotiate any final terms</a:t>
                      </a:r>
                      <a:r>
                        <a:rPr lang="en-GB" sz="100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2293022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4.8. Renewable energy (4 of 6)</a:t>
            </a:r>
          </a:p>
        </p:txBody>
      </p:sp>
      <p:pic>
        <p:nvPicPr>
          <p:cNvPr id="30" name="Picture 29">
            <a:extLst>
              <a:ext uri="{FF2B5EF4-FFF2-40B4-BE49-F238E27FC236}">
                <a16:creationId xmlns:a16="http://schemas.microsoft.com/office/drawing/2014/main" id="{EA14FB89-3F29-2040-B941-C55E0A7C9989}"/>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1" name="Picture 30">
            <a:extLst>
              <a:ext uri="{FF2B5EF4-FFF2-40B4-BE49-F238E27FC236}">
                <a16:creationId xmlns:a16="http://schemas.microsoft.com/office/drawing/2014/main" id="{345E51A6-EAE0-6D40-BD84-779C0404756D}"/>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2" name="Picture 31">
            <a:extLst>
              <a:ext uri="{FF2B5EF4-FFF2-40B4-BE49-F238E27FC236}">
                <a16:creationId xmlns:a16="http://schemas.microsoft.com/office/drawing/2014/main" id="{5C598AA1-1FB5-AB4B-8B3C-5667A74427A2}"/>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87248247-63D8-E34D-A74D-70B68D1E3826}"/>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951AE74B-AAF9-A548-9A35-FAEBF9BE0C9B}"/>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AF4F863A-C787-964B-A39E-2A3713CCF171}"/>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66">
            <a:hlinkClick r:id="rId15" action="ppaction://hlinksldjump" highlightClick="1"/>
            <a:extLst>
              <a:ext uri="{FF2B5EF4-FFF2-40B4-BE49-F238E27FC236}">
                <a16:creationId xmlns:a16="http://schemas.microsoft.com/office/drawing/2014/main" id="{33689827-3A59-4B2B-BA4F-81B0462D4728}"/>
              </a:ext>
            </a:extLst>
          </p:cNvPr>
          <p:cNvSpPr/>
          <p:nvPr/>
        </p:nvSpPr>
        <p:spPr bwMode="ltGray">
          <a:xfrm>
            <a:off x="6803905"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4.8. Renewable energy</a:t>
            </a:r>
          </a:p>
        </p:txBody>
      </p:sp>
    </p:spTree>
    <p:extLst>
      <p:ext uri="{BB962C8B-B14F-4D97-AF65-F5344CB8AC3E}">
        <p14:creationId xmlns:p14="http://schemas.microsoft.com/office/powerpoint/2010/main" val="7507778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09681949"/>
              </p:ext>
            </p:extLst>
          </p:nvPr>
        </p:nvGraphicFramePr>
        <p:xfrm>
          <a:off x="450156" y="1620391"/>
          <a:ext cx="9847532" cy="3416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858086432"/>
                    </a:ext>
                  </a:extLst>
                </a:gridCol>
                <a:gridCol w="3369878">
                  <a:extLst>
                    <a:ext uri="{9D8B030D-6E8A-4147-A177-3AD203B41FA5}">
                      <a16:colId xmlns:a16="http://schemas.microsoft.com/office/drawing/2014/main" val="4019704487"/>
                    </a:ext>
                  </a:extLst>
                </a:gridCol>
              </a:tblGrid>
              <a:tr h="129176">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29176">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Are there any regulations in place to support the development of smaller-scale renewable energy projects?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72634624"/>
                  </a:ext>
                </a:extLst>
              </a:tr>
              <a:tr h="1399810">
                <a:tc>
                  <a:txBody>
                    <a:bodyPr/>
                    <a:lstStyle/>
                    <a:p>
                      <a:pPr marL="171450" indent="-171450">
                        <a:buFont typeface="Arial" panose="020B0604020202020204" pitchFamily="34" charset="0"/>
                        <a:buChar char="•"/>
                      </a:pPr>
                      <a:r>
                        <a:rPr lang="en-GB" sz="1000" b="0" noProof="0" dirty="0">
                          <a:latin typeface="+mn-lt"/>
                        </a:rPr>
                        <a:t>Have any net metering or feed-in tariff regulations been established to help the development of smaller-scale renewable energy projects?</a:t>
                      </a:r>
                    </a:p>
                    <a:p>
                      <a:pPr marL="171450" indent="-171450">
                        <a:buFont typeface="Arial" panose="020B0604020202020204" pitchFamily="34" charset="0"/>
                        <a:buChar char="•"/>
                      </a:pPr>
                      <a:r>
                        <a:rPr lang="en-GB" sz="1000" b="0" noProof="0" dirty="0">
                          <a:latin typeface="+mn-lt"/>
                        </a:rPr>
                        <a:t>Are there any </a:t>
                      </a:r>
                      <a:r>
                        <a:rPr lang="en-GB" sz="1000" b="0" noProof="0" dirty="0">
                          <a:solidFill>
                            <a:srgbClr val="FF0000"/>
                          </a:solidFill>
                          <a:latin typeface="+mn-lt"/>
                          <a:hlinkClick r:id="rId2" action="ppaction://hlinksldjump"/>
                        </a:rPr>
                        <a:t>incentives or subsidies</a:t>
                      </a:r>
                      <a:r>
                        <a:rPr lang="en-GB" sz="1000" b="0" noProof="0" dirty="0">
                          <a:solidFill>
                            <a:srgbClr val="FF0000"/>
                          </a:solidFill>
                          <a:latin typeface="+mn-lt"/>
                        </a:rPr>
                        <a:t> </a:t>
                      </a:r>
                      <a:r>
                        <a:rPr lang="en-GB" sz="1000" b="0" noProof="0" dirty="0">
                          <a:latin typeface="+mn-lt"/>
                        </a:rPr>
                        <a:t>in place to support the development of off-grid renewable energy, either </a:t>
                      </a:r>
                      <a:r>
                        <a:rPr lang="en-GB" sz="1000" b="0" noProof="0" dirty="0">
                          <a:solidFill>
                            <a:srgbClr val="FF0000"/>
                          </a:solidFill>
                          <a:latin typeface="+mn-lt"/>
                          <a:hlinkClick r:id="rId3" action="ppaction://hlinksldjump"/>
                        </a:rPr>
                        <a:t>mini-grids</a:t>
                      </a:r>
                      <a:r>
                        <a:rPr lang="en-GB" sz="1000" b="0" noProof="0" dirty="0">
                          <a:solidFill>
                            <a:srgbClr val="FF0000"/>
                          </a:solidFill>
                          <a:latin typeface="+mn-lt"/>
                        </a:rPr>
                        <a:t> </a:t>
                      </a:r>
                      <a:r>
                        <a:rPr lang="en-GB" sz="1000" b="0" noProof="0" dirty="0">
                          <a:latin typeface="+mn-lt"/>
                        </a:rPr>
                        <a:t>or </a:t>
                      </a:r>
                      <a:r>
                        <a:rPr lang="en-GB" sz="1000" b="0" noProof="0" dirty="0">
                          <a:solidFill>
                            <a:srgbClr val="FF0000"/>
                          </a:solidFill>
                          <a:latin typeface="+mn-lt"/>
                          <a:hlinkClick r:id="rId4" action="ppaction://hlinksldjump"/>
                        </a:rPr>
                        <a:t>stand-alone systems</a:t>
                      </a:r>
                      <a:r>
                        <a:rPr lang="en-GB" sz="1000" b="0" noProof="0" dirty="0">
                          <a:latin typeface="+mn-lt"/>
                        </a:rPr>
                        <a:t>?</a:t>
                      </a:r>
                    </a:p>
                    <a:p>
                      <a:pPr marL="171450" indent="-171450">
                        <a:buFont typeface="Arial" panose="020B0604020202020204" pitchFamily="34" charset="0"/>
                        <a:buChar char="•"/>
                      </a:pPr>
                      <a:r>
                        <a:rPr lang="en-GB" sz="1000" b="0" noProof="0" dirty="0">
                          <a:latin typeface="+mn-lt"/>
                        </a:rPr>
                        <a:t>Has there been much development of behind-the-meter renewable energy capacity?</a:t>
                      </a:r>
                    </a:p>
                    <a:p>
                      <a:pPr marL="171450" indent="-171450">
                        <a:buFont typeface="Arial" panose="020B0604020202020204" pitchFamily="34" charset="0"/>
                        <a:buChar char="•"/>
                      </a:pPr>
                      <a:r>
                        <a:rPr lang="en-GB" sz="1000" b="0" noProof="0" dirty="0">
                          <a:latin typeface="+mn-lt"/>
                        </a:rPr>
                        <a:t>Are there any policies in place to encourage the use of more sustainable fuels (such as sustainably produced, renewable biomass) in </a:t>
                      </a:r>
                      <a:r>
                        <a:rPr lang="en-GB" sz="1000" b="0" noProof="0" dirty="0">
                          <a:latin typeface="+mn-lt"/>
                          <a:hlinkClick r:id="rId5" action="ppaction://hlinksldjump"/>
                        </a:rPr>
                        <a:t>decentralised heating and cooking</a:t>
                      </a:r>
                      <a:r>
                        <a:rPr lang="en-GB" sz="1000" b="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The regulator should be able to provide details on any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noProof="0" dirty="0">
                          <a:latin typeface="+mn-lt"/>
                        </a:rPr>
                        <a:t> in place to support small-scale renewable energy projects.</a:t>
                      </a:r>
                    </a:p>
                    <a:p>
                      <a:pPr marL="171450" indent="-171450">
                        <a:buFont typeface="Arial" panose="020B0604020202020204" pitchFamily="34" charset="0"/>
                        <a:buChar char="•"/>
                      </a:pPr>
                      <a:r>
                        <a:rPr lang="en-GB" sz="1000" noProof="0" dirty="0">
                          <a:latin typeface="+mn-lt"/>
                        </a:rPr>
                        <a:t>Small-scale renewable energy developers should also provide some indication on whether any support is available. In many countries, it may be difficult for small-scale projects to support a route-to-market for any excess power, but small-scale developers may still be able to develop behind-the-meter renewable energy projects that do not need to export any power.</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If there is no support for exporting excess power from small scale renewable energy projects, for example through </a:t>
                      </a:r>
                      <a:r>
                        <a:rPr lang="en-GB" sz="1000" b="1" noProof="0" dirty="0">
                          <a:latin typeface="+mn-lt"/>
                        </a:rPr>
                        <a:t>net metering regulations or through a feed-in tariff</a:t>
                      </a:r>
                      <a:r>
                        <a:rPr lang="en-GB" sz="1000" noProof="0" dirty="0">
                          <a:latin typeface="+mn-lt"/>
                        </a:rPr>
                        <a:t>, support could be provided to develop this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noProof="0" dirty="0">
                          <a:latin typeface="+mn-lt"/>
                        </a:rPr>
                        <a:t>. However, it should be noted that such regulation tends to be regressive as it reduces the contribution made by the middle class consumers able to afford (e.g.) solar towards the cost of maintaining the grid.</a:t>
                      </a:r>
                    </a:p>
                    <a:p>
                      <a:pPr marL="171450" indent="-171450">
                        <a:buFont typeface="Arial" panose="020B0604020202020204" pitchFamily="34" charset="0"/>
                        <a:buChar char="•"/>
                      </a:pPr>
                      <a:r>
                        <a:rPr lang="en-GB" sz="1000" noProof="0" dirty="0">
                          <a:latin typeface="+mn-lt"/>
                        </a:rPr>
                        <a:t>Most countries do not yet have any systematic regulatory support in place for renewable energy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mini-grids</a:t>
                      </a:r>
                      <a:r>
                        <a:rPr lang="en-GB" sz="1000" noProof="0" dirty="0">
                          <a:solidFill>
                            <a:srgbClr val="FF0000"/>
                          </a:solidFill>
                          <a:latin typeface="+mn-lt"/>
                        </a:rPr>
                        <a:t> </a:t>
                      </a:r>
                      <a:r>
                        <a:rPr lang="en-GB" sz="1000" noProof="0" dirty="0">
                          <a:latin typeface="+mn-lt"/>
                        </a:rPr>
                        <a: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stand-alone systems</a:t>
                      </a:r>
                      <a:r>
                        <a:rPr lang="en-GB" sz="1000" noProof="0" dirty="0">
                          <a:latin typeface="+mn-lt"/>
                        </a:rPr>
                        <a:t>. If a policy decision is made to provide additional support (e.g. through developing a concession or through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incentives or subsidies</a:t>
                      </a:r>
                      <a:r>
                        <a:rPr lang="en-GB" sz="1000" noProof="0" dirty="0">
                          <a:latin typeface="+mn-lt"/>
                        </a:rPr>
                        <a:t>), technical assistance could be provided to </a:t>
                      </a:r>
                      <a:r>
                        <a:rPr lang="en-GB" sz="1000" b="1" noProof="0" dirty="0">
                          <a:latin typeface="+mn-lt"/>
                        </a:rPr>
                        <a:t>develop the required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noProof="0" dirty="0">
                          <a:latin typeface="+mn-lt"/>
                        </a:rPr>
                        <a:t>.</a:t>
                      </a:r>
                    </a:p>
                    <a:p>
                      <a:pPr marL="171450" indent="-171450">
                        <a:buFont typeface="Arial" panose="020B0604020202020204" pitchFamily="34" charset="0"/>
                        <a:buChar char="•"/>
                      </a:pPr>
                      <a:r>
                        <a:rPr lang="en-GB" sz="1000" noProof="0" dirty="0">
                          <a:latin typeface="+mn-lt"/>
                        </a:rPr>
                        <a:t>Policy support could also be provided to </a:t>
                      </a:r>
                      <a:r>
                        <a:rPr lang="en-GB" sz="1000" b="1" noProof="0" dirty="0">
                          <a:latin typeface="+mn-lt"/>
                        </a:rPr>
                        <a:t>encourage more sustainable biomass production </a:t>
                      </a:r>
                      <a:r>
                        <a:rPr lang="en-GB" sz="1000" noProof="0" dirty="0">
                          <a:latin typeface="+mn-lt"/>
                        </a:rPr>
                        <a:t>for use in </a:t>
                      </a:r>
                      <a:r>
                        <a:rPr lang="en-GB" sz="1000" noProof="0" dirty="0">
                          <a:latin typeface="+mn-lt"/>
                          <a:hlinkClick r:id="rId5" action="ppaction://hlinksldjump"/>
                        </a:rPr>
                        <a:t>decentralised heating and cooking</a:t>
                      </a:r>
                      <a:r>
                        <a:rPr lang="en-GB" sz="100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179795"/>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4.8. Renewable energy (5 of 6)</a:t>
            </a:r>
          </a:p>
        </p:txBody>
      </p:sp>
      <p:pic>
        <p:nvPicPr>
          <p:cNvPr id="30" name="Picture 29">
            <a:extLst>
              <a:ext uri="{FF2B5EF4-FFF2-40B4-BE49-F238E27FC236}">
                <a16:creationId xmlns:a16="http://schemas.microsoft.com/office/drawing/2014/main" id="{9663F1B2-EEF0-334F-BAF8-B961633AF26B}"/>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1" name="Picture 30">
            <a:extLst>
              <a:ext uri="{FF2B5EF4-FFF2-40B4-BE49-F238E27FC236}">
                <a16:creationId xmlns:a16="http://schemas.microsoft.com/office/drawing/2014/main" id="{B6D00E6D-A618-C046-8552-5DDA5D5E37BE}"/>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2" name="Picture 31">
            <a:extLst>
              <a:ext uri="{FF2B5EF4-FFF2-40B4-BE49-F238E27FC236}">
                <a16:creationId xmlns:a16="http://schemas.microsoft.com/office/drawing/2014/main" id="{D2265D6E-E6B2-784D-BBAE-0DB36E93A9DA}"/>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ABBC4E23-938B-2E42-B8CC-C6A1054FB42D}"/>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874980E7-63BE-C64F-A0E3-A2ADCCBA0DE5}"/>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BB438243-3A64-1449-A623-91028F3F9216}"/>
              </a:ext>
            </a:extLst>
          </p:cNvPr>
          <p:cNvPicPr>
            <a:picLocks noChangeAspect="1"/>
          </p:cNvPicPr>
          <p:nvPr/>
        </p:nvPicPr>
        <p:blipFill>
          <a:blip r:embed="rId17" cstate="screen">
            <a:duotone>
              <a:schemeClr val="accent1">
                <a:shade val="45000"/>
                <a:satMod val="135000"/>
              </a:schemeClr>
              <a:prstClr val="white"/>
            </a:duotone>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66">
            <a:hlinkClick r:id="rId19" action="ppaction://hlinksldjump" highlightClick="1"/>
            <a:extLst>
              <a:ext uri="{FF2B5EF4-FFF2-40B4-BE49-F238E27FC236}">
                <a16:creationId xmlns:a16="http://schemas.microsoft.com/office/drawing/2014/main" id="{33689827-3A59-4B2B-BA4F-81B0462D4728}"/>
              </a:ext>
            </a:extLst>
          </p:cNvPr>
          <p:cNvSpPr/>
          <p:nvPr/>
        </p:nvSpPr>
        <p:spPr bwMode="ltGray">
          <a:xfrm>
            <a:off x="6803905"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4.8. Renewable energy</a:t>
            </a:r>
          </a:p>
        </p:txBody>
      </p:sp>
    </p:spTree>
    <p:extLst>
      <p:ext uri="{BB962C8B-B14F-4D97-AF65-F5344CB8AC3E}">
        <p14:creationId xmlns:p14="http://schemas.microsoft.com/office/powerpoint/2010/main" val="17889495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553568237"/>
              </p:ext>
            </p:extLst>
          </p:nvPr>
        </p:nvGraphicFramePr>
        <p:xfrm>
          <a:off x="450156" y="1620000"/>
          <a:ext cx="9847532" cy="4779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93534674"/>
                    </a:ext>
                  </a:extLst>
                </a:gridCol>
                <a:gridCol w="3369878">
                  <a:extLst>
                    <a:ext uri="{9D8B030D-6E8A-4147-A177-3AD203B41FA5}">
                      <a16:colId xmlns:a16="http://schemas.microsoft.com/office/drawing/2014/main" val="1787737766"/>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Have there been any major issues with integrating renewable energy to the grid, or are issues expected in future?</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83192176"/>
                  </a:ext>
                </a:extLst>
              </a:tr>
              <a:tr h="161533">
                <a:tc>
                  <a:txBody>
                    <a:bodyPr/>
                    <a:lstStyle/>
                    <a:p>
                      <a:pPr marL="171450" indent="-171450">
                        <a:buFont typeface="Arial" panose="020B0604020202020204" pitchFamily="34" charset="0"/>
                        <a:buChar char="•"/>
                      </a:pPr>
                      <a:r>
                        <a:rPr lang="en-GB" sz="1000" b="0" noProof="0" dirty="0">
                          <a:latin typeface="+mn-lt"/>
                        </a:rPr>
                        <a:t>Are existing renewable energy generators subject to significant curtailment during certain (e.g. sunny or windy) periods?</a:t>
                      </a:r>
                    </a:p>
                    <a:p>
                      <a:pPr marL="171450" indent="-171450">
                        <a:buFont typeface="Arial" panose="020B0604020202020204" pitchFamily="34" charset="0"/>
                        <a:buChar char="•"/>
                      </a:pPr>
                      <a:r>
                        <a:rPr lang="en-GB" sz="1000" b="0" noProof="0" dirty="0">
                          <a:latin typeface="+mn-lt"/>
                        </a:rPr>
                        <a:t>Have there been any cases of significant grid instability resulting from increased renewable energy penetration?</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Renewable energy developers with existing operational projects should be able to give an indication of the extent to which output from their project have been curtailed. This should act as a proxy measure for whether there have been any challenges with integrating renewables to date.</a:t>
                      </a:r>
                    </a:p>
                    <a:p>
                      <a:pPr marL="171450" indent="-171450">
                        <a:buFont typeface="Arial" panose="020B0604020202020204" pitchFamily="34" charset="0"/>
                        <a:buChar char="•"/>
                      </a:pPr>
                      <a:r>
                        <a:rPr lang="en-GB" sz="1000" noProof="0" dirty="0">
                          <a:latin typeface="+mn-lt"/>
                        </a:rPr>
                        <a:t>The system operator should then be able to indicate what specific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system operation</a:t>
                      </a:r>
                      <a:r>
                        <a:rPr lang="en-GB" sz="1000" noProof="0" dirty="0">
                          <a:latin typeface="+mn-lt"/>
                        </a:rPr>
                        <a:t> challenges have led to any high levels of curtailment.</a:t>
                      </a:r>
                    </a:p>
                    <a:p>
                      <a:pPr marL="171450" indent="-171450">
                        <a:buFont typeface="Arial" panose="020B0604020202020204" pitchFamily="34" charset="0"/>
                        <a:buChar char="•"/>
                      </a:pPr>
                      <a:r>
                        <a:rPr lang="en-GB" sz="1000" noProof="0" dirty="0">
                          <a:latin typeface="+mn-lt"/>
                        </a:rPr>
                        <a:t>If there have been any major issues, this might have led to issues with system reliability, which would have been noticed by a wider range of system users, in particular industrial consumers of electricity who may be more sensitive to the quality of power supplied.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it is unclear how much renewable energy the existing system could absorb, support could be provided through </a:t>
                      </a:r>
                      <a:r>
                        <a:rPr lang="en-GB" sz="1000" b="1" noProof="0" dirty="0">
                          <a:latin typeface="+mn-lt"/>
                        </a:rPr>
                        <a:t>grid studies</a:t>
                      </a:r>
                      <a:r>
                        <a:rPr lang="en-GB" sz="1000" noProof="0" dirty="0">
                          <a:latin typeface="+mn-lt"/>
                        </a:rPr>
                        <a:t>, which could also identify any key investments in the </a:t>
                      </a:r>
                      <a:r>
                        <a:rPr lang="en-GB" sz="1000" noProof="0" dirty="0">
                          <a:solidFill>
                            <a:srgbClr val="FF0000"/>
                          </a:solidFill>
                          <a:latin typeface="+mn-lt"/>
                          <a:hlinkClick r:id="rId3" action="ppaction://hlinksldjump"/>
                        </a:rPr>
                        <a:t>network infrastructure</a:t>
                      </a:r>
                      <a:r>
                        <a:rPr lang="en-GB" sz="1000" noProof="0" dirty="0">
                          <a:latin typeface="+mn-lt"/>
                        </a:rPr>
                        <a:t> that might have a material impact on the absorption capacity of the system.</a:t>
                      </a:r>
                    </a:p>
                    <a:p>
                      <a:pPr marL="171450" indent="-171450">
                        <a:buFont typeface="Arial" panose="020B0604020202020204" pitchFamily="34" charset="0"/>
                        <a:buChar char="•"/>
                      </a:pPr>
                      <a:r>
                        <a:rPr lang="en-GB" sz="1000" noProof="0" dirty="0">
                          <a:latin typeface="+mn-lt"/>
                        </a:rPr>
                        <a:t>Technical assistance could also be provided to </a:t>
                      </a:r>
                      <a:r>
                        <a:rPr lang="en-GB" sz="1000" b="1" noProof="0" dirty="0">
                          <a:latin typeface="+mn-lt"/>
                        </a:rPr>
                        <a:t>identify technologies and ancillary services </a:t>
                      </a:r>
                      <a:r>
                        <a:rPr lang="en-GB" sz="1000" noProof="0" dirty="0">
                          <a:latin typeface="+mn-lt"/>
                        </a:rPr>
                        <a:t>that could be used to provide the required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system flexibility</a:t>
                      </a:r>
                      <a:r>
                        <a:rPr lang="en-GB" sz="1000" noProof="0" dirty="0">
                          <a:latin typeface="+mn-lt"/>
                        </a:rPr>
                        <a:t>.</a:t>
                      </a:r>
                    </a:p>
                    <a:p>
                      <a:pPr marL="171450" indent="-171450">
                        <a:buFont typeface="Arial" panose="020B0604020202020204" pitchFamily="34" charset="0"/>
                        <a:buChar char="•"/>
                      </a:pPr>
                      <a:r>
                        <a:rPr lang="en-GB" sz="1000" noProof="0" dirty="0">
                          <a:latin typeface="+mn-lt"/>
                        </a:rPr>
                        <a:t>Further, commercial advice could be provided on the </a:t>
                      </a:r>
                      <a:r>
                        <a:rPr lang="en-GB" sz="1000" b="1" noProof="0" dirty="0">
                          <a:solidFill>
                            <a:srgbClr val="FF0000"/>
                          </a:solidFill>
                          <a:latin typeface="+mn-lt"/>
                          <a:hlinkClick r:id="rId5" action="ppaction://hlinksldjump"/>
                        </a:rPr>
                        <a:t>market arrangements</a:t>
                      </a:r>
                      <a:r>
                        <a:rPr lang="en-GB" sz="1000" b="1" noProof="0" dirty="0">
                          <a:solidFill>
                            <a:srgbClr val="FF0000"/>
                          </a:solidFill>
                          <a:latin typeface="+mn-lt"/>
                        </a:rPr>
                        <a:t> </a:t>
                      </a:r>
                      <a:r>
                        <a:rPr lang="en-GB" sz="1000" b="1" noProof="0" dirty="0">
                          <a:solidFill>
                            <a:schemeClr val="tx1"/>
                          </a:solidFill>
                          <a:latin typeface="+mn-lt"/>
                        </a:rPr>
                        <a:t>and trading platforms</a:t>
                      </a:r>
                      <a:r>
                        <a:rPr lang="en-GB" sz="1000" b="1" noProof="0" dirty="0">
                          <a:latin typeface="+mn-lt"/>
                        </a:rPr>
                        <a:t>, commercial arrangements with flexible generation, and the interconnectors </a:t>
                      </a:r>
                      <a:r>
                        <a:rPr lang="en-GB" sz="1000" noProof="0" dirty="0">
                          <a:latin typeface="+mn-lt"/>
                        </a:rPr>
                        <a:t>that could complement the technical provision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system flexibility</a:t>
                      </a:r>
                      <a:r>
                        <a:rPr lang="en-GB" sz="1000" noProof="0" dirty="0">
                          <a:latin typeface="+mn-lt"/>
                        </a:rPr>
                        <a:t>.</a:t>
                      </a:r>
                    </a:p>
                    <a:p>
                      <a:pPr marL="171450" indent="-171450">
                        <a:buFont typeface="Arial" panose="020B0604020202020204" pitchFamily="34" charset="0"/>
                        <a:buChar char="•"/>
                      </a:pPr>
                      <a:r>
                        <a:rPr lang="en-GB" sz="1000" noProof="0" dirty="0">
                          <a:latin typeface="+mn-lt"/>
                        </a:rPr>
                        <a:t>So that these technologies and commercial arrangements can then be used to maximum benefit, capacity building might be required to </a:t>
                      </a:r>
                      <a:r>
                        <a:rPr lang="en-GB" sz="1000" b="1" noProof="0" dirty="0">
                          <a:latin typeface="+mn-lt"/>
                        </a:rPr>
                        <a:t>ensure that the system operator is equipped to used the tools available</a:t>
                      </a:r>
                      <a:r>
                        <a:rPr lang="en-GB" sz="1000" noProof="0" dirty="0">
                          <a:latin typeface="+mn-lt"/>
                        </a:rPr>
                        <a:t> to effectively manage the grid. </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657606947"/>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additional regulations that impact renewable power generators?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1623836"/>
                  </a:ext>
                </a:extLst>
              </a:tr>
              <a:tr h="161533">
                <a:tc>
                  <a:txBody>
                    <a:bodyPr/>
                    <a:lstStyle/>
                    <a:p>
                      <a:pPr marL="171450" indent="-171450">
                        <a:buFont typeface="Arial" panose="020B0604020202020204" pitchFamily="34" charset="0"/>
                        <a:buChar char="•"/>
                      </a:pPr>
                      <a:r>
                        <a:rPr lang="en-GB" sz="1000" b="0" noProof="0" dirty="0">
                          <a:latin typeface="+mn-lt"/>
                        </a:rPr>
                        <a:t>Do generators need to obtain a licence or any other types of permit?</a:t>
                      </a:r>
                    </a:p>
                    <a:p>
                      <a:pPr marL="171450" indent="-171450">
                        <a:buFont typeface="Arial" panose="020B0604020202020204" pitchFamily="34" charset="0"/>
                        <a:buChar char="•"/>
                      </a:pPr>
                      <a:r>
                        <a:rPr lang="en-GB" sz="1000" b="0" noProof="0" dirty="0">
                          <a:latin typeface="+mn-lt"/>
                        </a:rPr>
                        <a:t>Are there any additional requirements placed on generators that are intended to benefit local communities; for example local ownership requirements or local content requirements?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Most requirements are likely to be defined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kern="1200" noProof="0" dirty="0">
                          <a:solidFill>
                            <a:schemeClr val="dk1"/>
                          </a:solidFill>
                          <a:latin typeface="+mn-lt"/>
                          <a:ea typeface="+mj-ea"/>
                          <a:cs typeface="+mj-cs"/>
                        </a:rPr>
                        <a:t>; the regulator is likely to be the main source of information on licencing requirements, and some regulator websites might even contain information on the requirements.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Utility companies and generators should be able to give an overview of requirements that they have been asked to comply with.</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 regulator has only recently been established it is possible that no licencing regime has yet been established, so support could be provided to </a:t>
                      </a:r>
                      <a:r>
                        <a:rPr lang="en-GB" sz="1000" b="1" noProof="0" dirty="0">
                          <a:latin typeface="+mn-lt"/>
                        </a:rPr>
                        <a:t>define appropriate licences and associated processes</a:t>
                      </a:r>
                      <a:r>
                        <a:rPr lang="en-GB" sz="1000" noProof="0" dirty="0">
                          <a:latin typeface="+mn-lt"/>
                        </a:rPr>
                        <a:t>.</a:t>
                      </a:r>
                    </a:p>
                    <a:p>
                      <a:pPr marL="171450" indent="-171450">
                        <a:buFont typeface="Arial" panose="020B0604020202020204" pitchFamily="34" charset="0"/>
                        <a:buChar char="•"/>
                      </a:pPr>
                      <a:r>
                        <a:rPr lang="en-GB" sz="1000" noProof="0" dirty="0">
                          <a:latin typeface="+mn-lt"/>
                        </a:rPr>
                        <a:t>Capacity building could also focus on the design and implementation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noProof="0" dirty="0">
                          <a:latin typeface="+mn-lt"/>
                        </a:rPr>
                        <a:t>; in particular the award and monitoring of licences.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74307380"/>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US" dirty="0"/>
              <a:t>4.8. Renewable energy (6 of 6)</a:t>
            </a:r>
          </a:p>
        </p:txBody>
      </p:sp>
      <p:pic>
        <p:nvPicPr>
          <p:cNvPr id="53" name="Picture 52">
            <a:extLst>
              <a:ext uri="{FF2B5EF4-FFF2-40B4-BE49-F238E27FC236}">
                <a16:creationId xmlns:a16="http://schemas.microsoft.com/office/drawing/2014/main" id="{8EC9A2A3-0291-5146-99FE-906887EACD4E}"/>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7715A1EC-29FD-BB4C-B4EF-0601B57E3AFA}"/>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30AB9704-9A3B-7048-A4E8-32AB7A6CEA21}"/>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972EC764-6756-9443-A403-5A42A9031274}"/>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DD70873A-C918-6141-BA04-D6234D95B294}"/>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F23BE1C6-6B32-F540-BED5-C70CF0D2DB2E}"/>
              </a:ext>
            </a:extLst>
          </p:cNvPr>
          <p:cNvPicPr>
            <a:picLocks noChangeAspect="1"/>
          </p:cNvPicPr>
          <p:nvPr/>
        </p:nvPicPr>
        <p:blipFill>
          <a:blip r:embed="rId17" cstate="screen">
            <a:duotone>
              <a:schemeClr val="accent1">
                <a:shade val="45000"/>
                <a:satMod val="135000"/>
              </a:schemeClr>
              <a:prstClr val="white"/>
            </a:duotone>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66">
            <a:hlinkClick r:id="rId19" action="ppaction://hlinksldjump" highlightClick="1"/>
            <a:extLst>
              <a:ext uri="{FF2B5EF4-FFF2-40B4-BE49-F238E27FC236}">
                <a16:creationId xmlns:a16="http://schemas.microsoft.com/office/drawing/2014/main" id="{33689827-3A59-4B2B-BA4F-81B0462D4728}"/>
              </a:ext>
            </a:extLst>
          </p:cNvPr>
          <p:cNvSpPr/>
          <p:nvPr/>
        </p:nvSpPr>
        <p:spPr bwMode="ltGray">
          <a:xfrm>
            <a:off x="6803905"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4.8. Renewable energy</a:t>
            </a:r>
          </a:p>
        </p:txBody>
      </p:sp>
    </p:spTree>
    <p:extLst>
      <p:ext uri="{BB962C8B-B14F-4D97-AF65-F5344CB8AC3E}">
        <p14:creationId xmlns:p14="http://schemas.microsoft.com/office/powerpoint/2010/main" val="32424015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B30CD-D363-433A-B976-D6CA959C5DE6}"/>
              </a:ext>
            </a:extLst>
          </p:cNvPr>
          <p:cNvSpPr>
            <a:spLocks noGrp="1"/>
          </p:cNvSpPr>
          <p:nvPr>
            <p:ph type="title"/>
          </p:nvPr>
        </p:nvSpPr>
        <p:spPr/>
        <p:txBody>
          <a:bodyPr/>
          <a:lstStyle/>
          <a:p>
            <a:r>
              <a:rPr lang="en-GB" dirty="0"/>
              <a:t>4.9. Centralised heating and cooling (1 of 4)</a:t>
            </a:r>
          </a:p>
        </p:txBody>
      </p:sp>
      <p:graphicFrame>
        <p:nvGraphicFramePr>
          <p:cNvPr id="5" name="Content Placeholder 3">
            <a:extLst>
              <a:ext uri="{FF2B5EF4-FFF2-40B4-BE49-F238E27FC236}">
                <a16:creationId xmlns:a16="http://schemas.microsoft.com/office/drawing/2014/main" id="{D919E590-D286-4534-B4B3-F1AB386739D8}"/>
              </a:ext>
            </a:extLst>
          </p:cNvPr>
          <p:cNvGraphicFramePr>
            <a:graphicFrameLocks noGrp="1"/>
          </p:cNvGraphicFramePr>
          <p:nvPr>
            <p:ph sz="quarter" idx="10"/>
            <p:extLst>
              <p:ext uri="{D42A27DB-BD31-4B8C-83A1-F6EECF244321}">
                <p14:modId xmlns:p14="http://schemas.microsoft.com/office/powerpoint/2010/main" val="1712557333"/>
              </p:ext>
            </p:extLst>
          </p:nvPr>
        </p:nvGraphicFramePr>
        <p:xfrm>
          <a:off x="450156" y="1620000"/>
          <a:ext cx="9847532" cy="5389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93534674"/>
                    </a:ext>
                  </a:extLst>
                </a:gridCol>
                <a:gridCol w="3369878">
                  <a:extLst>
                    <a:ext uri="{9D8B030D-6E8A-4147-A177-3AD203B41FA5}">
                      <a16:colId xmlns:a16="http://schemas.microsoft.com/office/drawing/2014/main" val="1787737766"/>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heating (and cooling) services delivered through centralised </a:t>
                      </a:r>
                      <a:r>
                        <a:rPr kumimoji="0" lang="en-GB" sz="1000" b="1" i="0" u="none" strike="noStrike" kern="1200" cap="none" spc="0" normalizeH="0" baseline="0" noProof="0" dirty="0">
                          <a:ln>
                            <a:noFill/>
                          </a:ln>
                          <a:solidFill>
                            <a:schemeClr val="tx1"/>
                          </a:solidFill>
                          <a:effectLst/>
                          <a:uLnTx/>
                          <a:uFillTx/>
                          <a:latin typeface="Arial"/>
                          <a:ea typeface="+mj-ea"/>
                          <a:cs typeface="+mj-cs"/>
                          <a:hlinkClick r:id="rId2" action="ppaction://hlinksldjump"/>
                        </a:rPr>
                        <a:t>network infrastructure</a:t>
                      </a:r>
                      <a:r>
                        <a:rPr kumimoji="0" lang="en-GB" sz="1000" b="1" i="0" u="none" strike="noStrike" kern="1200" cap="none" spc="0" normalizeH="0" baseline="0" noProof="0" dirty="0">
                          <a:ln>
                            <a:noFill/>
                          </a:ln>
                          <a:solidFill>
                            <a:prstClr val="black"/>
                          </a:solidFill>
                          <a:effectLst/>
                          <a:uLnTx/>
                          <a:uFillTx/>
                          <a:latin typeface="Arial"/>
                          <a:ea typeface="+mj-ea"/>
                          <a:cs typeface="+mj-cs"/>
                        </a:rPr>
                        <a:t>?</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83192176"/>
                  </a:ext>
                </a:extLst>
              </a:tr>
              <a:tr h="161533">
                <a:tc>
                  <a:txBody>
                    <a:bodyPr/>
                    <a:lstStyle/>
                    <a:p>
                      <a:pPr marL="171450" indent="-171450">
                        <a:buFont typeface="Arial" panose="020B0604020202020204" pitchFamily="34" charset="0"/>
                        <a:buChar char="•"/>
                      </a:pPr>
                      <a:r>
                        <a:rPr lang="en-GB" sz="1000" b="0" noProof="0" dirty="0">
                          <a:latin typeface="+mn-lt"/>
                        </a:rPr>
                        <a:t>What are the primary sources of heat energy used by households and businesses?</a:t>
                      </a:r>
                    </a:p>
                    <a:p>
                      <a:pPr marL="171450" indent="-171450">
                        <a:buFont typeface="Arial" panose="020B0604020202020204" pitchFamily="34" charset="0"/>
                        <a:buChar char="•"/>
                      </a:pPr>
                      <a:r>
                        <a:rPr lang="en-GB" sz="1000" b="0" noProof="0" dirty="0">
                          <a:latin typeface="+mn-lt"/>
                        </a:rPr>
                        <a:t>Are district heating networks used to deliver heating and hot water in urban areas?</a:t>
                      </a:r>
                    </a:p>
                    <a:p>
                      <a:pPr marL="171450" indent="-171450">
                        <a:buFont typeface="Arial" panose="020B0604020202020204" pitchFamily="34" charset="0"/>
                        <a:buChar char="•"/>
                      </a:pPr>
                      <a:r>
                        <a:rPr lang="en-GB" sz="1000" b="0" noProof="0" dirty="0">
                          <a:latin typeface="+mn-lt"/>
                        </a:rPr>
                        <a:t>If so, what fuels are used to heat water for input to heat networks?</a:t>
                      </a:r>
                    </a:p>
                    <a:p>
                      <a:pPr marL="171450" indent="-171450">
                        <a:buFont typeface="Arial" panose="020B0604020202020204" pitchFamily="34" charset="0"/>
                        <a:buChar char="•"/>
                      </a:pPr>
                      <a:r>
                        <a:rPr lang="en-GB" sz="1000" b="0" noProof="0" dirty="0">
                          <a:latin typeface="+mn-lt"/>
                        </a:rPr>
                        <a:t>Is centralised </a:t>
                      </a:r>
                      <a:r>
                        <a:rPr lang="en-GB" sz="1000" b="0" noProof="0" dirty="0">
                          <a:solidFill>
                            <a:schemeClr val="tx1"/>
                          </a:solidFill>
                          <a:latin typeface="+mn-lt"/>
                          <a:hlinkClick r:id="rId2" action="ppaction://hlinksldjump"/>
                        </a:rPr>
                        <a:t>network infrastructure</a:t>
                      </a:r>
                      <a:r>
                        <a:rPr lang="en-GB" sz="1000" b="0" noProof="0" dirty="0">
                          <a:solidFill>
                            <a:srgbClr val="FF0000"/>
                          </a:solidFill>
                          <a:latin typeface="+mn-lt"/>
                        </a:rPr>
                        <a:t> </a:t>
                      </a:r>
                      <a:r>
                        <a:rPr lang="en-GB" sz="1000" b="0" noProof="0" dirty="0">
                          <a:latin typeface="+mn-lt"/>
                        </a:rPr>
                        <a:t>used to deliver gas (natural gas or alternatives, such as hydrogen or syngas) to homes and businesses for heating? </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IEA’s energy balance tables (</a:t>
                      </a:r>
                      <a:r>
                        <a:rPr lang="en-GB" sz="1000" noProof="0" dirty="0">
                          <a:latin typeface="+mn-lt"/>
                          <a:hlinkClick r:id="rId3"/>
                        </a:rPr>
                        <a:t>https://www.iea.org/statistics/</a:t>
                      </a:r>
                      <a:r>
                        <a:rPr lang="en-GB" sz="1000" noProof="0" dirty="0">
                          <a:latin typeface="+mn-lt"/>
                        </a:rPr>
                        <a:t>) include a heat energy column, which shows the sources of heat energy in the selected country</a:t>
                      </a:r>
                    </a:p>
                    <a:p>
                      <a:pPr marL="171450" indent="-171450">
                        <a:buFont typeface="Arial" panose="020B0604020202020204" pitchFamily="34" charset="0"/>
                        <a:buChar char="•"/>
                      </a:pPr>
                      <a:r>
                        <a:rPr lang="en-GB" sz="1000" noProof="0" dirty="0">
                          <a:latin typeface="+mn-lt"/>
                        </a:rPr>
                        <a:t>Most (but not all) energy recorded in these tables are likely to indicate to indicate the use of centralised infrastructure.</a:t>
                      </a:r>
                    </a:p>
                    <a:p>
                      <a:pPr marL="171450" indent="-171450">
                        <a:buFont typeface="Arial" panose="020B0604020202020204" pitchFamily="34" charset="0"/>
                        <a:buChar char="•"/>
                      </a:pPr>
                      <a:r>
                        <a:rPr lang="en-GB" sz="1000" noProof="0" dirty="0">
                          <a:latin typeface="+mn-lt"/>
                        </a:rPr>
                        <a:t>The ministry responsible for energy, regulator, or municipal governments (who often have a role for heat networks) may be able to provide more detailed information.</a:t>
                      </a:r>
                    </a:p>
                    <a:p>
                      <a:pPr marL="171450" indent="-171450">
                        <a:buFont typeface="Arial" panose="020B0604020202020204" pitchFamily="34" charset="0"/>
                        <a:buChar char="•"/>
                      </a:pPr>
                      <a:r>
                        <a:rPr lang="en-GB" sz="1000" noProof="0" dirty="0">
                          <a:latin typeface="+mn-lt"/>
                        </a:rPr>
                        <a:t>Speaking to large energy users and industries will provide a more granular view. For example, some large energy users may generate their own heat on site.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N/A</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657606947"/>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centralised infrastructure used to deliver heating services where a centralised solution would be optimal?</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1623836"/>
                  </a:ext>
                </a:extLst>
              </a:tr>
              <a:tr h="161533">
                <a:tc>
                  <a:txBody>
                    <a:bodyPr/>
                    <a:lstStyle/>
                    <a:p>
                      <a:pPr marL="171450" indent="-171450">
                        <a:buFont typeface="Arial" panose="020B0604020202020204" pitchFamily="34" charset="0"/>
                        <a:buChar char="•"/>
                      </a:pPr>
                      <a:r>
                        <a:rPr lang="en-GB" sz="1000" b="0" noProof="0" dirty="0">
                          <a:latin typeface="+mn-lt"/>
                        </a:rPr>
                        <a:t>Do businesses and households have access to the heating and cooling services they need?</a:t>
                      </a:r>
                    </a:p>
                    <a:p>
                      <a:pPr marL="171450" indent="-171450">
                        <a:buFont typeface="Arial" panose="020B0604020202020204" pitchFamily="34" charset="0"/>
                        <a:buChar char="•"/>
                      </a:pPr>
                      <a:r>
                        <a:rPr lang="en-GB" sz="1000" b="0" noProof="0" dirty="0">
                          <a:latin typeface="+mn-lt"/>
                        </a:rPr>
                        <a:t>Does </a:t>
                      </a:r>
                      <a:r>
                        <a:rPr lang="en-GB" sz="1000" b="0" noProof="0" dirty="0">
                          <a:solidFill>
                            <a:schemeClr val="tx1"/>
                          </a:solidFill>
                          <a:latin typeface="+mn-lt"/>
                          <a:hlinkClick r:id="rId4" action="ppaction://hlinksldjump"/>
                        </a:rPr>
                        <a:t>energy access policy</a:t>
                      </a:r>
                      <a:r>
                        <a:rPr lang="en-GB" sz="1000" b="0" noProof="0" dirty="0">
                          <a:solidFill>
                            <a:srgbClr val="FF0000"/>
                          </a:solidFill>
                          <a:latin typeface="+mn-lt"/>
                        </a:rPr>
                        <a:t> </a:t>
                      </a:r>
                      <a:r>
                        <a:rPr lang="en-GB" sz="1000" b="0" noProof="0" dirty="0">
                          <a:latin typeface="+mn-lt"/>
                        </a:rPr>
                        <a:t>and sector </a:t>
                      </a:r>
                      <a:r>
                        <a:rPr lang="en-GB" sz="1000" b="0" noProof="0" dirty="0">
                          <a:solidFill>
                            <a:schemeClr val="tx1"/>
                          </a:solidFill>
                          <a:latin typeface="+mn-lt"/>
                          <a:hlinkClick r:id="rId5" action="ppaction://hlinksldjump"/>
                        </a:rPr>
                        <a:t>planning and forecasting</a:t>
                      </a:r>
                      <a:r>
                        <a:rPr lang="en-GB" sz="1000" b="0" noProof="0" dirty="0">
                          <a:solidFill>
                            <a:srgbClr val="FF0000"/>
                          </a:solidFill>
                          <a:latin typeface="+mn-lt"/>
                        </a:rPr>
                        <a:t> </a:t>
                      </a:r>
                      <a:r>
                        <a:rPr lang="en-GB" sz="1000" b="0" noProof="0" dirty="0">
                          <a:latin typeface="+mn-lt"/>
                        </a:rPr>
                        <a:t>cover the provision of heating and cooling services?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Relevant government departments (energy ministry, municipalities) are likely to hold copies of analysis of heat demand and sector plans for meeting this demand.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Other donors engaged with the sector may also have been involved in conducting studies or surveys to analyse demand for heating/cooling services.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Engagement with a sample of large businesses, especially industrial businesses, should help to highlight any major gaps in provision or areas where demand is either not met or where it could be met more efficiently. For example, some industries may use solid fuels for heat where a high pressure mains gas supply would be more cost effective over the long-run.</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Demand for heating and cooling at the household level could be analysed through sampling of targeted engagement with households.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there is not a good understanding of the demand for heating and cooling services, technical assistance could be provided to perform surveys to </a:t>
                      </a:r>
                      <a:r>
                        <a:rPr lang="en-GB" sz="1000" b="1" noProof="0" dirty="0">
                          <a:latin typeface="+mn-lt"/>
                        </a:rPr>
                        <a:t>analyse demand</a:t>
                      </a:r>
                      <a:r>
                        <a:rPr lang="en-GB" sz="1000" noProof="0" dirty="0">
                          <a:latin typeface="+mn-lt"/>
                        </a:rPr>
                        <a:t>.</a:t>
                      </a:r>
                    </a:p>
                    <a:p>
                      <a:pPr marL="171450" indent="-171450">
                        <a:buFont typeface="Arial" panose="020B0604020202020204" pitchFamily="34" charset="0"/>
                        <a:buChar char="•"/>
                      </a:pPr>
                      <a:r>
                        <a:rPr lang="en-GB" sz="1000" noProof="0" dirty="0">
                          <a:latin typeface="+mn-lt"/>
                        </a:rPr>
                        <a:t>If the needs of businesses and/or households are clearly not currently met and </a:t>
                      </a:r>
                      <a:r>
                        <a:rPr lang="en-GB" sz="1000" noProof="0" dirty="0">
                          <a:solidFill>
                            <a:schemeClr val="tx1"/>
                          </a:solidFill>
                          <a:latin typeface="+mn-lt"/>
                          <a:hlinkClick r:id="rId4" action="ppaction://hlinksldjump"/>
                        </a:rPr>
                        <a:t>energy access policy</a:t>
                      </a:r>
                      <a:r>
                        <a:rPr lang="en-GB" sz="1000" noProof="0" dirty="0">
                          <a:solidFill>
                            <a:srgbClr val="FF0000"/>
                          </a:solidFill>
                          <a:latin typeface="+mn-lt"/>
                        </a:rPr>
                        <a:t> </a:t>
                      </a:r>
                      <a:r>
                        <a:rPr lang="en-GB" sz="1000" noProof="0" dirty="0">
                          <a:latin typeface="+mn-lt"/>
                        </a:rPr>
                        <a:t>does not adequately cover heating, technical assistance could be provided to </a:t>
                      </a:r>
                      <a:r>
                        <a:rPr lang="en-GB" sz="1000" b="1" noProof="0" dirty="0">
                          <a:latin typeface="+mn-lt"/>
                        </a:rPr>
                        <a:t>develop targets and supporting policy </a:t>
                      </a:r>
                      <a:r>
                        <a:rPr lang="en-GB" sz="1000" noProof="0" dirty="0">
                          <a:latin typeface="+mn-lt"/>
                        </a:rPr>
                        <a:t>for how demand will be met.</a:t>
                      </a:r>
                    </a:p>
                    <a:p>
                      <a:pPr marL="171450" indent="-171450">
                        <a:buFont typeface="Arial" panose="020B0604020202020204" pitchFamily="34" charset="0"/>
                        <a:buChar char="•"/>
                      </a:pPr>
                      <a:r>
                        <a:rPr lang="en-GB" sz="1000" noProof="0" dirty="0">
                          <a:latin typeface="+mn-lt"/>
                        </a:rPr>
                        <a:t>Where there are no detailed plans in place for establishing or maintaining centralised infrastructure for delivering heat services, technical assistance could be provided to </a:t>
                      </a:r>
                      <a:r>
                        <a:rPr lang="en-GB" sz="1000" b="1" noProof="0" dirty="0">
                          <a:latin typeface="+mn-lt"/>
                        </a:rPr>
                        <a:t>support planning</a:t>
                      </a:r>
                      <a:r>
                        <a:rPr lang="en-GB" sz="1000" noProof="0" dirty="0">
                          <a:latin typeface="+mn-lt"/>
                        </a:rPr>
                        <a:t>. Capacity building could help to embed </a:t>
                      </a:r>
                      <a:r>
                        <a:rPr lang="en-GB" sz="1000" noProof="0" dirty="0">
                          <a:solidFill>
                            <a:schemeClr val="tx1"/>
                          </a:solidFill>
                          <a:latin typeface="+mn-lt"/>
                          <a:hlinkClick r:id="rId5" action="ppaction://hlinksldjump"/>
                        </a:rPr>
                        <a:t>planning and forecasting</a:t>
                      </a:r>
                      <a:r>
                        <a:rPr lang="en-GB" sz="1000" noProof="0" dirty="0">
                          <a:solidFill>
                            <a:srgbClr val="FF0000"/>
                          </a:solidFill>
                          <a:latin typeface="+mn-lt"/>
                        </a:rPr>
                        <a:t> </a:t>
                      </a:r>
                      <a:r>
                        <a:rPr lang="en-GB" sz="1000" noProof="0" dirty="0">
                          <a:latin typeface="+mn-lt"/>
                        </a:rPr>
                        <a:t>processes in the relevant local institutions.</a:t>
                      </a:r>
                    </a:p>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774307380"/>
                  </a:ext>
                </a:extLst>
              </a:tr>
            </a:tbl>
          </a:graphicData>
        </a:graphic>
      </p:graphicFrame>
      <p:pic>
        <p:nvPicPr>
          <p:cNvPr id="6" name="Picture 5">
            <a:extLst>
              <a:ext uri="{FF2B5EF4-FFF2-40B4-BE49-F238E27FC236}">
                <a16:creationId xmlns:a16="http://schemas.microsoft.com/office/drawing/2014/main" id="{2EE1D560-11AA-44EF-AA61-2420A4F083BA}"/>
              </a:ext>
            </a:extLst>
          </p:cNvPr>
          <p:cNvPicPr>
            <a:picLocks noChangeAspect="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7" name="Picture 6">
            <a:extLst>
              <a:ext uri="{FF2B5EF4-FFF2-40B4-BE49-F238E27FC236}">
                <a16:creationId xmlns:a16="http://schemas.microsoft.com/office/drawing/2014/main" id="{2D9EB989-39F1-404B-B080-623F40E5D396}"/>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 name="Picture 7">
            <a:extLst>
              <a:ext uri="{FF2B5EF4-FFF2-40B4-BE49-F238E27FC236}">
                <a16:creationId xmlns:a16="http://schemas.microsoft.com/office/drawing/2014/main" id="{6060CAA1-C9D6-4184-891A-F776C8D87C1F}"/>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9" name="Picture 8">
            <a:extLst>
              <a:ext uri="{FF2B5EF4-FFF2-40B4-BE49-F238E27FC236}">
                <a16:creationId xmlns:a16="http://schemas.microsoft.com/office/drawing/2014/main" id="{CC2EDEC8-3AB8-41E8-83DE-91856A0AD8BD}"/>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10" name="Picture 9">
            <a:extLst>
              <a:ext uri="{FF2B5EF4-FFF2-40B4-BE49-F238E27FC236}">
                <a16:creationId xmlns:a16="http://schemas.microsoft.com/office/drawing/2014/main" id="{EACC28E7-E00A-4046-ADF6-2FCF9F8CA2E9}"/>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11" name="Picture 10">
            <a:extLst>
              <a:ext uri="{FF2B5EF4-FFF2-40B4-BE49-F238E27FC236}">
                <a16:creationId xmlns:a16="http://schemas.microsoft.com/office/drawing/2014/main" id="{AF81F405-BA0B-42CD-9026-FF76B85CAAD7}"/>
              </a:ext>
            </a:extLst>
          </p:cNvPr>
          <p:cNvPicPr>
            <a:picLocks noChangeAspect="1"/>
          </p:cNvPicPr>
          <p:nvPr/>
        </p:nvPicPr>
        <p:blipFill>
          <a:blip r:embed="rId16" cstate="screen">
            <a:duotone>
              <a:schemeClr val="accent1">
                <a:shade val="45000"/>
                <a:satMod val="135000"/>
              </a:schemeClr>
              <a:prstClr val="white"/>
            </a:duotone>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4">
            <a:hlinkClick r:id="rId18" action="ppaction://hlinksldjump" highlightClick="1"/>
            <a:extLst>
              <a:ext uri="{FF2B5EF4-FFF2-40B4-BE49-F238E27FC236}">
                <a16:creationId xmlns:a16="http://schemas.microsoft.com/office/drawing/2014/main" id="{E5F835E2-10C9-47E8-9778-F2C4B119CE3A}"/>
              </a:ext>
            </a:extLst>
          </p:cNvPr>
          <p:cNvSpPr/>
          <p:nvPr/>
        </p:nvSpPr>
        <p:spPr bwMode="ltGray">
          <a:xfrm>
            <a:off x="7571298" y="799218"/>
            <a:ext cx="900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a:solidFill>
                  <a:schemeClr val="bg1"/>
                </a:solidFill>
              </a:rPr>
              <a:t>4.9. Centralised heating and cooling</a:t>
            </a:r>
          </a:p>
        </p:txBody>
      </p:sp>
    </p:spTree>
    <p:extLst>
      <p:ext uri="{BB962C8B-B14F-4D97-AF65-F5344CB8AC3E}">
        <p14:creationId xmlns:p14="http://schemas.microsoft.com/office/powerpoint/2010/main" val="2424125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B58A42-E3B4-D644-A154-D74F6B836A90}"/>
              </a:ext>
            </a:extLst>
          </p:cNvPr>
          <p:cNvSpPr>
            <a:spLocks noGrp="1"/>
          </p:cNvSpPr>
          <p:nvPr>
            <p:ph type="title"/>
          </p:nvPr>
        </p:nvSpPr>
        <p:spPr/>
        <p:txBody>
          <a:bodyPr/>
          <a:lstStyle/>
          <a:p>
            <a:r>
              <a:rPr lang="en-US" dirty="0"/>
              <a:t>Components and sub-components of the WSA tool (2 of 2)</a:t>
            </a:r>
          </a:p>
        </p:txBody>
      </p:sp>
      <p:sp>
        <p:nvSpPr>
          <p:cNvPr id="81" name="Rectangle 80">
            <a:extLst>
              <a:ext uri="{FF2B5EF4-FFF2-40B4-BE49-F238E27FC236}">
                <a16:creationId xmlns:a16="http://schemas.microsoft.com/office/drawing/2014/main" id="{269B7020-00CA-7448-81D5-40245A13E57C}"/>
              </a:ext>
            </a:extLst>
          </p:cNvPr>
          <p:cNvSpPr/>
          <p:nvPr/>
        </p:nvSpPr>
        <p:spPr bwMode="ltGray">
          <a:xfrm>
            <a:off x="444973" y="3275395"/>
            <a:ext cx="9792001" cy="28800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 Physical infrastructure</a:t>
            </a:r>
          </a:p>
        </p:txBody>
      </p:sp>
      <p:graphicFrame>
        <p:nvGraphicFramePr>
          <p:cNvPr id="82" name="Content Placeholder 3">
            <a:extLst>
              <a:ext uri="{FF2B5EF4-FFF2-40B4-BE49-F238E27FC236}">
                <a16:creationId xmlns:a16="http://schemas.microsoft.com/office/drawing/2014/main" id="{D3683D61-D70D-AF42-9155-A42C3A0965FB}"/>
              </a:ext>
            </a:extLst>
          </p:cNvPr>
          <p:cNvGraphicFramePr>
            <a:graphicFrameLocks/>
          </p:cNvGraphicFramePr>
          <p:nvPr>
            <p:extLst>
              <p:ext uri="{D42A27DB-BD31-4B8C-83A1-F6EECF244321}">
                <p14:modId xmlns:p14="http://schemas.microsoft.com/office/powerpoint/2010/main" val="2513802915"/>
              </p:ext>
            </p:extLst>
          </p:nvPr>
        </p:nvGraphicFramePr>
        <p:xfrm>
          <a:off x="444974" y="3577075"/>
          <a:ext cx="9792001" cy="3462570"/>
        </p:xfrm>
        <a:graphic>
          <a:graphicData uri="http://schemas.openxmlformats.org/drawingml/2006/table">
            <a:tbl>
              <a:tblPr firstRow="1" bandRow="1">
                <a:tableStyleId>{69D073F8-1565-44D7-B386-08B59EADF2EE}</a:tableStyleId>
              </a:tblPr>
              <a:tblGrid>
                <a:gridCol w="587331">
                  <a:extLst>
                    <a:ext uri="{9D8B030D-6E8A-4147-A177-3AD203B41FA5}">
                      <a16:colId xmlns:a16="http://schemas.microsoft.com/office/drawing/2014/main" val="1185580737"/>
                    </a:ext>
                  </a:extLst>
                </a:gridCol>
                <a:gridCol w="2716405">
                  <a:extLst>
                    <a:ext uri="{9D8B030D-6E8A-4147-A177-3AD203B41FA5}">
                      <a16:colId xmlns:a16="http://schemas.microsoft.com/office/drawing/2014/main" val="3218333923"/>
                    </a:ext>
                  </a:extLst>
                </a:gridCol>
                <a:gridCol w="6488265">
                  <a:extLst>
                    <a:ext uri="{9D8B030D-6E8A-4147-A177-3AD203B41FA5}">
                      <a16:colId xmlns:a16="http://schemas.microsoft.com/office/drawing/2014/main" val="3673603649"/>
                    </a:ext>
                  </a:extLst>
                </a:gridCol>
              </a:tblGrid>
              <a:tr h="256970">
                <a:tc>
                  <a:txBody>
                    <a:bodyPr/>
                    <a:lstStyle/>
                    <a:p>
                      <a:pPr marL="0" indent="0">
                        <a:buFont typeface="Arial" panose="020B0604020202020204" pitchFamily="34" charset="0"/>
                        <a:buNone/>
                      </a:pPr>
                      <a:r>
                        <a:rPr lang="en-GB" sz="1100" b="0" noProof="0" dirty="0">
                          <a:solidFill>
                            <a:schemeClr val="tx1"/>
                          </a:solidFill>
                          <a:latin typeface="+mn-lt"/>
                        </a:rPr>
                        <a:t>4.1.</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2" action="ppaction://hlinksldjump"/>
                        </a:rPr>
                        <a:t>Decentralised heating and cooking</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Non-electric infrastructure used for heating and cooking</a:t>
                      </a:r>
                      <a:r>
                        <a:rPr lang="en-GB" sz="1100" b="0" baseline="0" noProof="0" dirty="0">
                          <a:solidFill>
                            <a:schemeClr val="tx1"/>
                          </a:solidFill>
                          <a:latin typeface="+mn-lt"/>
                        </a:rPr>
                        <a:t>.</a:t>
                      </a:r>
                      <a:endParaRPr lang="en-GB" sz="1100" b="0"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086787147"/>
                  </a:ext>
                </a:extLst>
              </a:tr>
              <a:tr h="256970">
                <a:tc>
                  <a:txBody>
                    <a:bodyPr/>
                    <a:lstStyle/>
                    <a:p>
                      <a:pPr marL="0" indent="0">
                        <a:buFont typeface="Arial" panose="020B0604020202020204" pitchFamily="34" charset="0"/>
                        <a:buNone/>
                      </a:pPr>
                      <a:r>
                        <a:rPr lang="en-GB" sz="1100" b="0" noProof="0" dirty="0">
                          <a:solidFill>
                            <a:schemeClr val="tx1"/>
                          </a:solidFill>
                          <a:latin typeface="+mn-lt"/>
                        </a:rPr>
                        <a:t>4.2.</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3" action="ppaction://hlinksldjump"/>
                        </a:rPr>
                        <a:t>Decentralised mini-grids</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Small grid systems that deliver electricity to businesses and/or communities. Mini-grids have their own generation to meet demand, and range in size from covering a few households to a Megawatt-scale system supporting businesses and communities. Mini-grid infrastructure is normally separate from the main electricity network, but can sometimes be interconnected. </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729699938"/>
                  </a:ext>
                </a:extLst>
              </a:tr>
              <a:tr h="256970">
                <a:tc>
                  <a:txBody>
                    <a:bodyPr/>
                    <a:lstStyle/>
                    <a:p>
                      <a:pPr marL="0" indent="0">
                        <a:buFont typeface="Arial" panose="020B0604020202020204" pitchFamily="34" charset="0"/>
                        <a:buNone/>
                      </a:pPr>
                      <a:r>
                        <a:rPr lang="en-GB" sz="1100" b="0" noProof="0" dirty="0">
                          <a:solidFill>
                            <a:schemeClr val="tx1"/>
                          </a:solidFill>
                          <a:latin typeface="+mn-lt"/>
                        </a:rPr>
                        <a:t>4.3.</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4" action="ppaction://hlinksldjump"/>
                        </a:rPr>
                        <a:t>Decentralised stand-alone systems</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Systems that generate electricity for a single household. These are normally solar systems will a small battery, and can cover a range of sizes and degrees of sophistication.</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396938001"/>
                  </a:ext>
                </a:extLst>
              </a:tr>
              <a:tr h="256970">
                <a:tc>
                  <a:txBody>
                    <a:bodyPr/>
                    <a:lstStyle/>
                    <a:p>
                      <a:pPr marL="0" indent="0">
                        <a:buFont typeface="Arial" panose="020B0604020202020204" pitchFamily="34" charset="0"/>
                        <a:buNone/>
                      </a:pPr>
                      <a:r>
                        <a:rPr lang="en-GB" sz="1100" b="0" noProof="0" dirty="0">
                          <a:solidFill>
                            <a:schemeClr val="tx1"/>
                          </a:solidFill>
                          <a:latin typeface="+mn-lt"/>
                        </a:rPr>
                        <a:t>4.4.</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5" action="ppaction://hlinksldjump"/>
                        </a:rPr>
                        <a:t>Liquid and solid fuel distribution</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Distribution of oil products, including petroleum, and of fuels domestically, for example in cooking.</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764483943"/>
                  </a:ext>
                </a:extLst>
              </a:tr>
              <a:tr h="256970">
                <a:tc>
                  <a:txBody>
                    <a:bodyPr/>
                    <a:lstStyle/>
                    <a:p>
                      <a:pPr marL="0" indent="0">
                        <a:buFont typeface="Arial" panose="020B0604020202020204" pitchFamily="34" charset="0"/>
                        <a:buNone/>
                      </a:pPr>
                      <a:r>
                        <a:rPr lang="en-GB" sz="1100" b="0" noProof="0" dirty="0">
                          <a:solidFill>
                            <a:schemeClr val="tx1"/>
                          </a:solidFill>
                          <a:latin typeface="+mn-lt"/>
                        </a:rPr>
                        <a:t>4.5.</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6" action="ppaction://hlinksldjump"/>
                        </a:rPr>
                        <a:t>Network infrastructure</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Transmission and distribution infrastructure to transport energy to end users.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248421427"/>
                  </a:ext>
                </a:extLst>
              </a:tr>
              <a:tr h="256970">
                <a:tc>
                  <a:txBody>
                    <a:bodyPr/>
                    <a:lstStyle/>
                    <a:p>
                      <a:pPr marL="0" indent="0">
                        <a:buFont typeface="Arial" panose="020B0604020202020204" pitchFamily="34" charset="0"/>
                        <a:buNone/>
                      </a:pPr>
                      <a:r>
                        <a:rPr lang="en-GB" sz="1100" b="0" noProof="0" dirty="0">
                          <a:solidFill>
                            <a:schemeClr val="tx1"/>
                          </a:solidFill>
                          <a:latin typeface="+mn-lt"/>
                        </a:rPr>
                        <a:t>4.6.</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7" action="ppaction://hlinksldjump"/>
                        </a:rPr>
                        <a:t>System flexibility and electricity storage</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Provision of system flexibility able to help with balancing the electricity system in real-time.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522485220"/>
                  </a:ext>
                </a:extLst>
              </a:tr>
              <a:tr h="256970">
                <a:tc>
                  <a:txBody>
                    <a:bodyPr/>
                    <a:lstStyle/>
                    <a:p>
                      <a:pPr marL="0" indent="0">
                        <a:buFont typeface="Arial" panose="020B0604020202020204" pitchFamily="34" charset="0"/>
                        <a:buNone/>
                      </a:pPr>
                      <a:r>
                        <a:rPr lang="en-GB" sz="1100" b="0" noProof="0" dirty="0">
                          <a:solidFill>
                            <a:schemeClr val="tx1"/>
                          </a:solidFill>
                          <a:latin typeface="+mn-lt"/>
                        </a:rPr>
                        <a:t>4.7.</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8" action="ppaction://hlinksldjump"/>
                        </a:rPr>
                        <a:t>Non-renewable energy</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The use of non-renewable fuels such as oil-based fuels, natural gas, and coal.</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3782956"/>
                  </a:ext>
                </a:extLst>
              </a:tr>
              <a:tr h="256970">
                <a:tc>
                  <a:txBody>
                    <a:bodyPr/>
                    <a:lstStyle/>
                    <a:p>
                      <a:pPr marL="0" indent="0">
                        <a:buFont typeface="Arial" panose="020B0604020202020204" pitchFamily="34" charset="0"/>
                        <a:buNone/>
                      </a:pPr>
                      <a:r>
                        <a:rPr lang="en-GB" sz="1100" b="0" noProof="0" dirty="0">
                          <a:solidFill>
                            <a:schemeClr val="tx1"/>
                          </a:solidFill>
                          <a:latin typeface="+mn-lt"/>
                        </a:rPr>
                        <a:t>4.8.</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9" action="ppaction://hlinksldjump"/>
                        </a:rPr>
                        <a:t>Renewable energy</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kern="1200" noProof="0" dirty="0">
                          <a:solidFill>
                            <a:schemeClr val="tx1"/>
                          </a:solidFill>
                          <a:latin typeface="+mn-lt"/>
                          <a:ea typeface="+mj-ea"/>
                          <a:cs typeface="+mj-cs"/>
                        </a:rPr>
                        <a:t>Renewable energy; for example wind, solar, hydro, biomass, geothermal.</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026616058"/>
                  </a:ext>
                </a:extLst>
              </a:tr>
              <a:tr h="256970">
                <a:tc>
                  <a:txBody>
                    <a:bodyPr/>
                    <a:lstStyle/>
                    <a:p>
                      <a:pPr marL="0" indent="0">
                        <a:buFont typeface="Arial" panose="020B0604020202020204" pitchFamily="34" charset="0"/>
                        <a:buNone/>
                      </a:pPr>
                      <a:r>
                        <a:rPr lang="en-GB" sz="1100" b="0" noProof="0" dirty="0">
                          <a:solidFill>
                            <a:schemeClr val="tx1"/>
                          </a:solidFill>
                          <a:latin typeface="+mn-lt"/>
                        </a:rPr>
                        <a:t>4.9.</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10" action="ppaction://hlinksldjump"/>
                        </a:rPr>
                        <a:t>Centralised heating and cooling</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Infrastructure to generate heat for distribution from a centralised plant (e.g. district heating).</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833565156"/>
                  </a:ext>
                </a:extLst>
              </a:tr>
              <a:tr h="256970">
                <a:tc>
                  <a:txBody>
                    <a:bodyPr/>
                    <a:lstStyle/>
                    <a:p>
                      <a:pPr marL="0" indent="0">
                        <a:buFont typeface="Arial" panose="020B0604020202020204" pitchFamily="34" charset="0"/>
                        <a:buNone/>
                      </a:pPr>
                      <a:r>
                        <a:rPr lang="en-GB" sz="1100" b="0" noProof="0" dirty="0">
                          <a:solidFill>
                            <a:schemeClr val="tx1"/>
                          </a:solidFill>
                          <a:latin typeface="+mn-lt"/>
                        </a:rPr>
                        <a:t>4.10.</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11" action="ppaction://hlinksldjump"/>
                        </a:rPr>
                        <a:t>Extraction of fossil fuels</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Upstream exploration and production of fossil fuels, for direct supply/export, or downstream processing.</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93600494"/>
                  </a:ext>
                </a:extLst>
              </a:tr>
              <a:tr h="256970">
                <a:tc>
                  <a:txBody>
                    <a:bodyPr/>
                    <a:lstStyle/>
                    <a:p>
                      <a:pPr marL="0" indent="0">
                        <a:buFont typeface="Arial" panose="020B0604020202020204" pitchFamily="34" charset="0"/>
                        <a:buNone/>
                      </a:pPr>
                      <a:r>
                        <a:rPr lang="en-GB" sz="1100" b="0" noProof="0" dirty="0">
                          <a:solidFill>
                            <a:schemeClr val="tx1"/>
                          </a:solidFill>
                          <a:latin typeface="+mn-lt"/>
                        </a:rPr>
                        <a:t>4.11.</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u="none" noProof="0" dirty="0">
                          <a:solidFill>
                            <a:schemeClr val="tx1"/>
                          </a:solidFill>
                          <a:latin typeface="+mn-lt"/>
                          <a:hlinkClick r:id="rId12" action="ppaction://hlinksldjump"/>
                        </a:rPr>
                        <a:t>Fuel processing</a:t>
                      </a:r>
                      <a:endParaRPr lang="en-GB" sz="1100" b="0" u="none"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Midstream fuel processing infrastructure, such as gas processing plants and oil refineries.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878902053"/>
                  </a:ext>
                </a:extLst>
              </a:tr>
            </a:tbl>
          </a:graphicData>
        </a:graphic>
      </p:graphicFrame>
      <p:sp>
        <p:nvSpPr>
          <p:cNvPr id="61" name="Rectangle 60">
            <a:extLst>
              <a:ext uri="{FF2B5EF4-FFF2-40B4-BE49-F238E27FC236}">
                <a16:creationId xmlns:a16="http://schemas.microsoft.com/office/drawing/2014/main" id="{ABEEE08F-C31B-C14C-BB6E-1D235B5515A8}"/>
              </a:ext>
            </a:extLst>
          </p:cNvPr>
          <p:cNvSpPr/>
          <p:nvPr/>
        </p:nvSpPr>
        <p:spPr bwMode="ltGray">
          <a:xfrm>
            <a:off x="445668" y="1620391"/>
            <a:ext cx="9792000" cy="288000"/>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Market and commercial</a:t>
            </a:r>
          </a:p>
        </p:txBody>
      </p:sp>
      <p:graphicFrame>
        <p:nvGraphicFramePr>
          <p:cNvPr id="83" name="Content Placeholder 3">
            <a:extLst>
              <a:ext uri="{FF2B5EF4-FFF2-40B4-BE49-F238E27FC236}">
                <a16:creationId xmlns:a16="http://schemas.microsoft.com/office/drawing/2014/main" id="{2E6614C4-B015-624A-8B0F-B8C5260AAA19}"/>
              </a:ext>
            </a:extLst>
          </p:cNvPr>
          <p:cNvGraphicFramePr>
            <a:graphicFrameLocks/>
          </p:cNvGraphicFramePr>
          <p:nvPr>
            <p:extLst>
              <p:ext uri="{D42A27DB-BD31-4B8C-83A1-F6EECF244321}">
                <p14:modId xmlns:p14="http://schemas.microsoft.com/office/powerpoint/2010/main" val="1913279828"/>
              </p:ext>
            </p:extLst>
          </p:nvPr>
        </p:nvGraphicFramePr>
        <p:xfrm>
          <a:off x="445667" y="1906941"/>
          <a:ext cx="9792001" cy="1293840"/>
        </p:xfrm>
        <a:graphic>
          <a:graphicData uri="http://schemas.openxmlformats.org/drawingml/2006/table">
            <a:tbl>
              <a:tblPr firstRow="1" bandRow="1">
                <a:tableStyleId>{69D073F8-1565-44D7-B386-08B59EADF2EE}</a:tableStyleId>
              </a:tblPr>
              <a:tblGrid>
                <a:gridCol w="587331">
                  <a:extLst>
                    <a:ext uri="{9D8B030D-6E8A-4147-A177-3AD203B41FA5}">
                      <a16:colId xmlns:a16="http://schemas.microsoft.com/office/drawing/2014/main" val="1185580737"/>
                    </a:ext>
                  </a:extLst>
                </a:gridCol>
                <a:gridCol w="2716405">
                  <a:extLst>
                    <a:ext uri="{9D8B030D-6E8A-4147-A177-3AD203B41FA5}">
                      <a16:colId xmlns:a16="http://schemas.microsoft.com/office/drawing/2014/main" val="3218333923"/>
                    </a:ext>
                  </a:extLst>
                </a:gridCol>
                <a:gridCol w="6488265">
                  <a:extLst>
                    <a:ext uri="{9D8B030D-6E8A-4147-A177-3AD203B41FA5}">
                      <a16:colId xmlns:a16="http://schemas.microsoft.com/office/drawing/2014/main" val="3673603649"/>
                    </a:ext>
                  </a:extLst>
                </a:gridCol>
              </a:tblGrid>
              <a:tr h="169256">
                <a:tc>
                  <a:txBody>
                    <a:bodyPr/>
                    <a:lstStyle/>
                    <a:p>
                      <a:pPr marL="0" indent="0">
                        <a:buFont typeface="Arial" panose="020B0604020202020204" pitchFamily="34" charset="0"/>
                        <a:buNone/>
                      </a:pPr>
                      <a:r>
                        <a:rPr lang="en-GB" sz="1100" b="0" noProof="0" dirty="0">
                          <a:solidFill>
                            <a:schemeClr val="tx1"/>
                          </a:solidFill>
                          <a:latin typeface="+mn-lt"/>
                        </a:rPr>
                        <a:t>3.1.</a:t>
                      </a:r>
                    </a:p>
                  </a:txBody>
                  <a:tcPr marL="45720" marR="45720" marT="36000" marB="36000">
                    <a:lnT w="12700" cap="flat" cmpd="sng" algn="ctr">
                      <a:solidFill>
                        <a:schemeClr val="accent2"/>
                      </a:solid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13" action="ppaction://hlinksldjump"/>
                        </a:rPr>
                        <a:t>Procurement</a:t>
                      </a:r>
                      <a:endParaRPr lang="en-GB" sz="1100" b="0" noProof="0" dirty="0">
                        <a:solidFill>
                          <a:schemeClr val="tx1"/>
                        </a:solidFill>
                        <a:latin typeface="+mn-lt"/>
                      </a:endParaRPr>
                    </a:p>
                  </a:txBody>
                  <a:tcPr marL="45720" marR="45720" marT="36000" marB="36000">
                    <a:lnT w="12700" cap="flat" cmpd="sng" algn="ctr">
                      <a:solidFill>
                        <a:schemeClr val="accent2"/>
                      </a:solid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Mechanisms and market structures in place to secure investment in new energy sector infrastructure.</a:t>
                      </a:r>
                    </a:p>
                  </a:txBody>
                  <a:tcPr marL="45720" marR="45720" marT="36000" marB="36000">
                    <a:lnT w="12700" cap="flat" cmpd="sng" algn="ctr">
                      <a:solidFill>
                        <a:schemeClr val="accent2"/>
                      </a:solidFill>
                      <a:prstDash val="solid"/>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281112110"/>
                  </a:ext>
                </a:extLst>
              </a:tr>
              <a:tr h="261547">
                <a:tc>
                  <a:txBody>
                    <a:bodyPr/>
                    <a:lstStyle/>
                    <a:p>
                      <a:pPr marL="0" indent="0">
                        <a:buFont typeface="Arial" panose="020B0604020202020204" pitchFamily="34" charset="0"/>
                        <a:buNone/>
                      </a:pPr>
                      <a:r>
                        <a:rPr lang="en-GB" sz="1100" b="0" noProof="0" dirty="0">
                          <a:solidFill>
                            <a:schemeClr val="tx1"/>
                          </a:solidFill>
                          <a:latin typeface="+mn-lt"/>
                        </a:rPr>
                        <a:t>3.2.</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14" action="ppaction://hlinksldjump"/>
                        </a:rPr>
                        <a:t>Market arrangements and routes-to-market</a:t>
                      </a:r>
                      <a:endParaRPr lang="en-GB" sz="1100" b="0" noProof="0" dirty="0">
                        <a:solidFill>
                          <a:schemeClr val="tx1"/>
                        </a:solidFill>
                        <a:latin typeface="+mn-lt"/>
                      </a:endParaRP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Contract types and trading platforms used for selling and buying energy resources,</a:t>
                      </a:r>
                      <a:r>
                        <a:rPr lang="en-GB" sz="1100" b="0" baseline="0" noProof="0" dirty="0">
                          <a:solidFill>
                            <a:schemeClr val="tx1"/>
                          </a:solidFill>
                          <a:latin typeface="+mn-lt"/>
                        </a:rPr>
                        <a:t> including national and regional markets.</a:t>
                      </a:r>
                      <a:endParaRPr lang="en-GB" sz="1100" b="0" noProof="0" dirty="0">
                        <a:solidFill>
                          <a:schemeClr val="tx1"/>
                        </a:solidFill>
                        <a:latin typeface="+mn-lt"/>
                      </a:endParaRP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1216793265"/>
                  </a:ext>
                </a:extLst>
              </a:tr>
              <a:tr h="261547">
                <a:tc>
                  <a:txBody>
                    <a:bodyPr/>
                    <a:lstStyle/>
                    <a:p>
                      <a:pPr marL="0" indent="0">
                        <a:buFont typeface="Arial" panose="020B0604020202020204" pitchFamily="34" charset="0"/>
                        <a:buNone/>
                      </a:pPr>
                      <a:r>
                        <a:rPr lang="en-GB" sz="1100" b="0" noProof="0" dirty="0">
                          <a:solidFill>
                            <a:schemeClr val="tx1"/>
                          </a:solidFill>
                          <a:latin typeface="+mn-lt"/>
                        </a:rPr>
                        <a:t>3.3.</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15" action="ppaction://hlinksldjump"/>
                        </a:rPr>
                        <a:t>System operation</a:t>
                      </a:r>
                      <a:endParaRPr lang="en-GB" sz="1100" b="0" noProof="0" dirty="0">
                        <a:solidFill>
                          <a:schemeClr val="tx1"/>
                        </a:solidFill>
                        <a:latin typeface="+mn-lt"/>
                      </a:endParaRP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Arrangements in place for the system operator to manage the real-time dispatch and balancing energy supply with demand.</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1096023087"/>
                  </a:ext>
                </a:extLst>
              </a:tr>
              <a:tr h="155762">
                <a:tc>
                  <a:txBody>
                    <a:bodyPr/>
                    <a:lstStyle/>
                    <a:p>
                      <a:pPr marL="0" indent="0">
                        <a:buFont typeface="Arial" panose="020B0604020202020204" pitchFamily="34" charset="0"/>
                        <a:buNone/>
                      </a:pPr>
                      <a:r>
                        <a:rPr lang="en-GB" sz="1100" b="0" noProof="0" dirty="0">
                          <a:solidFill>
                            <a:schemeClr val="tx1"/>
                          </a:solidFill>
                          <a:latin typeface="+mn-lt"/>
                        </a:rPr>
                        <a:t>3.4.</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hlinkClick r:id="rId16" action="ppaction://hlinksldjump"/>
                        </a:rPr>
                        <a:t>Metering and revenue collection</a:t>
                      </a:r>
                      <a:endParaRPr lang="en-GB" sz="1100" b="0" noProof="0" dirty="0">
                        <a:solidFill>
                          <a:schemeClr val="tx1"/>
                        </a:solidFill>
                        <a:latin typeface="+mn-lt"/>
                      </a:endParaRP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r>
                        <a:rPr lang="en-GB" sz="1100" b="0" noProof="0" dirty="0">
                          <a:solidFill>
                            <a:schemeClr val="tx1"/>
                          </a:solidFill>
                          <a:latin typeface="+mn-lt"/>
                        </a:rPr>
                        <a:t>Metering infrastructure and mechanisms for billing and revenue collection.</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75825631"/>
                  </a:ext>
                </a:extLst>
              </a:tr>
            </a:tbl>
          </a:graphicData>
        </a:graphic>
      </p:graphicFrame>
      <p:sp>
        <p:nvSpPr>
          <p:cNvPr id="47" name="Rectangle 46">
            <a:hlinkClick r:id="rId17"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264623129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B30CD-D363-433A-B976-D6CA959C5DE6}"/>
              </a:ext>
            </a:extLst>
          </p:cNvPr>
          <p:cNvSpPr>
            <a:spLocks noGrp="1"/>
          </p:cNvSpPr>
          <p:nvPr>
            <p:ph type="title"/>
          </p:nvPr>
        </p:nvSpPr>
        <p:spPr/>
        <p:txBody>
          <a:bodyPr/>
          <a:lstStyle/>
          <a:p>
            <a:r>
              <a:rPr lang="en-GB" dirty="0"/>
              <a:t>4.9. Centralised heating and cooling (2 of 4)</a:t>
            </a:r>
          </a:p>
        </p:txBody>
      </p:sp>
      <p:graphicFrame>
        <p:nvGraphicFramePr>
          <p:cNvPr id="5" name="Content Placeholder 3">
            <a:extLst>
              <a:ext uri="{FF2B5EF4-FFF2-40B4-BE49-F238E27FC236}">
                <a16:creationId xmlns:a16="http://schemas.microsoft.com/office/drawing/2014/main" id="{D919E590-D286-4534-B4B3-F1AB386739D8}"/>
              </a:ext>
            </a:extLst>
          </p:cNvPr>
          <p:cNvGraphicFramePr>
            <a:graphicFrameLocks noGrp="1"/>
          </p:cNvGraphicFramePr>
          <p:nvPr>
            <p:ph sz="quarter" idx="10"/>
            <p:extLst>
              <p:ext uri="{D42A27DB-BD31-4B8C-83A1-F6EECF244321}">
                <p14:modId xmlns:p14="http://schemas.microsoft.com/office/powerpoint/2010/main" val="3310882863"/>
              </p:ext>
            </p:extLst>
          </p:nvPr>
        </p:nvGraphicFramePr>
        <p:xfrm>
          <a:off x="450156" y="1620000"/>
          <a:ext cx="9847532" cy="5389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93534674"/>
                    </a:ext>
                  </a:extLst>
                </a:gridCol>
                <a:gridCol w="3369878">
                  <a:extLst>
                    <a:ext uri="{9D8B030D-6E8A-4147-A177-3AD203B41FA5}">
                      <a16:colId xmlns:a16="http://schemas.microsoft.com/office/drawing/2014/main" val="1787737766"/>
                    </a:ext>
                  </a:extLst>
                </a:gridCol>
              </a:tblGrid>
              <a:tr h="147579">
                <a:tc>
                  <a:txBody>
                    <a:bodyPr/>
                    <a:lstStyle/>
                    <a:p>
                      <a:r>
                        <a:rPr lang="en-GB" sz="1000" noProof="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indent="0">
                        <a:buFont typeface="Arial" panose="020B0604020202020204" pitchFamily="34" charset="0"/>
                        <a:buNone/>
                      </a:pPr>
                      <a:r>
                        <a:rPr lang="en-GB" sz="1000" b="1" noProof="0">
                          <a:latin typeface="+mn-lt"/>
                        </a:rPr>
                        <a:t>Who is responsible for delivering any centralised heating services and are they regulated?</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1"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1"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706030370"/>
                  </a:ext>
                </a:extLst>
              </a:tr>
              <a:tr h="161533">
                <a:tc>
                  <a:txBody>
                    <a:bodyPr/>
                    <a:lstStyle/>
                    <a:p>
                      <a:pPr marL="171450" indent="-171450">
                        <a:buFont typeface="Arial" panose="020B0604020202020204" pitchFamily="34" charset="0"/>
                        <a:buChar char="•"/>
                      </a:pPr>
                      <a:r>
                        <a:rPr lang="en-GB" sz="1000" b="0" noProof="0" dirty="0">
                          <a:latin typeface="+mn-lt"/>
                        </a:rPr>
                        <a:t>Which parts of the public sector and/or what private sector companies are involved in the delivery of heating and cooling services?</a:t>
                      </a:r>
                    </a:p>
                    <a:p>
                      <a:pPr marL="171450" indent="-171450">
                        <a:buFont typeface="Arial" panose="020B0604020202020204" pitchFamily="34" charset="0"/>
                        <a:buChar char="•"/>
                      </a:pPr>
                      <a:r>
                        <a:rPr lang="en-GB" sz="1000" b="0" noProof="0" dirty="0">
                          <a:latin typeface="+mn-lt"/>
                        </a:rPr>
                        <a:t>If government is involved in the delivery of these services, is this the domain of national or local / municipal government?</a:t>
                      </a:r>
                    </a:p>
                    <a:p>
                      <a:pPr marL="171450" indent="-171450">
                        <a:buFont typeface="Arial" panose="020B0604020202020204" pitchFamily="34" charset="0"/>
                        <a:buChar char="•"/>
                      </a:pPr>
                      <a:r>
                        <a:rPr lang="en-GB" sz="1000" b="0" noProof="0" dirty="0">
                          <a:latin typeface="+mn-lt"/>
                        </a:rPr>
                        <a:t>If the private sector is involved in the delivery of these services is there a monopoly or are there multiple service providers?</a:t>
                      </a:r>
                    </a:p>
                    <a:p>
                      <a:pPr marL="171450" indent="-171450">
                        <a:buFont typeface="Arial" panose="020B0604020202020204" pitchFamily="34" charset="0"/>
                        <a:buChar char="•"/>
                      </a:pPr>
                      <a:r>
                        <a:rPr lang="en-GB" sz="1000" b="0" noProof="0" dirty="0">
                          <a:latin typeface="+mn-lt"/>
                        </a:rPr>
                        <a:t>To what extent is the sector vertically integrated (e.g. heat networks integrated with heat plants, or gas networks integrated with upstream activities)?</a:t>
                      </a:r>
                    </a:p>
                    <a:p>
                      <a:pPr marL="171450" indent="-171450">
                        <a:buFont typeface="Arial" panose="020B0604020202020204" pitchFamily="34" charset="0"/>
                        <a:buChar char="•"/>
                      </a:pPr>
                      <a:r>
                        <a:rPr lang="en-GB" sz="1000" b="0" noProof="0" dirty="0">
                          <a:latin typeface="+mn-lt"/>
                        </a:rPr>
                        <a:t>Is the heat sector subject to economic </a:t>
                      </a:r>
                      <a:r>
                        <a:rPr lang="en-GB" sz="1000" b="0" noProof="0" dirty="0">
                          <a:solidFill>
                            <a:schemeClr val="tx1"/>
                          </a:solidFill>
                          <a:latin typeface="+mn-lt"/>
                          <a:hlinkClick r:id="rId2" action="ppaction://hlinksldjump"/>
                        </a:rPr>
                        <a:t>regulation</a:t>
                      </a:r>
                      <a:r>
                        <a:rPr lang="en-GB" sz="1000" b="0" noProof="0" dirty="0">
                          <a:latin typeface="+mn-lt"/>
                        </a:rPr>
                        <a:t> and, if so, who is the regulator?</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Where this information is not easily available the relevant parts of government should be able to provide information on the key participants in the sector.</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Donors engaged in the sector should also be able to provide this information.</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If the sector, or part of the sector, is regulated part of the </a:t>
                      </a:r>
                      <a:r>
                        <a:rPr lang="en-GB" sz="1000" kern="1200" noProof="0" dirty="0">
                          <a:solidFill>
                            <a:schemeClr val="tx1"/>
                          </a:solidFill>
                          <a:latin typeface="+mn-lt"/>
                          <a:ea typeface="+mj-ea"/>
                          <a:cs typeface="+mj-cs"/>
                          <a:hlinkClick r:id="rId2" action="ppaction://hlinksldjump"/>
                        </a:rPr>
                        <a:t>role of regulation</a:t>
                      </a:r>
                      <a:r>
                        <a:rPr lang="en-GB" sz="1000" kern="1200" noProof="0" dirty="0">
                          <a:solidFill>
                            <a:srgbClr val="FF0000"/>
                          </a:solidFill>
                          <a:latin typeface="+mn-lt"/>
                          <a:ea typeface="+mj-ea"/>
                          <a:cs typeface="+mj-cs"/>
                        </a:rPr>
                        <a:t> </a:t>
                      </a:r>
                      <a:r>
                        <a:rPr lang="en-GB" sz="1000" kern="1200" noProof="0" dirty="0">
                          <a:solidFill>
                            <a:schemeClr val="dk1"/>
                          </a:solidFill>
                          <a:latin typeface="+mn-lt"/>
                          <a:ea typeface="+mj-ea"/>
                          <a:cs typeface="+mj-cs"/>
                        </a:rPr>
                        <a:t>may cover licencing. If so, the regulator should have a comprehensive overview of entities operating in the sector.</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sector is dominated by the public sector but roles are not well-defined, technical assistance could be provided to better define roles and responsibilities in the sector. This might involved corporatisation of the entity or entities delivering heat services, for example. Such reforms might be necessary to improve transparency over costs or to facilitate competition.</a:t>
                      </a:r>
                    </a:p>
                    <a:p>
                      <a:pPr marL="171450" indent="-171450">
                        <a:buFont typeface="Arial" panose="020B0604020202020204" pitchFamily="34" charset="0"/>
                        <a:buChar char="•"/>
                      </a:pPr>
                      <a:r>
                        <a:rPr lang="en-GB" sz="1000" noProof="0" dirty="0">
                          <a:latin typeface="+mn-lt"/>
                        </a:rPr>
                        <a:t>If there are shortcomings in the sector’s performance or if outside investment is required, there might be a case for supporting </a:t>
                      </a:r>
                      <a:r>
                        <a:rPr lang="en-GB" sz="1000" b="1" noProof="0" dirty="0">
                          <a:latin typeface="+mn-lt"/>
                        </a:rPr>
                        <a:t>reforms to introduce private sector participation</a:t>
                      </a:r>
                      <a:r>
                        <a:rPr lang="en-GB" sz="1000" noProof="0" dirty="0">
                          <a:latin typeface="+mn-lt"/>
                        </a:rPr>
                        <a:t>.</a:t>
                      </a:r>
                    </a:p>
                    <a:p>
                      <a:pPr marL="171450" indent="-171450">
                        <a:buFont typeface="Arial" panose="020B0604020202020204" pitchFamily="34" charset="0"/>
                        <a:buChar char="•"/>
                      </a:pPr>
                      <a:r>
                        <a:rPr lang="en-GB" sz="1000" noProof="0" dirty="0">
                          <a:latin typeface="+mn-lt"/>
                        </a:rPr>
                        <a:t>If there is no regulation of the sector, technical assistance could be provided to </a:t>
                      </a:r>
                      <a:r>
                        <a:rPr lang="en-GB" sz="1000" b="1" noProof="0" dirty="0">
                          <a:latin typeface="+mn-lt"/>
                        </a:rPr>
                        <a:t>define the </a:t>
                      </a:r>
                      <a:r>
                        <a:rPr lang="en-GB" sz="1000" b="1" noProof="0" dirty="0">
                          <a:solidFill>
                            <a:schemeClr val="tx1"/>
                          </a:solidFill>
                          <a:latin typeface="+mn-lt"/>
                          <a:hlinkClick r:id="rId2" action="ppaction://hlinksldjump"/>
                        </a:rPr>
                        <a:t>role of regulation</a:t>
                      </a:r>
                      <a:r>
                        <a:rPr lang="en-GB" sz="1000" b="1" noProof="0" dirty="0">
                          <a:solidFill>
                            <a:srgbClr val="FF0000"/>
                          </a:solidFill>
                          <a:latin typeface="+mn-lt"/>
                        </a:rPr>
                        <a:t> </a:t>
                      </a:r>
                      <a:r>
                        <a:rPr lang="en-GB" sz="1000" noProof="0" dirty="0">
                          <a:latin typeface="+mn-lt"/>
                        </a:rPr>
                        <a:t>in the sector (e.g. for licencing or regulating tariffs) and to </a:t>
                      </a:r>
                      <a:r>
                        <a:rPr lang="en-GB" sz="1000" b="1" noProof="0" dirty="0">
                          <a:latin typeface="+mn-lt"/>
                        </a:rPr>
                        <a:t>build capacity in the regulator</a:t>
                      </a:r>
                      <a:r>
                        <a:rPr lang="en-GB" sz="100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109299914"/>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prstClr val="black"/>
                          </a:solidFill>
                          <a:effectLst/>
                          <a:uLnTx/>
                          <a:uFillTx/>
                          <a:latin typeface="Arial"/>
                          <a:ea typeface="+mj-ea"/>
                          <a:cs typeface="+mj-cs"/>
                        </a:rPr>
                        <a:t>Is the provision of any centralised heating services efficient?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639839597"/>
                  </a:ext>
                </a:extLst>
              </a:tr>
              <a:tr h="161533">
                <a:tc>
                  <a:txBody>
                    <a:bodyPr/>
                    <a:lstStyle/>
                    <a:p>
                      <a:pPr marL="171450" indent="-171450">
                        <a:buFont typeface="Arial" panose="020B0604020202020204" pitchFamily="34" charset="0"/>
                        <a:buChar char="•"/>
                      </a:pPr>
                      <a:r>
                        <a:rPr lang="en-GB" sz="1000" b="0" noProof="0" dirty="0">
                          <a:latin typeface="+mn-lt"/>
                        </a:rPr>
                        <a:t>Where there are centralised heat plants are these plants thermally efficient?</a:t>
                      </a:r>
                    </a:p>
                    <a:p>
                      <a:pPr marL="171450" indent="-171450">
                        <a:buFont typeface="Arial" panose="020B0604020202020204" pitchFamily="34" charset="0"/>
                        <a:buChar char="•"/>
                      </a:pPr>
                      <a:r>
                        <a:rPr lang="en-GB" sz="1000" b="0" noProof="0" dirty="0">
                          <a:latin typeface="+mn-lt"/>
                        </a:rPr>
                        <a:t>How high are system heat losses and where are most losses suffered?</a:t>
                      </a:r>
                    </a:p>
                    <a:p>
                      <a:pPr marL="171450" indent="-171450">
                        <a:buFont typeface="Arial" panose="020B0604020202020204" pitchFamily="34" charset="0"/>
                        <a:buChar char="•"/>
                      </a:pPr>
                      <a:r>
                        <a:rPr lang="en-GB" sz="1000" b="0" noProof="0" dirty="0">
                          <a:latin typeface="+mn-lt"/>
                        </a:rPr>
                        <a:t>Does the heat system include local substations (ITPs) and control systems to allow supply of heat to be accurately matched to demand?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operator of the centralised heat network is likely to be best placed to provide information and data on its operating efficiency.</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Where the operator is regulated there might be a requirement for performance metrics to be reported periodically to the regulator. The regulator might therefore also have access to this information.</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US" sz="1000" noProof="0" dirty="0">
                          <a:latin typeface="+mn-lt"/>
                        </a:rPr>
                        <a:t>Where it is apparent that the heat network is inefficient, but there is little data to understand where those inefficiencies are, technical assistance could be provided to </a:t>
                      </a:r>
                      <a:r>
                        <a:rPr lang="en-US" sz="1000" b="1" noProof="0" dirty="0">
                          <a:latin typeface="+mn-lt"/>
                        </a:rPr>
                        <a:t>diagnose the key problem areas</a:t>
                      </a:r>
                      <a:r>
                        <a:rPr lang="en-US" sz="1000" noProof="0" dirty="0">
                          <a:latin typeface="+mn-lt"/>
                        </a:rPr>
                        <a:t>.</a:t>
                      </a:r>
                    </a:p>
                    <a:p>
                      <a:pPr marL="171450" indent="-171450">
                        <a:buFont typeface="Arial" panose="020B0604020202020204" pitchFamily="34" charset="0"/>
                        <a:buChar char="•"/>
                      </a:pPr>
                      <a:r>
                        <a:rPr lang="en-US" sz="1000" noProof="0" dirty="0">
                          <a:latin typeface="+mn-lt"/>
                        </a:rPr>
                        <a:t>If investment is required to make technical improvements and improve efficiency, technical assistance could be provided to </a:t>
                      </a:r>
                      <a:r>
                        <a:rPr lang="en-US" sz="1000" b="1" noProof="0" dirty="0">
                          <a:latin typeface="+mn-lt"/>
                        </a:rPr>
                        <a:t>advise on transaction structures</a:t>
                      </a:r>
                      <a:r>
                        <a:rPr lang="en-US" sz="1000" noProof="0" dirty="0">
                          <a:latin typeface="+mn-lt"/>
                        </a:rPr>
                        <a:t> that could be used to bring in private sector capital.</a:t>
                      </a:r>
                    </a:p>
                    <a:p>
                      <a:pPr marL="171450" indent="-171450">
                        <a:buFont typeface="Arial" panose="020B0604020202020204" pitchFamily="34" charset="0"/>
                        <a:buChar char="•"/>
                      </a:pPr>
                      <a:r>
                        <a:rPr lang="en-US" sz="1000" noProof="0" dirty="0">
                          <a:latin typeface="+mn-lt"/>
                        </a:rPr>
                        <a:t>The role of </a:t>
                      </a:r>
                      <a:r>
                        <a:rPr lang="en-US" sz="1000" b="1" noProof="0" dirty="0">
                          <a:latin typeface="+mn-lt"/>
                        </a:rPr>
                        <a:t>donor and IFI financing </a:t>
                      </a:r>
                      <a:r>
                        <a:rPr lang="en-US" sz="1000" noProof="0" dirty="0">
                          <a:latin typeface="+mn-lt"/>
                        </a:rPr>
                        <a:t>could be considered in providing this advice.</a:t>
                      </a:r>
                    </a:p>
                    <a:p>
                      <a:pPr marL="171450" indent="-171450">
                        <a:buFont typeface="Arial" panose="020B0604020202020204" pitchFamily="34" charset="0"/>
                        <a:buChar char="•"/>
                      </a:pPr>
                      <a:r>
                        <a:rPr lang="en-US" sz="1000" noProof="0" dirty="0">
                          <a:latin typeface="+mn-lt"/>
                        </a:rPr>
                        <a:t>Technical assistance could also be provided to the regulator to advise on the </a:t>
                      </a:r>
                      <a:r>
                        <a:rPr lang="en-US" sz="1000" b="1" noProof="0" dirty="0">
                          <a:latin typeface="+mn-lt"/>
                        </a:rPr>
                        <a:t>technical performance data </a:t>
                      </a:r>
                      <a:r>
                        <a:rPr lang="en-US" sz="1000" noProof="0" dirty="0">
                          <a:latin typeface="+mn-lt"/>
                        </a:rPr>
                        <a:t>that it could require to be reported so that the regulator can effectively monitor performance in future.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855795905"/>
                  </a:ext>
                </a:extLst>
              </a:tr>
            </a:tbl>
          </a:graphicData>
        </a:graphic>
      </p:graphicFrame>
      <p:pic>
        <p:nvPicPr>
          <p:cNvPr id="6" name="Picture 5">
            <a:extLst>
              <a:ext uri="{FF2B5EF4-FFF2-40B4-BE49-F238E27FC236}">
                <a16:creationId xmlns:a16="http://schemas.microsoft.com/office/drawing/2014/main" id="{EBBCE025-10DB-48E7-8356-2714A827F876}"/>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7" name="Picture 6">
            <a:extLst>
              <a:ext uri="{FF2B5EF4-FFF2-40B4-BE49-F238E27FC236}">
                <a16:creationId xmlns:a16="http://schemas.microsoft.com/office/drawing/2014/main" id="{B63ACBB7-4C8A-46C5-AEAC-D650C6AB220D}"/>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 name="Picture 7">
            <a:extLst>
              <a:ext uri="{FF2B5EF4-FFF2-40B4-BE49-F238E27FC236}">
                <a16:creationId xmlns:a16="http://schemas.microsoft.com/office/drawing/2014/main" id="{51839029-5D80-4726-98DB-DB635F416B36}"/>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9" name="Picture 8">
            <a:extLst>
              <a:ext uri="{FF2B5EF4-FFF2-40B4-BE49-F238E27FC236}">
                <a16:creationId xmlns:a16="http://schemas.microsoft.com/office/drawing/2014/main" id="{AEE4236F-2279-480B-A4C7-C20A26A08A77}"/>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10" name="Picture 9">
            <a:extLst>
              <a:ext uri="{FF2B5EF4-FFF2-40B4-BE49-F238E27FC236}">
                <a16:creationId xmlns:a16="http://schemas.microsoft.com/office/drawing/2014/main" id="{D1229966-CDC7-48D1-BC10-F6935B1212AB}"/>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11" name="Picture 10">
            <a:extLst>
              <a:ext uri="{FF2B5EF4-FFF2-40B4-BE49-F238E27FC236}">
                <a16:creationId xmlns:a16="http://schemas.microsoft.com/office/drawing/2014/main" id="{5B022D72-7E54-4902-BFC9-F7A533A546BD}"/>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4">
            <a:hlinkClick r:id="rId15" action="ppaction://hlinksldjump" highlightClick="1"/>
            <a:extLst>
              <a:ext uri="{FF2B5EF4-FFF2-40B4-BE49-F238E27FC236}">
                <a16:creationId xmlns:a16="http://schemas.microsoft.com/office/drawing/2014/main" id="{E5F835E2-10C9-47E8-9778-F2C4B119CE3A}"/>
              </a:ext>
            </a:extLst>
          </p:cNvPr>
          <p:cNvSpPr/>
          <p:nvPr/>
        </p:nvSpPr>
        <p:spPr bwMode="ltGray">
          <a:xfrm>
            <a:off x="7571298" y="799218"/>
            <a:ext cx="900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a:solidFill>
                  <a:schemeClr val="bg1"/>
                </a:solidFill>
              </a:rPr>
              <a:t>4.9. Centralised heating and cooling</a:t>
            </a:r>
          </a:p>
        </p:txBody>
      </p:sp>
    </p:spTree>
    <p:extLst>
      <p:ext uri="{BB962C8B-B14F-4D97-AF65-F5344CB8AC3E}">
        <p14:creationId xmlns:p14="http://schemas.microsoft.com/office/powerpoint/2010/main" val="91047812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B30CD-D363-433A-B976-D6CA959C5DE6}"/>
              </a:ext>
            </a:extLst>
          </p:cNvPr>
          <p:cNvSpPr>
            <a:spLocks noGrp="1"/>
          </p:cNvSpPr>
          <p:nvPr>
            <p:ph type="title"/>
          </p:nvPr>
        </p:nvSpPr>
        <p:spPr/>
        <p:txBody>
          <a:bodyPr/>
          <a:lstStyle/>
          <a:p>
            <a:r>
              <a:rPr lang="en-GB" dirty="0"/>
              <a:t>4.9. Centralised heating and cooling (3 of 4)</a:t>
            </a:r>
          </a:p>
        </p:txBody>
      </p:sp>
      <p:graphicFrame>
        <p:nvGraphicFramePr>
          <p:cNvPr id="5" name="Content Placeholder 3">
            <a:extLst>
              <a:ext uri="{FF2B5EF4-FFF2-40B4-BE49-F238E27FC236}">
                <a16:creationId xmlns:a16="http://schemas.microsoft.com/office/drawing/2014/main" id="{D919E590-D286-4534-B4B3-F1AB386739D8}"/>
              </a:ext>
            </a:extLst>
          </p:cNvPr>
          <p:cNvGraphicFramePr>
            <a:graphicFrameLocks noGrp="1"/>
          </p:cNvGraphicFramePr>
          <p:nvPr>
            <p:ph sz="quarter" idx="10"/>
            <p:extLst>
              <p:ext uri="{D42A27DB-BD31-4B8C-83A1-F6EECF244321}">
                <p14:modId xmlns:p14="http://schemas.microsoft.com/office/powerpoint/2010/main" val="1397748634"/>
              </p:ext>
            </p:extLst>
          </p:nvPr>
        </p:nvGraphicFramePr>
        <p:xfrm>
          <a:off x="450156" y="1620000"/>
          <a:ext cx="9847532" cy="5236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93534674"/>
                    </a:ext>
                  </a:extLst>
                </a:gridCol>
                <a:gridCol w="3369878">
                  <a:extLst>
                    <a:ext uri="{9D8B030D-6E8A-4147-A177-3AD203B41FA5}">
                      <a16:colId xmlns:a16="http://schemas.microsoft.com/office/drawing/2014/main" val="1787737766"/>
                    </a:ext>
                  </a:extLst>
                </a:gridCol>
              </a:tblGrid>
              <a:tr h="147579">
                <a:tc>
                  <a:txBody>
                    <a:bodyPr/>
                    <a:lstStyle/>
                    <a:p>
                      <a:r>
                        <a:rPr lang="en-GB" sz="1000" noProof="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indent="0">
                        <a:buFont typeface="Arial" panose="020B0604020202020204" pitchFamily="34" charset="0"/>
                        <a:buNone/>
                      </a:pPr>
                      <a:r>
                        <a:rPr lang="en-GB" sz="1000" b="1" noProof="0" dirty="0">
                          <a:latin typeface="+mn-lt"/>
                        </a:rPr>
                        <a:t>Do customers receive the service they require from heat providers?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172104354"/>
                  </a:ext>
                </a:extLst>
              </a:tr>
              <a:tr h="161533">
                <a:tc>
                  <a:txBody>
                    <a:bodyPr/>
                    <a:lstStyle/>
                    <a:p>
                      <a:pPr marL="171450" indent="-171450">
                        <a:buFont typeface="Arial" panose="020B0604020202020204" pitchFamily="34" charset="0"/>
                        <a:buChar char="•"/>
                      </a:pPr>
                      <a:r>
                        <a:rPr lang="en-US" sz="1000" b="0" noProof="0" dirty="0">
                          <a:latin typeface="+mn-lt"/>
                        </a:rPr>
                        <a:t>Is the provision of heating services to end consumes sufficient to meet demand?</a:t>
                      </a:r>
                    </a:p>
                    <a:p>
                      <a:pPr marL="171450" indent="-171450">
                        <a:buFont typeface="Arial" panose="020B0604020202020204" pitchFamily="34" charset="0"/>
                        <a:buChar char="•"/>
                      </a:pPr>
                      <a:r>
                        <a:rPr lang="en-US" sz="1000" b="0" noProof="0" dirty="0">
                          <a:latin typeface="+mn-lt"/>
                        </a:rPr>
                        <a:t>Is heat reliably provided to end consumers during the seasons when it is required (e.g. from the start of the heating season)?</a:t>
                      </a:r>
                    </a:p>
                    <a:p>
                      <a:pPr marL="171450" indent="-171450">
                        <a:buFont typeface="Arial" panose="020B0604020202020204" pitchFamily="34" charset="0"/>
                        <a:buChar char="•"/>
                      </a:pPr>
                      <a:r>
                        <a:rPr lang="en-US" sz="1000" b="0" noProof="0" dirty="0">
                          <a:latin typeface="+mn-lt"/>
                        </a:rPr>
                        <a:t>Is heat reliably delivered to all end consumers or are there local differences in the quality of heat supply?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US" sz="1000" kern="1200" noProof="0" dirty="0">
                          <a:solidFill>
                            <a:schemeClr val="dk1"/>
                          </a:solidFill>
                          <a:latin typeface="+mn-lt"/>
                          <a:ea typeface="+mj-ea"/>
                          <a:cs typeface="+mj-cs"/>
                        </a:rPr>
                        <a:t>The operator and/or regulator of the heat network may be able to provide information on its performance.</a:t>
                      </a:r>
                    </a:p>
                    <a:p>
                      <a:pPr marL="171450" indent="-171450">
                        <a:buFont typeface="Arial" panose="020B0604020202020204" pitchFamily="34" charset="0"/>
                        <a:buChar char="•"/>
                      </a:pPr>
                      <a:r>
                        <a:rPr lang="en-US" sz="1000" kern="1200" noProof="0" dirty="0">
                          <a:solidFill>
                            <a:schemeClr val="dk1"/>
                          </a:solidFill>
                          <a:latin typeface="+mn-lt"/>
                          <a:ea typeface="+mj-ea"/>
                          <a:cs typeface="+mj-cs"/>
                        </a:rPr>
                        <a:t>Engaging with customers – both commercial and domestic users of heat services – may highlight issues that do not show in the operator’s data.</a:t>
                      </a:r>
                    </a:p>
                    <a:p>
                      <a:pPr marL="171450" indent="-171450">
                        <a:buFont typeface="Arial" panose="020B0604020202020204" pitchFamily="34" charset="0"/>
                        <a:buChar char="•"/>
                      </a:pPr>
                      <a:r>
                        <a:rPr lang="en-US" sz="1000" kern="1200" noProof="0" dirty="0">
                          <a:solidFill>
                            <a:schemeClr val="dk1"/>
                          </a:solidFill>
                          <a:latin typeface="+mn-lt"/>
                          <a:ea typeface="+mj-ea"/>
                          <a:cs typeface="+mj-cs"/>
                        </a:rPr>
                        <a:t>Other stakeholders and donors engaged in the sector may also be aware of more granular issues such as customer segments that do not receive the service they require.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US" sz="1000" noProof="0" dirty="0">
                          <a:latin typeface="+mn-lt"/>
                        </a:rPr>
                        <a:t>Technical studies could be performed to </a:t>
                      </a:r>
                      <a:r>
                        <a:rPr lang="en-US" sz="1000" b="1" noProof="0" dirty="0">
                          <a:latin typeface="+mn-lt"/>
                        </a:rPr>
                        <a:t>diagnose any specific issues </a:t>
                      </a:r>
                      <a:r>
                        <a:rPr lang="en-US" sz="1000" noProof="0" dirty="0">
                          <a:latin typeface="+mn-lt"/>
                        </a:rPr>
                        <a:t>with the heat network that need to be addressed to better meet the demand of all customers. This could be supplemented with </a:t>
                      </a:r>
                      <a:r>
                        <a:rPr lang="en-US" sz="1000" b="1" noProof="0" dirty="0">
                          <a:latin typeface="+mn-lt"/>
                        </a:rPr>
                        <a:t>customer surveys </a:t>
                      </a:r>
                      <a:r>
                        <a:rPr lang="en-US" sz="1000" noProof="0" dirty="0">
                          <a:latin typeface="+mn-lt"/>
                        </a:rPr>
                        <a:t>to ensure that the needs of all customer types are properly considered.</a:t>
                      </a:r>
                    </a:p>
                    <a:p>
                      <a:pPr marL="171450" indent="-171450">
                        <a:buFont typeface="Arial" panose="020B0604020202020204" pitchFamily="34" charset="0"/>
                        <a:buChar char="•"/>
                      </a:pPr>
                      <a:r>
                        <a:rPr lang="en-US" sz="1000" noProof="0" dirty="0">
                          <a:latin typeface="+mn-lt"/>
                        </a:rPr>
                        <a:t>The findings of any diagnostic studies could then be translated into an </a:t>
                      </a:r>
                      <a:r>
                        <a:rPr lang="en-US" sz="1000" b="1" noProof="0" dirty="0">
                          <a:latin typeface="+mn-lt"/>
                        </a:rPr>
                        <a:t>action plan </a:t>
                      </a:r>
                      <a:r>
                        <a:rPr lang="en-US" sz="1000" noProof="0" dirty="0">
                          <a:latin typeface="+mn-lt"/>
                        </a:rPr>
                        <a:t>identifying key opportunities for performance improvement.</a:t>
                      </a:r>
                    </a:p>
                    <a:p>
                      <a:pPr marL="171450" indent="-171450">
                        <a:buFont typeface="Arial" panose="020B0604020202020204" pitchFamily="34" charset="0"/>
                        <a:buChar char="•"/>
                      </a:pPr>
                      <a:r>
                        <a:rPr lang="en-US" sz="1000" noProof="0" dirty="0">
                          <a:latin typeface="+mn-lt"/>
                        </a:rPr>
                        <a:t>Identified projects could be </a:t>
                      </a:r>
                      <a:r>
                        <a:rPr lang="en-US" sz="1000" b="1" noProof="0" dirty="0">
                          <a:latin typeface="+mn-lt"/>
                        </a:rPr>
                        <a:t>structured and prepared for investment</a:t>
                      </a:r>
                      <a:r>
                        <a:rPr lang="en-US" sz="1000" noProof="0" dirty="0">
                          <a:latin typeface="+mn-lt"/>
                        </a:rPr>
                        <a:t>, with advisory support being provided to identify the most appropriate sources of capital (i.e. public or private sector) for these projects.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950709832"/>
                  </a:ext>
                </a:extLst>
              </a:tr>
              <a:tr h="161533">
                <a:tc gridSpan="3">
                  <a:txBody>
                    <a:bodyPr/>
                    <a:lstStyle/>
                    <a:p>
                      <a:pPr marL="0" indent="0">
                        <a:buFont typeface="Arial" panose="020B0604020202020204" pitchFamily="34" charset="0"/>
                        <a:buNone/>
                      </a:pPr>
                      <a:r>
                        <a:rPr lang="en-GB" sz="1000" b="1" noProof="0" dirty="0">
                          <a:latin typeface="+mn-lt"/>
                        </a:rPr>
                        <a:t>Is the delivery of centralised heating and cooling services financially sustainable?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590299903"/>
                  </a:ext>
                </a:extLst>
              </a:tr>
              <a:tr h="161533">
                <a:tc>
                  <a:txBody>
                    <a:bodyPr/>
                    <a:lstStyle/>
                    <a:p>
                      <a:pPr marL="171450" indent="-171450">
                        <a:buFont typeface="Arial" panose="020B0604020202020204" pitchFamily="34" charset="0"/>
                        <a:buChar char="•"/>
                      </a:pPr>
                      <a:r>
                        <a:rPr lang="en-US" sz="1000" b="0" noProof="0" dirty="0">
                          <a:latin typeface="+mn-lt"/>
                        </a:rPr>
                        <a:t>How are consumers of heating and cooling services billed? Where appropriate are end consumers metered?</a:t>
                      </a:r>
                    </a:p>
                    <a:p>
                      <a:pPr marL="171450" indent="-171450">
                        <a:buFont typeface="Arial" panose="020B0604020202020204" pitchFamily="34" charset="0"/>
                        <a:buChar char="•"/>
                      </a:pPr>
                      <a:r>
                        <a:rPr lang="en-US" sz="1000" b="0" noProof="0" dirty="0">
                          <a:latin typeface="+mn-lt"/>
                        </a:rPr>
                        <a:t>Are service providers able to cover their costs? Are they successful in collecting revenues?</a:t>
                      </a:r>
                    </a:p>
                    <a:p>
                      <a:pPr marL="171450" indent="-171450">
                        <a:buFont typeface="Arial" panose="020B0604020202020204" pitchFamily="34" charset="0"/>
                        <a:buChar char="•"/>
                      </a:pPr>
                      <a:r>
                        <a:rPr lang="en-US" sz="1000" b="0" noProof="0" dirty="0">
                          <a:latin typeface="+mn-lt"/>
                        </a:rPr>
                        <a:t>Are tariffs regulated? If so, does tariff regulation support the full recovery of system costs?</a:t>
                      </a:r>
                      <a:endParaRPr lang="en-GB" sz="1000" b="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US" sz="1000" kern="1200" noProof="0" dirty="0">
                          <a:solidFill>
                            <a:schemeClr val="dk1"/>
                          </a:solidFill>
                          <a:latin typeface="+mn-lt"/>
                          <a:ea typeface="+mj-ea"/>
                          <a:cs typeface="+mj-cs"/>
                        </a:rPr>
                        <a:t>Operators / services providers should be able to provide information on the extent to which they are able to recover full system costs. Where they are not able to fully recover costs they should be able to identify the main reasons why this is the case.</a:t>
                      </a:r>
                    </a:p>
                    <a:p>
                      <a:pPr marL="171450" indent="-171450">
                        <a:buFont typeface="Arial" panose="020B0604020202020204" pitchFamily="34" charset="0"/>
                        <a:buChar char="•"/>
                      </a:pPr>
                      <a:r>
                        <a:rPr lang="en-US" sz="1000" kern="1200" noProof="0" dirty="0">
                          <a:solidFill>
                            <a:schemeClr val="dk1"/>
                          </a:solidFill>
                          <a:latin typeface="+mn-lt"/>
                          <a:ea typeface="+mj-ea"/>
                          <a:cs typeface="+mj-cs"/>
                        </a:rPr>
                        <a:t>Where heat tariffs are regulated, the regulator should be able to provide details on the methodology for calculating tariffs and the rationale for any recent tariff decisions.</a:t>
                      </a:r>
                    </a:p>
                    <a:p>
                      <a:pPr marL="171450" indent="-171450">
                        <a:buFont typeface="Arial" panose="020B0604020202020204" pitchFamily="34" charset="0"/>
                        <a:buChar char="•"/>
                      </a:pPr>
                      <a:r>
                        <a:rPr lang="en-US" sz="1000" kern="1200" noProof="0" dirty="0">
                          <a:solidFill>
                            <a:schemeClr val="dk1"/>
                          </a:solidFill>
                          <a:latin typeface="+mn-lt"/>
                          <a:ea typeface="+mj-ea"/>
                          <a:cs typeface="+mj-cs"/>
                        </a:rPr>
                        <a:t>The Ministry of Finance and/or municipal governments might be able to provide details of any direct or indirect </a:t>
                      </a:r>
                      <a:r>
                        <a:rPr lang="en-US" sz="1000" kern="1200" noProof="0" dirty="0">
                          <a:solidFill>
                            <a:schemeClr val="tx1"/>
                          </a:solidFill>
                          <a:latin typeface="+mn-lt"/>
                          <a:ea typeface="+mj-ea"/>
                          <a:cs typeface="+mj-cs"/>
                          <a:hlinkClick r:id="rId2" action="ppaction://hlinksldjump"/>
                        </a:rPr>
                        <a:t>subsidies</a:t>
                      </a:r>
                      <a:r>
                        <a:rPr lang="en-US" sz="1000" kern="1200" noProof="0" dirty="0">
                          <a:solidFill>
                            <a:schemeClr val="dk1"/>
                          </a:solidFill>
                          <a:latin typeface="+mn-lt"/>
                          <a:ea typeface="+mj-ea"/>
                          <a:cs typeface="+mj-cs"/>
                        </a:rPr>
                        <a:t> that are used to maintain financial sustainability where tariffs are not cost reflective.</a:t>
                      </a:r>
                    </a:p>
                    <a:p>
                      <a:pPr marL="171450" indent="-171450">
                        <a:buFont typeface="Arial" panose="020B0604020202020204" pitchFamily="34" charset="0"/>
                        <a:buChar char="•"/>
                      </a:pPr>
                      <a:r>
                        <a:rPr lang="en-US" sz="1000" kern="1200" noProof="0" dirty="0">
                          <a:solidFill>
                            <a:schemeClr val="dk1"/>
                          </a:solidFill>
                          <a:latin typeface="+mn-lt"/>
                          <a:ea typeface="+mj-ea"/>
                          <a:cs typeface="+mj-cs"/>
                        </a:rPr>
                        <a:t>Where there is limited transparency regarding the financial sustainability of the sector, other donors engaged in the sector may be able to provide further details on where the key financial gaps are.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existing tariff regulations are not fit for purpose and undermine financial sustainability, technical assistance could be provided to </a:t>
                      </a:r>
                      <a:r>
                        <a:rPr lang="en-GB" sz="1000" b="1" noProof="0" dirty="0">
                          <a:latin typeface="+mn-lt"/>
                        </a:rPr>
                        <a:t>put in place appropriate regulations</a:t>
                      </a:r>
                      <a:r>
                        <a:rPr lang="en-GB" sz="1000" noProof="0" dirty="0">
                          <a:latin typeface="+mn-lt"/>
                        </a:rPr>
                        <a:t> and to build capacity in the regulator.</a:t>
                      </a:r>
                    </a:p>
                    <a:p>
                      <a:pPr marL="171450" indent="-171450">
                        <a:buFont typeface="Arial" panose="020B0604020202020204" pitchFamily="34" charset="0"/>
                        <a:buChar char="•"/>
                      </a:pPr>
                      <a:r>
                        <a:rPr lang="en-GB" sz="1000" noProof="0" dirty="0">
                          <a:latin typeface="+mn-lt"/>
                        </a:rPr>
                        <a:t>Where the sector is not financially sustainable but the underlying causes are not well understood, assistance could be provided to </a:t>
                      </a:r>
                      <a:r>
                        <a:rPr lang="en-GB" sz="1000" b="1" noProof="0" dirty="0">
                          <a:latin typeface="+mn-lt"/>
                        </a:rPr>
                        <a:t>analyse the cost of service </a:t>
                      </a:r>
                      <a:r>
                        <a:rPr lang="en-GB" sz="1000" noProof="0" dirty="0">
                          <a:latin typeface="+mn-lt"/>
                        </a:rPr>
                        <a:t>in the sector.</a:t>
                      </a:r>
                    </a:p>
                    <a:p>
                      <a:pPr marL="171450" indent="-171450">
                        <a:buFont typeface="Arial" panose="020B0604020202020204" pitchFamily="34" charset="0"/>
                        <a:buChar char="•"/>
                      </a:pPr>
                      <a:r>
                        <a:rPr lang="en-GB" sz="1000" noProof="0" dirty="0">
                          <a:latin typeface="+mn-lt"/>
                        </a:rPr>
                        <a:t>As noted previously, assistance could also be provided to </a:t>
                      </a:r>
                      <a:r>
                        <a:rPr lang="en-GB" sz="1000" b="1" noProof="0" dirty="0">
                          <a:latin typeface="+mn-lt"/>
                        </a:rPr>
                        <a:t>diagnose and recommend opportunities for efficiency and performance improvement</a:t>
                      </a:r>
                      <a:r>
                        <a:rPr lang="en-GB" sz="1000" noProof="0" dirty="0">
                          <a:latin typeface="+mn-lt"/>
                        </a:rPr>
                        <a:t>, which could also help to improve the financial sustainability of the sector.</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291277553"/>
                  </a:ext>
                </a:extLst>
              </a:tr>
            </a:tbl>
          </a:graphicData>
        </a:graphic>
      </p:graphicFrame>
      <p:pic>
        <p:nvPicPr>
          <p:cNvPr id="6" name="Picture 5">
            <a:extLst>
              <a:ext uri="{FF2B5EF4-FFF2-40B4-BE49-F238E27FC236}">
                <a16:creationId xmlns:a16="http://schemas.microsoft.com/office/drawing/2014/main" id="{967BDBEB-5510-48D2-AFCE-86AE39A6F060}"/>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7" name="Picture 6">
            <a:extLst>
              <a:ext uri="{FF2B5EF4-FFF2-40B4-BE49-F238E27FC236}">
                <a16:creationId xmlns:a16="http://schemas.microsoft.com/office/drawing/2014/main" id="{96FD12C6-5AAF-4B0A-B224-C950FB4C978B}"/>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 name="Picture 7">
            <a:extLst>
              <a:ext uri="{FF2B5EF4-FFF2-40B4-BE49-F238E27FC236}">
                <a16:creationId xmlns:a16="http://schemas.microsoft.com/office/drawing/2014/main" id="{F3B7D3F4-DD7F-4C76-99B0-8984D6479A83}"/>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9" name="Picture 8">
            <a:extLst>
              <a:ext uri="{FF2B5EF4-FFF2-40B4-BE49-F238E27FC236}">
                <a16:creationId xmlns:a16="http://schemas.microsoft.com/office/drawing/2014/main" id="{3AD7D828-3CD3-41EC-BC8F-47F2302243F7}"/>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10" name="Picture 9">
            <a:extLst>
              <a:ext uri="{FF2B5EF4-FFF2-40B4-BE49-F238E27FC236}">
                <a16:creationId xmlns:a16="http://schemas.microsoft.com/office/drawing/2014/main" id="{8278008C-A302-4BEF-BF5A-582DC20A0A84}"/>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11" name="Picture 10">
            <a:extLst>
              <a:ext uri="{FF2B5EF4-FFF2-40B4-BE49-F238E27FC236}">
                <a16:creationId xmlns:a16="http://schemas.microsoft.com/office/drawing/2014/main" id="{73239EA4-E298-401C-836F-BEECD2B68DD0}"/>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4">
            <a:hlinkClick r:id="rId15" action="ppaction://hlinksldjump" highlightClick="1"/>
            <a:extLst>
              <a:ext uri="{FF2B5EF4-FFF2-40B4-BE49-F238E27FC236}">
                <a16:creationId xmlns:a16="http://schemas.microsoft.com/office/drawing/2014/main" id="{E5F835E2-10C9-47E8-9778-F2C4B119CE3A}"/>
              </a:ext>
            </a:extLst>
          </p:cNvPr>
          <p:cNvSpPr/>
          <p:nvPr/>
        </p:nvSpPr>
        <p:spPr bwMode="ltGray">
          <a:xfrm>
            <a:off x="7571298" y="799218"/>
            <a:ext cx="900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a:solidFill>
                  <a:schemeClr val="bg1"/>
                </a:solidFill>
              </a:rPr>
              <a:t>4.9. Centralised heating and cooling</a:t>
            </a:r>
          </a:p>
        </p:txBody>
      </p:sp>
    </p:spTree>
    <p:extLst>
      <p:ext uri="{BB962C8B-B14F-4D97-AF65-F5344CB8AC3E}">
        <p14:creationId xmlns:p14="http://schemas.microsoft.com/office/powerpoint/2010/main" val="28567595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B30CD-D363-433A-B976-D6CA959C5DE6}"/>
              </a:ext>
            </a:extLst>
          </p:cNvPr>
          <p:cNvSpPr>
            <a:spLocks noGrp="1"/>
          </p:cNvSpPr>
          <p:nvPr>
            <p:ph type="title"/>
          </p:nvPr>
        </p:nvSpPr>
        <p:spPr/>
        <p:txBody>
          <a:bodyPr/>
          <a:lstStyle/>
          <a:p>
            <a:r>
              <a:rPr lang="en-GB" dirty="0"/>
              <a:t>4.9. Centralised heating and cooling (4 of 4)</a:t>
            </a:r>
          </a:p>
        </p:txBody>
      </p:sp>
      <p:graphicFrame>
        <p:nvGraphicFramePr>
          <p:cNvPr id="5" name="Content Placeholder 3">
            <a:extLst>
              <a:ext uri="{FF2B5EF4-FFF2-40B4-BE49-F238E27FC236}">
                <a16:creationId xmlns:a16="http://schemas.microsoft.com/office/drawing/2014/main" id="{D919E590-D286-4534-B4B3-F1AB386739D8}"/>
              </a:ext>
            </a:extLst>
          </p:cNvPr>
          <p:cNvGraphicFramePr>
            <a:graphicFrameLocks noGrp="1"/>
          </p:cNvGraphicFramePr>
          <p:nvPr>
            <p:ph sz="quarter" idx="10"/>
            <p:extLst>
              <p:ext uri="{D42A27DB-BD31-4B8C-83A1-F6EECF244321}">
                <p14:modId xmlns:p14="http://schemas.microsoft.com/office/powerpoint/2010/main" val="1968943537"/>
              </p:ext>
            </p:extLst>
          </p:nvPr>
        </p:nvGraphicFramePr>
        <p:xfrm>
          <a:off x="450156" y="1620000"/>
          <a:ext cx="9847532" cy="5389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93534674"/>
                    </a:ext>
                  </a:extLst>
                </a:gridCol>
                <a:gridCol w="3369878">
                  <a:extLst>
                    <a:ext uri="{9D8B030D-6E8A-4147-A177-3AD203B41FA5}">
                      <a16:colId xmlns:a16="http://schemas.microsoft.com/office/drawing/2014/main" val="1787737766"/>
                    </a:ext>
                  </a:extLst>
                </a:gridCol>
              </a:tblGrid>
              <a:tr h="147579">
                <a:tc>
                  <a:txBody>
                    <a:bodyPr/>
                    <a:lstStyle/>
                    <a:p>
                      <a:r>
                        <a:rPr lang="en-GB" sz="1000" noProof="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indent="0">
                        <a:buFont typeface="Arial" panose="020B0604020202020204" pitchFamily="34" charset="0"/>
                        <a:buNone/>
                      </a:pPr>
                      <a:r>
                        <a:rPr lang="en-US" sz="1000" b="1" noProof="0" dirty="0">
                          <a:latin typeface="+mn-lt"/>
                        </a:rPr>
                        <a:t>A</a:t>
                      </a:r>
                      <a:r>
                        <a:rPr lang="en-GB" sz="1000" b="1" noProof="0" dirty="0">
                          <a:latin typeface="+mn-lt"/>
                        </a:rPr>
                        <a:t>re centralised heating services a major source of carbon  and other greenhouse gas emissions?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1"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1"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969640204"/>
                  </a:ext>
                </a:extLst>
              </a:tr>
              <a:tr h="161533">
                <a:tc>
                  <a:txBody>
                    <a:bodyPr/>
                    <a:lstStyle/>
                    <a:p>
                      <a:pPr marL="171450" indent="-171450">
                        <a:buFont typeface="Arial" panose="020B0604020202020204" pitchFamily="34" charset="0"/>
                        <a:buChar char="•"/>
                      </a:pPr>
                      <a:r>
                        <a:rPr lang="en-GB" sz="1000" b="0" noProof="0" dirty="0">
                          <a:latin typeface="+mn-lt"/>
                        </a:rPr>
                        <a:t>Do heat plants rely on the combustion of fossil fuels? How efficient are these existing plants?</a:t>
                      </a:r>
                    </a:p>
                    <a:p>
                      <a:pPr marL="171450" indent="-171450">
                        <a:buFont typeface="Arial" panose="020B0604020202020204" pitchFamily="34" charset="0"/>
                        <a:buChar char="•"/>
                      </a:pPr>
                      <a:r>
                        <a:rPr lang="en-GB" sz="1000" b="0" noProof="0" dirty="0">
                          <a:latin typeface="+mn-lt"/>
                        </a:rPr>
                        <a:t>Where biomass is used to generate heat is this biomass truly sustainable?</a:t>
                      </a:r>
                    </a:p>
                    <a:p>
                      <a:pPr marL="171450" indent="-171450">
                        <a:buFont typeface="Arial" panose="020B0604020202020204" pitchFamily="34" charset="0"/>
                        <a:buChar char="•"/>
                      </a:pPr>
                      <a:r>
                        <a:rPr lang="en-GB" sz="1000" b="0" noProof="0" dirty="0">
                          <a:latin typeface="+mn-lt"/>
                        </a:rPr>
                        <a:t>Where gas is transmitted through centralised network infrastructure is there evidence of leaks contributing to greenhouse gas emissions?</a:t>
                      </a:r>
                    </a:p>
                    <a:p>
                      <a:pPr marL="171450" indent="-171450">
                        <a:buFont typeface="Arial" panose="020B0604020202020204" pitchFamily="34" charset="0"/>
                        <a:buChar char="•"/>
                      </a:pPr>
                      <a:r>
                        <a:rPr lang="en-GB" sz="1000" b="0" noProof="0" dirty="0">
                          <a:latin typeface="+mn-lt"/>
                        </a:rPr>
                        <a:t>Do any </a:t>
                      </a:r>
                      <a:r>
                        <a:rPr lang="en-GB" sz="1000" b="0" noProof="0" dirty="0">
                          <a:solidFill>
                            <a:schemeClr val="tx1"/>
                          </a:solidFill>
                          <a:latin typeface="+mn-lt"/>
                          <a:hlinkClick r:id="rId2" action="ppaction://hlinksldjump"/>
                        </a:rPr>
                        <a:t>emissions reduction policies</a:t>
                      </a:r>
                      <a:r>
                        <a:rPr lang="en-GB" sz="1000" b="0" noProof="0" dirty="0">
                          <a:latin typeface="+mn-lt"/>
                        </a:rPr>
                        <a:t> cover the heat sector or suggest measures for reducing emissions from heat?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If the country has an inventory of greenhouse gas emissions this should help to identify how significant the heat sector is in terms of contributing to emissions.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country’s NDC should indicate whether it is expected that the heat sector is expected to contribute towards any reductions in greenhouse gas emissions committed to under the Paris climate change agreement.</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Government departments responsible for emissions reduction and/or departments responsible for energy should be able to provide an overview of the sector’s emissions and any relevant </a:t>
                      </a:r>
                      <a:r>
                        <a:rPr lang="en-GB" sz="1000" kern="1200" noProof="0" dirty="0">
                          <a:solidFill>
                            <a:schemeClr val="tx1"/>
                          </a:solidFill>
                          <a:latin typeface="+mn-lt"/>
                          <a:ea typeface="+mj-ea"/>
                          <a:cs typeface="+mj-cs"/>
                          <a:hlinkClick r:id="rId2" action="ppaction://hlinksldjump"/>
                        </a:rPr>
                        <a:t>emissions reduction policy</a:t>
                      </a:r>
                      <a:r>
                        <a:rPr lang="en-GB" sz="100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Any other donors engaged in the sector may also be able to provide details on strategies and initiatives that have been proposed to reduce emissions.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US" sz="1000" noProof="0" dirty="0">
                          <a:latin typeface="+mn-lt"/>
                        </a:rPr>
                        <a:t>The heating sector can account for a significant share of emissions. Where this is the case and there is no existing </a:t>
                      </a:r>
                      <a:r>
                        <a:rPr lang="en-US" sz="1000" noProof="0" dirty="0">
                          <a:solidFill>
                            <a:schemeClr val="tx1"/>
                          </a:solidFill>
                          <a:latin typeface="+mn-lt"/>
                          <a:hlinkClick r:id="rId2" action="ppaction://hlinksldjump"/>
                        </a:rPr>
                        <a:t>emissions reduction policy</a:t>
                      </a:r>
                      <a:r>
                        <a:rPr lang="en-US" sz="1000" noProof="0" dirty="0">
                          <a:latin typeface="+mn-lt"/>
                        </a:rPr>
                        <a:t>, technical assistance could be provided to</a:t>
                      </a:r>
                      <a:r>
                        <a:rPr lang="en-US" sz="1000" b="1" noProof="0" dirty="0">
                          <a:latin typeface="+mn-lt"/>
                        </a:rPr>
                        <a:t> identify opportunities for emissions reduction</a:t>
                      </a:r>
                      <a:r>
                        <a:rPr lang="en-US" sz="1000" noProof="0" dirty="0">
                          <a:latin typeface="+mn-lt"/>
                        </a:rPr>
                        <a:t>.</a:t>
                      </a:r>
                    </a:p>
                    <a:p>
                      <a:pPr marL="171450" indent="-171450">
                        <a:buFont typeface="Arial" panose="020B0604020202020204" pitchFamily="34" charset="0"/>
                        <a:buChar char="•"/>
                      </a:pPr>
                      <a:r>
                        <a:rPr lang="en-US" sz="1000" noProof="0" dirty="0">
                          <a:latin typeface="+mn-lt"/>
                        </a:rPr>
                        <a:t>Where the existing heat infrastructure is inefficient, technical assistance could be provided to </a:t>
                      </a:r>
                      <a:r>
                        <a:rPr lang="en-US" sz="1000" b="1" noProof="0" dirty="0">
                          <a:latin typeface="+mn-lt"/>
                        </a:rPr>
                        <a:t>identify opportunities for improving the efficiency </a:t>
                      </a:r>
                      <a:r>
                        <a:rPr lang="en-US" sz="1000" noProof="0" dirty="0">
                          <a:latin typeface="+mn-lt"/>
                        </a:rPr>
                        <a:t>of that infrastructure with the objective of reducing emissions.</a:t>
                      </a:r>
                    </a:p>
                    <a:p>
                      <a:pPr marL="171450" indent="-171450">
                        <a:buFont typeface="Arial" panose="020B0604020202020204" pitchFamily="34" charset="0"/>
                        <a:buChar char="•"/>
                      </a:pPr>
                      <a:r>
                        <a:rPr lang="en-US" sz="1000" noProof="0" dirty="0">
                          <a:latin typeface="+mn-lt"/>
                        </a:rPr>
                        <a:t>Technical assistance could also be provided </a:t>
                      </a:r>
                      <a:r>
                        <a:rPr lang="en-US" sz="1000" b="1" noProof="0" dirty="0">
                          <a:latin typeface="+mn-lt"/>
                        </a:rPr>
                        <a:t>to identify alternative technologies</a:t>
                      </a:r>
                      <a:r>
                        <a:rPr lang="en-US" sz="1000" noProof="0" dirty="0">
                          <a:latin typeface="+mn-lt"/>
                        </a:rPr>
                        <a:t> to replace existing high emissions technologies. This might include more efficient technologies such as gas-fired CHP or carbon-free alternatives such as sustainably grown biomass.</a:t>
                      </a:r>
                    </a:p>
                    <a:p>
                      <a:pPr marL="171450" indent="-171450">
                        <a:buFont typeface="Arial" panose="020B0604020202020204" pitchFamily="34" charset="0"/>
                        <a:buChar char="•"/>
                      </a:pPr>
                      <a:r>
                        <a:rPr lang="en-US" sz="1000" noProof="0" dirty="0">
                          <a:latin typeface="+mn-lt"/>
                        </a:rPr>
                        <a:t>Where biomass is being introduced as a fuel, technical assistance might be required to </a:t>
                      </a:r>
                      <a:r>
                        <a:rPr lang="en-US" sz="1000" b="1" noProof="0" dirty="0">
                          <a:latin typeface="+mn-lt"/>
                        </a:rPr>
                        <a:t>advise on and implement biomass sustainability standards </a:t>
                      </a:r>
                      <a:r>
                        <a:rPr lang="en-US" sz="1000" noProof="0" dirty="0">
                          <a:latin typeface="+mn-lt"/>
                        </a:rPr>
                        <a:t>to ensure that the fuel being used is truly carbon neutral.</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116981231"/>
                  </a:ext>
                </a:extLst>
              </a:tr>
              <a:tr h="161533">
                <a:tc gridSpan="3">
                  <a:txBody>
                    <a:bodyPr/>
                    <a:lstStyle/>
                    <a:p>
                      <a:pPr marL="0" indent="0">
                        <a:buFont typeface="Arial" panose="020B0604020202020204" pitchFamily="34" charset="0"/>
                        <a:buNone/>
                      </a:pPr>
                      <a:r>
                        <a:rPr lang="en-GB" sz="1000" b="1" noProof="0" dirty="0">
                          <a:latin typeface="+mn-lt"/>
                        </a:rPr>
                        <a:t>Are centralised heating services a major source of other pollution, for example impacting urban air quality?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b="1"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b="1"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126322629"/>
                  </a:ext>
                </a:extLst>
              </a:tr>
              <a:tr h="161533">
                <a:tc>
                  <a:txBody>
                    <a:bodyPr/>
                    <a:lstStyle/>
                    <a:p>
                      <a:pPr marL="171450" indent="-171450">
                        <a:buFont typeface="Arial" panose="020B0604020202020204" pitchFamily="34" charset="0"/>
                        <a:buChar char="•"/>
                      </a:pPr>
                      <a:r>
                        <a:rPr lang="en-GB" sz="1000" b="0" noProof="0" dirty="0">
                          <a:latin typeface="+mn-lt"/>
                        </a:rPr>
                        <a:t>Do solid fuels (which tend to result in greater air pollution issues) have an important role in the heat sector?</a:t>
                      </a:r>
                    </a:p>
                    <a:p>
                      <a:pPr marL="171450" indent="-171450">
                        <a:buFont typeface="Arial" panose="020B0604020202020204" pitchFamily="34" charset="0"/>
                        <a:buChar char="•"/>
                      </a:pPr>
                      <a:r>
                        <a:rPr lang="en-GB" sz="1000" b="0" noProof="0" dirty="0">
                          <a:latin typeface="+mn-lt"/>
                        </a:rPr>
                        <a:t>Is the heat sector responsible for high NO</a:t>
                      </a:r>
                      <a:r>
                        <a:rPr lang="en-GB" sz="1000" b="0" baseline="-25000" noProof="0" dirty="0">
                          <a:latin typeface="+mn-lt"/>
                        </a:rPr>
                        <a:t>x</a:t>
                      </a:r>
                      <a:r>
                        <a:rPr lang="en-GB" sz="1000" b="0" noProof="0" dirty="0">
                          <a:latin typeface="+mn-lt"/>
                        </a:rPr>
                        <a:t> concentrations of high ozone levels in urban areas?</a:t>
                      </a:r>
                    </a:p>
                    <a:p>
                      <a:pPr marL="171450" indent="-171450">
                        <a:buFont typeface="Arial" panose="020B0604020202020204" pitchFamily="34" charset="0"/>
                        <a:buChar char="•"/>
                      </a:pPr>
                      <a:r>
                        <a:rPr lang="en-GB" sz="1000" b="0" noProof="0" dirty="0">
                          <a:latin typeface="+mn-lt"/>
                        </a:rPr>
                        <a:t>Is there a national (or more localised, e.g. municipal) strategy for tackling air pollution?</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Air pollution issues may be immediately apparent in urban areas.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Relevant government departments and/or donors working in the sector may be aware of surveys or data that is available to evaluate the levels of major air pollutants. Ideally this analysis might also attempt to analyse the source of these emissions so that the role of the heat sector can be estimated.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Health care professions (e.g. respiratory illness specialists) may be able to provide anecdotal evidence on whether there are any major healthcare issues resulting from air pollution.</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heating sector does have a role in contributing towards urban air pollution issues, technical assistance could be provided to prepare a strategy and identify investments that might help to </a:t>
                      </a:r>
                      <a:r>
                        <a:rPr lang="en-GB" sz="1000" b="1" noProof="0" dirty="0">
                          <a:latin typeface="+mn-lt"/>
                        </a:rPr>
                        <a:t>reduce emissions of relevant pollutants</a:t>
                      </a:r>
                      <a:r>
                        <a:rPr lang="en-GB" sz="1000" noProof="0" dirty="0">
                          <a:latin typeface="+mn-lt"/>
                        </a:rPr>
                        <a:t>. This might, for example, include using flue gas desulphurisation (FGD) and/or selective catalytic reduction (SCR) technologies.</a:t>
                      </a:r>
                    </a:p>
                    <a:p>
                      <a:pPr marL="171450" indent="-171450">
                        <a:buFont typeface="Arial" panose="020B0604020202020204" pitchFamily="34" charset="0"/>
                        <a:buChar char="•"/>
                      </a:pPr>
                      <a:r>
                        <a:rPr lang="en-GB" sz="1000" noProof="0" dirty="0">
                          <a:latin typeface="+mn-lt"/>
                        </a:rPr>
                        <a:t>Technical assistance might also be provided to policy makers to </a:t>
                      </a:r>
                      <a:r>
                        <a:rPr lang="en-GB" sz="1000" b="1" noProof="0" dirty="0">
                          <a:latin typeface="+mn-lt"/>
                        </a:rPr>
                        <a:t>introduce new standards </a:t>
                      </a:r>
                      <a:r>
                        <a:rPr lang="en-GB" sz="1000" noProof="0" dirty="0">
                          <a:latin typeface="+mn-lt"/>
                        </a:rPr>
                        <a:t>to accelerate the deployment of such technologies. Examples include the EU’s Industrial Emissions Directive (IED).</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39847443"/>
                  </a:ext>
                </a:extLst>
              </a:tr>
            </a:tbl>
          </a:graphicData>
        </a:graphic>
      </p:graphicFrame>
      <p:pic>
        <p:nvPicPr>
          <p:cNvPr id="6" name="Picture 5">
            <a:extLst>
              <a:ext uri="{FF2B5EF4-FFF2-40B4-BE49-F238E27FC236}">
                <a16:creationId xmlns:a16="http://schemas.microsoft.com/office/drawing/2014/main" id="{51680BEF-C61F-4AA2-936E-2BFC7E505C97}"/>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7" name="Picture 6">
            <a:extLst>
              <a:ext uri="{FF2B5EF4-FFF2-40B4-BE49-F238E27FC236}">
                <a16:creationId xmlns:a16="http://schemas.microsoft.com/office/drawing/2014/main" id="{A6440393-53CB-4634-884F-8B1A2C113244}"/>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 name="Picture 7">
            <a:extLst>
              <a:ext uri="{FF2B5EF4-FFF2-40B4-BE49-F238E27FC236}">
                <a16:creationId xmlns:a16="http://schemas.microsoft.com/office/drawing/2014/main" id="{33376F78-ECFB-415A-A35B-83B291FD3BA2}"/>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9" name="Picture 8">
            <a:extLst>
              <a:ext uri="{FF2B5EF4-FFF2-40B4-BE49-F238E27FC236}">
                <a16:creationId xmlns:a16="http://schemas.microsoft.com/office/drawing/2014/main" id="{07694B7F-4AC5-41DB-8DFD-0323D112A19C}"/>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10" name="Picture 9">
            <a:extLst>
              <a:ext uri="{FF2B5EF4-FFF2-40B4-BE49-F238E27FC236}">
                <a16:creationId xmlns:a16="http://schemas.microsoft.com/office/drawing/2014/main" id="{3B2539DA-423B-4086-8C6F-C872E97DC6EA}"/>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11" name="Picture 10">
            <a:extLst>
              <a:ext uri="{FF2B5EF4-FFF2-40B4-BE49-F238E27FC236}">
                <a16:creationId xmlns:a16="http://schemas.microsoft.com/office/drawing/2014/main" id="{3E8265AF-7B60-4197-8696-CF26A42F030D}"/>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4">
            <a:hlinkClick r:id="rId15" action="ppaction://hlinksldjump" highlightClick="1"/>
            <a:extLst>
              <a:ext uri="{FF2B5EF4-FFF2-40B4-BE49-F238E27FC236}">
                <a16:creationId xmlns:a16="http://schemas.microsoft.com/office/drawing/2014/main" id="{E5F835E2-10C9-47E8-9778-F2C4B119CE3A}"/>
              </a:ext>
            </a:extLst>
          </p:cNvPr>
          <p:cNvSpPr/>
          <p:nvPr/>
        </p:nvSpPr>
        <p:spPr bwMode="ltGray">
          <a:xfrm>
            <a:off x="7571298" y="799218"/>
            <a:ext cx="900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a:solidFill>
                  <a:schemeClr val="bg1"/>
                </a:solidFill>
              </a:rPr>
              <a:t>4.9. Centralised heating and cooling</a:t>
            </a:r>
          </a:p>
        </p:txBody>
      </p:sp>
    </p:spTree>
    <p:extLst>
      <p:ext uri="{BB962C8B-B14F-4D97-AF65-F5344CB8AC3E}">
        <p14:creationId xmlns:p14="http://schemas.microsoft.com/office/powerpoint/2010/main" val="76557727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7857055"/>
              </p:ext>
            </p:extLst>
          </p:nvPr>
        </p:nvGraphicFramePr>
        <p:xfrm>
          <a:off x="450156" y="1620000"/>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3200">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extLst>
                  <a:ext uri="{0D108BD9-81ED-4DB2-BD59-A6C34878D82A}">
                    <a16:rowId xmlns:a16="http://schemas.microsoft.com/office/drawing/2014/main" val="559539109"/>
                  </a:ext>
                </a:extLst>
              </a:tr>
              <a:tr h="14320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Are fossil fuels extracted domestically or are they imported?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18000" marB="7200"/>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18000" marB="7200"/>
                </a:tc>
                <a:extLst>
                  <a:ext uri="{0D108BD9-81ED-4DB2-BD59-A6C34878D82A}">
                    <a16:rowId xmlns:a16="http://schemas.microsoft.com/office/drawing/2014/main" val="874764624"/>
                  </a:ext>
                </a:extLst>
              </a:tr>
              <a:tr h="150039">
                <a:tc>
                  <a:txBody>
                    <a:bodyPr/>
                    <a:lstStyle/>
                    <a:p>
                      <a:pPr marL="171450" indent="-171450">
                        <a:buFont typeface="Arial" panose="020B0604020202020204" pitchFamily="34" charset="0"/>
                        <a:buChar char="•"/>
                      </a:pPr>
                      <a:r>
                        <a:rPr lang="en-GB" sz="1000" b="0" noProof="0" dirty="0">
                          <a:latin typeface="+mn-lt"/>
                        </a:rPr>
                        <a:t>Does the country have domestic reserves of fossil fuels?</a:t>
                      </a:r>
                    </a:p>
                    <a:p>
                      <a:pPr marL="171450" indent="-171450">
                        <a:buFont typeface="Arial" panose="020B0604020202020204" pitchFamily="34" charset="0"/>
                        <a:buChar char="•"/>
                      </a:pPr>
                      <a:r>
                        <a:rPr lang="en-GB" sz="1000" b="0" noProof="0" dirty="0">
                          <a:latin typeface="+mn-lt"/>
                        </a:rPr>
                        <a:t>Are domestic sources of fuel processed and used within the country? For example, if the country has oil reserves, does it also have refining capacity, or does it import oil products from other countries?</a:t>
                      </a:r>
                    </a:p>
                    <a:p>
                      <a:pPr marL="171450" indent="-171450">
                        <a:buFont typeface="Arial" panose="020B0604020202020204" pitchFamily="34" charset="0"/>
                        <a:buChar char="•"/>
                      </a:pPr>
                      <a:r>
                        <a:rPr lang="en-GB" sz="1000" b="0" noProof="0" dirty="0">
                          <a:latin typeface="+mn-lt"/>
                        </a:rPr>
                        <a:t>Where domestics fossil fuel resources are available and are being extracted are any resulting value creation opportunities recognised in the country’s </a:t>
                      </a:r>
                      <a:r>
                        <a:rPr lang="en-GB" sz="1000" b="0" noProof="0" dirty="0">
                          <a:latin typeface="+mn-lt"/>
                          <a:hlinkClick r:id="rId2" action="ppaction://hlinksldjump"/>
                        </a:rPr>
                        <a:t>industrial development strategy</a:t>
                      </a:r>
                      <a:r>
                        <a:rPr lang="en-GB" sz="1000" b="0" noProof="0" dirty="0">
                          <a:latin typeface="+mn-lt"/>
                        </a:rPr>
                        <a:t>?</a:t>
                      </a:r>
                    </a:p>
                    <a:p>
                      <a:pPr marL="171450" indent="-171450">
                        <a:buFont typeface="Arial" panose="020B0604020202020204" pitchFamily="34" charset="0"/>
                        <a:buChar char="•"/>
                      </a:pPr>
                      <a:r>
                        <a:rPr lang="en-GB" sz="1000" b="0" noProof="0" dirty="0">
                          <a:latin typeface="+mn-lt"/>
                        </a:rPr>
                        <a:t>What impact do fossil fuel imports and/or exports have on the country’s current account?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The IEA energy balance data provides information on the imports, exports, and domestic production of each fuel.</a:t>
                      </a:r>
                    </a:p>
                    <a:p>
                      <a:pPr marL="171450" indent="-171450">
                        <a:buFont typeface="Arial" panose="020B0604020202020204" pitchFamily="34" charset="0"/>
                        <a:buChar char="•"/>
                      </a:pPr>
                      <a:r>
                        <a:rPr lang="en-GB" sz="1000" noProof="0" dirty="0">
                          <a:latin typeface="+mn-lt"/>
                        </a:rPr>
                        <a:t>This data also differentiates between crude oil and oil products, which might help with understanding the potential for domestic oil refining.</a:t>
                      </a:r>
                    </a:p>
                    <a:p>
                      <a:pPr marL="171450" indent="-171450">
                        <a:buFont typeface="Arial" panose="020B0604020202020204" pitchFamily="34" charset="0"/>
                        <a:buChar char="•"/>
                      </a:pPr>
                      <a:r>
                        <a:rPr lang="en-GB" sz="1000" noProof="0" dirty="0">
                          <a:latin typeface="+mn-lt"/>
                        </a:rPr>
                        <a:t>However, where there are multiple sources of some fuels it may be unclear which sources are used in the power sector without speaking to power generation companies to understand where they source their fuel. Note that coal in particular will often be sourced domestically, with many generators using brown coal being located at the coal mine mouth.</a:t>
                      </a:r>
                    </a:p>
                    <a:p>
                      <a:pPr marL="171450" indent="-171450">
                        <a:buFont typeface="Arial" panose="020B0604020202020204" pitchFamily="34" charset="0"/>
                        <a:buChar char="•"/>
                      </a:pPr>
                      <a:r>
                        <a:rPr lang="en-GB" sz="1000" noProof="0" dirty="0">
                          <a:latin typeface="+mn-lt"/>
                        </a:rPr>
                        <a:t>Companies involved in the extraction of fossil fuels might be able to indicate where there are barriers to more effective industrial development. For example, companies might identify barriers to developing refining capacity that would keep more value and jobs in country, or barriers to distributing natural gas resources for use in industrial applications.</a:t>
                      </a:r>
                    </a:p>
                    <a:p>
                      <a:pPr marL="171450" indent="-171450">
                        <a:buFont typeface="Arial" panose="020B0604020202020204" pitchFamily="34" charset="0"/>
                        <a:buChar char="•"/>
                      </a:pPr>
                      <a:r>
                        <a:rPr lang="en-GB" sz="1000" noProof="0" dirty="0">
                          <a:latin typeface="+mn-lt"/>
                        </a:rPr>
                        <a:t>Analysis of the country’s current account might be available from donor reports e.g. prepared by the WB or IMF. The Central Bank or Ministry of Finance should also have analysis available.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domestic resources are available but are not being efficiently exploited, assistance could be provided to </a:t>
                      </a:r>
                      <a:r>
                        <a:rPr lang="en-GB" sz="1000" b="0" noProof="0" dirty="0">
                          <a:latin typeface="+mn-lt"/>
                        </a:rPr>
                        <a:t>help</a:t>
                      </a:r>
                      <a:r>
                        <a:rPr lang="en-GB" sz="1000" b="1" noProof="0" dirty="0">
                          <a:latin typeface="+mn-lt"/>
                        </a:rPr>
                        <a:t> identify opportunities that could be included in the country’s </a:t>
                      </a:r>
                      <a:r>
                        <a:rPr lang="en-GB" sz="1000" b="1" noProof="0" dirty="0">
                          <a:solidFill>
                            <a:srgbClr val="FF0000"/>
                          </a:solidFill>
                          <a:latin typeface="+mn-lt"/>
                          <a:hlinkClick r:id="rId3" action="ppaction://hlinksldjump"/>
                        </a:rPr>
                        <a:t>industrial development strategy</a:t>
                      </a:r>
                      <a:r>
                        <a:rPr lang="en-GB" sz="1000" noProof="0" dirty="0">
                          <a:latin typeface="+mn-lt"/>
                        </a:rPr>
                        <a:t>. For example, natural gas or oil products might also be used in supporting a wide range of industrial processes.</a:t>
                      </a:r>
                    </a:p>
                    <a:p>
                      <a:pPr marL="171450" indent="-171450">
                        <a:buFont typeface="Arial" panose="020B0604020202020204" pitchFamily="34" charset="0"/>
                        <a:buChar char="•"/>
                      </a:pPr>
                      <a:r>
                        <a:rPr lang="en-GB" sz="1000" noProof="0" dirty="0">
                          <a:latin typeface="+mn-lt"/>
                        </a:rPr>
                        <a:t>If fossil fuel imports make a significant contribution to a country’s current account deficit this might add to the business case for </a:t>
                      </a:r>
                      <a:r>
                        <a:rPr lang="en-GB" sz="1000" b="1" noProof="0" dirty="0">
                          <a:latin typeface="+mn-lt"/>
                        </a:rPr>
                        <a:t>shifting to alternative energy sources</a:t>
                      </a:r>
                      <a:r>
                        <a:rPr lang="en-GB" sz="1000" noProof="0" dirty="0">
                          <a:latin typeface="+mn-lt"/>
                        </a:rPr>
                        <a:t>, such as </a:t>
                      </a:r>
                      <a:r>
                        <a:rPr lang="en-GB" sz="1000" noProof="0" dirty="0">
                          <a:latin typeface="+mn-lt"/>
                          <a:hlinkClick r:id="rId4" action="ppaction://hlinksldjump"/>
                        </a:rPr>
                        <a:t>renewable energy</a:t>
                      </a:r>
                      <a:r>
                        <a:rPr lang="en-GB" sz="100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187001106"/>
                  </a:ext>
                </a:extLst>
              </a:tr>
              <a:tr h="14320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opportunities for the extraction of fossil fuels that are not currently being exploited?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solidFill>
                      <a:schemeClr val="bg1"/>
                    </a:solidFill>
                  </a:tcPr>
                </a:tc>
                <a:tc hMerge="1">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prstClr val="black"/>
                        </a:solidFill>
                        <a:effectLst/>
                        <a:uLnTx/>
                        <a:uFillTx/>
                        <a:latin typeface="Arial"/>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prstClr val="black"/>
                        </a:solidFill>
                        <a:effectLst/>
                        <a:uLnTx/>
                        <a:uFillTx/>
                        <a:latin typeface="Arial"/>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4323554"/>
                  </a:ext>
                </a:extLst>
              </a:tr>
              <a:tr h="143200">
                <a:tc>
                  <a:txBody>
                    <a:bodyPr/>
                    <a:lstStyle/>
                    <a:p>
                      <a:pPr marL="171450" indent="-171450">
                        <a:buFont typeface="Arial" panose="020B0604020202020204" pitchFamily="34" charset="0"/>
                        <a:buChar char="•"/>
                      </a:pPr>
                      <a:r>
                        <a:rPr lang="en-GB" sz="1000" b="0" noProof="0" dirty="0">
                          <a:latin typeface="+mn-lt"/>
                        </a:rPr>
                        <a:t>Are there any oil and gas reserves in the country?</a:t>
                      </a:r>
                    </a:p>
                    <a:p>
                      <a:pPr marL="171450" indent="-171450">
                        <a:buFont typeface="Arial" panose="020B0604020202020204" pitchFamily="34" charset="0"/>
                        <a:buChar char="•"/>
                      </a:pPr>
                      <a:r>
                        <a:rPr lang="en-GB" sz="1000" b="0" noProof="0" dirty="0">
                          <a:latin typeface="+mn-lt"/>
                        </a:rPr>
                        <a:t>Are there coal reserves? If so, what are the quality characteristics of the coal?</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The ministry responsible for mineral resources (may be the energy ministry a different ministry) should have information on any domestic resources.</a:t>
                      </a:r>
                    </a:p>
                    <a:p>
                      <a:pPr marL="171450" indent="-171450">
                        <a:buFont typeface="Arial" panose="020B0604020202020204" pitchFamily="34" charset="0"/>
                        <a:buChar char="•"/>
                      </a:pPr>
                      <a:r>
                        <a:rPr lang="en-GB" sz="1000" noProof="0" dirty="0">
                          <a:latin typeface="+mn-lt"/>
                        </a:rPr>
                        <a:t>Surveys may have been commissioned and may estimate the quantity of reserves that could be extracted.</a:t>
                      </a:r>
                    </a:p>
                    <a:p>
                      <a:pPr marL="171450" indent="-171450">
                        <a:buFont typeface="Arial" panose="020B0604020202020204" pitchFamily="34" charset="0"/>
                        <a:buChar char="•"/>
                      </a:pPr>
                      <a:r>
                        <a:rPr lang="en-GB" sz="1000" noProof="0" dirty="0">
                          <a:latin typeface="+mn-lt"/>
                        </a:rPr>
                        <a:t>Studies might also be available analysing potential uses for domestic fuels (e.g. is fuel quality appropriate for power generation) and evaluating export markets.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exploration activities uncover significant fuel reserves, technical assistance could help the country to </a:t>
                      </a:r>
                      <a:r>
                        <a:rPr lang="en-GB" sz="1000" b="1" noProof="0" dirty="0">
                          <a:latin typeface="+mn-lt"/>
                        </a:rPr>
                        <a:t>develop a strategy for extraction </a:t>
                      </a:r>
                      <a:r>
                        <a:rPr lang="en-GB" sz="1000" noProof="0" dirty="0">
                          <a:latin typeface="+mn-lt"/>
                        </a:rPr>
                        <a:t>of the fuel. The strategy should evaluate environmental consequences of the extraction activities and should ensure that the resulting economic activity is inclusive. The strategy could consider where resources can be used locally (e.g. to gain competitive advantage in a given industry).</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2570594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4.10</a:t>
            </a:r>
            <a:r>
              <a:rPr lang="en-US" dirty="0"/>
              <a:t>. Extraction of fossil fuels (1 of 4)</a:t>
            </a:r>
          </a:p>
        </p:txBody>
      </p:sp>
      <p:pic>
        <p:nvPicPr>
          <p:cNvPr id="34" name="Picture 33">
            <a:extLst>
              <a:ext uri="{FF2B5EF4-FFF2-40B4-BE49-F238E27FC236}">
                <a16:creationId xmlns:a16="http://schemas.microsoft.com/office/drawing/2014/main" id="{7B72FBD9-BCF2-634E-8268-85A91501F034}"/>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5" name="Picture 34">
            <a:extLst>
              <a:ext uri="{FF2B5EF4-FFF2-40B4-BE49-F238E27FC236}">
                <a16:creationId xmlns:a16="http://schemas.microsoft.com/office/drawing/2014/main" id="{4790C144-C617-104E-941B-EC9DF123BDFF}"/>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6AC63448-91EB-484D-BA2A-75454D1B1315}"/>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57453F11-6613-4D48-937D-CDB6717A4097}"/>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7BA29ADB-978B-6F45-A0BA-44825431FFDB}"/>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8" name="Picture 57">
            <a:extLst>
              <a:ext uri="{FF2B5EF4-FFF2-40B4-BE49-F238E27FC236}">
                <a16:creationId xmlns:a16="http://schemas.microsoft.com/office/drawing/2014/main" id="{B26E09DD-7CC0-114E-A8BF-B9679B8D676F}"/>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69" name="Chevron 65">
            <a:hlinkClick r:id="rId17" action="ppaction://hlinksldjump" highlightClick="1"/>
            <a:extLst>
              <a:ext uri="{FF2B5EF4-FFF2-40B4-BE49-F238E27FC236}">
                <a16:creationId xmlns:a16="http://schemas.microsoft.com/office/drawing/2014/main" id="{85406CE1-6B6A-4FE1-9969-1D20153A169B}"/>
              </a:ext>
            </a:extLst>
          </p:cNvPr>
          <p:cNvSpPr/>
          <p:nvPr/>
        </p:nvSpPr>
        <p:spPr bwMode="ltGray">
          <a:xfrm>
            <a:off x="8392691"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4.10. Extraction of fossil fuels</a:t>
            </a:r>
          </a:p>
        </p:txBody>
      </p:sp>
    </p:spTree>
    <p:extLst>
      <p:ext uri="{BB962C8B-B14F-4D97-AF65-F5344CB8AC3E}">
        <p14:creationId xmlns:p14="http://schemas.microsoft.com/office/powerpoint/2010/main" val="16670111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152808777"/>
              </p:ext>
            </p:extLst>
          </p:nvPr>
        </p:nvGraphicFramePr>
        <p:xfrm>
          <a:off x="450157" y="1614991"/>
          <a:ext cx="9847530" cy="5541600"/>
        </p:xfrm>
        <a:graphic>
          <a:graphicData uri="http://schemas.openxmlformats.org/drawingml/2006/table">
            <a:tbl>
              <a:tblPr firstRow="1" bandRow="1">
                <a:tableStyleId>{69D073F8-1565-44D7-B386-08B59EADF2EE}</a:tableStyleId>
              </a:tblPr>
              <a:tblGrid>
                <a:gridCol w="2995894">
                  <a:extLst>
                    <a:ext uri="{9D8B030D-6E8A-4147-A177-3AD203B41FA5}">
                      <a16:colId xmlns:a16="http://schemas.microsoft.com/office/drawing/2014/main" val="1185580737"/>
                    </a:ext>
                  </a:extLst>
                </a:gridCol>
                <a:gridCol w="3482727">
                  <a:extLst>
                    <a:ext uri="{9D8B030D-6E8A-4147-A177-3AD203B41FA5}">
                      <a16:colId xmlns:a16="http://schemas.microsoft.com/office/drawing/2014/main" val="2287628717"/>
                    </a:ext>
                  </a:extLst>
                </a:gridCol>
                <a:gridCol w="3368909">
                  <a:extLst>
                    <a:ext uri="{9D8B030D-6E8A-4147-A177-3AD203B41FA5}">
                      <a16:colId xmlns:a16="http://schemas.microsoft.com/office/drawing/2014/main" val="2999319644"/>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To what extent are fossil fuels used in power generation?</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18000" marB="7200"/>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18000" marB="7200"/>
                </a:tc>
                <a:extLst>
                  <a:ext uri="{0D108BD9-81ED-4DB2-BD59-A6C34878D82A}">
                    <a16:rowId xmlns:a16="http://schemas.microsoft.com/office/drawing/2014/main" val="2342887864"/>
                  </a:ext>
                </a:extLst>
              </a:tr>
              <a:tr h="161533">
                <a:tc>
                  <a:txBody>
                    <a:bodyPr/>
                    <a:lstStyle/>
                    <a:p>
                      <a:pPr marL="171450" indent="-171450">
                        <a:buFont typeface="Arial" panose="020B0604020202020204" pitchFamily="34" charset="0"/>
                        <a:buChar char="•"/>
                      </a:pPr>
                      <a:r>
                        <a:rPr lang="en-GB" sz="1000" b="0" noProof="0" dirty="0">
                          <a:latin typeface="+mn-lt"/>
                        </a:rPr>
                        <a:t>How much of the country’s power generation capacity is fired by coal, gas, or oil products?</a:t>
                      </a:r>
                    </a:p>
                    <a:p>
                      <a:pPr marL="171450" indent="-171450">
                        <a:buFont typeface="Arial" panose="020B0604020202020204" pitchFamily="34" charset="0"/>
                        <a:buChar char="•"/>
                      </a:pPr>
                      <a:r>
                        <a:rPr lang="en-GB" sz="1000" b="0" noProof="0" dirty="0">
                          <a:latin typeface="+mn-lt"/>
                        </a:rPr>
                        <a:t>Are liquid fuels widely used in self-generation, for example using diesel generators?</a:t>
                      </a:r>
                    </a:p>
                    <a:p>
                      <a:pPr marL="171450" indent="-171450">
                        <a:buFont typeface="Arial" panose="020B0604020202020204" pitchFamily="34" charset="0"/>
                        <a:buChar char="•"/>
                      </a:pPr>
                      <a:r>
                        <a:rPr lang="en-GB" sz="1000" b="0" noProof="0" dirty="0">
                          <a:latin typeface="+mn-lt"/>
                        </a:rPr>
                        <a:t>What carbon emissions result from the combustion of fossil fuels for power generation?</a:t>
                      </a:r>
                    </a:p>
                    <a:p>
                      <a:pPr marL="171450" indent="-171450">
                        <a:buFont typeface="Arial" panose="020B0604020202020204" pitchFamily="34" charset="0"/>
                        <a:buChar char="•"/>
                      </a:pPr>
                      <a:r>
                        <a:rPr lang="en-GB" sz="1000" b="0" noProof="0" dirty="0">
                          <a:latin typeface="+mn-lt"/>
                        </a:rPr>
                        <a:t>Are there plans to reduce reliance on fossil fuels for power generation in the future? Are plans for future power sector capacity consistent with the country’s </a:t>
                      </a:r>
                      <a:r>
                        <a:rPr lang="en-GB" sz="1000" b="0" noProof="0" dirty="0">
                          <a:solidFill>
                            <a:srgbClr val="FF0000"/>
                          </a:solidFill>
                          <a:latin typeface="+mn-lt"/>
                          <a:hlinkClick r:id="rId2" action="ppaction://hlinksldjump"/>
                        </a:rPr>
                        <a:t>emissions reduction policy</a:t>
                      </a:r>
                      <a:r>
                        <a:rPr lang="en-GB" sz="1000" b="0" noProof="0" dirty="0">
                          <a:latin typeface="+mn-lt"/>
                        </a:rPr>
                        <a:t> and NDCs agreed under the Paris Climate Change Agreement?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IEA’s country-level energy balance data is a good starting point for most countries (</a:t>
                      </a:r>
                      <a:r>
                        <a:rPr lang="en-GB" sz="1000" noProof="0" dirty="0">
                          <a:latin typeface="+mn-lt"/>
                          <a:hlinkClick r:id="rId3"/>
                        </a:rPr>
                        <a:t>http://www.iea.org/statistics/statisticssearch/report/?country=WORLD&amp;product=electricityandheat&amp;year=2015</a:t>
                      </a:r>
                      <a:r>
                        <a:rPr lang="en-GB" sz="1000" noProof="0" dirty="0">
                          <a:latin typeface="+mn-lt"/>
                        </a:rPr>
                        <a:t>)</a:t>
                      </a:r>
                      <a:r>
                        <a:rPr lang="en-GB" sz="1000" kern="1200" noProof="0" dirty="0">
                          <a:solidFill>
                            <a:schemeClr val="dk1"/>
                          </a:solidFill>
                          <a:latin typeface="+mn-lt"/>
                          <a:ea typeface="+mj-ea"/>
                          <a:cs typeface="+mj-cs"/>
                        </a:rPr>
                        <a:t>.</a:t>
                      </a:r>
                      <a:r>
                        <a:rPr lang="en-GB" sz="1000" noProof="0" dirty="0">
                          <a:latin typeface="+mn-lt"/>
                        </a:rPr>
                        <a:t> The electricity and heat balance will indicate how much electricity is generated by each fuel. The energy balance for each individual fuel will also indicate how much fuel is used in power generation.</a:t>
                      </a:r>
                    </a:p>
                    <a:p>
                      <a:pPr marL="171450" indent="-171450">
                        <a:buFont typeface="Arial" panose="020B0604020202020204" pitchFamily="34" charset="0"/>
                        <a:buChar char="•"/>
                      </a:pPr>
                      <a:r>
                        <a:rPr lang="en-GB" sz="1000" noProof="0" dirty="0">
                          <a:latin typeface="+mn-lt"/>
                        </a:rPr>
                        <a:t>The use of oil products outside of the electricity generation sector can be a good indicator of the prevalence of the use of generators for self-supply.</a:t>
                      </a:r>
                    </a:p>
                    <a:p>
                      <a:pPr marL="171450" indent="-171450">
                        <a:buFont typeface="Arial" panose="020B0604020202020204" pitchFamily="34" charset="0"/>
                        <a:buChar char="•"/>
                      </a:pPr>
                      <a:r>
                        <a:rPr lang="en-GB" sz="1000" noProof="0" dirty="0">
                          <a:latin typeface="+mn-lt"/>
                        </a:rPr>
                        <a:t>The carbon emissions from the combustion of fossil fuels can be calculated using specific carbon dioxide emission factors for each fuel. For natural gas and oil these do not vary significantly, but for brown coal / lignite the carbon content can vary between sources / mines.</a:t>
                      </a:r>
                    </a:p>
                    <a:p>
                      <a:pPr marL="171450" indent="-171450">
                        <a:buFont typeface="Arial" panose="020B0604020202020204" pitchFamily="34" charset="0"/>
                        <a:buChar char="•"/>
                      </a:pPr>
                      <a:r>
                        <a:rPr lang="en-GB" sz="1000" noProof="0" dirty="0">
                          <a:latin typeface="+mn-lt"/>
                        </a:rPr>
                        <a:t>Carbon reduction plans for the power sector might be found in system </a:t>
                      </a:r>
                      <a:r>
                        <a:rPr lang="en-GB" sz="1000" noProof="0" dirty="0">
                          <a:solidFill>
                            <a:srgbClr val="FF0000"/>
                          </a:solidFill>
                          <a:latin typeface="+mn-lt"/>
                          <a:hlinkClick r:id="rId4" action="ppaction://hlinksldjump"/>
                        </a:rPr>
                        <a:t>planning and forecasting</a:t>
                      </a:r>
                      <a:r>
                        <a:rPr lang="en-GB" sz="1000" noProof="0" dirty="0">
                          <a:solidFill>
                            <a:srgbClr val="FF0000"/>
                          </a:solidFill>
                          <a:latin typeface="+mn-lt"/>
                        </a:rPr>
                        <a:t> </a:t>
                      </a:r>
                      <a:r>
                        <a:rPr lang="en-GB" sz="1000" noProof="0" dirty="0">
                          <a:latin typeface="+mn-lt"/>
                        </a:rPr>
                        <a:t>documents and in any </a:t>
                      </a:r>
                      <a:r>
                        <a:rPr lang="en-GB" sz="1000" noProof="0" dirty="0">
                          <a:solidFill>
                            <a:srgbClr val="FF0000"/>
                          </a:solidFill>
                          <a:latin typeface="+mn-lt"/>
                          <a:hlinkClick r:id="rId2" action="ppaction://hlinksldjump"/>
                        </a:rPr>
                        <a:t>emissions reduction policy</a:t>
                      </a:r>
                      <a:r>
                        <a:rPr lang="en-GB" sz="1000" noProof="0" dirty="0">
                          <a:latin typeface="+mn-lt"/>
                        </a:rPr>
                        <a:t> in place.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country relies on fossil fuels for a large proportion of its power generation, then </a:t>
                      </a:r>
                      <a:r>
                        <a:rPr lang="en-GB" sz="1000" b="1" noProof="0" dirty="0">
                          <a:latin typeface="+mn-lt"/>
                        </a:rPr>
                        <a:t>building support for developing an </a:t>
                      </a:r>
                      <a:r>
                        <a:rPr lang="en-GB" sz="1000" b="1" noProof="0" dirty="0">
                          <a:solidFill>
                            <a:srgbClr val="FF0000"/>
                          </a:solidFill>
                          <a:latin typeface="+mn-lt"/>
                          <a:hlinkClick r:id="rId2" action="ppaction://hlinksldjump"/>
                        </a:rPr>
                        <a:t>emissions reduction policy</a:t>
                      </a:r>
                      <a:r>
                        <a:rPr lang="en-GB" sz="1000" noProof="0" dirty="0">
                          <a:latin typeface="+mn-lt"/>
                        </a:rPr>
                        <a:t>, where this does not already exist, might be a priority. If such a policy already exists, but the actual use of fossil fuels in the sector is inconsistent with that policy, support could be provided to </a:t>
                      </a:r>
                      <a:r>
                        <a:rPr lang="en-GB" sz="1000" b="1" noProof="0" dirty="0">
                          <a:latin typeface="+mn-lt"/>
                        </a:rPr>
                        <a:t>improve </a:t>
                      </a:r>
                      <a:r>
                        <a:rPr lang="en-GB" sz="1000" b="1" noProof="0" dirty="0">
                          <a:solidFill>
                            <a:srgbClr val="FF0000"/>
                          </a:solidFill>
                          <a:latin typeface="+mn-lt"/>
                          <a:hlinkClick r:id="rId4" action="ppaction://hlinksldjump"/>
                        </a:rPr>
                        <a:t>planning and forecasting</a:t>
                      </a:r>
                      <a:r>
                        <a:rPr lang="en-GB" sz="1000" b="1" noProof="0" dirty="0">
                          <a:solidFill>
                            <a:srgbClr val="FF0000"/>
                          </a:solidFill>
                          <a:latin typeface="+mn-lt"/>
                        </a:rPr>
                        <a:t> </a:t>
                      </a:r>
                      <a:r>
                        <a:rPr lang="en-GB" sz="1000" noProof="0" dirty="0">
                          <a:latin typeface="+mn-lt"/>
                        </a:rPr>
                        <a:t>in the sector to address this inconsistency.</a:t>
                      </a:r>
                    </a:p>
                    <a:p>
                      <a:pPr marL="171450" indent="-171450">
                        <a:buFont typeface="Arial" panose="020B0604020202020204" pitchFamily="34" charset="0"/>
                        <a:buChar char="•"/>
                      </a:pPr>
                      <a:r>
                        <a:rPr lang="en-GB" sz="1000" noProof="0" dirty="0">
                          <a:latin typeface="+mn-lt"/>
                        </a:rPr>
                        <a:t>If analysis indicates that there is widespread use of diesel generators this can be used to </a:t>
                      </a:r>
                      <a:r>
                        <a:rPr lang="en-GB" sz="1000" b="1" noProof="0" dirty="0">
                          <a:latin typeface="+mn-lt"/>
                        </a:rPr>
                        <a:t>estimate the resulting hidden demand</a:t>
                      </a:r>
                      <a:r>
                        <a:rPr lang="en-GB" sz="1000" noProof="0" dirty="0">
                          <a:latin typeface="+mn-lt"/>
                        </a:rPr>
                        <a:t> (often referred to as ‘masked load’), which should be considered in </a:t>
                      </a:r>
                      <a:r>
                        <a:rPr lang="en-GB" sz="1000" noProof="0" dirty="0">
                          <a:latin typeface="+mn-lt"/>
                          <a:hlinkClick r:id="rId4" action="ppaction://hlinksldjump"/>
                        </a:rPr>
                        <a:t>planning and forecasting</a:t>
                      </a:r>
                      <a:r>
                        <a:rPr lang="en-GB" sz="1000" noProof="0" dirty="0">
                          <a:latin typeface="+mn-lt"/>
                        </a:rPr>
                        <a:t>.</a:t>
                      </a:r>
                    </a:p>
                    <a:p>
                      <a:pPr marL="171450" indent="-171450">
                        <a:buFont typeface="Arial" panose="020B0604020202020204" pitchFamily="34" charset="0"/>
                        <a:buChar char="•"/>
                      </a:pPr>
                      <a:r>
                        <a:rPr lang="en-GB" sz="1000" noProof="0" dirty="0">
                          <a:latin typeface="+mn-lt"/>
                        </a:rPr>
                        <a:t>Widespread use of generators </a:t>
                      </a:r>
                      <a:r>
                        <a:rPr lang="en-GB" sz="1000" b="1" noProof="0" dirty="0">
                          <a:latin typeface="+mn-lt"/>
                        </a:rPr>
                        <a:t>may also indicate that electricity quality is poor</a:t>
                      </a:r>
                      <a:r>
                        <a:rPr lang="en-GB" sz="1000" noProof="0" dirty="0">
                          <a:latin typeface="+mn-lt"/>
                        </a:rPr>
                        <a:t>, and this may indicate bottlenecks relating to </a:t>
                      </a:r>
                      <a:r>
                        <a:rPr lang="en-GB" sz="1000" noProof="0" dirty="0">
                          <a:latin typeface="+mn-lt"/>
                          <a:hlinkClick r:id="rId5" action="ppaction://hlinksldjump"/>
                        </a:rPr>
                        <a:t>network infrastructure</a:t>
                      </a:r>
                      <a:r>
                        <a:rPr lang="en-GB" sz="1000" noProof="0" dirty="0">
                          <a:latin typeface="+mn-lt"/>
                        </a:rPr>
                        <a:t> and/or </a:t>
                      </a:r>
                      <a:r>
                        <a:rPr lang="en-GB" sz="1000" noProof="0" dirty="0">
                          <a:latin typeface="+mn-lt"/>
                          <a:hlinkClick r:id="rId6" action="ppaction://hlinksldjump"/>
                        </a:rPr>
                        <a:t>system operations</a:t>
                      </a:r>
                      <a:r>
                        <a:rPr lang="en-GB" sz="100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438571052"/>
                  </a:ext>
                </a:extLst>
              </a:tr>
              <a:tr h="161533">
                <a:tc gridSpan="2">
                  <a:txBody>
                    <a:bodyPr/>
                    <a:lstStyle/>
                    <a:p>
                      <a:pPr marL="0" indent="0">
                        <a:buFont typeface="Arial" panose="020B0604020202020204" pitchFamily="34" charset="0"/>
                        <a:buNone/>
                      </a:pPr>
                      <a:r>
                        <a:rPr lang="en-GB" sz="1000" b="1" noProof="0" dirty="0">
                          <a:latin typeface="+mn-lt"/>
                        </a:rPr>
                        <a:t>Are fossil fuels used to meet distributed energy needs in homes and businesses?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189964766"/>
                  </a:ext>
                </a:extLst>
              </a:tr>
              <a:tr h="161533">
                <a:tc>
                  <a:txBody>
                    <a:bodyPr/>
                    <a:lstStyle/>
                    <a:p>
                      <a:pPr marL="171450" indent="-171450">
                        <a:buFont typeface="Arial" panose="020B0604020202020204" pitchFamily="34" charset="0"/>
                        <a:buChar char="•"/>
                      </a:pPr>
                      <a:r>
                        <a:rPr lang="en-GB" sz="1000" b="0" noProof="0" dirty="0">
                          <a:latin typeface="+mn-lt"/>
                        </a:rPr>
                        <a:t>Are fossil fuels used for lighting (e.g. using kerosene lanterns) in homes and businesses that do not have access to electricity?</a:t>
                      </a:r>
                    </a:p>
                    <a:p>
                      <a:pPr marL="171450" indent="-171450">
                        <a:buFont typeface="Arial" panose="020B0604020202020204" pitchFamily="34" charset="0"/>
                        <a:buChar char="•"/>
                      </a:pPr>
                      <a:r>
                        <a:rPr lang="en-GB" sz="1000" b="0" noProof="0" dirty="0">
                          <a:latin typeface="+mn-lt"/>
                        </a:rPr>
                        <a:t>Are fossil fuels such as charcoal, coal, and LPG used for </a:t>
                      </a:r>
                      <a:r>
                        <a:rPr lang="en-GB" sz="1000" b="0" noProof="0" dirty="0">
                          <a:latin typeface="+mn-lt"/>
                          <a:hlinkClick r:id="rId7" action="ppaction://hlinksldjump"/>
                        </a:rPr>
                        <a:t>decentralised heating and cooking</a:t>
                      </a:r>
                      <a:r>
                        <a:rPr lang="en-GB" sz="1000" b="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IEA’s energy balance data is again a good source, although data on the use of distributed energy resources is likely to be incomplete at best. The IEA data includes data on biomass and shows demand by fuel, including for residential energy demand.</a:t>
                      </a:r>
                    </a:p>
                    <a:p>
                      <a:pPr marL="171450" indent="-171450">
                        <a:buFont typeface="Arial" panose="020B0604020202020204" pitchFamily="34" charset="0"/>
                        <a:buChar char="•"/>
                      </a:pPr>
                      <a:r>
                        <a:rPr lang="en-GB" sz="1000" noProof="0" dirty="0">
                          <a:latin typeface="+mn-lt"/>
                        </a:rPr>
                        <a:t>National statistics agencies may publish a living standards survey or equivalent, which may include data on the fuels being used at a household level for lighting and for cooking.</a:t>
                      </a:r>
                    </a:p>
                    <a:p>
                      <a:pPr marL="171450" indent="-171450">
                        <a:buFont typeface="Arial" panose="020B0604020202020204" pitchFamily="34" charset="0"/>
                        <a:buChar char="•"/>
                      </a:pPr>
                      <a:r>
                        <a:rPr lang="en-GB" sz="1000" noProof="0" dirty="0">
                          <a:latin typeface="+mn-lt"/>
                        </a:rPr>
                        <a:t>Other donors may have performed surveys to better understand the resources being used by households to meet their energy needs.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is significant use of fossil fuels for lighting, </a:t>
                      </a:r>
                      <a:r>
                        <a:rPr lang="en-GB" sz="1000" noProof="0" dirty="0">
                          <a:latin typeface="+mn-lt"/>
                          <a:hlinkClick r:id="rId7" action="ppaction://hlinksldjump"/>
                        </a:rPr>
                        <a:t>heating, and cooking</a:t>
                      </a:r>
                      <a:r>
                        <a:rPr lang="en-GB" sz="1000" noProof="0" dirty="0">
                          <a:latin typeface="+mn-lt"/>
                        </a:rPr>
                        <a:t>, support could be provided to the ministry responsible for energy to </a:t>
                      </a:r>
                      <a:r>
                        <a:rPr lang="en-GB" sz="1000" b="1" noProof="0" dirty="0">
                          <a:latin typeface="+mn-lt"/>
                        </a:rPr>
                        <a:t>develop their </a:t>
                      </a:r>
                      <a:r>
                        <a:rPr lang="en-GB" sz="1000" b="1" noProof="0" dirty="0">
                          <a:latin typeface="+mn-lt"/>
                          <a:hlinkClick r:id="rId8" action="ppaction://hlinksldjump"/>
                        </a:rPr>
                        <a:t>energy access policy</a:t>
                      </a:r>
                      <a:r>
                        <a:rPr lang="en-GB" sz="1000" b="1" noProof="0" dirty="0">
                          <a:latin typeface="+mn-lt"/>
                        </a:rPr>
                        <a:t> </a:t>
                      </a:r>
                      <a:r>
                        <a:rPr lang="en-GB" sz="1000" noProof="0" dirty="0">
                          <a:latin typeface="+mn-lt"/>
                        </a:rPr>
                        <a:t>with the aim of extending access to more sustainable energy resources.</a:t>
                      </a:r>
                    </a:p>
                    <a:p>
                      <a:pPr marL="171450" indent="-171450">
                        <a:buFont typeface="Arial" panose="020B0604020202020204" pitchFamily="34" charset="0"/>
                        <a:buChar char="•"/>
                      </a:pPr>
                      <a:r>
                        <a:rPr lang="en-GB" sz="1000" noProof="0" dirty="0">
                          <a:latin typeface="+mn-lt"/>
                        </a:rPr>
                        <a:t>Consideration could be given as to whether there are specific measures that would </a:t>
                      </a:r>
                      <a:r>
                        <a:rPr lang="en-GB" sz="1000" b="1" noProof="0" dirty="0">
                          <a:latin typeface="+mn-lt"/>
                        </a:rPr>
                        <a:t>support the deployment of </a:t>
                      </a:r>
                      <a:r>
                        <a:rPr lang="en-GB" sz="1000" b="1" noProof="0" dirty="0">
                          <a:latin typeface="+mn-lt"/>
                          <a:hlinkClick r:id="rId9" action="ppaction://hlinksldjump"/>
                        </a:rPr>
                        <a:t>decentralised mini-grids</a:t>
                      </a:r>
                      <a:r>
                        <a:rPr lang="en-GB" sz="1000" b="1" noProof="0" dirty="0">
                          <a:latin typeface="+mn-lt"/>
                        </a:rPr>
                        <a:t> or </a:t>
                      </a:r>
                      <a:r>
                        <a:rPr lang="en-GB" sz="1000" b="1" noProof="0" dirty="0">
                          <a:latin typeface="+mn-lt"/>
                          <a:hlinkClick r:id="rId10" action="ppaction://hlinksldjump"/>
                        </a:rPr>
                        <a:t>stand-alone solar systems</a:t>
                      </a:r>
                      <a:r>
                        <a:rPr lang="en-GB" sz="1000" noProof="0" dirty="0">
                          <a:latin typeface="+mn-lt"/>
                        </a:rPr>
                        <a:t>.</a:t>
                      </a:r>
                    </a:p>
                    <a:p>
                      <a:pPr marL="171450" indent="-171450">
                        <a:buFont typeface="Arial" panose="020B0604020202020204" pitchFamily="34" charset="0"/>
                        <a:buChar char="•"/>
                      </a:pPr>
                      <a:r>
                        <a:rPr lang="en-GB" sz="1000" noProof="0" dirty="0">
                          <a:latin typeface="+mn-lt"/>
                        </a:rPr>
                        <a:t>Barriers that impede the deployment of </a:t>
                      </a:r>
                      <a:r>
                        <a:rPr lang="en-GB" sz="1000" b="1" noProof="0" dirty="0">
                          <a:latin typeface="+mn-lt"/>
                        </a:rPr>
                        <a:t>more sustainable </a:t>
                      </a:r>
                      <a:r>
                        <a:rPr lang="en-GB" sz="1000" b="1" noProof="0" dirty="0">
                          <a:latin typeface="+mn-lt"/>
                          <a:hlinkClick r:id="rId7" action="ppaction://hlinksldjump"/>
                        </a:rPr>
                        <a:t>heating and cooking</a:t>
                      </a:r>
                      <a:r>
                        <a:rPr lang="en-GB" sz="1000" b="1" noProof="0" dirty="0">
                          <a:latin typeface="+mn-lt"/>
                        </a:rPr>
                        <a:t> solutions </a:t>
                      </a:r>
                      <a:r>
                        <a:rPr lang="en-GB" sz="1000" noProof="0" dirty="0">
                          <a:latin typeface="+mn-lt"/>
                        </a:rPr>
                        <a:t>could also be analysed and addressed.</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4694633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00092"/>
          </a:xfrm>
        </p:spPr>
        <p:txBody>
          <a:bodyPr/>
          <a:lstStyle/>
          <a:p>
            <a:r>
              <a:rPr lang="en-GB" dirty="0"/>
              <a:t>4.10</a:t>
            </a:r>
            <a:r>
              <a:rPr lang="en-US" dirty="0"/>
              <a:t>. Extraction of fossil fuels (2 of 4) </a:t>
            </a:r>
          </a:p>
        </p:txBody>
      </p:sp>
      <p:pic>
        <p:nvPicPr>
          <p:cNvPr id="33" name="Picture 32">
            <a:extLst>
              <a:ext uri="{FF2B5EF4-FFF2-40B4-BE49-F238E27FC236}">
                <a16:creationId xmlns:a16="http://schemas.microsoft.com/office/drawing/2014/main" id="{F70813D9-2086-6742-A24B-1BF884DF713A}"/>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7" name="Picture 36">
            <a:extLst>
              <a:ext uri="{FF2B5EF4-FFF2-40B4-BE49-F238E27FC236}">
                <a16:creationId xmlns:a16="http://schemas.microsoft.com/office/drawing/2014/main" id="{A6BC59CA-0B12-3646-8CDF-CEE0E58BEF21}"/>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8" name="Picture 37">
            <a:extLst>
              <a:ext uri="{FF2B5EF4-FFF2-40B4-BE49-F238E27FC236}">
                <a16:creationId xmlns:a16="http://schemas.microsoft.com/office/drawing/2014/main" id="{2CAD373C-6130-A14F-9423-29DD84565365}"/>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39" name="Picture 38">
            <a:extLst>
              <a:ext uri="{FF2B5EF4-FFF2-40B4-BE49-F238E27FC236}">
                <a16:creationId xmlns:a16="http://schemas.microsoft.com/office/drawing/2014/main" id="{C09C6017-435C-B143-B207-D49881BACD49}"/>
              </a:ext>
            </a:extLst>
          </p:cNvPr>
          <p:cNvPicPr>
            <a:picLocks noChangeAspect="1"/>
          </p:cNvPicPr>
          <p:nvPr/>
        </p:nvPicPr>
        <p:blipFill>
          <a:blip r:embed="rId17" cstate="screen">
            <a:duotone>
              <a:schemeClr val="accent1">
                <a:shade val="45000"/>
                <a:satMod val="135000"/>
              </a:schemeClr>
              <a:prstClr val="white"/>
            </a:duotone>
            <a:extLst>
              <a:ext uri="{BEBA8EAE-BF5A-486C-A8C5-ECC9F3942E4B}">
                <a14:imgProps xmlns:a14="http://schemas.microsoft.com/office/drawing/2010/main">
                  <a14:imgLayer r:embed="rId18">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40" name="Picture 39">
            <a:extLst>
              <a:ext uri="{FF2B5EF4-FFF2-40B4-BE49-F238E27FC236}">
                <a16:creationId xmlns:a16="http://schemas.microsoft.com/office/drawing/2014/main" id="{FC8DC477-0B06-2F43-B6EF-9E7A497C6F9B}"/>
              </a:ext>
            </a:extLst>
          </p:cNvPr>
          <p:cNvPicPr>
            <a:picLocks noChangeAspect="1"/>
          </p:cNvPicPr>
          <p:nvPr/>
        </p:nvPicPr>
        <p:blipFill>
          <a:blip r:embed="rId19" cstate="screen">
            <a:lum bright="70000" contrast="-70000"/>
            <a:extLst>
              <a:ext uri="{BEBA8EAE-BF5A-486C-A8C5-ECC9F3942E4B}">
                <a14:imgProps xmlns:a14="http://schemas.microsoft.com/office/drawing/2010/main">
                  <a14:imgLayer r:embed="rId20">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41" name="Picture 40">
            <a:extLst>
              <a:ext uri="{FF2B5EF4-FFF2-40B4-BE49-F238E27FC236}">
                <a16:creationId xmlns:a16="http://schemas.microsoft.com/office/drawing/2014/main" id="{7D7F16F2-8C22-2440-B3BA-B3BFD3831D21}"/>
              </a:ext>
            </a:extLst>
          </p:cNvPr>
          <p:cNvPicPr>
            <a:picLocks noChangeAspect="1"/>
          </p:cNvPicPr>
          <p:nvPr/>
        </p:nvPicPr>
        <p:blipFill>
          <a:blip r:embed="rId21" cstate="screen">
            <a:lum bright="70000" contrast="-70000"/>
            <a:extLst>
              <a:ext uri="{BEBA8EAE-BF5A-486C-A8C5-ECC9F3942E4B}">
                <a14:imgProps xmlns:a14="http://schemas.microsoft.com/office/drawing/2010/main">
                  <a14:imgLayer r:embed="rId22">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3" name="Chevron 65">
            <a:hlinkClick r:id="rId23" action="ppaction://hlinksldjump" highlightClick="1"/>
            <a:extLst>
              <a:ext uri="{FF2B5EF4-FFF2-40B4-BE49-F238E27FC236}">
                <a16:creationId xmlns:a16="http://schemas.microsoft.com/office/drawing/2014/main" id="{85406CE1-6B6A-4FE1-9969-1D20153A169B}"/>
              </a:ext>
            </a:extLst>
          </p:cNvPr>
          <p:cNvSpPr/>
          <p:nvPr/>
        </p:nvSpPr>
        <p:spPr bwMode="ltGray">
          <a:xfrm>
            <a:off x="8392691"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4.10. Extraction of fossil fuels</a:t>
            </a:r>
          </a:p>
        </p:txBody>
      </p:sp>
    </p:spTree>
    <p:extLst>
      <p:ext uri="{BB962C8B-B14F-4D97-AF65-F5344CB8AC3E}">
        <p14:creationId xmlns:p14="http://schemas.microsoft.com/office/powerpoint/2010/main" val="224470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763307915"/>
              </p:ext>
            </p:extLst>
          </p:nvPr>
        </p:nvGraphicFramePr>
        <p:xfrm>
          <a:off x="450156" y="1620000"/>
          <a:ext cx="9847532" cy="4017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182794477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fuel quality issues with domestically extracted fossil fuels?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6185877"/>
                  </a:ext>
                </a:extLst>
              </a:tr>
              <a:tr h="161533">
                <a:tc>
                  <a:txBody>
                    <a:bodyPr/>
                    <a:lstStyle/>
                    <a:p>
                      <a:pPr marL="171450" indent="-171450">
                        <a:buFont typeface="Arial" panose="020B0604020202020204" pitchFamily="34" charset="0"/>
                        <a:buChar char="•"/>
                      </a:pPr>
                      <a:r>
                        <a:rPr lang="en-GB" sz="1000" b="0" noProof="0" dirty="0">
                          <a:latin typeface="+mn-lt"/>
                        </a:rPr>
                        <a:t>Are there any known issues with fuel quality, in particular from domestically-sourced fuels? For example, there can often be impurities in natural gas supplies, that can be expensive to filter out.</a:t>
                      </a:r>
                    </a:p>
                    <a:p>
                      <a:pPr marL="171450" indent="-171450">
                        <a:buFont typeface="Arial" panose="020B0604020202020204" pitchFamily="34" charset="0"/>
                        <a:buChar char="•"/>
                      </a:pPr>
                      <a:r>
                        <a:rPr lang="en-GB" sz="1000" b="0" noProof="0" dirty="0">
                          <a:latin typeface="+mn-lt"/>
                        </a:rPr>
                        <a:t>Do issues with fossil fuel quality have an impact on </a:t>
                      </a:r>
                      <a:r>
                        <a:rPr lang="en-GB" sz="1000" b="0" noProof="0" dirty="0">
                          <a:solidFill>
                            <a:srgbClr val="FF0000"/>
                          </a:solidFill>
                          <a:latin typeface="+mn-lt"/>
                          <a:hlinkClick r:id="rId2" action="ppaction://hlinksldjump"/>
                        </a:rPr>
                        <a:t>system operation</a:t>
                      </a:r>
                      <a:r>
                        <a:rPr lang="en-GB" sz="1000" b="0" noProof="0" dirty="0">
                          <a:solidFill>
                            <a:srgbClr val="FF0000"/>
                          </a:solidFill>
                          <a:latin typeface="+mn-lt"/>
                        </a:rPr>
                        <a:t> </a:t>
                      </a:r>
                      <a:r>
                        <a:rPr lang="en-GB" sz="1000" b="0" noProof="0" dirty="0">
                          <a:latin typeface="+mn-lt"/>
                        </a:rPr>
                        <a:t>for the power sector, for example by reducing the reliability of the power generation fleet?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There is unlikely to be a single source of data for this information, but speaking to generation companies is likely to provide a good indication of any persistent issues regarding fuel quality.</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the system operator might also indicate where there are fuel quality and reliability issues that impact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system operation</a:t>
                      </a:r>
                      <a:r>
                        <a:rPr lang="en-GB" sz="1000" kern="1200" noProof="0" dirty="0">
                          <a:solidFill>
                            <a:schemeClr val="dk1"/>
                          </a:solidFill>
                          <a:latin typeface="+mn-lt"/>
                          <a:ea typeface="+mj-ea"/>
                          <a:cs typeface="+mj-cs"/>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there are </a:t>
                      </a:r>
                      <a:r>
                        <a:rPr lang="en-GB" sz="1000" b="1" noProof="0" dirty="0">
                          <a:latin typeface="+mn-lt"/>
                        </a:rPr>
                        <a:t>known issues with fuel quality this should be considered in </a:t>
                      </a:r>
                      <a:r>
                        <a:rPr lang="en-GB" sz="1000" b="1" kern="1200" noProof="0" dirty="0">
                          <a:solidFill>
                            <a:srgbClr val="FF0000"/>
                          </a:solidFill>
                          <a:latin typeface="+mn-lt"/>
                          <a:ea typeface="+mj-ea"/>
                          <a:cs typeface="+mj-cs"/>
                          <a:hlinkClick r:id="rId3" action="ppaction://hlinksldjump"/>
                        </a:rPr>
                        <a:t>planning and forecasting</a:t>
                      </a:r>
                      <a:r>
                        <a:rPr lang="en-GB" sz="1000" b="1" kern="1200" noProof="0" dirty="0">
                          <a:solidFill>
                            <a:schemeClr val="tx1"/>
                          </a:solidFill>
                          <a:latin typeface="+mn-lt"/>
                          <a:ea typeface="+mj-ea"/>
                          <a:cs typeface="+mj-cs"/>
                        </a:rPr>
                        <a:t>.</a:t>
                      </a:r>
                      <a:r>
                        <a:rPr lang="en-GB" sz="1000" b="1" noProof="0" dirty="0">
                          <a:latin typeface="+mn-lt"/>
                        </a:rPr>
                        <a:t> </a:t>
                      </a:r>
                      <a:r>
                        <a:rPr lang="en-GB" sz="1000" noProof="0" dirty="0">
                          <a:latin typeface="+mn-lt"/>
                        </a:rPr>
                        <a:t>Any reduced reliability of the power generation capacity reliant on these fuels should be taken into account when comparing the cost effectiveness of different technologies.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78688314"/>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are fossil fuels transported to demand centres and what additional greenhouse gas emissions result?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63351625"/>
                  </a:ext>
                </a:extLst>
              </a:tr>
              <a:tr h="161533">
                <a:tc>
                  <a:txBody>
                    <a:bodyPr/>
                    <a:lstStyle/>
                    <a:p>
                      <a:pPr marL="171450" indent="-171450">
                        <a:buFont typeface="Arial" panose="020B0604020202020204" pitchFamily="34" charset="0"/>
                        <a:buChar char="•"/>
                      </a:pPr>
                      <a:r>
                        <a:rPr lang="en-GB" sz="1000" b="0" noProof="0" dirty="0">
                          <a:latin typeface="+mn-lt"/>
                        </a:rPr>
                        <a:t>Is natural gas used in the country transported over large distances by pipeline? If so is any data available on the leakage of natural gas (which itself is a powerful greenhouse gas) from pipelines?</a:t>
                      </a:r>
                    </a:p>
                    <a:p>
                      <a:pPr marL="171450" indent="-171450">
                        <a:buFont typeface="Arial" panose="020B0604020202020204" pitchFamily="34" charset="0"/>
                        <a:buChar char="•"/>
                      </a:pPr>
                      <a:r>
                        <a:rPr lang="en-GB" sz="1000" b="0" noProof="0" dirty="0">
                          <a:latin typeface="+mn-lt"/>
                        </a:rPr>
                        <a:t>Are solid fossil fuels transported over large distances by road or rail?</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There is unlikely to be good data on carbon and other greenhouse gas emissions in the transportation of fuels, but gas pipeline leaks can be a major issue, for example. Power generators might be able to provide some indication of whether additional emissions in transportation are likely to be significant.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little or no data is available assistance might be provided to </a:t>
                      </a:r>
                      <a:r>
                        <a:rPr lang="en-GB" sz="1000" b="1" noProof="0" dirty="0">
                          <a:latin typeface="+mn-lt"/>
                        </a:rPr>
                        <a:t>improve reporting and monitoring of greenhouse gas emissions</a:t>
                      </a:r>
                      <a:r>
                        <a:rPr lang="en-GB" sz="1000" noProof="0" dirty="0">
                          <a:latin typeface="+mn-lt"/>
                        </a:rPr>
                        <a:t>. To assist in monitoring progress against the country’s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emissions reduction policy</a:t>
                      </a:r>
                      <a:r>
                        <a:rPr lang="en-GB" sz="1000" noProof="0" dirty="0">
                          <a:latin typeface="+mn-lt"/>
                        </a:rPr>
                        <a:t> an emissions inventory might be maintained, for example.</a:t>
                      </a:r>
                    </a:p>
                    <a:p>
                      <a:pPr marL="171450" indent="-171450">
                        <a:buFont typeface="Arial" panose="020B0604020202020204" pitchFamily="34" charset="0"/>
                        <a:buChar char="•"/>
                      </a:pPr>
                      <a:r>
                        <a:rPr lang="en-GB" sz="1000" noProof="0" dirty="0">
                          <a:latin typeface="+mn-lt"/>
                        </a:rPr>
                        <a:t>If </a:t>
                      </a:r>
                      <a:r>
                        <a:rPr lang="en-GB" sz="1000" b="1" noProof="0" dirty="0">
                          <a:latin typeface="+mn-lt"/>
                        </a:rPr>
                        <a:t>pipeline or transportation emissions </a:t>
                      </a:r>
                      <a:r>
                        <a:rPr lang="en-GB" sz="1000" noProof="0" dirty="0">
                          <a:latin typeface="+mn-lt"/>
                        </a:rPr>
                        <a:t>are likely to be significant, they should be fully taken into account in the country’s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4" action="ppaction://hlinksldjump"/>
                        </a:rPr>
                        <a:t>emissions reduction policy</a:t>
                      </a:r>
                      <a:r>
                        <a:rPr lang="en-GB" sz="1000" b="1" noProof="0" dirty="0">
                          <a:solidFill>
                            <a:srgbClr val="FF0000"/>
                          </a:solidFill>
                          <a:latin typeface="+mn-lt"/>
                        </a:rPr>
                        <a:t> </a:t>
                      </a:r>
                      <a:r>
                        <a:rPr lang="en-GB" sz="1000" b="1" noProof="0" dirty="0">
                          <a:latin typeface="+mn-lt"/>
                        </a:rPr>
                        <a:t>and in </a:t>
                      </a:r>
                      <a:r>
                        <a:rPr lang="en-GB" sz="1000" b="1" kern="1200" noProof="0" dirty="0">
                          <a:solidFill>
                            <a:srgbClr val="FF0000"/>
                          </a:solidFill>
                          <a:latin typeface="+mn-lt"/>
                          <a:ea typeface="+mj-ea"/>
                          <a:cs typeface="+mj-cs"/>
                          <a:hlinkClick r:id="rId3" action="ppaction://hlinksldjump"/>
                        </a:rPr>
                        <a:t>planning and forecasting</a:t>
                      </a:r>
                      <a:r>
                        <a:rPr lang="en-GB" sz="1000" b="1" noProof="0" dirty="0">
                          <a:solidFill>
                            <a:srgbClr val="FF0000"/>
                          </a:solidFill>
                          <a:latin typeface="+mn-lt"/>
                        </a:rPr>
                        <a:t> </a:t>
                      </a:r>
                      <a:r>
                        <a:rPr lang="en-GB" sz="1000" b="1" noProof="0" dirty="0">
                          <a:latin typeface="+mn-lt"/>
                        </a:rPr>
                        <a:t>for the power sector</a:t>
                      </a:r>
                      <a:r>
                        <a:rPr lang="en-GB" sz="1000" noProof="0" dirty="0">
                          <a:latin typeface="+mn-lt"/>
                        </a:rPr>
                        <a:t>. For example, significant pipeline emissions might result in the full lifecycle emissions of the gas-fired power plant being higher than for a coal-fired plant.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5712568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4.10</a:t>
            </a:r>
            <a:r>
              <a:rPr lang="en-US" dirty="0"/>
              <a:t>. Extraction of fossil fuels (3 of 4)</a:t>
            </a:r>
          </a:p>
        </p:txBody>
      </p:sp>
      <p:pic>
        <p:nvPicPr>
          <p:cNvPr id="39" name="Picture 38">
            <a:extLst>
              <a:ext uri="{FF2B5EF4-FFF2-40B4-BE49-F238E27FC236}">
                <a16:creationId xmlns:a16="http://schemas.microsoft.com/office/drawing/2014/main" id="{AF9652E8-8A3A-C240-9F68-4BD2C10258D5}"/>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40" name="Picture 39">
            <a:extLst>
              <a:ext uri="{FF2B5EF4-FFF2-40B4-BE49-F238E27FC236}">
                <a16:creationId xmlns:a16="http://schemas.microsoft.com/office/drawing/2014/main" id="{6B209376-C840-AA4D-A129-E764F5DDA634}"/>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41" name="Picture 40">
            <a:extLst>
              <a:ext uri="{FF2B5EF4-FFF2-40B4-BE49-F238E27FC236}">
                <a16:creationId xmlns:a16="http://schemas.microsoft.com/office/drawing/2014/main" id="{66036613-6AE6-4B47-AD69-19A9E0563834}"/>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42" name="Picture 41">
            <a:extLst>
              <a:ext uri="{FF2B5EF4-FFF2-40B4-BE49-F238E27FC236}">
                <a16:creationId xmlns:a16="http://schemas.microsoft.com/office/drawing/2014/main" id="{47044D0F-A80E-484B-9AF9-8F8FE76E500D}"/>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43" name="Picture 42">
            <a:extLst>
              <a:ext uri="{FF2B5EF4-FFF2-40B4-BE49-F238E27FC236}">
                <a16:creationId xmlns:a16="http://schemas.microsoft.com/office/drawing/2014/main" id="{9E0231E9-2ADA-4F4F-8345-C6885F10F71C}"/>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44" name="Picture 43">
            <a:extLst>
              <a:ext uri="{FF2B5EF4-FFF2-40B4-BE49-F238E27FC236}">
                <a16:creationId xmlns:a16="http://schemas.microsoft.com/office/drawing/2014/main" id="{7F1F1E38-2A16-F143-A457-0CEC3C3C4087}"/>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6" name="Chevron 65">
            <a:hlinkClick r:id="rId17" action="ppaction://hlinksldjump" highlightClick="1"/>
            <a:extLst>
              <a:ext uri="{FF2B5EF4-FFF2-40B4-BE49-F238E27FC236}">
                <a16:creationId xmlns:a16="http://schemas.microsoft.com/office/drawing/2014/main" id="{85406CE1-6B6A-4FE1-9969-1D20153A169B}"/>
              </a:ext>
            </a:extLst>
          </p:cNvPr>
          <p:cNvSpPr/>
          <p:nvPr/>
        </p:nvSpPr>
        <p:spPr bwMode="ltGray">
          <a:xfrm>
            <a:off x="8392691"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4.10. Extraction of fossil fuels</a:t>
            </a:r>
          </a:p>
        </p:txBody>
      </p:sp>
    </p:spTree>
    <p:extLst>
      <p:ext uri="{BB962C8B-B14F-4D97-AF65-F5344CB8AC3E}">
        <p14:creationId xmlns:p14="http://schemas.microsoft.com/office/powerpoint/2010/main" val="31605052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826286468"/>
              </p:ext>
            </p:extLst>
          </p:nvPr>
        </p:nvGraphicFramePr>
        <p:xfrm>
          <a:off x="450157" y="1620000"/>
          <a:ext cx="9847530" cy="3568800"/>
        </p:xfrm>
        <a:graphic>
          <a:graphicData uri="http://schemas.openxmlformats.org/drawingml/2006/table">
            <a:tbl>
              <a:tblPr firstRow="1" bandRow="1">
                <a:tableStyleId>{69D073F8-1565-44D7-B386-08B59EADF2EE}</a:tableStyleId>
              </a:tblPr>
              <a:tblGrid>
                <a:gridCol w="2995894">
                  <a:extLst>
                    <a:ext uri="{9D8B030D-6E8A-4147-A177-3AD203B41FA5}">
                      <a16:colId xmlns:a16="http://schemas.microsoft.com/office/drawing/2014/main" val="1185580737"/>
                    </a:ext>
                  </a:extLst>
                </a:gridCol>
                <a:gridCol w="3482727">
                  <a:extLst>
                    <a:ext uri="{9D8B030D-6E8A-4147-A177-3AD203B41FA5}">
                      <a16:colId xmlns:a16="http://schemas.microsoft.com/office/drawing/2014/main" val="2287628717"/>
                    </a:ext>
                  </a:extLst>
                </a:gridCol>
                <a:gridCol w="3368909">
                  <a:extLst>
                    <a:ext uri="{9D8B030D-6E8A-4147-A177-3AD203B41FA5}">
                      <a16:colId xmlns:a16="http://schemas.microsoft.com/office/drawing/2014/main" val="2999319644"/>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are fossil fuels priced?</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42887864"/>
                  </a:ext>
                </a:extLst>
              </a:tr>
              <a:tr h="161533">
                <a:tc>
                  <a:txBody>
                    <a:bodyPr/>
                    <a:lstStyle/>
                    <a:p>
                      <a:pPr marL="171450" indent="-171450">
                        <a:buFont typeface="Arial" panose="020B0604020202020204" pitchFamily="34" charset="0"/>
                        <a:buChar char="•"/>
                      </a:pPr>
                      <a:r>
                        <a:rPr lang="en-GB" sz="1000" b="0" noProof="0" dirty="0">
                          <a:latin typeface="+mn-lt"/>
                        </a:rPr>
                        <a:t>Do power generators and other consumers pay a cost-reflective price for the fossil fuels that they consume?</a:t>
                      </a:r>
                    </a:p>
                    <a:p>
                      <a:pPr marL="171450" indent="-171450">
                        <a:buFont typeface="Arial" panose="020B0604020202020204" pitchFamily="34" charset="0"/>
                        <a:buChar char="•"/>
                      </a:pPr>
                      <a:r>
                        <a:rPr lang="en-GB" sz="1000" b="0" noProof="0" dirty="0">
                          <a:latin typeface="+mn-lt"/>
                        </a:rPr>
                        <a:t>Are there any upstream subsidies or tax breaks for extraction of domestically-sourced fossil fuels?</a:t>
                      </a:r>
                    </a:p>
                    <a:p>
                      <a:pPr marL="171450" indent="-171450">
                        <a:buFont typeface="Arial" panose="020B0604020202020204" pitchFamily="34" charset="0"/>
                        <a:buChar char="•"/>
                      </a:pPr>
                      <a:r>
                        <a:rPr lang="en-GB" sz="1000" b="0" noProof="0" dirty="0">
                          <a:latin typeface="+mn-lt"/>
                        </a:rPr>
                        <a:t>Are there any midstream fossil fuel subsidies? For example, below-market prices for fuels purchased by power generation companies?</a:t>
                      </a:r>
                    </a:p>
                    <a:p>
                      <a:pPr marL="171450" indent="-171450">
                        <a:buFont typeface="Arial" panose="020B0604020202020204" pitchFamily="34" charset="0"/>
                        <a:buChar char="•"/>
                      </a:pPr>
                      <a:r>
                        <a:rPr lang="en-GB" sz="1000" b="0" noProof="0" dirty="0">
                          <a:latin typeface="+mn-lt"/>
                        </a:rPr>
                        <a:t>What is the cost of any subsidies used to lower the cost of fossil fuels?</a:t>
                      </a:r>
                    </a:p>
                    <a:p>
                      <a:pPr marL="171450" indent="-171450">
                        <a:buFont typeface="Arial" panose="020B0604020202020204" pitchFamily="34" charset="0"/>
                        <a:buChar char="•"/>
                      </a:pPr>
                      <a:r>
                        <a:rPr lang="en-GB" sz="1000" b="0" noProof="0" dirty="0">
                          <a:latin typeface="+mn-lt"/>
                        </a:rPr>
                        <a:t>Are there any taxes or carbon pricing mechanisms that reflect the externality of greenhouse gas emissions?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There is an increasing amount of data and analysis on the scale of fossil fuel subsidies. The IEA maintains a database </a:t>
                      </a:r>
                      <a:r>
                        <a:rPr lang="en-GB" sz="1000" kern="1200" noProof="0" dirty="0">
                          <a:solidFill>
                            <a:schemeClr val="dk1"/>
                          </a:solidFill>
                          <a:latin typeface="+mn-lt"/>
                          <a:ea typeface="+mj-ea"/>
                          <a:cs typeface="+mj-cs"/>
                        </a:rPr>
                        <a:t>(</a:t>
                      </a:r>
                      <a:r>
                        <a:rPr lang="en-GB" sz="1000" kern="1200" noProof="0" dirty="0">
                          <a:solidFill>
                            <a:schemeClr val="dk1"/>
                          </a:solidFill>
                          <a:latin typeface="+mn-lt"/>
                          <a:ea typeface="+mj-ea"/>
                          <a:cs typeface="+mj-cs"/>
                          <a:hlinkClick r:id="rId2"/>
                        </a:rPr>
                        <a:t>https://www.iea.org/statistics/resources/energysubsidies</a:t>
                      </a:r>
                      <a:r>
                        <a:rPr lang="en-GB" sz="1000" kern="1200" noProof="0" dirty="0">
                          <a:solidFill>
                            <a:schemeClr val="dk1"/>
                          </a:solidFill>
                          <a:latin typeface="+mn-lt"/>
                          <a:ea typeface="+mj-ea"/>
                          <a:cs typeface="+mj-cs"/>
                        </a:rPr>
                        <a:t>,</a:t>
                      </a:r>
                      <a:r>
                        <a:rPr lang="en-GB" sz="1000" noProof="0" dirty="0">
                          <a:latin typeface="+mn-lt"/>
                        </a:rPr>
                        <a:t>but this only covers some countries.</a:t>
                      </a:r>
                    </a:p>
                    <a:p>
                      <a:pPr marL="171450" indent="-171450">
                        <a:buFont typeface="Arial" panose="020B0604020202020204" pitchFamily="34" charset="0"/>
                        <a:buChar char="•"/>
                      </a:pPr>
                      <a:r>
                        <a:rPr lang="en-GB" sz="1000" noProof="0" dirty="0">
                          <a:latin typeface="+mn-lt"/>
                        </a:rPr>
                        <a:t>Analysis has been performed by a wide range of organisations on this subject, including Overseas Development Institute (ODI) (see, for example, </a:t>
                      </a:r>
                      <a:r>
                        <a:rPr lang="en-GB" sz="1000" noProof="0" dirty="0">
                          <a:latin typeface="+mn-lt"/>
                          <a:hlinkClick r:id="rId3"/>
                        </a:rPr>
                        <a:t>https://www.odi.org/publications/9612-fossil-fuel-subsidy-reform-sub-saharan-africa-rhetoric-reality</a:t>
                      </a:r>
                      <a:r>
                        <a:rPr lang="en-GB" sz="1000" noProof="0" dirty="0">
                          <a:latin typeface="+mn-lt"/>
                        </a:rPr>
                        <a:t>) and International Institute for Sustainable Development (IISD).</a:t>
                      </a:r>
                    </a:p>
                    <a:p>
                      <a:pPr marL="171450" indent="-171450">
                        <a:buFont typeface="Arial" panose="020B0604020202020204" pitchFamily="34" charset="0"/>
                        <a:buChar char="•"/>
                      </a:pPr>
                      <a:r>
                        <a:rPr lang="en-GB" sz="1000" noProof="0" dirty="0">
                          <a:latin typeface="+mn-lt"/>
                        </a:rPr>
                        <a:t>Stakeholders in the power sector, such as the regulator, or maybe generation companies, might also be able to provide further information on some fossil fuel subsidies.</a:t>
                      </a:r>
                    </a:p>
                    <a:p>
                      <a:pPr marL="171450" indent="-171450">
                        <a:buFont typeface="Arial" panose="020B0604020202020204" pitchFamily="34" charset="0"/>
                        <a:buChar char="•"/>
                      </a:pPr>
                      <a:r>
                        <a:rPr lang="en-GB" sz="1000" noProof="0" dirty="0">
                          <a:latin typeface="+mn-lt"/>
                        </a:rPr>
                        <a:t>Remember in this analysis to include the impact of taxes that are reduced or waived as well as any direct subsidies.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Fossil fuel subsidies and price regulation should be considered alongside other </a:t>
                      </a:r>
                      <a:r>
                        <a:rPr lang="en-GB" sz="1000" noProof="0" dirty="0">
                          <a:solidFill>
                            <a:srgbClr val="FF0000"/>
                          </a:solidFill>
                          <a:latin typeface="+mn-lt"/>
                          <a:hlinkClick r:id="rId4" action="ppaction://hlinksldjump"/>
                        </a:rPr>
                        <a:t>incentives, subsidies, and cross-subsidies</a:t>
                      </a:r>
                      <a:r>
                        <a:rPr lang="en-GB" sz="1000" noProof="0" dirty="0">
                          <a:latin typeface="+mn-lt"/>
                        </a:rPr>
                        <a:t>, but generally it is likely to be beneficial to </a:t>
                      </a:r>
                      <a:r>
                        <a:rPr lang="en-GB" sz="1000" b="1" noProof="0" dirty="0">
                          <a:latin typeface="+mn-lt"/>
                        </a:rPr>
                        <a:t>reduce and remove fossil fuel subsidies</a:t>
                      </a:r>
                      <a:r>
                        <a:rPr lang="en-GB" sz="1000" noProof="0" dirty="0">
                          <a:latin typeface="+mn-lt"/>
                        </a:rPr>
                        <a:t>, to avoid costly distortion of the market towards fossil fuels.</a:t>
                      </a:r>
                    </a:p>
                    <a:p>
                      <a:pPr marL="171450" indent="-171450">
                        <a:buFont typeface="Arial" panose="020B0604020202020204" pitchFamily="34" charset="0"/>
                        <a:buChar char="•"/>
                      </a:pPr>
                      <a:r>
                        <a:rPr lang="en-GB" sz="1000" noProof="0" dirty="0">
                          <a:latin typeface="+mn-lt"/>
                        </a:rPr>
                        <a:t>Fossil fuel subsidies will normally mostly benefit the middle class and well off, who use more fuel. However, where there is a genuine concern that the removal of subsidies might have an adverse impact on the very poor, it might be possible to </a:t>
                      </a:r>
                      <a:r>
                        <a:rPr lang="en-GB" sz="1000" b="1" noProof="0" dirty="0">
                          <a:latin typeface="+mn-lt"/>
                        </a:rPr>
                        <a:t>target the subsidies more efficiently </a:t>
                      </a:r>
                      <a:r>
                        <a:rPr lang="en-GB" sz="1000" noProof="0" dirty="0">
                          <a:latin typeface="+mn-lt"/>
                        </a:rPr>
                        <a:t>through the use of vouchers, or through replacing fossil fuel subsidies with direct cash transfers. </a:t>
                      </a:r>
                      <a:r>
                        <a:rPr lang="en-GB" sz="1000" b="1" noProof="0" dirty="0">
                          <a:latin typeface="+mn-lt"/>
                        </a:rPr>
                        <a:t>Impact analysis of proposed changes </a:t>
                      </a:r>
                      <a:r>
                        <a:rPr lang="en-GB" sz="1000" noProof="0" dirty="0">
                          <a:latin typeface="+mn-lt"/>
                        </a:rPr>
                        <a:t>to subsidy schemes could be performed to build support for change, for example with Ministry of Finance.</a:t>
                      </a:r>
                    </a:p>
                    <a:p>
                      <a:pPr marL="171450" indent="-171450">
                        <a:buFont typeface="Arial" panose="020B0604020202020204" pitchFamily="34" charset="0"/>
                        <a:buChar char="•"/>
                      </a:pPr>
                      <a:r>
                        <a:rPr lang="en-GB" sz="1000" noProof="0" dirty="0">
                          <a:latin typeface="+mn-lt"/>
                        </a:rPr>
                        <a:t>It might also be worth considering </a:t>
                      </a:r>
                      <a:r>
                        <a:rPr lang="en-GB" sz="1000" b="1" noProof="0" dirty="0">
                          <a:latin typeface="+mn-lt"/>
                        </a:rPr>
                        <a:t>carbon pricing schemes or a carbon tax</a:t>
                      </a:r>
                      <a:r>
                        <a:rPr lang="en-GB" sz="1000" noProof="0" dirty="0">
                          <a:latin typeface="+mn-lt"/>
                        </a:rPr>
                        <a:t>. The use of carbon pricing to support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emissions reduction policy</a:t>
                      </a:r>
                      <a:r>
                        <a:rPr lang="en-GB" sz="1000" noProof="0" dirty="0">
                          <a:latin typeface="+mn-lt"/>
                        </a:rPr>
                        <a:t> can establish a market signal to help select emissions reductions that are most cost effective.</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3857105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00092"/>
          </a:xfrm>
        </p:spPr>
        <p:txBody>
          <a:bodyPr/>
          <a:lstStyle/>
          <a:p>
            <a:r>
              <a:rPr lang="en-GB" dirty="0"/>
              <a:t>4.10</a:t>
            </a:r>
            <a:r>
              <a:rPr lang="en-US" dirty="0"/>
              <a:t>. Extraction of fossil fuels (4 of 4) </a:t>
            </a:r>
          </a:p>
        </p:txBody>
      </p:sp>
      <p:pic>
        <p:nvPicPr>
          <p:cNvPr id="39" name="Picture 38">
            <a:extLst>
              <a:ext uri="{FF2B5EF4-FFF2-40B4-BE49-F238E27FC236}">
                <a16:creationId xmlns:a16="http://schemas.microsoft.com/office/drawing/2014/main" id="{259C4A96-5B54-734A-ADC9-E0B7FD660FC7}"/>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40" name="Picture 39">
            <a:extLst>
              <a:ext uri="{FF2B5EF4-FFF2-40B4-BE49-F238E27FC236}">
                <a16:creationId xmlns:a16="http://schemas.microsoft.com/office/drawing/2014/main" id="{4DA6DF68-94ED-3B49-B030-50673BE9A72F}"/>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41" name="Picture 40">
            <a:extLst>
              <a:ext uri="{FF2B5EF4-FFF2-40B4-BE49-F238E27FC236}">
                <a16:creationId xmlns:a16="http://schemas.microsoft.com/office/drawing/2014/main" id="{0083AF98-5A79-6249-9808-0FCE01D7D0C9}"/>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42" name="Picture 41">
            <a:extLst>
              <a:ext uri="{FF2B5EF4-FFF2-40B4-BE49-F238E27FC236}">
                <a16:creationId xmlns:a16="http://schemas.microsoft.com/office/drawing/2014/main" id="{64BDC864-5BE0-2549-9691-42FC17075A37}"/>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43" name="Picture 42">
            <a:extLst>
              <a:ext uri="{FF2B5EF4-FFF2-40B4-BE49-F238E27FC236}">
                <a16:creationId xmlns:a16="http://schemas.microsoft.com/office/drawing/2014/main" id="{FFBB40F7-AD47-6043-B36A-801A1C023CD9}"/>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44" name="Picture 43">
            <a:extLst>
              <a:ext uri="{FF2B5EF4-FFF2-40B4-BE49-F238E27FC236}">
                <a16:creationId xmlns:a16="http://schemas.microsoft.com/office/drawing/2014/main" id="{2938226A-D2CC-164B-A138-B64DC71B9F4E}"/>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6" name="Chevron 65">
            <a:hlinkClick r:id="rId18" action="ppaction://hlinksldjump" highlightClick="1"/>
            <a:extLst>
              <a:ext uri="{FF2B5EF4-FFF2-40B4-BE49-F238E27FC236}">
                <a16:creationId xmlns:a16="http://schemas.microsoft.com/office/drawing/2014/main" id="{85406CE1-6B6A-4FE1-9969-1D20153A169B}"/>
              </a:ext>
            </a:extLst>
          </p:cNvPr>
          <p:cNvSpPr/>
          <p:nvPr/>
        </p:nvSpPr>
        <p:spPr bwMode="ltGray">
          <a:xfrm>
            <a:off x="8392691"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4.10. Extraction of fossil fuels</a:t>
            </a:r>
          </a:p>
        </p:txBody>
      </p:sp>
    </p:spTree>
    <p:extLst>
      <p:ext uri="{BB962C8B-B14F-4D97-AF65-F5344CB8AC3E}">
        <p14:creationId xmlns:p14="http://schemas.microsoft.com/office/powerpoint/2010/main" val="249791334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B30CD-D363-433A-B976-D6CA959C5DE6}"/>
              </a:ext>
            </a:extLst>
          </p:cNvPr>
          <p:cNvSpPr>
            <a:spLocks noGrp="1"/>
          </p:cNvSpPr>
          <p:nvPr>
            <p:ph type="title"/>
          </p:nvPr>
        </p:nvSpPr>
        <p:spPr/>
        <p:txBody>
          <a:bodyPr/>
          <a:lstStyle/>
          <a:p>
            <a:r>
              <a:rPr lang="en-GB" dirty="0"/>
              <a:t>4.11. Fuel processing (1 of 2)</a:t>
            </a:r>
          </a:p>
        </p:txBody>
      </p:sp>
      <p:graphicFrame>
        <p:nvGraphicFramePr>
          <p:cNvPr id="5" name="Content Placeholder 3">
            <a:extLst>
              <a:ext uri="{FF2B5EF4-FFF2-40B4-BE49-F238E27FC236}">
                <a16:creationId xmlns:a16="http://schemas.microsoft.com/office/drawing/2014/main" id="{D919E590-D286-4534-B4B3-F1AB386739D8}"/>
              </a:ext>
            </a:extLst>
          </p:cNvPr>
          <p:cNvGraphicFramePr>
            <a:graphicFrameLocks noGrp="1"/>
          </p:cNvGraphicFramePr>
          <p:nvPr>
            <p:ph sz="quarter" idx="10"/>
            <p:extLst>
              <p:ext uri="{D42A27DB-BD31-4B8C-83A1-F6EECF244321}">
                <p14:modId xmlns:p14="http://schemas.microsoft.com/office/powerpoint/2010/main" val="2896737498"/>
              </p:ext>
            </p:extLst>
          </p:nvPr>
        </p:nvGraphicFramePr>
        <p:xfrm>
          <a:off x="450156" y="1620000"/>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93534674"/>
                    </a:ext>
                  </a:extLst>
                </a:gridCol>
                <a:gridCol w="3369878">
                  <a:extLst>
                    <a:ext uri="{9D8B030D-6E8A-4147-A177-3AD203B41FA5}">
                      <a16:colId xmlns:a16="http://schemas.microsoft.com/office/drawing/2014/main" val="1787737766"/>
                    </a:ext>
                  </a:extLst>
                </a:gridCol>
              </a:tblGrid>
              <a:tr h="147579">
                <a:tc>
                  <a:txBody>
                    <a:bodyPr/>
                    <a:lstStyle/>
                    <a:p>
                      <a:r>
                        <a:rPr lang="en-GB" sz="1000" noProof="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indent="0">
                        <a:buFont typeface="Arial" panose="020B0604020202020204" pitchFamily="34" charset="0"/>
                        <a:buNone/>
                      </a:pPr>
                      <a:r>
                        <a:rPr lang="en-GB" sz="1000" b="1" noProof="0" dirty="0">
                          <a:latin typeface="+mn-lt"/>
                        </a:rPr>
                        <a:t>Where natural gas is part of the energy mix are there gas processing facilities?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1"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1"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969640204"/>
                  </a:ext>
                </a:extLst>
              </a:tr>
              <a:tr h="161533">
                <a:tc>
                  <a:txBody>
                    <a:bodyPr/>
                    <a:lstStyle/>
                    <a:p>
                      <a:pPr marL="171450" indent="-171450">
                        <a:buFont typeface="Arial" panose="020B0604020202020204" pitchFamily="34" charset="0"/>
                        <a:buChar char="•"/>
                      </a:pPr>
                      <a:r>
                        <a:rPr lang="en-GB" sz="1000" b="0" noProof="0" dirty="0">
                          <a:latin typeface="+mn-lt"/>
                        </a:rPr>
                        <a:t>Is natural gas extracted in the country?</a:t>
                      </a:r>
                    </a:p>
                    <a:p>
                      <a:pPr marL="171450" indent="-171450">
                        <a:buFont typeface="Arial" panose="020B0604020202020204" pitchFamily="34" charset="0"/>
                        <a:buChar char="•"/>
                      </a:pPr>
                      <a:r>
                        <a:rPr lang="en-GB" sz="1000" b="0" noProof="0" dirty="0">
                          <a:latin typeface="+mn-lt"/>
                        </a:rPr>
                        <a:t>What infrastructure exists to ensure that the natural gas delivered to consumers is of an appropriate quality standard?</a:t>
                      </a:r>
                    </a:p>
                    <a:p>
                      <a:pPr marL="171450" indent="-171450">
                        <a:buFont typeface="Arial" panose="020B0604020202020204" pitchFamily="34" charset="0"/>
                        <a:buChar char="•"/>
                      </a:pPr>
                      <a:r>
                        <a:rPr lang="en-GB" sz="1000" b="0" noProof="0" dirty="0">
                          <a:latin typeface="+mn-lt"/>
                        </a:rPr>
                        <a:t>Are there any quality issues with the natural gas delivered to end consumers?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owners of upstream gas infrastructure are likely to own processing plants as well. They should be best placed to provide an overview of the processing infrastructure in place.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Customers and end users of natural gas should be able to confirm whether there have been any issues with quality of supply. Larger industrial users of gas may take measurements and sample the gas (e.g. for impurities) to check its quality.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US" sz="1000" noProof="0" dirty="0">
                          <a:latin typeface="+mn-lt"/>
                        </a:rPr>
                        <a:t>If there have been issues with gas quality, technical advisors could be brought in to </a:t>
                      </a:r>
                      <a:r>
                        <a:rPr lang="en-US" sz="1000" b="1" noProof="0" dirty="0">
                          <a:latin typeface="+mn-lt"/>
                        </a:rPr>
                        <a:t>diagnose the cause of the problem</a:t>
                      </a:r>
                      <a:r>
                        <a:rPr lang="en-US" sz="1000" noProof="0" dirty="0">
                          <a:latin typeface="+mn-lt"/>
                        </a:rPr>
                        <a:t> and to recommend any required changes to gas processing.</a:t>
                      </a:r>
                    </a:p>
                    <a:p>
                      <a:pPr marL="171450" indent="-171450">
                        <a:buFont typeface="Arial" panose="020B0604020202020204" pitchFamily="34" charset="0"/>
                        <a:buChar char="•"/>
                      </a:pPr>
                      <a:r>
                        <a:rPr lang="en-US" sz="1000" noProof="0" dirty="0">
                          <a:latin typeface="+mn-lt"/>
                        </a:rPr>
                        <a:t>If upstream gas activities are dominated by a state-owned enterprise, where investments in gas processing are required, a role for the private sector in financing these investments could be considered. Technical assistance could help with </a:t>
                      </a:r>
                      <a:r>
                        <a:rPr lang="en-US" sz="1000" b="1" noProof="0" dirty="0">
                          <a:latin typeface="+mn-lt"/>
                        </a:rPr>
                        <a:t>structuring and facilitating</a:t>
                      </a:r>
                      <a:r>
                        <a:rPr lang="en-US" sz="1000" noProof="0" dirty="0">
                          <a:latin typeface="+mn-lt"/>
                        </a:rPr>
                        <a:t> such a transaction.</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116981231"/>
                  </a:ext>
                </a:extLst>
              </a:tr>
              <a:tr h="161533">
                <a:tc gridSpan="3">
                  <a:txBody>
                    <a:bodyPr/>
                    <a:lstStyle/>
                    <a:p>
                      <a:pPr marL="0" indent="0">
                        <a:buFont typeface="Arial" panose="020B0604020202020204" pitchFamily="34" charset="0"/>
                        <a:buNone/>
                      </a:pPr>
                      <a:r>
                        <a:rPr lang="en-GB" sz="1000" b="1" noProof="0" dirty="0">
                          <a:latin typeface="+mn-lt"/>
                        </a:rPr>
                        <a:t>Is there a need or opportunity for refining oil to produce liquids that can be used domestically?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b="1"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b="1"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126322629"/>
                  </a:ext>
                </a:extLst>
              </a:tr>
              <a:tr h="161533">
                <a:tc>
                  <a:txBody>
                    <a:bodyPr/>
                    <a:lstStyle/>
                    <a:p>
                      <a:pPr marL="171450" indent="-171450">
                        <a:buFont typeface="Arial" panose="020B0604020202020204" pitchFamily="34" charset="0"/>
                        <a:buChar char="•"/>
                      </a:pPr>
                      <a:r>
                        <a:rPr lang="en-GB" sz="1000" b="0" noProof="0" dirty="0">
                          <a:latin typeface="+mn-lt"/>
                        </a:rPr>
                        <a:t>Is there domestic oil production that could provide feedstock for a refinery?</a:t>
                      </a:r>
                    </a:p>
                    <a:p>
                      <a:pPr marL="171450" indent="-171450">
                        <a:buFont typeface="Arial" panose="020B0604020202020204" pitchFamily="34" charset="0"/>
                        <a:buChar char="•"/>
                      </a:pPr>
                      <a:r>
                        <a:rPr lang="en-GB" sz="1000" b="0" noProof="0" dirty="0">
                          <a:latin typeface="+mn-lt"/>
                        </a:rPr>
                        <a:t>What domestic and regional demand exists for which oil products? In what sector is this demand in; for example, in industry, or road transport?</a:t>
                      </a:r>
                    </a:p>
                    <a:p>
                      <a:pPr marL="171450" indent="-171450">
                        <a:buFont typeface="Arial" panose="020B0604020202020204" pitchFamily="34" charset="0"/>
                        <a:buChar char="•"/>
                      </a:pPr>
                      <a:r>
                        <a:rPr lang="en-GB" sz="1000" b="0" noProof="0" dirty="0">
                          <a:latin typeface="+mn-lt"/>
                        </a:rPr>
                        <a:t>Is there a risk of domestic resource being stranded in the absence of mid-stream / downstream processing facilities?</a:t>
                      </a:r>
                    </a:p>
                    <a:p>
                      <a:pPr marL="171450" indent="-171450">
                        <a:buFont typeface="Arial" panose="020B0604020202020204" pitchFamily="34" charset="0"/>
                        <a:buChar char="•"/>
                      </a:pPr>
                      <a:r>
                        <a:rPr lang="en-GB" sz="1000" b="0" noProof="0" dirty="0">
                          <a:latin typeface="+mn-lt"/>
                        </a:rPr>
                        <a:t>Where oil products are imported to meet domestic demand, how are these fuels priced?</a:t>
                      </a:r>
                    </a:p>
                    <a:p>
                      <a:pPr marL="171450" indent="-171450">
                        <a:buFont typeface="Arial" panose="020B0604020202020204" pitchFamily="34" charset="0"/>
                        <a:buChar char="•"/>
                      </a:pPr>
                      <a:r>
                        <a:rPr lang="en-GB" sz="1000" b="0" noProof="0" dirty="0">
                          <a:latin typeface="+mn-lt"/>
                        </a:rPr>
                        <a:t>Are there any oil refineries in the country today?</a:t>
                      </a:r>
                    </a:p>
                    <a:p>
                      <a:pPr marL="171450" indent="-171450">
                        <a:buFont typeface="Arial" panose="020B0604020202020204" pitchFamily="34" charset="0"/>
                        <a:buChar char="•"/>
                      </a:pPr>
                      <a:r>
                        <a:rPr lang="en-GB" sz="1000" b="0" noProof="0" dirty="0">
                          <a:latin typeface="+mn-lt"/>
                        </a:rPr>
                        <a:t>Has there been any interest (for example, from IOCs) in building refining capacity in the country?</a:t>
                      </a:r>
                    </a:p>
                    <a:p>
                      <a:pPr marL="171450" indent="-171450">
                        <a:buFont typeface="Arial" panose="020B0604020202020204" pitchFamily="34" charset="0"/>
                        <a:buChar char="•"/>
                      </a:pPr>
                      <a:r>
                        <a:rPr lang="en-GB" sz="1000" b="0" noProof="0" dirty="0">
                          <a:latin typeface="+mn-lt"/>
                        </a:rPr>
                        <a:t>Are there any further downstream activities to any domestic refining capacity, such as the manufacture of plastics?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IEA energy balance data provides high level information on the overall supply-demand balance for crude oil and for oil products.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Oil companies, and in particular traders, operating in the country are likely to be best placed to provide a more detailed overview of supply and demand of different oil products.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Industry and large investors active in the country may be able to identify bottlenecks where better local supply of oil products might unlock potential for economic growth.</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Industries that are heavy users of oil products and owners of fuel station networks should be able to provide insight on pricing of oil products.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Where there is potential for developing refining capacity in the country, technical assistance could be provided to </a:t>
                      </a:r>
                      <a:r>
                        <a:rPr lang="en-GB" sz="1000" b="1" kern="1200" noProof="0" dirty="0">
                          <a:solidFill>
                            <a:schemeClr val="dk1"/>
                          </a:solidFill>
                          <a:latin typeface="+mn-lt"/>
                          <a:ea typeface="+mj-ea"/>
                          <a:cs typeface="+mj-cs"/>
                        </a:rPr>
                        <a:t>analyse and evaluate the business case</a:t>
                      </a:r>
                      <a:r>
                        <a:rPr lang="en-GB" sz="1000" kern="1200" noProof="0" dirty="0">
                          <a:solidFill>
                            <a:schemeClr val="dk1"/>
                          </a:solidFill>
                          <a:latin typeface="+mn-lt"/>
                          <a:ea typeface="+mj-ea"/>
                          <a:cs typeface="+mj-cs"/>
                        </a:rPr>
                        <a:t>. Where poor data on the cost stack and pricing of oil products is a barrier to evaluating the business case for refining capacity, further </a:t>
                      </a:r>
                      <a:r>
                        <a:rPr lang="en-GB" sz="1000" b="1" kern="1200" noProof="0" dirty="0">
                          <a:solidFill>
                            <a:schemeClr val="dk1"/>
                          </a:solidFill>
                          <a:latin typeface="+mn-lt"/>
                          <a:ea typeface="+mj-ea"/>
                          <a:cs typeface="+mj-cs"/>
                        </a:rPr>
                        <a:t>analysis and data gathering</a:t>
                      </a:r>
                      <a:r>
                        <a:rPr lang="en-GB" sz="1000" kern="1200" noProof="0" dirty="0">
                          <a:solidFill>
                            <a:schemeClr val="dk1"/>
                          </a:solidFill>
                          <a:latin typeface="+mn-lt"/>
                          <a:ea typeface="+mj-ea"/>
                          <a:cs typeface="+mj-cs"/>
                        </a:rPr>
                        <a:t> may be required. Business case analysis should consider the broader economic impact of proposed refining capacity, for example in improving the country’s trade balance.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If there is a clear business case for refining capacity, assistance could be provided in engaging with investors and oil companies to </a:t>
                      </a:r>
                      <a:r>
                        <a:rPr lang="en-GB" sz="1000" b="1" kern="1200" noProof="0" dirty="0">
                          <a:solidFill>
                            <a:schemeClr val="dk1"/>
                          </a:solidFill>
                          <a:latin typeface="+mn-lt"/>
                          <a:ea typeface="+mj-ea"/>
                          <a:cs typeface="+mj-cs"/>
                        </a:rPr>
                        <a:t>identify where there are important barriers to investment</a:t>
                      </a:r>
                      <a:r>
                        <a:rPr lang="en-GB" sz="1000" kern="1200" noProof="0" dirty="0">
                          <a:solidFill>
                            <a:schemeClr val="dk1"/>
                          </a:solidFill>
                          <a:latin typeface="+mn-lt"/>
                          <a:ea typeface="+mj-ea"/>
                          <a:cs typeface="+mj-cs"/>
                        </a:rPr>
                        <a:t> that could then be addressed.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Where refining capacity is proposed and or already operational, support might be provided to </a:t>
                      </a:r>
                      <a:r>
                        <a:rPr lang="en-GB" sz="1000" b="1" kern="1200" noProof="0" dirty="0">
                          <a:solidFill>
                            <a:schemeClr val="dk1"/>
                          </a:solidFill>
                          <a:latin typeface="+mn-lt"/>
                          <a:ea typeface="+mj-ea"/>
                          <a:cs typeface="+mj-cs"/>
                        </a:rPr>
                        <a:t>analyse the environmental footprint</a:t>
                      </a:r>
                      <a:r>
                        <a:rPr lang="en-GB" sz="1000" b="0" kern="1200" noProof="0" dirty="0">
                          <a:solidFill>
                            <a:schemeClr val="dk1"/>
                          </a:solidFill>
                          <a:latin typeface="+mn-lt"/>
                          <a:ea typeface="+mj-ea"/>
                          <a:cs typeface="+mj-cs"/>
                        </a:rPr>
                        <a:t> of these facilities. This might include ensuring such facilities are considered in </a:t>
                      </a:r>
                      <a:r>
                        <a:rPr lang="en-GB" sz="1000" b="0" kern="1200" noProof="0" dirty="0">
                          <a:solidFill>
                            <a:schemeClr val="tx1"/>
                          </a:solidFill>
                          <a:latin typeface="+mn-lt"/>
                          <a:ea typeface="+mj-ea"/>
                          <a:cs typeface="+mj-cs"/>
                          <a:hlinkClick r:id="rId2" action="ppaction://hlinksldjump"/>
                        </a:rPr>
                        <a:t>emissions reduction policy</a:t>
                      </a:r>
                      <a:r>
                        <a:rPr lang="en-GB" sz="1000" b="0" kern="1200" noProof="0" dirty="0">
                          <a:solidFill>
                            <a:schemeClr val="tx1"/>
                          </a:solidFill>
                          <a:latin typeface="+mn-lt"/>
                          <a:ea typeface="+mj-ea"/>
                          <a:cs typeface="+mj-cs"/>
                        </a:rPr>
                        <a:t>, but also waste management, pollution of waterways, etc.</a:t>
                      </a:r>
                      <a:endParaRPr lang="en-GB" sz="1000" kern="1200" noProof="0" dirty="0">
                        <a:solidFill>
                          <a:schemeClr val="tx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239847443"/>
                  </a:ext>
                </a:extLst>
              </a:tr>
            </a:tbl>
          </a:graphicData>
        </a:graphic>
      </p:graphicFrame>
      <p:pic>
        <p:nvPicPr>
          <p:cNvPr id="6" name="Picture 5">
            <a:extLst>
              <a:ext uri="{FF2B5EF4-FFF2-40B4-BE49-F238E27FC236}">
                <a16:creationId xmlns:a16="http://schemas.microsoft.com/office/drawing/2014/main" id="{962B0808-4AC3-42E5-BC93-A7B71F2A890E}"/>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7" name="Picture 6">
            <a:extLst>
              <a:ext uri="{FF2B5EF4-FFF2-40B4-BE49-F238E27FC236}">
                <a16:creationId xmlns:a16="http://schemas.microsoft.com/office/drawing/2014/main" id="{F0DC3A91-CF79-46E4-A79C-2BF11AB6643E}"/>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 name="Picture 7">
            <a:extLst>
              <a:ext uri="{FF2B5EF4-FFF2-40B4-BE49-F238E27FC236}">
                <a16:creationId xmlns:a16="http://schemas.microsoft.com/office/drawing/2014/main" id="{B966705B-A025-4138-9DCF-B7F2000040F6}"/>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9" name="Picture 8">
            <a:extLst>
              <a:ext uri="{FF2B5EF4-FFF2-40B4-BE49-F238E27FC236}">
                <a16:creationId xmlns:a16="http://schemas.microsoft.com/office/drawing/2014/main" id="{E5E086AC-313D-4C7D-81AD-B7E4D4014E0E}"/>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10" name="Picture 9">
            <a:extLst>
              <a:ext uri="{FF2B5EF4-FFF2-40B4-BE49-F238E27FC236}">
                <a16:creationId xmlns:a16="http://schemas.microsoft.com/office/drawing/2014/main" id="{B86D79ED-A81B-407C-9B2A-AABECA4DF095}"/>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11" name="Picture 10">
            <a:extLst>
              <a:ext uri="{FF2B5EF4-FFF2-40B4-BE49-F238E27FC236}">
                <a16:creationId xmlns:a16="http://schemas.microsoft.com/office/drawing/2014/main" id="{32A00272-1585-4D98-B99C-B26F8D7F548F}"/>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5">
            <a:hlinkClick r:id="rId15" action="ppaction://hlinksldjump" highlightClick="1"/>
            <a:extLst>
              <a:ext uri="{FF2B5EF4-FFF2-40B4-BE49-F238E27FC236}">
                <a16:creationId xmlns:a16="http://schemas.microsoft.com/office/drawing/2014/main" id="{8BB96F94-270A-4E32-89AA-245774380354}"/>
              </a:ext>
            </a:extLst>
          </p:cNvPr>
          <p:cNvSpPr/>
          <p:nvPr/>
        </p:nvSpPr>
        <p:spPr bwMode="ltGray">
          <a:xfrm>
            <a:off x="9160086" y="799219"/>
            <a:ext cx="792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4.11. Fuel processing</a:t>
            </a:r>
          </a:p>
        </p:txBody>
      </p:sp>
    </p:spTree>
    <p:extLst>
      <p:ext uri="{BB962C8B-B14F-4D97-AF65-F5344CB8AC3E}">
        <p14:creationId xmlns:p14="http://schemas.microsoft.com/office/powerpoint/2010/main" val="97418082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B30CD-D363-433A-B976-D6CA959C5DE6}"/>
              </a:ext>
            </a:extLst>
          </p:cNvPr>
          <p:cNvSpPr>
            <a:spLocks noGrp="1"/>
          </p:cNvSpPr>
          <p:nvPr>
            <p:ph type="title"/>
          </p:nvPr>
        </p:nvSpPr>
        <p:spPr/>
        <p:txBody>
          <a:bodyPr/>
          <a:lstStyle/>
          <a:p>
            <a:r>
              <a:rPr lang="en-GB" dirty="0"/>
              <a:t>4.11. Fuel processing (2 of 2)</a:t>
            </a:r>
          </a:p>
        </p:txBody>
      </p:sp>
      <p:graphicFrame>
        <p:nvGraphicFramePr>
          <p:cNvPr id="5" name="Content Placeholder 3">
            <a:extLst>
              <a:ext uri="{FF2B5EF4-FFF2-40B4-BE49-F238E27FC236}">
                <a16:creationId xmlns:a16="http://schemas.microsoft.com/office/drawing/2014/main" id="{D919E590-D286-4534-B4B3-F1AB386739D8}"/>
              </a:ext>
            </a:extLst>
          </p:cNvPr>
          <p:cNvGraphicFramePr>
            <a:graphicFrameLocks noGrp="1"/>
          </p:cNvGraphicFramePr>
          <p:nvPr>
            <p:ph sz="quarter" idx="10"/>
            <p:extLst>
              <p:ext uri="{D42A27DB-BD31-4B8C-83A1-F6EECF244321}">
                <p14:modId xmlns:p14="http://schemas.microsoft.com/office/powerpoint/2010/main" val="3101366584"/>
              </p:ext>
            </p:extLst>
          </p:nvPr>
        </p:nvGraphicFramePr>
        <p:xfrm>
          <a:off x="450156" y="1620000"/>
          <a:ext cx="9847532" cy="3568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93534674"/>
                    </a:ext>
                  </a:extLst>
                </a:gridCol>
                <a:gridCol w="3369878">
                  <a:extLst>
                    <a:ext uri="{9D8B030D-6E8A-4147-A177-3AD203B41FA5}">
                      <a16:colId xmlns:a16="http://schemas.microsoft.com/office/drawing/2014/main" val="1787737766"/>
                    </a:ext>
                  </a:extLst>
                </a:gridCol>
              </a:tblGrid>
              <a:tr h="147579">
                <a:tc>
                  <a:txBody>
                    <a:bodyPr/>
                    <a:lstStyle/>
                    <a:p>
                      <a:r>
                        <a:rPr lang="en-GB" sz="1000" noProof="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indent="0">
                        <a:buFont typeface="Arial" panose="020B0604020202020204" pitchFamily="34" charset="0"/>
                        <a:buNone/>
                      </a:pPr>
                      <a:r>
                        <a:rPr lang="en-GB" sz="1000" b="1" noProof="0" dirty="0">
                          <a:latin typeface="+mn-lt"/>
                        </a:rPr>
                        <a:t>Are there domestic fuel storage facilities for natural gas and/or liquids?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b="1"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b="1"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74994528"/>
                  </a:ext>
                </a:extLst>
              </a:tr>
              <a:tr h="161533">
                <a:tc>
                  <a:txBody>
                    <a:bodyPr/>
                    <a:lstStyle/>
                    <a:p>
                      <a:pPr marL="171450" indent="-171450">
                        <a:buFont typeface="Arial" panose="020B0604020202020204" pitchFamily="34" charset="0"/>
                        <a:buChar char="•"/>
                      </a:pPr>
                      <a:r>
                        <a:rPr lang="en-GB" sz="1000" b="0" noProof="0" dirty="0">
                          <a:latin typeface="+mn-lt"/>
                        </a:rPr>
                        <a:t>Where natural gas is part of the energy mix, what gas storage facilities exist in the country? Have there been any issues with security of supply?</a:t>
                      </a:r>
                    </a:p>
                    <a:p>
                      <a:pPr marL="171450" indent="-171450">
                        <a:buFont typeface="Arial" panose="020B0604020202020204" pitchFamily="34" charset="0"/>
                        <a:buChar char="•"/>
                      </a:pPr>
                      <a:r>
                        <a:rPr lang="en-GB" sz="1000" b="0" noProof="0" dirty="0">
                          <a:latin typeface="+mn-lt"/>
                        </a:rPr>
                        <a:t>Are reserves of liquid fuels stored, and what storage facilities are available for these reserves? Have there been security of supply challenges with liquid fuels?</a:t>
                      </a:r>
                    </a:p>
                    <a:p>
                      <a:pPr marL="171450" indent="-171450">
                        <a:buFont typeface="Arial" panose="020B0604020202020204" pitchFamily="34" charset="0"/>
                        <a:buChar char="•"/>
                      </a:pPr>
                      <a:r>
                        <a:rPr lang="en-GB" sz="1000" b="0" noProof="0" dirty="0">
                          <a:latin typeface="+mn-lt"/>
                        </a:rPr>
                        <a:t>Are there any laws of regulations that require fuel reserves to be maintained?</a:t>
                      </a:r>
                    </a:p>
                    <a:p>
                      <a:pPr marL="171450" indent="-171450">
                        <a:buFont typeface="Arial" panose="020B0604020202020204" pitchFamily="34" charset="0"/>
                        <a:buChar char="•"/>
                      </a:pPr>
                      <a:r>
                        <a:rPr lang="en-GB" sz="1000" b="0" noProof="0" dirty="0">
                          <a:latin typeface="+mn-lt"/>
                        </a:rPr>
                        <a:t>Are the storage facilities in place sized appropriately for the needs of the country; for example, a blend of longer-term / seasonal and short-term storage facilities that reflects the nature of demand in the country.</a:t>
                      </a:r>
                    </a:p>
                    <a:p>
                      <a:pPr marL="171450" indent="-171450">
                        <a:buFont typeface="Arial" panose="020B0604020202020204" pitchFamily="34" charset="0"/>
                        <a:buChar char="•"/>
                      </a:pPr>
                      <a:r>
                        <a:rPr lang="en-GB" sz="1000" b="0" noProof="0" dirty="0">
                          <a:latin typeface="+mn-lt"/>
                        </a:rPr>
                        <a:t>How are storage facilities in the country monetised? Are storage facilities simple integrated with other activities in the value chain, or is there a local wholesale market (e.g. for gas) that is liquid and allows for price arbitrage?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Oil and gas companies operating in the country should be able to provide details of the infrastructure in place.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They may also be able to provide data on the utilisation and the level of reserves held in storage facilities over time. If this data is available it will help with understanding how storage facilities have been used in the past.</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ministry responsible for energy and/or the regulator should be able to provide details of any laws or regulations that mandate the maintenance of fuel reserves for security of supply purposes.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have been security of supply issues that could be addressed with appropriate storage mandates, technical assistance could be provided to </a:t>
                      </a:r>
                      <a:r>
                        <a:rPr lang="en-GB" sz="1000" b="1" noProof="0" dirty="0">
                          <a:latin typeface="+mn-lt"/>
                        </a:rPr>
                        <a:t>advise on the potential </a:t>
                      </a:r>
                      <a:r>
                        <a:rPr lang="en-GB" sz="1000" b="1" noProof="0" dirty="0">
                          <a:latin typeface="+mn-lt"/>
                          <a:hlinkClick r:id="rId2" action="ppaction://hlinksldjump"/>
                        </a:rPr>
                        <a:t>role of regulation</a:t>
                      </a:r>
                      <a:r>
                        <a:rPr lang="en-GB" sz="1000" b="1" noProof="0" dirty="0">
                          <a:latin typeface="+mn-lt"/>
                        </a:rPr>
                        <a:t> </a:t>
                      </a:r>
                      <a:r>
                        <a:rPr lang="en-GB" sz="1000" noProof="0" dirty="0">
                          <a:latin typeface="+mn-lt"/>
                        </a:rPr>
                        <a:t>in improving security of supply.</a:t>
                      </a:r>
                    </a:p>
                    <a:p>
                      <a:pPr marL="171450" indent="-171450">
                        <a:buFont typeface="Arial" panose="020B0604020202020204" pitchFamily="34" charset="0"/>
                        <a:buChar char="•"/>
                      </a:pPr>
                      <a:r>
                        <a:rPr lang="en-GB" sz="1000" noProof="0" dirty="0">
                          <a:latin typeface="+mn-lt"/>
                        </a:rPr>
                        <a:t>Where the absence of a liquid whole market (e.g. for natural gas) is a barrier to investment in needed storage facilities, technical assistance could be provided to design and implement market reforms that could </a:t>
                      </a:r>
                      <a:r>
                        <a:rPr lang="en-GB" sz="1000" b="1" noProof="0" dirty="0">
                          <a:latin typeface="+mn-lt"/>
                        </a:rPr>
                        <a:t>establish the price signals </a:t>
                      </a:r>
                      <a:r>
                        <a:rPr lang="en-GB" sz="1000" noProof="0" dirty="0">
                          <a:latin typeface="+mn-lt"/>
                        </a:rPr>
                        <a:t>required to stimulate new investment.</a:t>
                      </a:r>
                    </a:p>
                    <a:p>
                      <a:pPr marL="171450" indent="-171450">
                        <a:buFont typeface="Arial" panose="020B0604020202020204" pitchFamily="34" charset="0"/>
                        <a:buChar char="•"/>
                      </a:pPr>
                      <a:r>
                        <a:rPr lang="en-GB" sz="1000" noProof="0" dirty="0">
                          <a:latin typeface="+mn-lt"/>
                        </a:rPr>
                        <a:t>Assistance could be provided to </a:t>
                      </a:r>
                      <a:r>
                        <a:rPr lang="en-GB" sz="1000" b="1" noProof="0" dirty="0">
                          <a:latin typeface="+mn-lt"/>
                        </a:rPr>
                        <a:t>analyse and evaluate the business case for fuel storage</a:t>
                      </a:r>
                      <a:r>
                        <a:rPr lang="en-GB" sz="1000" noProof="0" dirty="0">
                          <a:latin typeface="+mn-lt"/>
                        </a:rPr>
                        <a:t>, which should also help to identify any further barriers that need to be addressed to encourage investment.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673064527"/>
                  </a:ext>
                </a:extLst>
              </a:tr>
            </a:tbl>
          </a:graphicData>
        </a:graphic>
      </p:graphicFrame>
      <p:pic>
        <p:nvPicPr>
          <p:cNvPr id="6" name="Picture 5">
            <a:extLst>
              <a:ext uri="{FF2B5EF4-FFF2-40B4-BE49-F238E27FC236}">
                <a16:creationId xmlns:a16="http://schemas.microsoft.com/office/drawing/2014/main" id="{CBF95CDE-4B92-4B0C-B1BE-02FEE189E847}"/>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7" name="Picture 6">
            <a:extLst>
              <a:ext uri="{FF2B5EF4-FFF2-40B4-BE49-F238E27FC236}">
                <a16:creationId xmlns:a16="http://schemas.microsoft.com/office/drawing/2014/main" id="{E115ABA5-3621-4F2F-8857-E32CA83FE4B2}"/>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 name="Picture 7">
            <a:extLst>
              <a:ext uri="{FF2B5EF4-FFF2-40B4-BE49-F238E27FC236}">
                <a16:creationId xmlns:a16="http://schemas.microsoft.com/office/drawing/2014/main" id="{8D72F6CC-157B-40D8-AABD-75EB445FC0BE}"/>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9" name="Picture 8">
            <a:extLst>
              <a:ext uri="{FF2B5EF4-FFF2-40B4-BE49-F238E27FC236}">
                <a16:creationId xmlns:a16="http://schemas.microsoft.com/office/drawing/2014/main" id="{D2A064F2-141E-4846-AF25-FE26370DCBC3}"/>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10" name="Picture 9">
            <a:extLst>
              <a:ext uri="{FF2B5EF4-FFF2-40B4-BE49-F238E27FC236}">
                <a16:creationId xmlns:a16="http://schemas.microsoft.com/office/drawing/2014/main" id="{CAE4A464-CA81-4690-9775-397135A53420}"/>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11" name="Picture 10">
            <a:extLst>
              <a:ext uri="{FF2B5EF4-FFF2-40B4-BE49-F238E27FC236}">
                <a16:creationId xmlns:a16="http://schemas.microsoft.com/office/drawing/2014/main" id="{23C4C64C-C438-4421-A2F1-5E2E4B4021A7}"/>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5">
            <a:hlinkClick r:id="rId15" action="ppaction://hlinksldjump" highlightClick="1"/>
            <a:extLst>
              <a:ext uri="{FF2B5EF4-FFF2-40B4-BE49-F238E27FC236}">
                <a16:creationId xmlns:a16="http://schemas.microsoft.com/office/drawing/2014/main" id="{8BB96F94-270A-4E32-89AA-245774380354}"/>
              </a:ext>
            </a:extLst>
          </p:cNvPr>
          <p:cNvSpPr/>
          <p:nvPr/>
        </p:nvSpPr>
        <p:spPr bwMode="ltGray">
          <a:xfrm>
            <a:off x="9160086" y="799219"/>
            <a:ext cx="792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4.11. Fuel processing</a:t>
            </a:r>
          </a:p>
        </p:txBody>
      </p:sp>
    </p:spTree>
    <p:extLst>
      <p:ext uri="{BB962C8B-B14F-4D97-AF65-F5344CB8AC3E}">
        <p14:creationId xmlns:p14="http://schemas.microsoft.com/office/powerpoint/2010/main" val="363062994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ANNEXES</a:t>
            </a:r>
          </a:p>
        </p:txBody>
      </p:sp>
    </p:spTree>
    <p:extLst>
      <p:ext uri="{BB962C8B-B14F-4D97-AF65-F5344CB8AC3E}">
        <p14:creationId xmlns:p14="http://schemas.microsoft.com/office/powerpoint/2010/main" val="4074483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Freeform 275">
            <a:extLst>
              <a:ext uri="{FF2B5EF4-FFF2-40B4-BE49-F238E27FC236}">
                <a16:creationId xmlns:a16="http://schemas.microsoft.com/office/drawing/2014/main" id="{EF678C28-5B27-4AE9-8067-568D2BA5FAFB}"/>
              </a:ext>
            </a:extLst>
          </p:cNvPr>
          <p:cNvSpPr/>
          <p:nvPr/>
        </p:nvSpPr>
        <p:spPr bwMode="ltGray">
          <a:xfrm>
            <a:off x="445316" y="1267012"/>
            <a:ext cx="9437888" cy="5682751"/>
          </a:xfrm>
          <a:custGeom>
            <a:avLst/>
            <a:gdLst>
              <a:gd name="connsiteX0" fmla="*/ 2638500 w 5209240"/>
              <a:gd name="connsiteY0" fmla="*/ 0 h 3287698"/>
              <a:gd name="connsiteX1" fmla="*/ 2658767 w 5209240"/>
              <a:gd name="connsiteY1" fmla="*/ 0 h 3287698"/>
              <a:gd name="connsiteX2" fmla="*/ 5209238 w 5209240"/>
              <a:gd name="connsiteY2" fmla="*/ 0 h 3287698"/>
              <a:gd name="connsiteX3" fmla="*/ 5209240 w 5209240"/>
              <a:gd name="connsiteY3" fmla="*/ 0 h 3287698"/>
              <a:gd name="connsiteX4" fmla="*/ 5209240 w 5209240"/>
              <a:gd name="connsiteY4" fmla="*/ 1116761 h 3287698"/>
              <a:gd name="connsiteX5" fmla="*/ 5209239 w 5209240"/>
              <a:gd name="connsiteY5" fmla="*/ 1116761 h 3287698"/>
              <a:gd name="connsiteX6" fmla="*/ 5209239 w 5209240"/>
              <a:gd name="connsiteY6" fmla="*/ 3287698 h 3287698"/>
              <a:gd name="connsiteX7" fmla="*/ 0 w 5209240"/>
              <a:gd name="connsiteY7" fmla="*/ 3287698 h 3287698"/>
              <a:gd name="connsiteX8" fmla="*/ 0 w 5209240"/>
              <a:gd name="connsiteY8" fmla="*/ 1014021 h 3287698"/>
              <a:gd name="connsiteX9" fmla="*/ 2638500 w 5209240"/>
              <a:gd name="connsiteY9" fmla="*/ 1014021 h 3287698"/>
              <a:gd name="connsiteX0" fmla="*/ 1949149 w 5209240"/>
              <a:gd name="connsiteY0" fmla="*/ 0 h 3287698"/>
              <a:gd name="connsiteX1" fmla="*/ 2658767 w 5209240"/>
              <a:gd name="connsiteY1" fmla="*/ 0 h 3287698"/>
              <a:gd name="connsiteX2" fmla="*/ 5209238 w 5209240"/>
              <a:gd name="connsiteY2" fmla="*/ 0 h 3287698"/>
              <a:gd name="connsiteX3" fmla="*/ 5209240 w 5209240"/>
              <a:gd name="connsiteY3" fmla="*/ 0 h 3287698"/>
              <a:gd name="connsiteX4" fmla="*/ 5209240 w 5209240"/>
              <a:gd name="connsiteY4" fmla="*/ 1116761 h 3287698"/>
              <a:gd name="connsiteX5" fmla="*/ 5209239 w 5209240"/>
              <a:gd name="connsiteY5" fmla="*/ 1116761 h 3287698"/>
              <a:gd name="connsiteX6" fmla="*/ 5209239 w 5209240"/>
              <a:gd name="connsiteY6" fmla="*/ 3287698 h 3287698"/>
              <a:gd name="connsiteX7" fmla="*/ 0 w 5209240"/>
              <a:gd name="connsiteY7" fmla="*/ 3287698 h 3287698"/>
              <a:gd name="connsiteX8" fmla="*/ 0 w 5209240"/>
              <a:gd name="connsiteY8" fmla="*/ 1014021 h 3287698"/>
              <a:gd name="connsiteX9" fmla="*/ 2638500 w 5209240"/>
              <a:gd name="connsiteY9" fmla="*/ 1014021 h 3287698"/>
              <a:gd name="connsiteX10" fmla="*/ 1949149 w 5209240"/>
              <a:gd name="connsiteY10" fmla="*/ 0 h 3287698"/>
              <a:gd name="connsiteX0" fmla="*/ 1949149 w 5209240"/>
              <a:gd name="connsiteY0" fmla="*/ 0 h 3287698"/>
              <a:gd name="connsiteX1" fmla="*/ 2658767 w 5209240"/>
              <a:gd name="connsiteY1" fmla="*/ 0 h 3287698"/>
              <a:gd name="connsiteX2" fmla="*/ 5209238 w 5209240"/>
              <a:gd name="connsiteY2" fmla="*/ 0 h 3287698"/>
              <a:gd name="connsiteX3" fmla="*/ 5209240 w 5209240"/>
              <a:gd name="connsiteY3" fmla="*/ 0 h 3287698"/>
              <a:gd name="connsiteX4" fmla="*/ 5209240 w 5209240"/>
              <a:gd name="connsiteY4" fmla="*/ 1116761 h 3287698"/>
              <a:gd name="connsiteX5" fmla="*/ 5209239 w 5209240"/>
              <a:gd name="connsiteY5" fmla="*/ 1116761 h 3287698"/>
              <a:gd name="connsiteX6" fmla="*/ 5209239 w 5209240"/>
              <a:gd name="connsiteY6" fmla="*/ 3287698 h 3287698"/>
              <a:gd name="connsiteX7" fmla="*/ 0 w 5209240"/>
              <a:gd name="connsiteY7" fmla="*/ 3287698 h 3287698"/>
              <a:gd name="connsiteX8" fmla="*/ 0 w 5209240"/>
              <a:gd name="connsiteY8" fmla="*/ 1014021 h 3287698"/>
              <a:gd name="connsiteX9" fmla="*/ 1938207 w 5209240"/>
              <a:gd name="connsiteY9" fmla="*/ 603693 h 3287698"/>
              <a:gd name="connsiteX10" fmla="*/ 1949149 w 5209240"/>
              <a:gd name="connsiteY10" fmla="*/ 0 h 3287698"/>
              <a:gd name="connsiteX0" fmla="*/ 2195346 w 5455437"/>
              <a:gd name="connsiteY0" fmla="*/ 0 h 3287698"/>
              <a:gd name="connsiteX1" fmla="*/ 2904964 w 5455437"/>
              <a:gd name="connsiteY1" fmla="*/ 0 h 3287698"/>
              <a:gd name="connsiteX2" fmla="*/ 5455435 w 5455437"/>
              <a:gd name="connsiteY2" fmla="*/ 0 h 3287698"/>
              <a:gd name="connsiteX3" fmla="*/ 5455437 w 5455437"/>
              <a:gd name="connsiteY3" fmla="*/ 0 h 3287698"/>
              <a:gd name="connsiteX4" fmla="*/ 5455437 w 5455437"/>
              <a:gd name="connsiteY4" fmla="*/ 1116761 h 3287698"/>
              <a:gd name="connsiteX5" fmla="*/ 5455436 w 5455437"/>
              <a:gd name="connsiteY5" fmla="*/ 1116761 h 3287698"/>
              <a:gd name="connsiteX6" fmla="*/ 5455436 w 5455437"/>
              <a:gd name="connsiteY6" fmla="*/ 3287698 h 3287698"/>
              <a:gd name="connsiteX7" fmla="*/ 246197 w 5455437"/>
              <a:gd name="connsiteY7" fmla="*/ 3287698 h 3287698"/>
              <a:gd name="connsiteX8" fmla="*/ 0 w 5455437"/>
              <a:gd name="connsiteY8" fmla="*/ 625576 h 3287698"/>
              <a:gd name="connsiteX9" fmla="*/ 2184404 w 5455437"/>
              <a:gd name="connsiteY9" fmla="*/ 603693 h 3287698"/>
              <a:gd name="connsiteX10" fmla="*/ 2195346 w 5455437"/>
              <a:gd name="connsiteY10" fmla="*/ 0 h 3287698"/>
              <a:gd name="connsiteX0" fmla="*/ 2195346 w 5455437"/>
              <a:gd name="connsiteY0" fmla="*/ 0 h 3287698"/>
              <a:gd name="connsiteX1" fmla="*/ 2904964 w 5455437"/>
              <a:gd name="connsiteY1" fmla="*/ 0 h 3287698"/>
              <a:gd name="connsiteX2" fmla="*/ 5455435 w 5455437"/>
              <a:gd name="connsiteY2" fmla="*/ 0 h 3287698"/>
              <a:gd name="connsiteX3" fmla="*/ 5455437 w 5455437"/>
              <a:gd name="connsiteY3" fmla="*/ 0 h 3287698"/>
              <a:gd name="connsiteX4" fmla="*/ 5455437 w 5455437"/>
              <a:gd name="connsiteY4" fmla="*/ 1116761 h 3287698"/>
              <a:gd name="connsiteX5" fmla="*/ 5455436 w 5455437"/>
              <a:gd name="connsiteY5" fmla="*/ 1116761 h 3287698"/>
              <a:gd name="connsiteX6" fmla="*/ 5455436 w 5455437"/>
              <a:gd name="connsiteY6" fmla="*/ 3287698 h 3287698"/>
              <a:gd name="connsiteX7" fmla="*/ 10942 w 5455437"/>
              <a:gd name="connsiteY7" fmla="*/ 3287698 h 3287698"/>
              <a:gd name="connsiteX8" fmla="*/ 0 w 5455437"/>
              <a:gd name="connsiteY8" fmla="*/ 625576 h 3287698"/>
              <a:gd name="connsiteX9" fmla="*/ 2184404 w 5455437"/>
              <a:gd name="connsiteY9" fmla="*/ 603693 h 3287698"/>
              <a:gd name="connsiteX10" fmla="*/ 2195346 w 5455437"/>
              <a:gd name="connsiteY10" fmla="*/ 0 h 3287698"/>
              <a:gd name="connsiteX0" fmla="*/ 2184890 w 5444981"/>
              <a:gd name="connsiteY0" fmla="*/ 0 h 3287698"/>
              <a:gd name="connsiteX1" fmla="*/ 2894508 w 5444981"/>
              <a:gd name="connsiteY1" fmla="*/ 0 h 3287698"/>
              <a:gd name="connsiteX2" fmla="*/ 5444979 w 5444981"/>
              <a:gd name="connsiteY2" fmla="*/ 0 h 3287698"/>
              <a:gd name="connsiteX3" fmla="*/ 5444981 w 5444981"/>
              <a:gd name="connsiteY3" fmla="*/ 0 h 3287698"/>
              <a:gd name="connsiteX4" fmla="*/ 5444981 w 5444981"/>
              <a:gd name="connsiteY4" fmla="*/ 1116761 h 3287698"/>
              <a:gd name="connsiteX5" fmla="*/ 5444980 w 5444981"/>
              <a:gd name="connsiteY5" fmla="*/ 1116761 h 3287698"/>
              <a:gd name="connsiteX6" fmla="*/ 5444980 w 5444981"/>
              <a:gd name="connsiteY6" fmla="*/ 3287698 h 3287698"/>
              <a:gd name="connsiteX7" fmla="*/ 486 w 5444981"/>
              <a:gd name="connsiteY7" fmla="*/ 3287698 h 3287698"/>
              <a:gd name="connsiteX8" fmla="*/ 11428 w 5444981"/>
              <a:gd name="connsiteY8" fmla="*/ 620106 h 3287698"/>
              <a:gd name="connsiteX9" fmla="*/ 2173948 w 5444981"/>
              <a:gd name="connsiteY9" fmla="*/ 603693 h 3287698"/>
              <a:gd name="connsiteX10" fmla="*/ 2184890 w 5444981"/>
              <a:gd name="connsiteY10" fmla="*/ 0 h 3287698"/>
              <a:gd name="connsiteX0" fmla="*/ 2185456 w 5445547"/>
              <a:gd name="connsiteY0" fmla="*/ 0 h 3287698"/>
              <a:gd name="connsiteX1" fmla="*/ 2895074 w 5445547"/>
              <a:gd name="connsiteY1" fmla="*/ 0 h 3287698"/>
              <a:gd name="connsiteX2" fmla="*/ 5445545 w 5445547"/>
              <a:gd name="connsiteY2" fmla="*/ 0 h 3287698"/>
              <a:gd name="connsiteX3" fmla="*/ 5445547 w 5445547"/>
              <a:gd name="connsiteY3" fmla="*/ 0 h 3287698"/>
              <a:gd name="connsiteX4" fmla="*/ 5445547 w 5445547"/>
              <a:gd name="connsiteY4" fmla="*/ 1116761 h 3287698"/>
              <a:gd name="connsiteX5" fmla="*/ 5445546 w 5445547"/>
              <a:gd name="connsiteY5" fmla="*/ 1116761 h 3287698"/>
              <a:gd name="connsiteX6" fmla="*/ 5445546 w 5445547"/>
              <a:gd name="connsiteY6" fmla="*/ 3287698 h 3287698"/>
              <a:gd name="connsiteX7" fmla="*/ 1052 w 5445547"/>
              <a:gd name="connsiteY7" fmla="*/ 3287698 h 3287698"/>
              <a:gd name="connsiteX8" fmla="*/ 1052 w 5445547"/>
              <a:gd name="connsiteY8" fmla="*/ 614635 h 3287698"/>
              <a:gd name="connsiteX9" fmla="*/ 2174514 w 5445547"/>
              <a:gd name="connsiteY9" fmla="*/ 603693 h 3287698"/>
              <a:gd name="connsiteX10" fmla="*/ 2185456 w 5445547"/>
              <a:gd name="connsiteY10" fmla="*/ 0 h 3287698"/>
              <a:gd name="connsiteX0" fmla="*/ 2185456 w 5445547"/>
              <a:gd name="connsiteY0" fmla="*/ 0 h 3287698"/>
              <a:gd name="connsiteX1" fmla="*/ 2895074 w 5445547"/>
              <a:gd name="connsiteY1" fmla="*/ 0 h 3287698"/>
              <a:gd name="connsiteX2" fmla="*/ 5445545 w 5445547"/>
              <a:gd name="connsiteY2" fmla="*/ 0 h 3287698"/>
              <a:gd name="connsiteX3" fmla="*/ 5445547 w 5445547"/>
              <a:gd name="connsiteY3" fmla="*/ 0 h 3287698"/>
              <a:gd name="connsiteX4" fmla="*/ 5445547 w 5445547"/>
              <a:gd name="connsiteY4" fmla="*/ 1116761 h 3287698"/>
              <a:gd name="connsiteX5" fmla="*/ 5445546 w 5445547"/>
              <a:gd name="connsiteY5" fmla="*/ 1116761 h 3287698"/>
              <a:gd name="connsiteX6" fmla="*/ 5445546 w 5445547"/>
              <a:gd name="connsiteY6" fmla="*/ 3287698 h 3287698"/>
              <a:gd name="connsiteX7" fmla="*/ 1052 w 5445547"/>
              <a:gd name="connsiteY7" fmla="*/ 3287698 h 3287698"/>
              <a:gd name="connsiteX8" fmla="*/ 1052 w 5445547"/>
              <a:gd name="connsiteY8" fmla="*/ 614635 h 3287698"/>
              <a:gd name="connsiteX9" fmla="*/ 2179985 w 5445547"/>
              <a:gd name="connsiteY9" fmla="*/ 625578 h 3287698"/>
              <a:gd name="connsiteX10" fmla="*/ 2185456 w 5445547"/>
              <a:gd name="connsiteY10" fmla="*/ 0 h 3287698"/>
              <a:gd name="connsiteX0" fmla="*/ 2185456 w 5445547"/>
              <a:gd name="connsiteY0" fmla="*/ 0 h 3287698"/>
              <a:gd name="connsiteX1" fmla="*/ 2895074 w 5445547"/>
              <a:gd name="connsiteY1" fmla="*/ 0 h 3287698"/>
              <a:gd name="connsiteX2" fmla="*/ 5445545 w 5445547"/>
              <a:gd name="connsiteY2" fmla="*/ 0 h 3287698"/>
              <a:gd name="connsiteX3" fmla="*/ 5445547 w 5445547"/>
              <a:gd name="connsiteY3" fmla="*/ 0 h 3287698"/>
              <a:gd name="connsiteX4" fmla="*/ 5445547 w 5445547"/>
              <a:gd name="connsiteY4" fmla="*/ 1116761 h 3287698"/>
              <a:gd name="connsiteX5" fmla="*/ 5445546 w 5445547"/>
              <a:gd name="connsiteY5" fmla="*/ 1116761 h 3287698"/>
              <a:gd name="connsiteX6" fmla="*/ 5445546 w 5445547"/>
              <a:gd name="connsiteY6" fmla="*/ 3287698 h 3287698"/>
              <a:gd name="connsiteX7" fmla="*/ 1052 w 5445547"/>
              <a:gd name="connsiteY7" fmla="*/ 3287698 h 3287698"/>
              <a:gd name="connsiteX8" fmla="*/ 1052 w 5445547"/>
              <a:gd name="connsiteY8" fmla="*/ 614635 h 3287698"/>
              <a:gd name="connsiteX9" fmla="*/ 2179985 w 5445547"/>
              <a:gd name="connsiteY9" fmla="*/ 625578 h 3287698"/>
              <a:gd name="connsiteX10" fmla="*/ 2185456 w 5445547"/>
              <a:gd name="connsiteY10" fmla="*/ 0 h 3287698"/>
              <a:gd name="connsiteX0" fmla="*/ 2185456 w 5445547"/>
              <a:gd name="connsiteY0" fmla="*/ 0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2179985 w 5445547"/>
              <a:gd name="connsiteY8" fmla="*/ 625578 h 3287698"/>
              <a:gd name="connsiteX9" fmla="*/ 2185456 w 5445547"/>
              <a:gd name="connsiteY9" fmla="*/ 0 h 3287698"/>
              <a:gd name="connsiteX0" fmla="*/ 2185456 w 5445547"/>
              <a:gd name="connsiteY0" fmla="*/ 0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2179985 w 5445547"/>
              <a:gd name="connsiteY8" fmla="*/ 625578 h 3287698"/>
              <a:gd name="connsiteX9" fmla="*/ 2185456 w 5445547"/>
              <a:gd name="connsiteY9" fmla="*/ 0 h 3287698"/>
              <a:gd name="connsiteX0" fmla="*/ 2179985 w 5445547"/>
              <a:gd name="connsiteY0" fmla="*/ 10942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2179985 w 5445547"/>
              <a:gd name="connsiteY8" fmla="*/ 625578 h 3287698"/>
              <a:gd name="connsiteX9" fmla="*/ 2179985 w 5445547"/>
              <a:gd name="connsiteY9" fmla="*/ 10942 h 3287698"/>
              <a:gd name="connsiteX0" fmla="*/ 2179985 w 5445547"/>
              <a:gd name="connsiteY0" fmla="*/ 10942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2196398 w 5445547"/>
              <a:gd name="connsiteY8" fmla="*/ 620107 h 3287698"/>
              <a:gd name="connsiteX9" fmla="*/ 2179985 w 5445547"/>
              <a:gd name="connsiteY9" fmla="*/ 10942 h 3287698"/>
              <a:gd name="connsiteX0" fmla="*/ 2196398 w 5445547"/>
              <a:gd name="connsiteY0" fmla="*/ 10942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2196398 w 5445547"/>
              <a:gd name="connsiteY8" fmla="*/ 620107 h 3287698"/>
              <a:gd name="connsiteX9" fmla="*/ 2196398 w 5445547"/>
              <a:gd name="connsiteY9" fmla="*/ 10942 h 3287698"/>
              <a:gd name="connsiteX0" fmla="*/ 2190927 w 5445547"/>
              <a:gd name="connsiteY0" fmla="*/ 0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2196398 w 5445547"/>
              <a:gd name="connsiteY8" fmla="*/ 620107 h 3287698"/>
              <a:gd name="connsiteX9" fmla="*/ 2190927 w 5445547"/>
              <a:gd name="connsiteY9" fmla="*/ 0 h 3287698"/>
              <a:gd name="connsiteX0" fmla="*/ 2196399 w 5445547"/>
              <a:gd name="connsiteY0" fmla="*/ 0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2196398 w 5445547"/>
              <a:gd name="connsiteY8" fmla="*/ 620107 h 3287698"/>
              <a:gd name="connsiteX9" fmla="*/ 2196399 w 5445547"/>
              <a:gd name="connsiteY9" fmla="*/ 0 h 3287698"/>
              <a:gd name="connsiteX0" fmla="*/ 1955673 w 5445547"/>
              <a:gd name="connsiteY0" fmla="*/ 0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2196398 w 5445547"/>
              <a:gd name="connsiteY8" fmla="*/ 620107 h 3287698"/>
              <a:gd name="connsiteX9" fmla="*/ 1955673 w 5445547"/>
              <a:gd name="connsiteY9" fmla="*/ 0 h 3287698"/>
              <a:gd name="connsiteX0" fmla="*/ 1955673 w 5445547"/>
              <a:gd name="connsiteY0" fmla="*/ 0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1961143 w 5445547"/>
              <a:gd name="connsiteY8" fmla="*/ 614636 h 3287698"/>
              <a:gd name="connsiteX9" fmla="*/ 1955673 w 5445547"/>
              <a:gd name="connsiteY9" fmla="*/ 0 h 3287698"/>
              <a:gd name="connsiteX0" fmla="*/ 1972086 w 5445547"/>
              <a:gd name="connsiteY0" fmla="*/ 0 h 3287698"/>
              <a:gd name="connsiteX1" fmla="*/ 5445545 w 5445547"/>
              <a:gd name="connsiteY1" fmla="*/ 0 h 3287698"/>
              <a:gd name="connsiteX2" fmla="*/ 5445547 w 5445547"/>
              <a:gd name="connsiteY2" fmla="*/ 0 h 3287698"/>
              <a:gd name="connsiteX3" fmla="*/ 5445547 w 5445547"/>
              <a:gd name="connsiteY3" fmla="*/ 1116761 h 3287698"/>
              <a:gd name="connsiteX4" fmla="*/ 5445546 w 5445547"/>
              <a:gd name="connsiteY4" fmla="*/ 1116761 h 3287698"/>
              <a:gd name="connsiteX5" fmla="*/ 5445546 w 5445547"/>
              <a:gd name="connsiteY5" fmla="*/ 3287698 h 3287698"/>
              <a:gd name="connsiteX6" fmla="*/ 1052 w 5445547"/>
              <a:gd name="connsiteY6" fmla="*/ 3287698 h 3287698"/>
              <a:gd name="connsiteX7" fmla="*/ 1052 w 5445547"/>
              <a:gd name="connsiteY7" fmla="*/ 614635 h 3287698"/>
              <a:gd name="connsiteX8" fmla="*/ 1961143 w 5445547"/>
              <a:gd name="connsiteY8" fmla="*/ 614636 h 3287698"/>
              <a:gd name="connsiteX9" fmla="*/ 1972086 w 5445547"/>
              <a:gd name="connsiteY9" fmla="*/ 0 h 3287698"/>
              <a:gd name="connsiteX0" fmla="*/ 1955673 w 5445547"/>
              <a:gd name="connsiteY0" fmla="*/ 0 h 3298640"/>
              <a:gd name="connsiteX1" fmla="*/ 5445545 w 5445547"/>
              <a:gd name="connsiteY1" fmla="*/ 10942 h 3298640"/>
              <a:gd name="connsiteX2" fmla="*/ 5445547 w 5445547"/>
              <a:gd name="connsiteY2" fmla="*/ 10942 h 3298640"/>
              <a:gd name="connsiteX3" fmla="*/ 5445547 w 5445547"/>
              <a:gd name="connsiteY3" fmla="*/ 1127703 h 3298640"/>
              <a:gd name="connsiteX4" fmla="*/ 5445546 w 5445547"/>
              <a:gd name="connsiteY4" fmla="*/ 1127703 h 3298640"/>
              <a:gd name="connsiteX5" fmla="*/ 5445546 w 5445547"/>
              <a:gd name="connsiteY5" fmla="*/ 3298640 h 3298640"/>
              <a:gd name="connsiteX6" fmla="*/ 1052 w 5445547"/>
              <a:gd name="connsiteY6" fmla="*/ 3298640 h 3298640"/>
              <a:gd name="connsiteX7" fmla="*/ 1052 w 5445547"/>
              <a:gd name="connsiteY7" fmla="*/ 625577 h 3298640"/>
              <a:gd name="connsiteX8" fmla="*/ 1961143 w 5445547"/>
              <a:gd name="connsiteY8" fmla="*/ 625578 h 3298640"/>
              <a:gd name="connsiteX9" fmla="*/ 1955673 w 5445547"/>
              <a:gd name="connsiteY9" fmla="*/ 0 h 3298640"/>
              <a:gd name="connsiteX0" fmla="*/ 1966616 w 5445547"/>
              <a:gd name="connsiteY0" fmla="*/ 0 h 3298640"/>
              <a:gd name="connsiteX1" fmla="*/ 5445545 w 5445547"/>
              <a:gd name="connsiteY1" fmla="*/ 10942 h 3298640"/>
              <a:gd name="connsiteX2" fmla="*/ 5445547 w 5445547"/>
              <a:gd name="connsiteY2" fmla="*/ 10942 h 3298640"/>
              <a:gd name="connsiteX3" fmla="*/ 5445547 w 5445547"/>
              <a:gd name="connsiteY3" fmla="*/ 1127703 h 3298640"/>
              <a:gd name="connsiteX4" fmla="*/ 5445546 w 5445547"/>
              <a:gd name="connsiteY4" fmla="*/ 1127703 h 3298640"/>
              <a:gd name="connsiteX5" fmla="*/ 5445546 w 5445547"/>
              <a:gd name="connsiteY5" fmla="*/ 3298640 h 3298640"/>
              <a:gd name="connsiteX6" fmla="*/ 1052 w 5445547"/>
              <a:gd name="connsiteY6" fmla="*/ 3298640 h 3298640"/>
              <a:gd name="connsiteX7" fmla="*/ 1052 w 5445547"/>
              <a:gd name="connsiteY7" fmla="*/ 625577 h 3298640"/>
              <a:gd name="connsiteX8" fmla="*/ 1961143 w 5445547"/>
              <a:gd name="connsiteY8" fmla="*/ 625578 h 3298640"/>
              <a:gd name="connsiteX9" fmla="*/ 1966616 w 5445547"/>
              <a:gd name="connsiteY9" fmla="*/ 0 h 3298640"/>
              <a:gd name="connsiteX0" fmla="*/ 1961146 w 5445547"/>
              <a:gd name="connsiteY0" fmla="*/ 0 h 3298640"/>
              <a:gd name="connsiteX1" fmla="*/ 5445545 w 5445547"/>
              <a:gd name="connsiteY1" fmla="*/ 10942 h 3298640"/>
              <a:gd name="connsiteX2" fmla="*/ 5445547 w 5445547"/>
              <a:gd name="connsiteY2" fmla="*/ 10942 h 3298640"/>
              <a:gd name="connsiteX3" fmla="*/ 5445547 w 5445547"/>
              <a:gd name="connsiteY3" fmla="*/ 1127703 h 3298640"/>
              <a:gd name="connsiteX4" fmla="*/ 5445546 w 5445547"/>
              <a:gd name="connsiteY4" fmla="*/ 1127703 h 3298640"/>
              <a:gd name="connsiteX5" fmla="*/ 5445546 w 5445547"/>
              <a:gd name="connsiteY5" fmla="*/ 3298640 h 3298640"/>
              <a:gd name="connsiteX6" fmla="*/ 1052 w 5445547"/>
              <a:gd name="connsiteY6" fmla="*/ 3298640 h 3298640"/>
              <a:gd name="connsiteX7" fmla="*/ 1052 w 5445547"/>
              <a:gd name="connsiteY7" fmla="*/ 625577 h 3298640"/>
              <a:gd name="connsiteX8" fmla="*/ 1961143 w 5445547"/>
              <a:gd name="connsiteY8" fmla="*/ 625578 h 3298640"/>
              <a:gd name="connsiteX9" fmla="*/ 1961146 w 5445547"/>
              <a:gd name="connsiteY9" fmla="*/ 0 h 3298640"/>
              <a:gd name="connsiteX0" fmla="*/ 1961146 w 5445547"/>
              <a:gd name="connsiteY0" fmla="*/ 0 h 3298640"/>
              <a:gd name="connsiteX1" fmla="*/ 5445545 w 5445547"/>
              <a:gd name="connsiteY1" fmla="*/ 10942 h 3298640"/>
              <a:gd name="connsiteX2" fmla="*/ 5445547 w 5445547"/>
              <a:gd name="connsiteY2" fmla="*/ 5471 h 3298640"/>
              <a:gd name="connsiteX3" fmla="*/ 5445547 w 5445547"/>
              <a:gd name="connsiteY3" fmla="*/ 1127703 h 3298640"/>
              <a:gd name="connsiteX4" fmla="*/ 5445546 w 5445547"/>
              <a:gd name="connsiteY4" fmla="*/ 1127703 h 3298640"/>
              <a:gd name="connsiteX5" fmla="*/ 5445546 w 5445547"/>
              <a:gd name="connsiteY5" fmla="*/ 3298640 h 3298640"/>
              <a:gd name="connsiteX6" fmla="*/ 1052 w 5445547"/>
              <a:gd name="connsiteY6" fmla="*/ 3298640 h 3298640"/>
              <a:gd name="connsiteX7" fmla="*/ 1052 w 5445547"/>
              <a:gd name="connsiteY7" fmla="*/ 625577 h 3298640"/>
              <a:gd name="connsiteX8" fmla="*/ 1961143 w 5445547"/>
              <a:gd name="connsiteY8" fmla="*/ 625578 h 3298640"/>
              <a:gd name="connsiteX9" fmla="*/ 1961146 w 5445547"/>
              <a:gd name="connsiteY9" fmla="*/ 0 h 3298640"/>
              <a:gd name="connsiteX0" fmla="*/ 1961146 w 5445547"/>
              <a:gd name="connsiteY0" fmla="*/ 10942 h 3293169"/>
              <a:gd name="connsiteX1" fmla="*/ 5445545 w 5445547"/>
              <a:gd name="connsiteY1" fmla="*/ 5471 h 3293169"/>
              <a:gd name="connsiteX2" fmla="*/ 5445547 w 5445547"/>
              <a:gd name="connsiteY2" fmla="*/ 0 h 3293169"/>
              <a:gd name="connsiteX3" fmla="*/ 5445547 w 5445547"/>
              <a:gd name="connsiteY3" fmla="*/ 1122232 h 3293169"/>
              <a:gd name="connsiteX4" fmla="*/ 5445546 w 5445547"/>
              <a:gd name="connsiteY4" fmla="*/ 1122232 h 3293169"/>
              <a:gd name="connsiteX5" fmla="*/ 5445546 w 5445547"/>
              <a:gd name="connsiteY5" fmla="*/ 3293169 h 3293169"/>
              <a:gd name="connsiteX6" fmla="*/ 1052 w 5445547"/>
              <a:gd name="connsiteY6" fmla="*/ 3293169 h 3293169"/>
              <a:gd name="connsiteX7" fmla="*/ 1052 w 5445547"/>
              <a:gd name="connsiteY7" fmla="*/ 620106 h 3293169"/>
              <a:gd name="connsiteX8" fmla="*/ 1961143 w 5445547"/>
              <a:gd name="connsiteY8" fmla="*/ 620107 h 3293169"/>
              <a:gd name="connsiteX9" fmla="*/ 1961146 w 5445547"/>
              <a:gd name="connsiteY9" fmla="*/ 10942 h 329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5547" h="3293169">
                <a:moveTo>
                  <a:pt x="1961146" y="10942"/>
                </a:moveTo>
                <a:lnTo>
                  <a:pt x="5445545" y="5471"/>
                </a:lnTo>
                <a:cubicBezTo>
                  <a:pt x="5445546" y="3647"/>
                  <a:pt x="5445546" y="1824"/>
                  <a:pt x="5445547" y="0"/>
                </a:cubicBezTo>
                <a:lnTo>
                  <a:pt x="5445547" y="1122232"/>
                </a:lnTo>
                <a:lnTo>
                  <a:pt x="5445546" y="1122232"/>
                </a:lnTo>
                <a:lnTo>
                  <a:pt x="5445546" y="3293169"/>
                </a:lnTo>
                <a:lnTo>
                  <a:pt x="1052" y="3293169"/>
                </a:lnTo>
                <a:cubicBezTo>
                  <a:pt x="-2595" y="2405795"/>
                  <a:pt x="4699" y="1507480"/>
                  <a:pt x="1052" y="620106"/>
                </a:cubicBezTo>
                <a:lnTo>
                  <a:pt x="1961143" y="620107"/>
                </a:lnTo>
                <a:cubicBezTo>
                  <a:pt x="1962967" y="411581"/>
                  <a:pt x="1959322" y="219468"/>
                  <a:pt x="1961146" y="10942"/>
                </a:cubicBezTo>
                <a:close/>
              </a:path>
            </a:pathLst>
          </a:custGeom>
          <a:solidFill>
            <a:schemeClr val="bg1"/>
          </a:solidFill>
          <a:ln w="31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24073"/>
            <a:endParaRPr lang="en-US" sz="1814" dirty="0" err="1">
              <a:solidFill>
                <a:prstClr val="white"/>
              </a:solidFill>
              <a:latin typeface="Georgia" pitchFamily="18" charset="0"/>
            </a:endParaRPr>
          </a:p>
        </p:txBody>
      </p:sp>
      <p:sp>
        <p:nvSpPr>
          <p:cNvPr id="357" name="Freeform 287">
            <a:extLst>
              <a:ext uri="{FF2B5EF4-FFF2-40B4-BE49-F238E27FC236}">
                <a16:creationId xmlns:a16="http://schemas.microsoft.com/office/drawing/2014/main" id="{7F41B3EA-EC8E-4BA9-A9C4-FDEB69797D7E}"/>
              </a:ext>
            </a:extLst>
          </p:cNvPr>
          <p:cNvSpPr/>
          <p:nvPr/>
        </p:nvSpPr>
        <p:spPr bwMode="ltGray">
          <a:xfrm>
            <a:off x="4230381" y="3512995"/>
            <a:ext cx="5609913" cy="3400256"/>
          </a:xfrm>
          <a:custGeom>
            <a:avLst/>
            <a:gdLst>
              <a:gd name="connsiteX0" fmla="*/ 2638500 w 5209240"/>
              <a:gd name="connsiteY0" fmla="*/ 0 h 3287698"/>
              <a:gd name="connsiteX1" fmla="*/ 2658767 w 5209240"/>
              <a:gd name="connsiteY1" fmla="*/ 0 h 3287698"/>
              <a:gd name="connsiteX2" fmla="*/ 5209238 w 5209240"/>
              <a:gd name="connsiteY2" fmla="*/ 0 h 3287698"/>
              <a:gd name="connsiteX3" fmla="*/ 5209240 w 5209240"/>
              <a:gd name="connsiteY3" fmla="*/ 0 h 3287698"/>
              <a:gd name="connsiteX4" fmla="*/ 5209240 w 5209240"/>
              <a:gd name="connsiteY4" fmla="*/ 1116761 h 3287698"/>
              <a:gd name="connsiteX5" fmla="*/ 5209239 w 5209240"/>
              <a:gd name="connsiteY5" fmla="*/ 1116761 h 3287698"/>
              <a:gd name="connsiteX6" fmla="*/ 5209239 w 5209240"/>
              <a:gd name="connsiteY6" fmla="*/ 3287698 h 3287698"/>
              <a:gd name="connsiteX7" fmla="*/ 0 w 5209240"/>
              <a:gd name="connsiteY7" fmla="*/ 3287698 h 3287698"/>
              <a:gd name="connsiteX8" fmla="*/ 0 w 5209240"/>
              <a:gd name="connsiteY8" fmla="*/ 1014021 h 3287698"/>
              <a:gd name="connsiteX9" fmla="*/ 2638500 w 5209240"/>
              <a:gd name="connsiteY9" fmla="*/ 1014021 h 32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9240" h="3287698">
                <a:moveTo>
                  <a:pt x="2638500" y="0"/>
                </a:moveTo>
                <a:lnTo>
                  <a:pt x="2658767" y="0"/>
                </a:lnTo>
                <a:lnTo>
                  <a:pt x="5209238" y="0"/>
                </a:lnTo>
                <a:lnTo>
                  <a:pt x="5209240" y="0"/>
                </a:lnTo>
                <a:lnTo>
                  <a:pt x="5209240" y="1116761"/>
                </a:lnTo>
                <a:lnTo>
                  <a:pt x="5209239" y="1116761"/>
                </a:lnTo>
                <a:lnTo>
                  <a:pt x="5209239" y="3287698"/>
                </a:lnTo>
                <a:lnTo>
                  <a:pt x="0" y="3287698"/>
                </a:lnTo>
                <a:lnTo>
                  <a:pt x="0" y="1014021"/>
                </a:lnTo>
                <a:lnTo>
                  <a:pt x="2638500" y="1014021"/>
                </a:lnTo>
                <a:close/>
              </a:path>
            </a:pathLst>
          </a:custGeom>
          <a:no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24073"/>
            <a:endParaRPr lang="en-US" sz="1814" dirty="0" err="1">
              <a:solidFill>
                <a:prstClr val="white"/>
              </a:solidFill>
              <a:latin typeface="Georgia" pitchFamily="18" charset="0"/>
            </a:endParaRPr>
          </a:p>
        </p:txBody>
      </p:sp>
      <p:sp>
        <p:nvSpPr>
          <p:cNvPr id="359" name="Title 2">
            <a:extLst>
              <a:ext uri="{FF2B5EF4-FFF2-40B4-BE49-F238E27FC236}">
                <a16:creationId xmlns:a16="http://schemas.microsoft.com/office/drawing/2014/main" id="{6305BF4B-0CED-4C3D-BFB9-383C967B7660}"/>
              </a:ext>
            </a:extLst>
          </p:cNvPr>
          <p:cNvSpPr txBox="1">
            <a:spLocks/>
          </p:cNvSpPr>
          <p:nvPr/>
        </p:nvSpPr>
        <p:spPr>
          <a:xfrm>
            <a:off x="561566" y="1188343"/>
            <a:ext cx="3595247" cy="587730"/>
          </a:xfrm>
          <a:prstGeom prst="rect">
            <a:avLst/>
          </a:prstGeom>
        </p:spPr>
        <p:txBody>
          <a:bodyPr vert="horz" lIns="0" tIns="0" rIns="0" bIns="0" rtlCol="0" anchor="t" anchorCtr="0">
            <a:noAutofit/>
          </a:bodyPr>
          <a:lstStyle>
            <a:lvl1pPr algn="l" defTabSz="1018705" rtl="0" eaLnBrk="1" latinLnBrk="0" hangingPunct="1">
              <a:lnSpc>
                <a:spcPct val="100000"/>
              </a:lnSpc>
              <a:spcBef>
                <a:spcPct val="0"/>
              </a:spcBef>
              <a:buNone/>
              <a:defRPr sz="2400" b="0" i="0" kern="1200">
                <a:solidFill>
                  <a:schemeClr val="accent2"/>
                </a:solidFill>
                <a:latin typeface="+mn-lt"/>
                <a:ea typeface="+mj-ea"/>
                <a:cs typeface="Times New Roman" panose="02020603050405020304" pitchFamily="18" charset="0"/>
              </a:defRPr>
            </a:lvl1pPr>
          </a:lstStyle>
          <a:p>
            <a:r>
              <a:rPr lang="en-US" sz="1814"/>
              <a:t>A visual representation of the Whole System Approach</a:t>
            </a:r>
            <a:endParaRPr lang="en-US" sz="1814" dirty="0"/>
          </a:p>
        </p:txBody>
      </p:sp>
      <p:sp>
        <p:nvSpPr>
          <p:cNvPr id="362" name="Freeform 4838">
            <a:extLst>
              <a:ext uri="{FF2B5EF4-FFF2-40B4-BE49-F238E27FC236}">
                <a16:creationId xmlns:a16="http://schemas.microsoft.com/office/drawing/2014/main" id="{47B8FBF1-11B2-4673-BC35-3CE6452B2A61}"/>
              </a:ext>
            </a:extLst>
          </p:cNvPr>
          <p:cNvSpPr>
            <a:spLocks noChangeAspect="1" noEditPoints="1"/>
          </p:cNvSpPr>
          <p:nvPr/>
        </p:nvSpPr>
        <p:spPr bwMode="auto">
          <a:xfrm>
            <a:off x="3612320" y="2628503"/>
            <a:ext cx="428089" cy="425570"/>
          </a:xfrm>
          <a:custGeom>
            <a:avLst/>
            <a:gdLst>
              <a:gd name="T0" fmla="*/ 24 w 340"/>
              <a:gd name="T1" fmla="*/ 266 h 338"/>
              <a:gd name="T2" fmla="*/ 18 w 340"/>
              <a:gd name="T3" fmla="*/ 270 h 338"/>
              <a:gd name="T4" fmla="*/ 14 w 340"/>
              <a:gd name="T5" fmla="*/ 276 h 338"/>
              <a:gd name="T6" fmla="*/ 16 w 340"/>
              <a:gd name="T7" fmla="*/ 280 h 338"/>
              <a:gd name="T8" fmla="*/ 20 w 340"/>
              <a:gd name="T9" fmla="*/ 286 h 338"/>
              <a:gd name="T10" fmla="*/ 316 w 340"/>
              <a:gd name="T11" fmla="*/ 286 h 338"/>
              <a:gd name="T12" fmla="*/ 320 w 340"/>
              <a:gd name="T13" fmla="*/ 286 h 338"/>
              <a:gd name="T14" fmla="*/ 324 w 340"/>
              <a:gd name="T15" fmla="*/ 280 h 338"/>
              <a:gd name="T16" fmla="*/ 326 w 340"/>
              <a:gd name="T17" fmla="*/ 276 h 338"/>
              <a:gd name="T18" fmla="*/ 322 w 340"/>
              <a:gd name="T19" fmla="*/ 270 h 338"/>
              <a:gd name="T20" fmla="*/ 316 w 340"/>
              <a:gd name="T21" fmla="*/ 266 h 338"/>
              <a:gd name="T22" fmla="*/ 298 w 340"/>
              <a:gd name="T23" fmla="*/ 192 h 338"/>
              <a:gd name="T24" fmla="*/ 316 w 340"/>
              <a:gd name="T25" fmla="*/ 192 h 338"/>
              <a:gd name="T26" fmla="*/ 322 w 340"/>
              <a:gd name="T27" fmla="*/ 190 h 338"/>
              <a:gd name="T28" fmla="*/ 326 w 340"/>
              <a:gd name="T29" fmla="*/ 182 h 338"/>
              <a:gd name="T30" fmla="*/ 324 w 340"/>
              <a:gd name="T31" fmla="*/ 178 h 338"/>
              <a:gd name="T32" fmla="*/ 320 w 340"/>
              <a:gd name="T33" fmla="*/ 172 h 338"/>
              <a:gd name="T34" fmla="*/ 24 w 340"/>
              <a:gd name="T35" fmla="*/ 172 h 338"/>
              <a:gd name="T36" fmla="*/ 20 w 340"/>
              <a:gd name="T37" fmla="*/ 172 h 338"/>
              <a:gd name="T38" fmla="*/ 16 w 340"/>
              <a:gd name="T39" fmla="*/ 178 h 338"/>
              <a:gd name="T40" fmla="*/ 14 w 340"/>
              <a:gd name="T41" fmla="*/ 182 h 338"/>
              <a:gd name="T42" fmla="*/ 18 w 340"/>
              <a:gd name="T43" fmla="*/ 190 h 338"/>
              <a:gd name="T44" fmla="*/ 24 w 340"/>
              <a:gd name="T45" fmla="*/ 192 h 338"/>
              <a:gd name="T46" fmla="*/ 42 w 340"/>
              <a:gd name="T47" fmla="*/ 266 h 338"/>
              <a:gd name="T48" fmla="*/ 248 w 340"/>
              <a:gd name="T49" fmla="*/ 266 h 338"/>
              <a:gd name="T50" fmla="*/ 230 w 340"/>
              <a:gd name="T51" fmla="*/ 192 h 338"/>
              <a:gd name="T52" fmla="*/ 248 w 340"/>
              <a:gd name="T53" fmla="*/ 266 h 338"/>
              <a:gd name="T54" fmla="*/ 162 w 340"/>
              <a:gd name="T55" fmla="*/ 266 h 338"/>
              <a:gd name="T56" fmla="*/ 178 w 340"/>
              <a:gd name="T57" fmla="*/ 192 h 338"/>
              <a:gd name="T58" fmla="*/ 110 w 340"/>
              <a:gd name="T59" fmla="*/ 266 h 338"/>
              <a:gd name="T60" fmla="*/ 92 w 340"/>
              <a:gd name="T61" fmla="*/ 192 h 338"/>
              <a:gd name="T62" fmla="*/ 110 w 340"/>
              <a:gd name="T63" fmla="*/ 266 h 338"/>
              <a:gd name="T64" fmla="*/ 340 w 340"/>
              <a:gd name="T65" fmla="*/ 322 h 338"/>
              <a:gd name="T66" fmla="*/ 334 w 340"/>
              <a:gd name="T67" fmla="*/ 334 h 338"/>
              <a:gd name="T68" fmla="*/ 324 w 340"/>
              <a:gd name="T69" fmla="*/ 338 h 338"/>
              <a:gd name="T70" fmla="*/ 16 w 340"/>
              <a:gd name="T71" fmla="*/ 338 h 338"/>
              <a:gd name="T72" fmla="*/ 6 w 340"/>
              <a:gd name="T73" fmla="*/ 334 h 338"/>
              <a:gd name="T74" fmla="*/ 0 w 340"/>
              <a:gd name="T75" fmla="*/ 322 h 338"/>
              <a:gd name="T76" fmla="*/ 2 w 340"/>
              <a:gd name="T77" fmla="*/ 316 h 338"/>
              <a:gd name="T78" fmla="*/ 10 w 340"/>
              <a:gd name="T79" fmla="*/ 308 h 338"/>
              <a:gd name="T80" fmla="*/ 324 w 340"/>
              <a:gd name="T81" fmla="*/ 306 h 338"/>
              <a:gd name="T82" fmla="*/ 330 w 340"/>
              <a:gd name="T83" fmla="*/ 308 h 338"/>
              <a:gd name="T84" fmla="*/ 338 w 340"/>
              <a:gd name="T85" fmla="*/ 316 h 338"/>
              <a:gd name="T86" fmla="*/ 340 w 340"/>
              <a:gd name="T87" fmla="*/ 322 h 338"/>
              <a:gd name="T88" fmla="*/ 82 w 340"/>
              <a:gd name="T89" fmla="*/ 154 h 338"/>
              <a:gd name="T90" fmla="*/ 84 w 340"/>
              <a:gd name="T91" fmla="*/ 136 h 338"/>
              <a:gd name="T92" fmla="*/ 98 w 340"/>
              <a:gd name="T93" fmla="*/ 104 h 338"/>
              <a:gd name="T94" fmla="*/ 120 w 340"/>
              <a:gd name="T95" fmla="*/ 80 h 338"/>
              <a:gd name="T96" fmla="*/ 152 w 340"/>
              <a:gd name="T97" fmla="*/ 68 h 338"/>
              <a:gd name="T98" fmla="*/ 170 w 340"/>
              <a:gd name="T99" fmla="*/ 66 h 338"/>
              <a:gd name="T100" fmla="*/ 204 w 340"/>
              <a:gd name="T101" fmla="*/ 72 h 338"/>
              <a:gd name="T102" fmla="*/ 232 w 340"/>
              <a:gd name="T103" fmla="*/ 92 h 338"/>
              <a:gd name="T104" fmla="*/ 250 w 340"/>
              <a:gd name="T105" fmla="*/ 118 h 338"/>
              <a:gd name="T106" fmla="*/ 258 w 340"/>
              <a:gd name="T107" fmla="*/ 154 h 338"/>
              <a:gd name="T108" fmla="*/ 192 w 340"/>
              <a:gd name="T109" fmla="*/ 54 h 338"/>
              <a:gd name="T110" fmla="*/ 148 w 340"/>
              <a:gd name="T111" fmla="*/ 26 h 338"/>
              <a:gd name="T112" fmla="*/ 192 w 340"/>
              <a:gd name="T113" fmla="*/ 26 h 338"/>
              <a:gd name="T114" fmla="*/ 192 w 340"/>
              <a:gd name="T115" fmla="*/ 5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38">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solidFill>
            <a:schemeClr val="bg1">
              <a:lumMod val="85000"/>
            </a:schemeClr>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363" name="Rectangle 362">
            <a:extLst>
              <a:ext uri="{FF2B5EF4-FFF2-40B4-BE49-F238E27FC236}">
                <a16:creationId xmlns:a16="http://schemas.microsoft.com/office/drawing/2014/main" id="{34EAD0A8-774B-4253-95C1-AFA53E09603E}"/>
              </a:ext>
            </a:extLst>
          </p:cNvPr>
          <p:cNvSpPr/>
          <p:nvPr/>
        </p:nvSpPr>
        <p:spPr bwMode="ltGray">
          <a:xfrm>
            <a:off x="602200" y="4901908"/>
            <a:ext cx="1872000" cy="1903059"/>
          </a:xfrm>
          <a:prstGeom prst="rect">
            <a:avLst/>
          </a:prstGeom>
          <a:solidFill>
            <a:schemeClr val="bg1">
              <a:lumMod val="85000"/>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38134"/>
            <a:r>
              <a:rPr lang="en-GB" sz="1200" dirty="0">
                <a:solidFill>
                  <a:prstClr val="white">
                    <a:lumMod val="50000"/>
                  </a:prstClr>
                </a:solidFill>
                <a:latin typeface="Arial"/>
              </a:rPr>
              <a:t>Governance and Implementation</a:t>
            </a:r>
          </a:p>
        </p:txBody>
      </p:sp>
      <p:sp>
        <p:nvSpPr>
          <p:cNvPr id="365" name="Rectangle 364">
            <a:extLst>
              <a:ext uri="{FF2B5EF4-FFF2-40B4-BE49-F238E27FC236}">
                <a16:creationId xmlns:a16="http://schemas.microsoft.com/office/drawing/2014/main" id="{D9E05E6E-6C76-40C1-BEB6-F8271E57299F}"/>
              </a:ext>
            </a:extLst>
          </p:cNvPr>
          <p:cNvSpPr/>
          <p:nvPr/>
        </p:nvSpPr>
        <p:spPr bwMode="ltGray">
          <a:xfrm>
            <a:off x="3058108" y="3430821"/>
            <a:ext cx="988478" cy="3374146"/>
          </a:xfrm>
          <a:prstGeom prst="rect">
            <a:avLst/>
          </a:prstGeom>
          <a:solidFill>
            <a:schemeClr val="bg1">
              <a:lumMod val="85000"/>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38134"/>
            <a:r>
              <a:rPr lang="en-GB" sz="1200" dirty="0">
                <a:solidFill>
                  <a:prstClr val="white">
                    <a:lumMod val="50000"/>
                  </a:prstClr>
                </a:solidFill>
                <a:latin typeface="Arial"/>
              </a:rPr>
              <a:t>Policy</a:t>
            </a:r>
          </a:p>
        </p:txBody>
      </p:sp>
      <p:sp>
        <p:nvSpPr>
          <p:cNvPr id="366" name="Rectangle 365">
            <a:extLst>
              <a:ext uri="{FF2B5EF4-FFF2-40B4-BE49-F238E27FC236}">
                <a16:creationId xmlns:a16="http://schemas.microsoft.com/office/drawing/2014/main" id="{C691FD3C-8B81-4E80-87F2-EFBEEE12F230}"/>
              </a:ext>
            </a:extLst>
          </p:cNvPr>
          <p:cNvSpPr/>
          <p:nvPr/>
        </p:nvSpPr>
        <p:spPr bwMode="ltGray">
          <a:xfrm>
            <a:off x="602200" y="3430821"/>
            <a:ext cx="1872000" cy="913576"/>
          </a:xfrm>
          <a:prstGeom prst="rect">
            <a:avLst/>
          </a:prstGeom>
          <a:solidFill>
            <a:schemeClr val="bg1">
              <a:lumMod val="85000"/>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38134"/>
            <a:r>
              <a:rPr lang="en-GB" sz="1200" dirty="0">
                <a:solidFill>
                  <a:prstClr val="white">
                    <a:lumMod val="50000"/>
                  </a:prstClr>
                </a:solidFill>
                <a:latin typeface="Arial"/>
              </a:rPr>
              <a:t>Regulation</a:t>
            </a:r>
          </a:p>
        </p:txBody>
      </p:sp>
      <p:sp>
        <p:nvSpPr>
          <p:cNvPr id="370" name="Rectangle 369">
            <a:extLst>
              <a:ext uri="{FF2B5EF4-FFF2-40B4-BE49-F238E27FC236}">
                <a16:creationId xmlns:a16="http://schemas.microsoft.com/office/drawing/2014/main" id="{1C6EEB56-2485-4C5F-ADDD-CC29E777B6D8}"/>
              </a:ext>
            </a:extLst>
          </p:cNvPr>
          <p:cNvSpPr/>
          <p:nvPr/>
        </p:nvSpPr>
        <p:spPr bwMode="ltGray">
          <a:xfrm>
            <a:off x="698229" y="5404814"/>
            <a:ext cx="1706592" cy="385290"/>
          </a:xfrm>
          <a:prstGeom prst="rect">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defTabSz="838134"/>
            <a:r>
              <a:rPr lang="en-GB" sz="1000" dirty="0">
                <a:solidFill>
                  <a:prstClr val="white"/>
                </a:solidFill>
                <a:latin typeface="Arial"/>
              </a:rPr>
              <a:t>Planning and forecasting</a:t>
            </a:r>
          </a:p>
        </p:txBody>
      </p:sp>
      <p:sp>
        <p:nvSpPr>
          <p:cNvPr id="373" name="Rectangle 372">
            <a:extLst>
              <a:ext uri="{FF2B5EF4-FFF2-40B4-BE49-F238E27FC236}">
                <a16:creationId xmlns:a16="http://schemas.microsoft.com/office/drawing/2014/main" id="{A9C98D74-2A0D-4C1A-8486-9B4CABF6676A}"/>
              </a:ext>
            </a:extLst>
          </p:cNvPr>
          <p:cNvSpPr/>
          <p:nvPr/>
        </p:nvSpPr>
        <p:spPr bwMode="ltGray">
          <a:xfrm>
            <a:off x="698229" y="5865877"/>
            <a:ext cx="1706592" cy="385290"/>
          </a:xfrm>
          <a:prstGeom prst="rect">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defTabSz="838134"/>
            <a:r>
              <a:rPr lang="en-GB" sz="1000" dirty="0">
                <a:solidFill>
                  <a:prstClr val="white"/>
                </a:solidFill>
                <a:latin typeface="Arial"/>
              </a:rPr>
              <a:t>Market design</a:t>
            </a:r>
          </a:p>
        </p:txBody>
      </p:sp>
      <p:sp>
        <p:nvSpPr>
          <p:cNvPr id="377" name="Rectangle 376">
            <a:extLst>
              <a:ext uri="{FF2B5EF4-FFF2-40B4-BE49-F238E27FC236}">
                <a16:creationId xmlns:a16="http://schemas.microsoft.com/office/drawing/2014/main" id="{D393CD59-307E-46C7-8C0A-DA27D362C3B4}"/>
              </a:ext>
            </a:extLst>
          </p:cNvPr>
          <p:cNvSpPr/>
          <p:nvPr/>
        </p:nvSpPr>
        <p:spPr bwMode="ltGray">
          <a:xfrm>
            <a:off x="698229" y="6329992"/>
            <a:ext cx="1706592" cy="385290"/>
          </a:xfrm>
          <a:prstGeom prst="rect">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defTabSz="838134"/>
            <a:r>
              <a:rPr lang="en-GB" sz="1000" dirty="0">
                <a:solidFill>
                  <a:prstClr val="white"/>
                </a:solidFill>
                <a:latin typeface="Arial"/>
              </a:rPr>
              <a:t>Incentives, subsidies and cross-subsidies</a:t>
            </a:r>
          </a:p>
        </p:txBody>
      </p:sp>
      <p:sp>
        <p:nvSpPr>
          <p:cNvPr id="378" name="Rectangle 377">
            <a:extLst>
              <a:ext uri="{FF2B5EF4-FFF2-40B4-BE49-F238E27FC236}">
                <a16:creationId xmlns:a16="http://schemas.microsoft.com/office/drawing/2014/main" id="{D2BE4FDD-2B50-454F-BBFD-55BB8F7FA3E7}"/>
              </a:ext>
            </a:extLst>
          </p:cNvPr>
          <p:cNvSpPr/>
          <p:nvPr/>
        </p:nvSpPr>
        <p:spPr bwMode="ltGray">
          <a:xfrm>
            <a:off x="3150082" y="6329992"/>
            <a:ext cx="819584" cy="385290"/>
          </a:xfrm>
          <a:prstGeom prst="rect">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Industrial policy</a:t>
            </a:r>
          </a:p>
        </p:txBody>
      </p:sp>
      <p:sp>
        <p:nvSpPr>
          <p:cNvPr id="379" name="Rectangle 378">
            <a:extLst>
              <a:ext uri="{FF2B5EF4-FFF2-40B4-BE49-F238E27FC236}">
                <a16:creationId xmlns:a16="http://schemas.microsoft.com/office/drawing/2014/main" id="{F07F2118-2E95-4128-94EF-3AEF4AFEDC7E}"/>
              </a:ext>
            </a:extLst>
          </p:cNvPr>
          <p:cNvSpPr/>
          <p:nvPr/>
        </p:nvSpPr>
        <p:spPr bwMode="ltGray">
          <a:xfrm>
            <a:off x="3150081" y="5504922"/>
            <a:ext cx="819585" cy="385290"/>
          </a:xfrm>
          <a:prstGeom prst="rect">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Energy efficiency</a:t>
            </a:r>
          </a:p>
        </p:txBody>
      </p:sp>
      <p:sp>
        <p:nvSpPr>
          <p:cNvPr id="380" name="Rectangle 379">
            <a:extLst>
              <a:ext uri="{FF2B5EF4-FFF2-40B4-BE49-F238E27FC236}">
                <a16:creationId xmlns:a16="http://schemas.microsoft.com/office/drawing/2014/main" id="{6D1552CE-BCE0-4F95-91E5-2369BD879518}"/>
              </a:ext>
            </a:extLst>
          </p:cNvPr>
          <p:cNvSpPr/>
          <p:nvPr/>
        </p:nvSpPr>
        <p:spPr bwMode="ltGray">
          <a:xfrm>
            <a:off x="3148842" y="4679853"/>
            <a:ext cx="819585" cy="385290"/>
          </a:xfrm>
          <a:prstGeom prst="rect">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Emissions reduction</a:t>
            </a:r>
          </a:p>
        </p:txBody>
      </p:sp>
      <p:sp>
        <p:nvSpPr>
          <p:cNvPr id="382" name="Rectangle 381">
            <a:extLst>
              <a:ext uri="{FF2B5EF4-FFF2-40B4-BE49-F238E27FC236}">
                <a16:creationId xmlns:a16="http://schemas.microsoft.com/office/drawing/2014/main" id="{BEC135EE-6AEC-4B12-8C5E-A70931299E41}"/>
              </a:ext>
            </a:extLst>
          </p:cNvPr>
          <p:cNvSpPr/>
          <p:nvPr/>
        </p:nvSpPr>
        <p:spPr bwMode="ltGray">
          <a:xfrm>
            <a:off x="698229" y="3870550"/>
            <a:ext cx="813854" cy="385290"/>
          </a:xfrm>
          <a:prstGeom prst="rect">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Role of Regulation</a:t>
            </a:r>
          </a:p>
        </p:txBody>
      </p:sp>
      <p:sp>
        <p:nvSpPr>
          <p:cNvPr id="383" name="Rectangle 382">
            <a:extLst>
              <a:ext uri="{FF2B5EF4-FFF2-40B4-BE49-F238E27FC236}">
                <a16:creationId xmlns:a16="http://schemas.microsoft.com/office/drawing/2014/main" id="{E35F0109-D0A4-4A62-8A63-A21B2A71739D}"/>
              </a:ext>
            </a:extLst>
          </p:cNvPr>
          <p:cNvSpPr/>
          <p:nvPr/>
        </p:nvSpPr>
        <p:spPr bwMode="ltGray">
          <a:xfrm>
            <a:off x="1591405" y="3870550"/>
            <a:ext cx="813854" cy="385290"/>
          </a:xfrm>
          <a:prstGeom prst="rect">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Regulation incentives</a:t>
            </a:r>
          </a:p>
        </p:txBody>
      </p:sp>
      <p:sp>
        <p:nvSpPr>
          <p:cNvPr id="385" name="Freeform 4960">
            <a:extLst>
              <a:ext uri="{FF2B5EF4-FFF2-40B4-BE49-F238E27FC236}">
                <a16:creationId xmlns:a16="http://schemas.microsoft.com/office/drawing/2014/main" id="{1954D4CF-09D3-4096-8A68-F92DD989CEF5}"/>
              </a:ext>
            </a:extLst>
          </p:cNvPr>
          <p:cNvSpPr>
            <a:spLocks noEditPoints="1"/>
          </p:cNvSpPr>
          <p:nvPr/>
        </p:nvSpPr>
        <p:spPr bwMode="auto">
          <a:xfrm>
            <a:off x="2022605" y="3532552"/>
            <a:ext cx="382216" cy="200937"/>
          </a:xfrm>
          <a:custGeom>
            <a:avLst/>
            <a:gdLst>
              <a:gd name="T0" fmla="*/ 242 w 350"/>
              <a:gd name="T1" fmla="*/ 32 h 184"/>
              <a:gd name="T2" fmla="*/ 236 w 350"/>
              <a:gd name="T3" fmla="*/ 42 h 184"/>
              <a:gd name="T4" fmla="*/ 78 w 350"/>
              <a:gd name="T5" fmla="*/ 42 h 184"/>
              <a:gd name="T6" fmla="*/ 68 w 350"/>
              <a:gd name="T7" fmla="*/ 36 h 184"/>
              <a:gd name="T8" fmla="*/ 68 w 350"/>
              <a:gd name="T9" fmla="*/ 10 h 184"/>
              <a:gd name="T10" fmla="*/ 74 w 350"/>
              <a:gd name="T11" fmla="*/ 0 h 184"/>
              <a:gd name="T12" fmla="*/ 232 w 350"/>
              <a:gd name="T13" fmla="*/ 0 h 184"/>
              <a:gd name="T14" fmla="*/ 242 w 350"/>
              <a:gd name="T15" fmla="*/ 6 h 184"/>
              <a:gd name="T16" fmla="*/ 34 w 350"/>
              <a:gd name="T17" fmla="*/ 0 h 184"/>
              <a:gd name="T18" fmla="*/ 6 w 350"/>
              <a:gd name="T19" fmla="*/ 0 h 184"/>
              <a:gd name="T20" fmla="*/ 0 w 350"/>
              <a:gd name="T21" fmla="*/ 10 h 184"/>
              <a:gd name="T22" fmla="*/ 0 w 350"/>
              <a:gd name="T23" fmla="*/ 36 h 184"/>
              <a:gd name="T24" fmla="*/ 10 w 350"/>
              <a:gd name="T25" fmla="*/ 42 h 184"/>
              <a:gd name="T26" fmla="*/ 38 w 350"/>
              <a:gd name="T27" fmla="*/ 42 h 184"/>
              <a:gd name="T28" fmla="*/ 44 w 350"/>
              <a:gd name="T29" fmla="*/ 32 h 184"/>
              <a:gd name="T30" fmla="*/ 42 w 350"/>
              <a:gd name="T31" fmla="*/ 6 h 184"/>
              <a:gd name="T32" fmla="*/ 34 w 350"/>
              <a:gd name="T33" fmla="*/ 0 h 184"/>
              <a:gd name="T34" fmla="*/ 174 w 350"/>
              <a:gd name="T35" fmla="*/ 114 h 184"/>
              <a:gd name="T36" fmla="*/ 78 w 350"/>
              <a:gd name="T37" fmla="*/ 70 h 184"/>
              <a:gd name="T38" fmla="*/ 70 w 350"/>
              <a:gd name="T39" fmla="*/ 72 h 184"/>
              <a:gd name="T40" fmla="*/ 68 w 350"/>
              <a:gd name="T41" fmla="*/ 104 h 184"/>
              <a:gd name="T42" fmla="*/ 70 w 350"/>
              <a:gd name="T43" fmla="*/ 110 h 184"/>
              <a:gd name="T44" fmla="*/ 78 w 350"/>
              <a:gd name="T45" fmla="*/ 114 h 184"/>
              <a:gd name="T46" fmla="*/ 10 w 350"/>
              <a:gd name="T47" fmla="*/ 140 h 184"/>
              <a:gd name="T48" fmla="*/ 0 w 350"/>
              <a:gd name="T49" fmla="*/ 146 h 184"/>
              <a:gd name="T50" fmla="*/ 0 w 350"/>
              <a:gd name="T51" fmla="*/ 174 h 184"/>
              <a:gd name="T52" fmla="*/ 6 w 350"/>
              <a:gd name="T53" fmla="*/ 184 h 184"/>
              <a:gd name="T54" fmla="*/ 34 w 350"/>
              <a:gd name="T55" fmla="*/ 184 h 184"/>
              <a:gd name="T56" fmla="*/ 42 w 350"/>
              <a:gd name="T57" fmla="*/ 178 h 184"/>
              <a:gd name="T58" fmla="*/ 44 w 350"/>
              <a:gd name="T59" fmla="*/ 150 h 184"/>
              <a:gd name="T60" fmla="*/ 38 w 350"/>
              <a:gd name="T61" fmla="*/ 142 h 184"/>
              <a:gd name="T62" fmla="*/ 188 w 350"/>
              <a:gd name="T63" fmla="*/ 140 h 184"/>
              <a:gd name="T64" fmla="*/ 74 w 350"/>
              <a:gd name="T65" fmla="*/ 142 h 184"/>
              <a:gd name="T66" fmla="*/ 68 w 350"/>
              <a:gd name="T67" fmla="*/ 150 h 184"/>
              <a:gd name="T68" fmla="*/ 68 w 350"/>
              <a:gd name="T69" fmla="*/ 178 h 184"/>
              <a:gd name="T70" fmla="*/ 78 w 350"/>
              <a:gd name="T71" fmla="*/ 184 h 184"/>
              <a:gd name="T72" fmla="*/ 34 w 350"/>
              <a:gd name="T73" fmla="*/ 70 h 184"/>
              <a:gd name="T74" fmla="*/ 6 w 350"/>
              <a:gd name="T75" fmla="*/ 70 h 184"/>
              <a:gd name="T76" fmla="*/ 0 w 350"/>
              <a:gd name="T77" fmla="*/ 80 h 184"/>
              <a:gd name="T78" fmla="*/ 0 w 350"/>
              <a:gd name="T79" fmla="*/ 108 h 184"/>
              <a:gd name="T80" fmla="*/ 10 w 350"/>
              <a:gd name="T81" fmla="*/ 114 h 184"/>
              <a:gd name="T82" fmla="*/ 38 w 350"/>
              <a:gd name="T83" fmla="*/ 112 h 184"/>
              <a:gd name="T84" fmla="*/ 44 w 350"/>
              <a:gd name="T85" fmla="*/ 104 h 184"/>
              <a:gd name="T86" fmla="*/ 42 w 350"/>
              <a:gd name="T87" fmla="*/ 76 h 184"/>
              <a:gd name="T88" fmla="*/ 34 w 350"/>
              <a:gd name="T89" fmla="*/ 70 h 184"/>
              <a:gd name="T90" fmla="*/ 312 w 350"/>
              <a:gd name="T91" fmla="*/ 0 h 184"/>
              <a:gd name="T92" fmla="*/ 184 w 350"/>
              <a:gd name="T93"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0" h="184">
                <a:moveTo>
                  <a:pt x="242" y="10"/>
                </a:moveTo>
                <a:lnTo>
                  <a:pt x="242" y="32"/>
                </a:lnTo>
                <a:lnTo>
                  <a:pt x="242" y="32"/>
                </a:lnTo>
                <a:lnTo>
                  <a:pt x="242" y="36"/>
                </a:lnTo>
                <a:lnTo>
                  <a:pt x="240" y="40"/>
                </a:lnTo>
                <a:lnTo>
                  <a:pt x="236" y="42"/>
                </a:lnTo>
                <a:lnTo>
                  <a:pt x="232" y="42"/>
                </a:lnTo>
                <a:lnTo>
                  <a:pt x="78" y="42"/>
                </a:lnTo>
                <a:lnTo>
                  <a:pt x="78" y="42"/>
                </a:lnTo>
                <a:lnTo>
                  <a:pt x="74" y="42"/>
                </a:lnTo>
                <a:lnTo>
                  <a:pt x="70" y="40"/>
                </a:lnTo>
                <a:lnTo>
                  <a:pt x="68" y="36"/>
                </a:lnTo>
                <a:lnTo>
                  <a:pt x="68" y="32"/>
                </a:lnTo>
                <a:lnTo>
                  <a:pt x="68" y="10"/>
                </a:lnTo>
                <a:lnTo>
                  <a:pt x="68" y="10"/>
                </a:lnTo>
                <a:lnTo>
                  <a:pt x="68" y="6"/>
                </a:lnTo>
                <a:lnTo>
                  <a:pt x="70" y="2"/>
                </a:lnTo>
                <a:lnTo>
                  <a:pt x="74" y="0"/>
                </a:lnTo>
                <a:lnTo>
                  <a:pt x="78" y="0"/>
                </a:lnTo>
                <a:lnTo>
                  <a:pt x="232" y="0"/>
                </a:lnTo>
                <a:lnTo>
                  <a:pt x="232" y="0"/>
                </a:lnTo>
                <a:lnTo>
                  <a:pt x="236" y="0"/>
                </a:lnTo>
                <a:lnTo>
                  <a:pt x="240" y="2"/>
                </a:lnTo>
                <a:lnTo>
                  <a:pt x="242" y="6"/>
                </a:lnTo>
                <a:lnTo>
                  <a:pt x="242" y="10"/>
                </a:lnTo>
                <a:lnTo>
                  <a:pt x="242" y="10"/>
                </a:lnTo>
                <a:close/>
                <a:moveTo>
                  <a:pt x="34" y="0"/>
                </a:moveTo>
                <a:lnTo>
                  <a:pt x="10" y="0"/>
                </a:lnTo>
                <a:lnTo>
                  <a:pt x="10" y="0"/>
                </a:lnTo>
                <a:lnTo>
                  <a:pt x="6" y="0"/>
                </a:lnTo>
                <a:lnTo>
                  <a:pt x="2" y="2"/>
                </a:lnTo>
                <a:lnTo>
                  <a:pt x="0" y="6"/>
                </a:lnTo>
                <a:lnTo>
                  <a:pt x="0" y="10"/>
                </a:lnTo>
                <a:lnTo>
                  <a:pt x="0" y="32"/>
                </a:lnTo>
                <a:lnTo>
                  <a:pt x="0" y="32"/>
                </a:lnTo>
                <a:lnTo>
                  <a:pt x="0" y="36"/>
                </a:lnTo>
                <a:lnTo>
                  <a:pt x="2" y="40"/>
                </a:lnTo>
                <a:lnTo>
                  <a:pt x="6" y="42"/>
                </a:lnTo>
                <a:lnTo>
                  <a:pt x="10" y="42"/>
                </a:lnTo>
                <a:lnTo>
                  <a:pt x="34" y="42"/>
                </a:lnTo>
                <a:lnTo>
                  <a:pt x="34" y="42"/>
                </a:lnTo>
                <a:lnTo>
                  <a:pt x="38" y="42"/>
                </a:lnTo>
                <a:lnTo>
                  <a:pt x="40" y="40"/>
                </a:lnTo>
                <a:lnTo>
                  <a:pt x="42" y="36"/>
                </a:lnTo>
                <a:lnTo>
                  <a:pt x="44" y="32"/>
                </a:lnTo>
                <a:lnTo>
                  <a:pt x="44" y="10"/>
                </a:lnTo>
                <a:lnTo>
                  <a:pt x="44" y="10"/>
                </a:lnTo>
                <a:lnTo>
                  <a:pt x="42" y="6"/>
                </a:lnTo>
                <a:lnTo>
                  <a:pt x="40" y="2"/>
                </a:lnTo>
                <a:lnTo>
                  <a:pt x="38" y="0"/>
                </a:lnTo>
                <a:lnTo>
                  <a:pt x="34" y="0"/>
                </a:lnTo>
                <a:lnTo>
                  <a:pt x="34" y="0"/>
                </a:lnTo>
                <a:close/>
                <a:moveTo>
                  <a:pt x="78" y="114"/>
                </a:moveTo>
                <a:lnTo>
                  <a:pt x="174" y="114"/>
                </a:lnTo>
                <a:lnTo>
                  <a:pt x="156" y="80"/>
                </a:lnTo>
                <a:lnTo>
                  <a:pt x="150" y="70"/>
                </a:lnTo>
                <a:lnTo>
                  <a:pt x="78" y="70"/>
                </a:lnTo>
                <a:lnTo>
                  <a:pt x="78" y="70"/>
                </a:lnTo>
                <a:lnTo>
                  <a:pt x="74" y="70"/>
                </a:lnTo>
                <a:lnTo>
                  <a:pt x="70" y="72"/>
                </a:lnTo>
                <a:lnTo>
                  <a:pt x="68" y="76"/>
                </a:lnTo>
                <a:lnTo>
                  <a:pt x="68" y="80"/>
                </a:lnTo>
                <a:lnTo>
                  <a:pt x="68" y="104"/>
                </a:lnTo>
                <a:lnTo>
                  <a:pt x="68" y="104"/>
                </a:lnTo>
                <a:lnTo>
                  <a:pt x="68" y="108"/>
                </a:lnTo>
                <a:lnTo>
                  <a:pt x="70" y="110"/>
                </a:lnTo>
                <a:lnTo>
                  <a:pt x="74" y="112"/>
                </a:lnTo>
                <a:lnTo>
                  <a:pt x="78" y="114"/>
                </a:lnTo>
                <a:lnTo>
                  <a:pt x="78" y="114"/>
                </a:lnTo>
                <a:close/>
                <a:moveTo>
                  <a:pt x="34" y="140"/>
                </a:moveTo>
                <a:lnTo>
                  <a:pt x="10" y="140"/>
                </a:lnTo>
                <a:lnTo>
                  <a:pt x="10" y="140"/>
                </a:lnTo>
                <a:lnTo>
                  <a:pt x="6" y="142"/>
                </a:lnTo>
                <a:lnTo>
                  <a:pt x="2" y="144"/>
                </a:lnTo>
                <a:lnTo>
                  <a:pt x="0" y="146"/>
                </a:lnTo>
                <a:lnTo>
                  <a:pt x="0" y="150"/>
                </a:lnTo>
                <a:lnTo>
                  <a:pt x="0" y="174"/>
                </a:lnTo>
                <a:lnTo>
                  <a:pt x="0" y="174"/>
                </a:lnTo>
                <a:lnTo>
                  <a:pt x="0" y="178"/>
                </a:lnTo>
                <a:lnTo>
                  <a:pt x="2" y="182"/>
                </a:lnTo>
                <a:lnTo>
                  <a:pt x="6" y="184"/>
                </a:lnTo>
                <a:lnTo>
                  <a:pt x="10" y="184"/>
                </a:lnTo>
                <a:lnTo>
                  <a:pt x="34" y="184"/>
                </a:lnTo>
                <a:lnTo>
                  <a:pt x="34" y="184"/>
                </a:lnTo>
                <a:lnTo>
                  <a:pt x="38" y="184"/>
                </a:lnTo>
                <a:lnTo>
                  <a:pt x="40" y="182"/>
                </a:lnTo>
                <a:lnTo>
                  <a:pt x="42" y="178"/>
                </a:lnTo>
                <a:lnTo>
                  <a:pt x="44" y="174"/>
                </a:lnTo>
                <a:lnTo>
                  <a:pt x="44" y="150"/>
                </a:lnTo>
                <a:lnTo>
                  <a:pt x="44" y="150"/>
                </a:lnTo>
                <a:lnTo>
                  <a:pt x="42" y="146"/>
                </a:lnTo>
                <a:lnTo>
                  <a:pt x="40" y="144"/>
                </a:lnTo>
                <a:lnTo>
                  <a:pt x="38" y="142"/>
                </a:lnTo>
                <a:lnTo>
                  <a:pt x="34" y="140"/>
                </a:lnTo>
                <a:lnTo>
                  <a:pt x="34" y="140"/>
                </a:lnTo>
                <a:close/>
                <a:moveTo>
                  <a:pt x="188" y="140"/>
                </a:moveTo>
                <a:lnTo>
                  <a:pt x="78" y="140"/>
                </a:lnTo>
                <a:lnTo>
                  <a:pt x="78" y="140"/>
                </a:lnTo>
                <a:lnTo>
                  <a:pt x="74" y="142"/>
                </a:lnTo>
                <a:lnTo>
                  <a:pt x="70" y="144"/>
                </a:lnTo>
                <a:lnTo>
                  <a:pt x="68" y="146"/>
                </a:lnTo>
                <a:lnTo>
                  <a:pt x="68" y="150"/>
                </a:lnTo>
                <a:lnTo>
                  <a:pt x="68" y="174"/>
                </a:lnTo>
                <a:lnTo>
                  <a:pt x="68" y="174"/>
                </a:lnTo>
                <a:lnTo>
                  <a:pt x="68" y="178"/>
                </a:lnTo>
                <a:lnTo>
                  <a:pt x="70" y="182"/>
                </a:lnTo>
                <a:lnTo>
                  <a:pt x="74" y="184"/>
                </a:lnTo>
                <a:lnTo>
                  <a:pt x="78" y="184"/>
                </a:lnTo>
                <a:lnTo>
                  <a:pt x="212" y="184"/>
                </a:lnTo>
                <a:lnTo>
                  <a:pt x="188" y="140"/>
                </a:lnTo>
                <a:close/>
                <a:moveTo>
                  <a:pt x="34" y="70"/>
                </a:moveTo>
                <a:lnTo>
                  <a:pt x="10" y="70"/>
                </a:lnTo>
                <a:lnTo>
                  <a:pt x="10" y="70"/>
                </a:lnTo>
                <a:lnTo>
                  <a:pt x="6" y="70"/>
                </a:lnTo>
                <a:lnTo>
                  <a:pt x="2" y="72"/>
                </a:lnTo>
                <a:lnTo>
                  <a:pt x="0" y="76"/>
                </a:lnTo>
                <a:lnTo>
                  <a:pt x="0" y="80"/>
                </a:lnTo>
                <a:lnTo>
                  <a:pt x="0" y="104"/>
                </a:lnTo>
                <a:lnTo>
                  <a:pt x="0" y="104"/>
                </a:lnTo>
                <a:lnTo>
                  <a:pt x="0" y="108"/>
                </a:lnTo>
                <a:lnTo>
                  <a:pt x="2" y="110"/>
                </a:lnTo>
                <a:lnTo>
                  <a:pt x="6" y="112"/>
                </a:lnTo>
                <a:lnTo>
                  <a:pt x="10" y="114"/>
                </a:lnTo>
                <a:lnTo>
                  <a:pt x="34" y="114"/>
                </a:lnTo>
                <a:lnTo>
                  <a:pt x="34" y="114"/>
                </a:lnTo>
                <a:lnTo>
                  <a:pt x="38" y="112"/>
                </a:lnTo>
                <a:lnTo>
                  <a:pt x="40" y="110"/>
                </a:lnTo>
                <a:lnTo>
                  <a:pt x="42" y="108"/>
                </a:lnTo>
                <a:lnTo>
                  <a:pt x="44" y="104"/>
                </a:lnTo>
                <a:lnTo>
                  <a:pt x="44" y="80"/>
                </a:lnTo>
                <a:lnTo>
                  <a:pt x="44" y="80"/>
                </a:lnTo>
                <a:lnTo>
                  <a:pt x="42" y="76"/>
                </a:lnTo>
                <a:lnTo>
                  <a:pt x="40" y="72"/>
                </a:lnTo>
                <a:lnTo>
                  <a:pt x="38" y="70"/>
                </a:lnTo>
                <a:lnTo>
                  <a:pt x="34" y="70"/>
                </a:lnTo>
                <a:lnTo>
                  <a:pt x="34" y="70"/>
                </a:lnTo>
                <a:close/>
                <a:moveTo>
                  <a:pt x="350" y="0"/>
                </a:moveTo>
                <a:lnTo>
                  <a:pt x="312" y="0"/>
                </a:lnTo>
                <a:lnTo>
                  <a:pt x="248" y="116"/>
                </a:lnTo>
                <a:lnTo>
                  <a:pt x="220" y="66"/>
                </a:lnTo>
                <a:lnTo>
                  <a:pt x="184" y="66"/>
                </a:lnTo>
                <a:lnTo>
                  <a:pt x="248" y="184"/>
                </a:lnTo>
                <a:lnTo>
                  <a:pt x="350" y="0"/>
                </a:lnTo>
                <a:close/>
              </a:path>
            </a:pathLst>
          </a:custGeom>
          <a:solidFill>
            <a:schemeClr val="bg1">
              <a:lumMod val="50000"/>
            </a:schemeClr>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386" name="Rectangle 385">
            <a:extLst>
              <a:ext uri="{FF2B5EF4-FFF2-40B4-BE49-F238E27FC236}">
                <a16:creationId xmlns:a16="http://schemas.microsoft.com/office/drawing/2014/main" id="{C56B03A5-EDA0-45E1-A195-E4B980142A04}"/>
              </a:ext>
            </a:extLst>
          </p:cNvPr>
          <p:cNvSpPr/>
          <p:nvPr/>
        </p:nvSpPr>
        <p:spPr bwMode="ltGray">
          <a:xfrm>
            <a:off x="3150083" y="3870550"/>
            <a:ext cx="819583" cy="385290"/>
          </a:xfrm>
          <a:prstGeom prst="rect">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Energy access</a:t>
            </a:r>
          </a:p>
        </p:txBody>
      </p:sp>
      <p:sp>
        <p:nvSpPr>
          <p:cNvPr id="388" name="Rectangle 387">
            <a:extLst>
              <a:ext uri="{FF2B5EF4-FFF2-40B4-BE49-F238E27FC236}">
                <a16:creationId xmlns:a16="http://schemas.microsoft.com/office/drawing/2014/main" id="{86FBCCAE-6C31-4AA0-8594-03056B20312E}"/>
              </a:ext>
            </a:extLst>
          </p:cNvPr>
          <p:cNvSpPr/>
          <p:nvPr/>
        </p:nvSpPr>
        <p:spPr bwMode="ltGray">
          <a:xfrm>
            <a:off x="6239330" y="2645483"/>
            <a:ext cx="1260000" cy="54829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Systems operations</a:t>
            </a:r>
          </a:p>
        </p:txBody>
      </p:sp>
      <p:sp>
        <p:nvSpPr>
          <p:cNvPr id="390" name="Freeform 4846">
            <a:extLst>
              <a:ext uri="{FF2B5EF4-FFF2-40B4-BE49-F238E27FC236}">
                <a16:creationId xmlns:a16="http://schemas.microsoft.com/office/drawing/2014/main" id="{D16A17B8-82CB-4CE7-BA24-8D827197083A}"/>
              </a:ext>
            </a:extLst>
          </p:cNvPr>
          <p:cNvSpPr>
            <a:spLocks noEditPoints="1"/>
          </p:cNvSpPr>
          <p:nvPr/>
        </p:nvSpPr>
        <p:spPr bwMode="auto">
          <a:xfrm>
            <a:off x="2043730" y="4964050"/>
            <a:ext cx="377365" cy="311229"/>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chemeClr val="bg1">
              <a:lumMod val="50000"/>
            </a:schemeClr>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391" name="Rectangle 390">
            <a:extLst>
              <a:ext uri="{FF2B5EF4-FFF2-40B4-BE49-F238E27FC236}">
                <a16:creationId xmlns:a16="http://schemas.microsoft.com/office/drawing/2014/main" id="{5BA47284-AA7A-4E62-9FF4-97DF9EDF4F30}"/>
              </a:ext>
            </a:extLst>
          </p:cNvPr>
          <p:cNvSpPr/>
          <p:nvPr/>
        </p:nvSpPr>
        <p:spPr bwMode="ltGray">
          <a:xfrm>
            <a:off x="6239330" y="2021854"/>
            <a:ext cx="1260000" cy="54829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b"/>
          <a:lstStyle/>
          <a:p>
            <a:pPr defTabSz="838134"/>
            <a:r>
              <a:rPr lang="en-GB" sz="1000" dirty="0">
                <a:solidFill>
                  <a:prstClr val="white"/>
                </a:solidFill>
                <a:latin typeface="Arial"/>
              </a:rPr>
              <a:t>Market arrangements</a:t>
            </a:r>
          </a:p>
        </p:txBody>
      </p:sp>
      <p:sp>
        <p:nvSpPr>
          <p:cNvPr id="392" name="Rectangle 391">
            <a:extLst>
              <a:ext uri="{FF2B5EF4-FFF2-40B4-BE49-F238E27FC236}">
                <a16:creationId xmlns:a16="http://schemas.microsoft.com/office/drawing/2014/main" id="{E2DE88B3-786E-47AA-839D-795AB91938C0}"/>
              </a:ext>
            </a:extLst>
          </p:cNvPr>
          <p:cNvSpPr/>
          <p:nvPr/>
        </p:nvSpPr>
        <p:spPr bwMode="ltGray">
          <a:xfrm>
            <a:off x="8114308" y="2016568"/>
            <a:ext cx="1260000" cy="117192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Metering and revenue collection</a:t>
            </a:r>
          </a:p>
        </p:txBody>
      </p:sp>
      <p:sp>
        <p:nvSpPr>
          <p:cNvPr id="394" name="Freeform 4992">
            <a:extLst>
              <a:ext uri="{FF2B5EF4-FFF2-40B4-BE49-F238E27FC236}">
                <a16:creationId xmlns:a16="http://schemas.microsoft.com/office/drawing/2014/main" id="{5BA1E316-ABC3-4D1E-95F4-1478E5C4083C}"/>
              </a:ext>
            </a:extLst>
          </p:cNvPr>
          <p:cNvSpPr>
            <a:spLocks noEditPoints="1"/>
          </p:cNvSpPr>
          <p:nvPr/>
        </p:nvSpPr>
        <p:spPr bwMode="auto">
          <a:xfrm>
            <a:off x="3691755" y="3492524"/>
            <a:ext cx="258385" cy="288342"/>
          </a:xfrm>
          <a:custGeom>
            <a:avLst/>
            <a:gdLst>
              <a:gd name="T0" fmla="*/ 14 w 276"/>
              <a:gd name="T1" fmla="*/ 26 h 308"/>
              <a:gd name="T2" fmla="*/ 36 w 276"/>
              <a:gd name="T3" fmla="*/ 30 h 308"/>
              <a:gd name="T4" fmla="*/ 2 w 276"/>
              <a:gd name="T5" fmla="*/ 52 h 308"/>
              <a:gd name="T6" fmla="*/ 6 w 276"/>
              <a:gd name="T7" fmla="*/ 30 h 308"/>
              <a:gd name="T8" fmla="*/ 176 w 276"/>
              <a:gd name="T9" fmla="*/ 202 h 308"/>
              <a:gd name="T10" fmla="*/ 174 w 276"/>
              <a:gd name="T11" fmla="*/ 194 h 308"/>
              <a:gd name="T12" fmla="*/ 100 w 276"/>
              <a:gd name="T13" fmla="*/ 132 h 308"/>
              <a:gd name="T14" fmla="*/ 50 w 276"/>
              <a:gd name="T15" fmla="*/ 80 h 308"/>
              <a:gd name="T16" fmla="*/ 30 w 276"/>
              <a:gd name="T17" fmla="*/ 58 h 308"/>
              <a:gd name="T18" fmla="*/ 22 w 276"/>
              <a:gd name="T19" fmla="*/ 64 h 308"/>
              <a:gd name="T20" fmla="*/ 42 w 276"/>
              <a:gd name="T21" fmla="*/ 88 h 308"/>
              <a:gd name="T22" fmla="*/ 92 w 276"/>
              <a:gd name="T23" fmla="*/ 140 h 308"/>
              <a:gd name="T24" fmla="*/ 168 w 276"/>
              <a:gd name="T25" fmla="*/ 204 h 308"/>
              <a:gd name="T26" fmla="*/ 172 w 276"/>
              <a:gd name="T27" fmla="*/ 206 h 308"/>
              <a:gd name="T28" fmla="*/ 176 w 276"/>
              <a:gd name="T29" fmla="*/ 202 h 308"/>
              <a:gd name="T30" fmla="*/ 276 w 276"/>
              <a:gd name="T31" fmla="*/ 292 h 308"/>
              <a:gd name="T32" fmla="*/ 266 w 276"/>
              <a:gd name="T33" fmla="*/ 308 h 308"/>
              <a:gd name="T34" fmla="*/ 62 w 276"/>
              <a:gd name="T35" fmla="*/ 308 h 308"/>
              <a:gd name="T36" fmla="*/ 46 w 276"/>
              <a:gd name="T37" fmla="*/ 298 h 308"/>
              <a:gd name="T38" fmla="*/ 46 w 276"/>
              <a:gd name="T39" fmla="*/ 112 h 308"/>
              <a:gd name="T40" fmla="*/ 88 w 276"/>
              <a:gd name="T41" fmla="*/ 156 h 308"/>
              <a:gd name="T42" fmla="*/ 168 w 276"/>
              <a:gd name="T43" fmla="*/ 220 h 308"/>
              <a:gd name="T44" fmla="*/ 182 w 276"/>
              <a:gd name="T45" fmla="*/ 214 h 308"/>
              <a:gd name="T46" fmla="*/ 200 w 276"/>
              <a:gd name="T47" fmla="*/ 196 h 308"/>
              <a:gd name="T48" fmla="*/ 204 w 276"/>
              <a:gd name="T49" fmla="*/ 182 h 308"/>
              <a:gd name="T50" fmla="*/ 136 w 276"/>
              <a:gd name="T51" fmla="*/ 106 h 308"/>
              <a:gd name="T52" fmla="*/ 86 w 276"/>
              <a:gd name="T53" fmla="*/ 62 h 308"/>
              <a:gd name="T54" fmla="*/ 62 w 276"/>
              <a:gd name="T55" fmla="*/ 34 h 308"/>
              <a:gd name="T56" fmla="*/ 116 w 276"/>
              <a:gd name="T57" fmla="*/ 68 h 308"/>
              <a:gd name="T58" fmla="*/ 150 w 276"/>
              <a:gd name="T59" fmla="*/ 106 h 308"/>
              <a:gd name="T60" fmla="*/ 162 w 276"/>
              <a:gd name="T61" fmla="*/ 126 h 308"/>
              <a:gd name="T62" fmla="*/ 168 w 276"/>
              <a:gd name="T63" fmla="*/ 126 h 308"/>
              <a:gd name="T64" fmla="*/ 170 w 276"/>
              <a:gd name="T65" fmla="*/ 118 h 308"/>
              <a:gd name="T66" fmla="*/ 144 w 276"/>
              <a:gd name="T67" fmla="*/ 80 h 308"/>
              <a:gd name="T68" fmla="*/ 102 w 276"/>
              <a:gd name="T69" fmla="*/ 40 h 308"/>
              <a:gd name="T70" fmla="*/ 62 w 276"/>
              <a:gd name="T71" fmla="*/ 20 h 308"/>
              <a:gd name="T72" fmla="*/ 46 w 276"/>
              <a:gd name="T73" fmla="*/ 16 h 308"/>
              <a:gd name="T74" fmla="*/ 50 w 276"/>
              <a:gd name="T75" fmla="*/ 4 h 308"/>
              <a:gd name="T76" fmla="*/ 194 w 276"/>
              <a:gd name="T77" fmla="*/ 0 h 308"/>
              <a:gd name="T78" fmla="*/ 276 w 276"/>
              <a:gd name="T79" fmla="*/ 82 h 308"/>
              <a:gd name="T80" fmla="*/ 220 w 276"/>
              <a:gd name="T81" fmla="*/ 206 h 308"/>
              <a:gd name="T82" fmla="*/ 220 w 276"/>
              <a:gd name="T83" fmla="*/ 206 h 308"/>
              <a:gd name="T84" fmla="*/ 202 w 276"/>
              <a:gd name="T85" fmla="*/ 214 h 308"/>
              <a:gd name="T86" fmla="*/ 194 w 276"/>
              <a:gd name="T87" fmla="*/ 226 h 308"/>
              <a:gd name="T88" fmla="*/ 240 w 276"/>
              <a:gd name="T89" fmla="*/ 272 h 308"/>
              <a:gd name="T90" fmla="*/ 238 w 276"/>
              <a:gd name="T91" fmla="*/ 266 h 308"/>
              <a:gd name="T92" fmla="*/ 88 w 276"/>
              <a:gd name="T93" fmla="*/ 264 h 308"/>
              <a:gd name="T94" fmla="*/ 84 w 276"/>
              <a:gd name="T95" fmla="*/ 266 h 308"/>
              <a:gd name="T96" fmla="*/ 80 w 276"/>
              <a:gd name="T97" fmla="*/ 272 h 308"/>
              <a:gd name="T98" fmla="*/ 86 w 276"/>
              <a:gd name="T99" fmla="*/ 280 h 308"/>
              <a:gd name="T100" fmla="*/ 232 w 276"/>
              <a:gd name="T101" fmla="*/ 280 h 308"/>
              <a:gd name="T102" fmla="*/ 240 w 276"/>
              <a:gd name="T103" fmla="*/ 274 h 308"/>
              <a:gd name="T104" fmla="*/ 262 w 276"/>
              <a:gd name="T105" fmla="*/ 84 h 308"/>
              <a:gd name="T106" fmla="*/ 220 w 276"/>
              <a:gd name="T107" fmla="*/ 42 h 308"/>
              <a:gd name="T108" fmla="*/ 262 w 276"/>
              <a:gd name="T109" fmla="*/ 8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6" h="308">
                <a:moveTo>
                  <a:pt x="6" y="30"/>
                </a:moveTo>
                <a:lnTo>
                  <a:pt x="6" y="30"/>
                </a:lnTo>
                <a:lnTo>
                  <a:pt x="14" y="26"/>
                </a:lnTo>
                <a:lnTo>
                  <a:pt x="20" y="24"/>
                </a:lnTo>
                <a:lnTo>
                  <a:pt x="28" y="26"/>
                </a:lnTo>
                <a:lnTo>
                  <a:pt x="36" y="30"/>
                </a:lnTo>
                <a:lnTo>
                  <a:pt x="8" y="60"/>
                </a:lnTo>
                <a:lnTo>
                  <a:pt x="8" y="60"/>
                </a:lnTo>
                <a:lnTo>
                  <a:pt x="2" y="52"/>
                </a:lnTo>
                <a:lnTo>
                  <a:pt x="0" y="46"/>
                </a:lnTo>
                <a:lnTo>
                  <a:pt x="2" y="38"/>
                </a:lnTo>
                <a:lnTo>
                  <a:pt x="6" y="30"/>
                </a:lnTo>
                <a:lnTo>
                  <a:pt x="6" y="30"/>
                </a:lnTo>
                <a:close/>
                <a:moveTo>
                  <a:pt x="176" y="202"/>
                </a:moveTo>
                <a:lnTo>
                  <a:pt x="176" y="202"/>
                </a:lnTo>
                <a:lnTo>
                  <a:pt x="176" y="198"/>
                </a:lnTo>
                <a:lnTo>
                  <a:pt x="174" y="194"/>
                </a:lnTo>
                <a:lnTo>
                  <a:pt x="174" y="194"/>
                </a:lnTo>
                <a:lnTo>
                  <a:pt x="154" y="178"/>
                </a:lnTo>
                <a:lnTo>
                  <a:pt x="130" y="158"/>
                </a:lnTo>
                <a:lnTo>
                  <a:pt x="100" y="132"/>
                </a:lnTo>
                <a:lnTo>
                  <a:pt x="100" y="132"/>
                </a:lnTo>
                <a:lnTo>
                  <a:pt x="70" y="102"/>
                </a:lnTo>
                <a:lnTo>
                  <a:pt x="50" y="80"/>
                </a:lnTo>
                <a:lnTo>
                  <a:pt x="32" y="60"/>
                </a:lnTo>
                <a:lnTo>
                  <a:pt x="32" y="60"/>
                </a:lnTo>
                <a:lnTo>
                  <a:pt x="30" y="58"/>
                </a:lnTo>
                <a:lnTo>
                  <a:pt x="24" y="60"/>
                </a:lnTo>
                <a:lnTo>
                  <a:pt x="24" y="60"/>
                </a:lnTo>
                <a:lnTo>
                  <a:pt x="22" y="64"/>
                </a:lnTo>
                <a:lnTo>
                  <a:pt x="24" y="68"/>
                </a:lnTo>
                <a:lnTo>
                  <a:pt x="24" y="68"/>
                </a:lnTo>
                <a:lnTo>
                  <a:pt x="42" y="88"/>
                </a:lnTo>
                <a:lnTo>
                  <a:pt x="62" y="110"/>
                </a:lnTo>
                <a:lnTo>
                  <a:pt x="92" y="140"/>
                </a:lnTo>
                <a:lnTo>
                  <a:pt x="92" y="140"/>
                </a:lnTo>
                <a:lnTo>
                  <a:pt x="122" y="168"/>
                </a:lnTo>
                <a:lnTo>
                  <a:pt x="146" y="188"/>
                </a:lnTo>
                <a:lnTo>
                  <a:pt x="168" y="204"/>
                </a:lnTo>
                <a:lnTo>
                  <a:pt x="168" y="204"/>
                </a:lnTo>
                <a:lnTo>
                  <a:pt x="172" y="206"/>
                </a:lnTo>
                <a:lnTo>
                  <a:pt x="172" y="206"/>
                </a:lnTo>
                <a:lnTo>
                  <a:pt x="174" y="204"/>
                </a:lnTo>
                <a:lnTo>
                  <a:pt x="176" y="202"/>
                </a:lnTo>
                <a:lnTo>
                  <a:pt x="176" y="202"/>
                </a:lnTo>
                <a:close/>
                <a:moveTo>
                  <a:pt x="276" y="82"/>
                </a:moveTo>
                <a:lnTo>
                  <a:pt x="276" y="292"/>
                </a:lnTo>
                <a:lnTo>
                  <a:pt x="276" y="292"/>
                </a:lnTo>
                <a:lnTo>
                  <a:pt x="274" y="298"/>
                </a:lnTo>
                <a:lnTo>
                  <a:pt x="270" y="304"/>
                </a:lnTo>
                <a:lnTo>
                  <a:pt x="266" y="308"/>
                </a:lnTo>
                <a:lnTo>
                  <a:pt x="260" y="308"/>
                </a:lnTo>
                <a:lnTo>
                  <a:pt x="62" y="308"/>
                </a:lnTo>
                <a:lnTo>
                  <a:pt x="62" y="308"/>
                </a:lnTo>
                <a:lnTo>
                  <a:pt x="56" y="308"/>
                </a:lnTo>
                <a:lnTo>
                  <a:pt x="50" y="304"/>
                </a:lnTo>
                <a:lnTo>
                  <a:pt x="46" y="298"/>
                </a:lnTo>
                <a:lnTo>
                  <a:pt x="46" y="292"/>
                </a:lnTo>
                <a:lnTo>
                  <a:pt x="46" y="112"/>
                </a:lnTo>
                <a:lnTo>
                  <a:pt x="46" y="112"/>
                </a:lnTo>
                <a:lnTo>
                  <a:pt x="64" y="132"/>
                </a:lnTo>
                <a:lnTo>
                  <a:pt x="88" y="156"/>
                </a:lnTo>
                <a:lnTo>
                  <a:pt x="88" y="156"/>
                </a:lnTo>
                <a:lnTo>
                  <a:pt x="122" y="186"/>
                </a:lnTo>
                <a:lnTo>
                  <a:pt x="150" y="208"/>
                </a:lnTo>
                <a:lnTo>
                  <a:pt x="168" y="220"/>
                </a:lnTo>
                <a:lnTo>
                  <a:pt x="178" y="226"/>
                </a:lnTo>
                <a:lnTo>
                  <a:pt x="178" y="226"/>
                </a:lnTo>
                <a:lnTo>
                  <a:pt x="182" y="214"/>
                </a:lnTo>
                <a:lnTo>
                  <a:pt x="190" y="204"/>
                </a:lnTo>
                <a:lnTo>
                  <a:pt x="190" y="204"/>
                </a:lnTo>
                <a:lnTo>
                  <a:pt x="200" y="196"/>
                </a:lnTo>
                <a:lnTo>
                  <a:pt x="210" y="192"/>
                </a:lnTo>
                <a:lnTo>
                  <a:pt x="210" y="192"/>
                </a:lnTo>
                <a:lnTo>
                  <a:pt x="204" y="182"/>
                </a:lnTo>
                <a:lnTo>
                  <a:pt x="190" y="164"/>
                </a:lnTo>
                <a:lnTo>
                  <a:pt x="168" y="136"/>
                </a:lnTo>
                <a:lnTo>
                  <a:pt x="136" y="106"/>
                </a:lnTo>
                <a:lnTo>
                  <a:pt x="136" y="106"/>
                </a:lnTo>
                <a:lnTo>
                  <a:pt x="110" y="82"/>
                </a:lnTo>
                <a:lnTo>
                  <a:pt x="86" y="62"/>
                </a:lnTo>
                <a:lnTo>
                  <a:pt x="54" y="40"/>
                </a:lnTo>
                <a:lnTo>
                  <a:pt x="62" y="34"/>
                </a:lnTo>
                <a:lnTo>
                  <a:pt x="62" y="34"/>
                </a:lnTo>
                <a:lnTo>
                  <a:pt x="84" y="44"/>
                </a:lnTo>
                <a:lnTo>
                  <a:pt x="98" y="54"/>
                </a:lnTo>
                <a:lnTo>
                  <a:pt x="116" y="68"/>
                </a:lnTo>
                <a:lnTo>
                  <a:pt x="116" y="68"/>
                </a:lnTo>
                <a:lnTo>
                  <a:pt x="136" y="88"/>
                </a:lnTo>
                <a:lnTo>
                  <a:pt x="150" y="106"/>
                </a:lnTo>
                <a:lnTo>
                  <a:pt x="160" y="124"/>
                </a:lnTo>
                <a:lnTo>
                  <a:pt x="160" y="124"/>
                </a:lnTo>
                <a:lnTo>
                  <a:pt x="162" y="126"/>
                </a:lnTo>
                <a:lnTo>
                  <a:pt x="166" y="126"/>
                </a:lnTo>
                <a:lnTo>
                  <a:pt x="166" y="126"/>
                </a:lnTo>
                <a:lnTo>
                  <a:pt x="168" y="126"/>
                </a:lnTo>
                <a:lnTo>
                  <a:pt x="168" y="126"/>
                </a:lnTo>
                <a:lnTo>
                  <a:pt x="172" y="122"/>
                </a:lnTo>
                <a:lnTo>
                  <a:pt x="170" y="118"/>
                </a:lnTo>
                <a:lnTo>
                  <a:pt x="170" y="118"/>
                </a:lnTo>
                <a:lnTo>
                  <a:pt x="158" y="98"/>
                </a:lnTo>
                <a:lnTo>
                  <a:pt x="144" y="80"/>
                </a:lnTo>
                <a:lnTo>
                  <a:pt x="124" y="58"/>
                </a:lnTo>
                <a:lnTo>
                  <a:pt x="124" y="58"/>
                </a:lnTo>
                <a:lnTo>
                  <a:pt x="102" y="40"/>
                </a:lnTo>
                <a:lnTo>
                  <a:pt x="82" y="30"/>
                </a:lnTo>
                <a:lnTo>
                  <a:pt x="68" y="22"/>
                </a:lnTo>
                <a:lnTo>
                  <a:pt x="62" y="20"/>
                </a:lnTo>
                <a:lnTo>
                  <a:pt x="58" y="20"/>
                </a:lnTo>
                <a:lnTo>
                  <a:pt x="46" y="34"/>
                </a:lnTo>
                <a:lnTo>
                  <a:pt x="46" y="16"/>
                </a:lnTo>
                <a:lnTo>
                  <a:pt x="46" y="16"/>
                </a:lnTo>
                <a:lnTo>
                  <a:pt x="46" y="10"/>
                </a:lnTo>
                <a:lnTo>
                  <a:pt x="50" y="4"/>
                </a:lnTo>
                <a:lnTo>
                  <a:pt x="56" y="0"/>
                </a:lnTo>
                <a:lnTo>
                  <a:pt x="62" y="0"/>
                </a:lnTo>
                <a:lnTo>
                  <a:pt x="194" y="0"/>
                </a:lnTo>
                <a:lnTo>
                  <a:pt x="210" y="16"/>
                </a:lnTo>
                <a:lnTo>
                  <a:pt x="260" y="66"/>
                </a:lnTo>
                <a:lnTo>
                  <a:pt x="276" y="82"/>
                </a:lnTo>
                <a:close/>
                <a:moveTo>
                  <a:pt x="194" y="234"/>
                </a:moveTo>
                <a:lnTo>
                  <a:pt x="234" y="246"/>
                </a:lnTo>
                <a:lnTo>
                  <a:pt x="220" y="206"/>
                </a:lnTo>
                <a:lnTo>
                  <a:pt x="220" y="206"/>
                </a:lnTo>
                <a:lnTo>
                  <a:pt x="220" y="206"/>
                </a:lnTo>
                <a:lnTo>
                  <a:pt x="220" y="206"/>
                </a:lnTo>
                <a:lnTo>
                  <a:pt x="212" y="208"/>
                </a:lnTo>
                <a:lnTo>
                  <a:pt x="206" y="210"/>
                </a:lnTo>
                <a:lnTo>
                  <a:pt x="202" y="214"/>
                </a:lnTo>
                <a:lnTo>
                  <a:pt x="202" y="214"/>
                </a:lnTo>
                <a:lnTo>
                  <a:pt x="198" y="220"/>
                </a:lnTo>
                <a:lnTo>
                  <a:pt x="194" y="226"/>
                </a:lnTo>
                <a:lnTo>
                  <a:pt x="194" y="234"/>
                </a:lnTo>
                <a:lnTo>
                  <a:pt x="194" y="234"/>
                </a:lnTo>
                <a:close/>
                <a:moveTo>
                  <a:pt x="240" y="272"/>
                </a:moveTo>
                <a:lnTo>
                  <a:pt x="240" y="272"/>
                </a:lnTo>
                <a:lnTo>
                  <a:pt x="240" y="268"/>
                </a:lnTo>
                <a:lnTo>
                  <a:pt x="238" y="266"/>
                </a:lnTo>
                <a:lnTo>
                  <a:pt x="236" y="264"/>
                </a:lnTo>
                <a:lnTo>
                  <a:pt x="232" y="264"/>
                </a:lnTo>
                <a:lnTo>
                  <a:pt x="88" y="264"/>
                </a:lnTo>
                <a:lnTo>
                  <a:pt x="88" y="264"/>
                </a:lnTo>
                <a:lnTo>
                  <a:pt x="86" y="264"/>
                </a:lnTo>
                <a:lnTo>
                  <a:pt x="84" y="266"/>
                </a:lnTo>
                <a:lnTo>
                  <a:pt x="82" y="268"/>
                </a:lnTo>
                <a:lnTo>
                  <a:pt x="80" y="272"/>
                </a:lnTo>
                <a:lnTo>
                  <a:pt x="80" y="272"/>
                </a:lnTo>
                <a:lnTo>
                  <a:pt x="82" y="274"/>
                </a:lnTo>
                <a:lnTo>
                  <a:pt x="84" y="278"/>
                </a:lnTo>
                <a:lnTo>
                  <a:pt x="86" y="280"/>
                </a:lnTo>
                <a:lnTo>
                  <a:pt x="88" y="280"/>
                </a:lnTo>
                <a:lnTo>
                  <a:pt x="232" y="280"/>
                </a:lnTo>
                <a:lnTo>
                  <a:pt x="232" y="280"/>
                </a:lnTo>
                <a:lnTo>
                  <a:pt x="236" y="280"/>
                </a:lnTo>
                <a:lnTo>
                  <a:pt x="238" y="278"/>
                </a:lnTo>
                <a:lnTo>
                  <a:pt x="240" y="274"/>
                </a:lnTo>
                <a:lnTo>
                  <a:pt x="240" y="272"/>
                </a:lnTo>
                <a:lnTo>
                  <a:pt x="240" y="272"/>
                </a:lnTo>
                <a:close/>
                <a:moveTo>
                  <a:pt x="262" y="84"/>
                </a:moveTo>
                <a:lnTo>
                  <a:pt x="244" y="66"/>
                </a:lnTo>
                <a:lnTo>
                  <a:pt x="220" y="66"/>
                </a:lnTo>
                <a:lnTo>
                  <a:pt x="220" y="42"/>
                </a:lnTo>
                <a:lnTo>
                  <a:pt x="202" y="24"/>
                </a:lnTo>
                <a:lnTo>
                  <a:pt x="202" y="84"/>
                </a:lnTo>
                <a:lnTo>
                  <a:pt x="262" y="84"/>
                </a:lnTo>
                <a:close/>
              </a:path>
            </a:pathLst>
          </a:custGeom>
          <a:solidFill>
            <a:schemeClr val="bg1">
              <a:lumMod val="50000"/>
            </a:schemeClr>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395" name="Rectangle 394">
            <a:extLst>
              <a:ext uri="{FF2B5EF4-FFF2-40B4-BE49-F238E27FC236}">
                <a16:creationId xmlns:a16="http://schemas.microsoft.com/office/drawing/2014/main" id="{7EE3668D-8C97-4312-874F-56534C122EAC}"/>
              </a:ext>
            </a:extLst>
          </p:cNvPr>
          <p:cNvSpPr/>
          <p:nvPr/>
        </p:nvSpPr>
        <p:spPr bwMode="ltGray">
          <a:xfrm>
            <a:off x="4320559" y="2018273"/>
            <a:ext cx="1260000" cy="120825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endParaRPr lang="en-GB" sz="1000" dirty="0">
              <a:solidFill>
                <a:prstClr val="white"/>
              </a:solidFill>
              <a:latin typeface="Arial"/>
            </a:endParaRPr>
          </a:p>
          <a:p>
            <a:pPr defTabSz="838134"/>
            <a:endParaRPr lang="en-GB" sz="1000" dirty="0">
              <a:solidFill>
                <a:prstClr val="white"/>
              </a:solidFill>
              <a:latin typeface="Arial"/>
            </a:endParaRPr>
          </a:p>
          <a:p>
            <a:pPr defTabSz="838134"/>
            <a:r>
              <a:rPr lang="en-GB" sz="1000" dirty="0">
                <a:solidFill>
                  <a:prstClr val="white"/>
                </a:solidFill>
                <a:latin typeface="Arial"/>
              </a:rPr>
              <a:t>Procurement</a:t>
            </a:r>
          </a:p>
        </p:txBody>
      </p:sp>
      <p:sp>
        <p:nvSpPr>
          <p:cNvPr id="397" name="Rectangle 396">
            <a:extLst>
              <a:ext uri="{FF2B5EF4-FFF2-40B4-BE49-F238E27FC236}">
                <a16:creationId xmlns:a16="http://schemas.microsoft.com/office/drawing/2014/main" id="{DC74E5FF-1FC2-4AC4-A505-99E5707EA6AA}"/>
              </a:ext>
            </a:extLst>
          </p:cNvPr>
          <p:cNvSpPr/>
          <p:nvPr/>
        </p:nvSpPr>
        <p:spPr bwMode="ltGray">
          <a:xfrm>
            <a:off x="3697764" y="3856944"/>
            <a:ext cx="261109" cy="14337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400" name="Freeform 4803">
            <a:extLst>
              <a:ext uri="{FF2B5EF4-FFF2-40B4-BE49-F238E27FC236}">
                <a16:creationId xmlns:a16="http://schemas.microsoft.com/office/drawing/2014/main" id="{300A501E-E492-45E4-A377-589F45DE4DC6}"/>
              </a:ext>
            </a:extLst>
          </p:cNvPr>
          <p:cNvSpPr>
            <a:spLocks noChangeAspect="1" noEditPoints="1"/>
          </p:cNvSpPr>
          <p:nvPr/>
        </p:nvSpPr>
        <p:spPr bwMode="auto">
          <a:xfrm>
            <a:off x="4648479" y="2620462"/>
            <a:ext cx="319984" cy="233179"/>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1"/>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402" name="Freeform 4923">
            <a:extLst>
              <a:ext uri="{FF2B5EF4-FFF2-40B4-BE49-F238E27FC236}">
                <a16:creationId xmlns:a16="http://schemas.microsoft.com/office/drawing/2014/main" id="{EEAF173B-2E1A-4414-B862-19A9AE7BCDE4}"/>
              </a:ext>
            </a:extLst>
          </p:cNvPr>
          <p:cNvSpPr>
            <a:spLocks noChangeAspect="1" noEditPoints="1"/>
          </p:cNvSpPr>
          <p:nvPr/>
        </p:nvSpPr>
        <p:spPr bwMode="auto">
          <a:xfrm>
            <a:off x="7209679" y="2916535"/>
            <a:ext cx="253375" cy="232261"/>
          </a:xfrm>
          <a:custGeom>
            <a:avLst/>
            <a:gdLst>
              <a:gd name="T0" fmla="*/ 310 w 360"/>
              <a:gd name="T1" fmla="*/ 80 h 330"/>
              <a:gd name="T2" fmla="*/ 310 w 360"/>
              <a:gd name="T3" fmla="*/ 36 h 330"/>
              <a:gd name="T4" fmla="*/ 310 w 360"/>
              <a:gd name="T5" fmla="*/ 34 h 330"/>
              <a:gd name="T6" fmla="*/ 310 w 360"/>
              <a:gd name="T7" fmla="*/ 32 h 330"/>
              <a:gd name="T8" fmla="*/ 310 w 360"/>
              <a:gd name="T9" fmla="*/ 32 h 330"/>
              <a:gd name="T10" fmla="*/ 310 w 360"/>
              <a:gd name="T11" fmla="*/ 32 h 330"/>
              <a:gd name="T12" fmla="*/ 308 w 360"/>
              <a:gd name="T13" fmla="*/ 30 h 330"/>
              <a:gd name="T14" fmla="*/ 308 w 360"/>
              <a:gd name="T15" fmla="*/ 30 h 330"/>
              <a:gd name="T16" fmla="*/ 308 w 360"/>
              <a:gd name="T17" fmla="*/ 28 h 330"/>
              <a:gd name="T18" fmla="*/ 306 w 360"/>
              <a:gd name="T19" fmla="*/ 28 h 330"/>
              <a:gd name="T20" fmla="*/ 274 w 360"/>
              <a:gd name="T21" fmla="*/ 12 h 330"/>
              <a:gd name="T22" fmla="*/ 272 w 360"/>
              <a:gd name="T23" fmla="*/ 12 h 330"/>
              <a:gd name="T24" fmla="*/ 254 w 360"/>
              <a:gd name="T25" fmla="*/ 20 h 330"/>
              <a:gd name="T26" fmla="*/ 238 w 360"/>
              <a:gd name="T27" fmla="*/ 2 h 330"/>
              <a:gd name="T28" fmla="*/ 226 w 360"/>
              <a:gd name="T29" fmla="*/ 0 h 330"/>
              <a:gd name="T30" fmla="*/ 110 w 360"/>
              <a:gd name="T31" fmla="*/ 58 h 330"/>
              <a:gd name="T32" fmla="*/ 110 w 360"/>
              <a:gd name="T33" fmla="*/ 60 h 330"/>
              <a:gd name="T34" fmla="*/ 108 w 360"/>
              <a:gd name="T35" fmla="*/ 60 h 330"/>
              <a:gd name="T36" fmla="*/ 108 w 360"/>
              <a:gd name="T37" fmla="*/ 60 h 330"/>
              <a:gd name="T38" fmla="*/ 2 w 360"/>
              <a:gd name="T39" fmla="*/ 158 h 330"/>
              <a:gd name="T40" fmla="*/ 0 w 360"/>
              <a:gd name="T41" fmla="*/ 170 h 330"/>
              <a:gd name="T42" fmla="*/ 4 w 360"/>
              <a:gd name="T43" fmla="*/ 174 h 330"/>
              <a:gd name="T44" fmla="*/ 10 w 360"/>
              <a:gd name="T45" fmla="*/ 176 h 330"/>
              <a:gd name="T46" fmla="*/ 40 w 360"/>
              <a:gd name="T47" fmla="*/ 172 h 330"/>
              <a:gd name="T48" fmla="*/ 40 w 360"/>
              <a:gd name="T49" fmla="*/ 304 h 330"/>
              <a:gd name="T50" fmla="*/ 44 w 360"/>
              <a:gd name="T51" fmla="*/ 312 h 330"/>
              <a:gd name="T52" fmla="*/ 50 w 360"/>
              <a:gd name="T53" fmla="*/ 314 h 330"/>
              <a:gd name="T54" fmla="*/ 220 w 360"/>
              <a:gd name="T55" fmla="*/ 330 h 330"/>
              <a:gd name="T56" fmla="*/ 220 w 360"/>
              <a:gd name="T57" fmla="*/ 330 h 330"/>
              <a:gd name="T58" fmla="*/ 224 w 360"/>
              <a:gd name="T59" fmla="*/ 330 h 330"/>
              <a:gd name="T60" fmla="*/ 224 w 360"/>
              <a:gd name="T61" fmla="*/ 330 h 330"/>
              <a:gd name="T62" fmla="*/ 322 w 360"/>
              <a:gd name="T63" fmla="*/ 282 h 330"/>
              <a:gd name="T64" fmla="*/ 326 w 360"/>
              <a:gd name="T65" fmla="*/ 278 h 330"/>
              <a:gd name="T66" fmla="*/ 326 w 360"/>
              <a:gd name="T67" fmla="*/ 160 h 330"/>
              <a:gd name="T68" fmla="*/ 356 w 360"/>
              <a:gd name="T69" fmla="*/ 146 h 330"/>
              <a:gd name="T70" fmla="*/ 360 w 360"/>
              <a:gd name="T71" fmla="*/ 138 h 330"/>
              <a:gd name="T72" fmla="*/ 360 w 360"/>
              <a:gd name="T73" fmla="*/ 134 h 330"/>
              <a:gd name="T74" fmla="*/ 358 w 360"/>
              <a:gd name="T75" fmla="*/ 130 h 330"/>
              <a:gd name="T76" fmla="*/ 150 w 360"/>
              <a:gd name="T77" fmla="*/ 304 h 330"/>
              <a:gd name="T78" fmla="*/ 150 w 360"/>
              <a:gd name="T79" fmla="*/ 208 h 330"/>
              <a:gd name="T80" fmla="*/ 144 w 360"/>
              <a:gd name="T81" fmla="*/ 192 h 330"/>
              <a:gd name="T82" fmla="*/ 128 w 360"/>
              <a:gd name="T83" fmla="*/ 184 h 330"/>
              <a:gd name="T84" fmla="*/ 120 w 360"/>
              <a:gd name="T85" fmla="*/ 184 h 330"/>
              <a:gd name="T86" fmla="*/ 108 w 360"/>
              <a:gd name="T87" fmla="*/ 196 h 330"/>
              <a:gd name="T88" fmla="*/ 106 w 360"/>
              <a:gd name="T89" fmla="*/ 300 h 330"/>
              <a:gd name="T90" fmla="*/ 60 w 360"/>
              <a:gd name="T91" fmla="*/ 138 h 330"/>
              <a:gd name="T92" fmla="*/ 210 w 360"/>
              <a:gd name="T93" fmla="*/ 182 h 330"/>
              <a:gd name="T94" fmla="*/ 272 w 360"/>
              <a:gd name="T95" fmla="*/ 28 h 330"/>
              <a:gd name="T96" fmla="*/ 264 w 360"/>
              <a:gd name="T97" fmla="*/ 46 h 330"/>
              <a:gd name="T98" fmla="*/ 272 w 360"/>
              <a:gd name="T99" fmla="*/ 28 h 330"/>
              <a:gd name="T100" fmla="*/ 294 w 360"/>
              <a:gd name="T101" fmla="*/ 124 h 330"/>
              <a:gd name="T102" fmla="*/ 272 w 360"/>
              <a:gd name="T103" fmla="*/ 60 h 330"/>
              <a:gd name="T104" fmla="*/ 240 w 360"/>
              <a:gd name="T105" fmla="*/ 52 h 330"/>
              <a:gd name="T106" fmla="*/ 256 w 360"/>
              <a:gd name="T107" fmla="*/ 136 h 330"/>
              <a:gd name="T108" fmla="*/ 240 w 360"/>
              <a:gd name="T109" fmla="*/ 52 h 330"/>
              <a:gd name="T110" fmla="*/ 230 w 360"/>
              <a:gd name="T111" fmla="*/ 304 h 330"/>
              <a:gd name="T112" fmla="*/ 230 w 360"/>
              <a:gd name="T113" fmla="*/ 204 h 330"/>
              <a:gd name="T114" fmla="*/ 236 w 360"/>
              <a:gd name="T115" fmla="*/ 206 h 330"/>
              <a:gd name="T116" fmla="*/ 306 w 360"/>
              <a:gd name="T117" fmla="*/ 17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330">
                <a:moveTo>
                  <a:pt x="358" y="130"/>
                </a:moveTo>
                <a:lnTo>
                  <a:pt x="310" y="80"/>
                </a:lnTo>
                <a:lnTo>
                  <a:pt x="310" y="36"/>
                </a:lnTo>
                <a:lnTo>
                  <a:pt x="310" y="36"/>
                </a:lnTo>
                <a:lnTo>
                  <a:pt x="310" y="34"/>
                </a:lnTo>
                <a:lnTo>
                  <a:pt x="310" y="34"/>
                </a:lnTo>
                <a:lnTo>
                  <a:pt x="310" y="32"/>
                </a:lnTo>
                <a:lnTo>
                  <a:pt x="310" y="32"/>
                </a:lnTo>
                <a:lnTo>
                  <a:pt x="310" y="32"/>
                </a:lnTo>
                <a:lnTo>
                  <a:pt x="310" y="32"/>
                </a:lnTo>
                <a:lnTo>
                  <a:pt x="310" y="32"/>
                </a:lnTo>
                <a:lnTo>
                  <a:pt x="310" y="32"/>
                </a:lnTo>
                <a:lnTo>
                  <a:pt x="308" y="30"/>
                </a:lnTo>
                <a:lnTo>
                  <a:pt x="308" y="30"/>
                </a:lnTo>
                <a:lnTo>
                  <a:pt x="308" y="30"/>
                </a:lnTo>
                <a:lnTo>
                  <a:pt x="308" y="30"/>
                </a:lnTo>
                <a:lnTo>
                  <a:pt x="308" y="28"/>
                </a:lnTo>
                <a:lnTo>
                  <a:pt x="308" y="28"/>
                </a:lnTo>
                <a:lnTo>
                  <a:pt x="306" y="28"/>
                </a:lnTo>
                <a:lnTo>
                  <a:pt x="306" y="28"/>
                </a:lnTo>
                <a:lnTo>
                  <a:pt x="306" y="28"/>
                </a:lnTo>
                <a:lnTo>
                  <a:pt x="274" y="12"/>
                </a:lnTo>
                <a:lnTo>
                  <a:pt x="274" y="12"/>
                </a:lnTo>
                <a:lnTo>
                  <a:pt x="272" y="12"/>
                </a:lnTo>
                <a:lnTo>
                  <a:pt x="268" y="12"/>
                </a:lnTo>
                <a:lnTo>
                  <a:pt x="254" y="20"/>
                </a:lnTo>
                <a:lnTo>
                  <a:pt x="238" y="2"/>
                </a:lnTo>
                <a:lnTo>
                  <a:pt x="238" y="2"/>
                </a:lnTo>
                <a:lnTo>
                  <a:pt x="232" y="0"/>
                </a:lnTo>
                <a:lnTo>
                  <a:pt x="226" y="0"/>
                </a:lnTo>
                <a:lnTo>
                  <a:pt x="114" y="58"/>
                </a:lnTo>
                <a:lnTo>
                  <a:pt x="110" y="58"/>
                </a:lnTo>
                <a:lnTo>
                  <a:pt x="110" y="58"/>
                </a:lnTo>
                <a:lnTo>
                  <a:pt x="110" y="60"/>
                </a:lnTo>
                <a:lnTo>
                  <a:pt x="110" y="60"/>
                </a:lnTo>
                <a:lnTo>
                  <a:pt x="108" y="60"/>
                </a:lnTo>
                <a:lnTo>
                  <a:pt x="108" y="60"/>
                </a:lnTo>
                <a:lnTo>
                  <a:pt x="108" y="60"/>
                </a:lnTo>
                <a:lnTo>
                  <a:pt x="2" y="158"/>
                </a:lnTo>
                <a:lnTo>
                  <a:pt x="2" y="158"/>
                </a:lnTo>
                <a:lnTo>
                  <a:pt x="0" y="164"/>
                </a:lnTo>
                <a:lnTo>
                  <a:pt x="0" y="170"/>
                </a:lnTo>
                <a:lnTo>
                  <a:pt x="0" y="170"/>
                </a:lnTo>
                <a:lnTo>
                  <a:pt x="4" y="174"/>
                </a:lnTo>
                <a:lnTo>
                  <a:pt x="10" y="176"/>
                </a:lnTo>
                <a:lnTo>
                  <a:pt x="10" y="176"/>
                </a:lnTo>
                <a:lnTo>
                  <a:pt x="10" y="176"/>
                </a:lnTo>
                <a:lnTo>
                  <a:pt x="40" y="172"/>
                </a:lnTo>
                <a:lnTo>
                  <a:pt x="40" y="304"/>
                </a:lnTo>
                <a:lnTo>
                  <a:pt x="40" y="304"/>
                </a:lnTo>
                <a:lnTo>
                  <a:pt x="42" y="308"/>
                </a:lnTo>
                <a:lnTo>
                  <a:pt x="44" y="312"/>
                </a:lnTo>
                <a:lnTo>
                  <a:pt x="46" y="314"/>
                </a:lnTo>
                <a:lnTo>
                  <a:pt x="50" y="314"/>
                </a:lnTo>
                <a:lnTo>
                  <a:pt x="220" y="330"/>
                </a:lnTo>
                <a:lnTo>
                  <a:pt x="220" y="330"/>
                </a:lnTo>
                <a:lnTo>
                  <a:pt x="220" y="330"/>
                </a:lnTo>
                <a:lnTo>
                  <a:pt x="220" y="330"/>
                </a:lnTo>
                <a:lnTo>
                  <a:pt x="224" y="330"/>
                </a:lnTo>
                <a:lnTo>
                  <a:pt x="224" y="330"/>
                </a:lnTo>
                <a:lnTo>
                  <a:pt x="224" y="330"/>
                </a:lnTo>
                <a:lnTo>
                  <a:pt x="224" y="330"/>
                </a:lnTo>
                <a:lnTo>
                  <a:pt x="224" y="330"/>
                </a:lnTo>
                <a:lnTo>
                  <a:pt x="322" y="282"/>
                </a:lnTo>
                <a:lnTo>
                  <a:pt x="322" y="282"/>
                </a:lnTo>
                <a:lnTo>
                  <a:pt x="326" y="278"/>
                </a:lnTo>
                <a:lnTo>
                  <a:pt x="326" y="272"/>
                </a:lnTo>
                <a:lnTo>
                  <a:pt x="326" y="160"/>
                </a:lnTo>
                <a:lnTo>
                  <a:pt x="356" y="146"/>
                </a:lnTo>
                <a:lnTo>
                  <a:pt x="356" y="146"/>
                </a:lnTo>
                <a:lnTo>
                  <a:pt x="358" y="142"/>
                </a:lnTo>
                <a:lnTo>
                  <a:pt x="360" y="138"/>
                </a:lnTo>
                <a:lnTo>
                  <a:pt x="360" y="138"/>
                </a:lnTo>
                <a:lnTo>
                  <a:pt x="360" y="134"/>
                </a:lnTo>
                <a:lnTo>
                  <a:pt x="358" y="130"/>
                </a:lnTo>
                <a:lnTo>
                  <a:pt x="358" y="130"/>
                </a:lnTo>
                <a:close/>
                <a:moveTo>
                  <a:pt x="210" y="310"/>
                </a:moveTo>
                <a:lnTo>
                  <a:pt x="150" y="304"/>
                </a:lnTo>
                <a:lnTo>
                  <a:pt x="150" y="208"/>
                </a:lnTo>
                <a:lnTo>
                  <a:pt x="150" y="208"/>
                </a:lnTo>
                <a:lnTo>
                  <a:pt x="148" y="200"/>
                </a:lnTo>
                <a:lnTo>
                  <a:pt x="144" y="192"/>
                </a:lnTo>
                <a:lnTo>
                  <a:pt x="136" y="186"/>
                </a:lnTo>
                <a:lnTo>
                  <a:pt x="128" y="184"/>
                </a:lnTo>
                <a:lnTo>
                  <a:pt x="128" y="184"/>
                </a:lnTo>
                <a:lnTo>
                  <a:pt x="120" y="184"/>
                </a:lnTo>
                <a:lnTo>
                  <a:pt x="112" y="188"/>
                </a:lnTo>
                <a:lnTo>
                  <a:pt x="108" y="196"/>
                </a:lnTo>
                <a:lnTo>
                  <a:pt x="106" y="204"/>
                </a:lnTo>
                <a:lnTo>
                  <a:pt x="106" y="300"/>
                </a:lnTo>
                <a:lnTo>
                  <a:pt x="60" y="296"/>
                </a:lnTo>
                <a:lnTo>
                  <a:pt x="60" y="138"/>
                </a:lnTo>
                <a:lnTo>
                  <a:pt x="118" y="86"/>
                </a:lnTo>
                <a:lnTo>
                  <a:pt x="210" y="182"/>
                </a:lnTo>
                <a:lnTo>
                  <a:pt x="210" y="310"/>
                </a:lnTo>
                <a:close/>
                <a:moveTo>
                  <a:pt x="272" y="28"/>
                </a:moveTo>
                <a:lnTo>
                  <a:pt x="286" y="36"/>
                </a:lnTo>
                <a:lnTo>
                  <a:pt x="264" y="46"/>
                </a:lnTo>
                <a:lnTo>
                  <a:pt x="250" y="40"/>
                </a:lnTo>
                <a:lnTo>
                  <a:pt x="272" y="28"/>
                </a:lnTo>
                <a:close/>
                <a:moveTo>
                  <a:pt x="294" y="48"/>
                </a:moveTo>
                <a:lnTo>
                  <a:pt x="294" y="124"/>
                </a:lnTo>
                <a:lnTo>
                  <a:pt x="272" y="136"/>
                </a:lnTo>
                <a:lnTo>
                  <a:pt x="272" y="60"/>
                </a:lnTo>
                <a:lnTo>
                  <a:pt x="294" y="48"/>
                </a:lnTo>
                <a:close/>
                <a:moveTo>
                  <a:pt x="240" y="52"/>
                </a:moveTo>
                <a:lnTo>
                  <a:pt x="256" y="60"/>
                </a:lnTo>
                <a:lnTo>
                  <a:pt x="256" y="136"/>
                </a:lnTo>
                <a:lnTo>
                  <a:pt x="240" y="128"/>
                </a:lnTo>
                <a:lnTo>
                  <a:pt x="240" y="52"/>
                </a:lnTo>
                <a:close/>
                <a:moveTo>
                  <a:pt x="306" y="266"/>
                </a:moveTo>
                <a:lnTo>
                  <a:pt x="230" y="304"/>
                </a:lnTo>
                <a:lnTo>
                  <a:pt x="230" y="204"/>
                </a:lnTo>
                <a:lnTo>
                  <a:pt x="230" y="204"/>
                </a:lnTo>
                <a:lnTo>
                  <a:pt x="236" y="206"/>
                </a:lnTo>
                <a:lnTo>
                  <a:pt x="236" y="206"/>
                </a:lnTo>
                <a:lnTo>
                  <a:pt x="240" y="204"/>
                </a:lnTo>
                <a:lnTo>
                  <a:pt x="306" y="170"/>
                </a:lnTo>
                <a:lnTo>
                  <a:pt x="306" y="266"/>
                </a:lnTo>
                <a:close/>
              </a:path>
            </a:pathLst>
          </a:custGeom>
          <a:solidFill>
            <a:schemeClr val="bg1"/>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403" name="Freeform 4949">
            <a:extLst>
              <a:ext uri="{FF2B5EF4-FFF2-40B4-BE49-F238E27FC236}">
                <a16:creationId xmlns:a16="http://schemas.microsoft.com/office/drawing/2014/main" id="{C351C355-3D34-4DD5-8A3A-052F10A770EE}"/>
              </a:ext>
            </a:extLst>
          </p:cNvPr>
          <p:cNvSpPr>
            <a:spLocks noChangeAspect="1" noEditPoints="1"/>
          </p:cNvSpPr>
          <p:nvPr/>
        </p:nvSpPr>
        <p:spPr bwMode="auto">
          <a:xfrm>
            <a:off x="6319913" y="2893872"/>
            <a:ext cx="218989" cy="232261"/>
          </a:xfrm>
          <a:custGeom>
            <a:avLst/>
            <a:gdLst>
              <a:gd name="T0" fmla="*/ 128 w 330"/>
              <a:gd name="T1" fmla="*/ 144 h 350"/>
              <a:gd name="T2" fmla="*/ 116 w 330"/>
              <a:gd name="T3" fmla="*/ 138 h 350"/>
              <a:gd name="T4" fmla="*/ 126 w 330"/>
              <a:gd name="T5" fmla="*/ 90 h 350"/>
              <a:gd name="T6" fmla="*/ 188 w 330"/>
              <a:gd name="T7" fmla="*/ 52 h 350"/>
              <a:gd name="T8" fmla="*/ 210 w 330"/>
              <a:gd name="T9" fmla="*/ 14 h 350"/>
              <a:gd name="T10" fmla="*/ 250 w 330"/>
              <a:gd name="T11" fmla="*/ 0 h 350"/>
              <a:gd name="T12" fmla="*/ 260 w 330"/>
              <a:gd name="T13" fmla="*/ 10 h 350"/>
              <a:gd name="T14" fmla="*/ 250 w 330"/>
              <a:gd name="T15" fmla="*/ 20 h 350"/>
              <a:gd name="T16" fmla="*/ 214 w 330"/>
              <a:gd name="T17" fmla="*/ 38 h 350"/>
              <a:gd name="T18" fmla="*/ 206 w 330"/>
              <a:gd name="T19" fmla="*/ 66 h 350"/>
              <a:gd name="T20" fmla="*/ 198 w 330"/>
              <a:gd name="T21" fmla="*/ 72 h 350"/>
              <a:gd name="T22" fmla="*/ 172 w 330"/>
              <a:gd name="T23" fmla="*/ 76 h 350"/>
              <a:gd name="T24" fmla="*/ 136 w 330"/>
              <a:gd name="T25" fmla="*/ 122 h 350"/>
              <a:gd name="T26" fmla="*/ 124 w 330"/>
              <a:gd name="T27" fmla="*/ 6 h 350"/>
              <a:gd name="T28" fmla="*/ 100 w 330"/>
              <a:gd name="T29" fmla="*/ 0 h 350"/>
              <a:gd name="T30" fmla="*/ 46 w 330"/>
              <a:gd name="T31" fmla="*/ 44 h 350"/>
              <a:gd name="T32" fmla="*/ 44 w 330"/>
              <a:gd name="T33" fmla="*/ 80 h 350"/>
              <a:gd name="T34" fmla="*/ 58 w 330"/>
              <a:gd name="T35" fmla="*/ 80 h 350"/>
              <a:gd name="T36" fmla="*/ 64 w 330"/>
              <a:gd name="T37" fmla="*/ 52 h 350"/>
              <a:gd name="T38" fmla="*/ 104 w 330"/>
              <a:gd name="T39" fmla="*/ 20 h 350"/>
              <a:gd name="T40" fmla="*/ 124 w 330"/>
              <a:gd name="T41" fmla="*/ 14 h 350"/>
              <a:gd name="T42" fmla="*/ 246 w 330"/>
              <a:gd name="T43" fmla="*/ 34 h 350"/>
              <a:gd name="T44" fmla="*/ 238 w 330"/>
              <a:gd name="T45" fmla="*/ 54 h 350"/>
              <a:gd name="T46" fmla="*/ 208 w 330"/>
              <a:gd name="T47" fmla="*/ 92 h 350"/>
              <a:gd name="T48" fmla="*/ 180 w 330"/>
              <a:gd name="T49" fmla="*/ 98 h 350"/>
              <a:gd name="T50" fmla="*/ 172 w 330"/>
              <a:gd name="T51" fmla="*/ 118 h 350"/>
              <a:gd name="T52" fmla="*/ 150 w 330"/>
              <a:gd name="T53" fmla="*/ 128 h 350"/>
              <a:gd name="T54" fmla="*/ 150 w 330"/>
              <a:gd name="T55" fmla="*/ 142 h 350"/>
              <a:gd name="T56" fmla="*/ 182 w 330"/>
              <a:gd name="T57" fmla="*/ 136 h 350"/>
              <a:gd name="T58" fmla="*/ 222 w 330"/>
              <a:gd name="T59" fmla="*/ 106 h 350"/>
              <a:gd name="T60" fmla="*/ 258 w 330"/>
              <a:gd name="T61" fmla="*/ 56 h 350"/>
              <a:gd name="T62" fmla="*/ 254 w 330"/>
              <a:gd name="T63" fmla="*/ 34 h 350"/>
              <a:gd name="T64" fmla="*/ 158 w 330"/>
              <a:gd name="T65" fmla="*/ 6 h 350"/>
              <a:gd name="T66" fmla="*/ 144 w 330"/>
              <a:gd name="T67" fmla="*/ 0 h 350"/>
              <a:gd name="T68" fmla="*/ 138 w 330"/>
              <a:gd name="T69" fmla="*/ 16 h 350"/>
              <a:gd name="T70" fmla="*/ 124 w 330"/>
              <a:gd name="T71" fmla="*/ 36 h 350"/>
              <a:gd name="T72" fmla="*/ 106 w 330"/>
              <a:gd name="T73" fmla="*/ 42 h 350"/>
              <a:gd name="T74" fmla="*/ 96 w 330"/>
              <a:gd name="T75" fmla="*/ 52 h 350"/>
              <a:gd name="T76" fmla="*/ 106 w 330"/>
              <a:gd name="T77" fmla="*/ 62 h 350"/>
              <a:gd name="T78" fmla="*/ 136 w 330"/>
              <a:gd name="T79" fmla="*/ 52 h 350"/>
              <a:gd name="T80" fmla="*/ 158 w 330"/>
              <a:gd name="T81" fmla="*/ 20 h 350"/>
              <a:gd name="T82" fmla="*/ 242 w 330"/>
              <a:gd name="T83" fmla="*/ 258 h 350"/>
              <a:gd name="T84" fmla="*/ 128 w 330"/>
              <a:gd name="T85" fmla="*/ 252 h 350"/>
              <a:gd name="T86" fmla="*/ 138 w 330"/>
              <a:gd name="T87" fmla="*/ 164 h 350"/>
              <a:gd name="T88" fmla="*/ 114 w 330"/>
              <a:gd name="T89" fmla="*/ 162 h 350"/>
              <a:gd name="T90" fmla="*/ 82 w 330"/>
              <a:gd name="T91" fmla="*/ 258 h 350"/>
              <a:gd name="T92" fmla="*/ 60 w 330"/>
              <a:gd name="T93" fmla="*/ 102 h 350"/>
              <a:gd name="T94" fmla="*/ 38 w 330"/>
              <a:gd name="T95" fmla="*/ 104 h 350"/>
              <a:gd name="T96" fmla="*/ 10 w 330"/>
              <a:gd name="T97" fmla="*/ 258 h 350"/>
              <a:gd name="T98" fmla="*/ 0 w 330"/>
              <a:gd name="T99" fmla="*/ 340 h 350"/>
              <a:gd name="T100" fmla="*/ 10 w 330"/>
              <a:gd name="T101" fmla="*/ 350 h 350"/>
              <a:gd name="T102" fmla="*/ 330 w 330"/>
              <a:gd name="T103" fmla="*/ 344 h 350"/>
              <a:gd name="T104" fmla="*/ 330 w 330"/>
              <a:gd name="T105" fmla="*/ 268 h 350"/>
              <a:gd name="T106" fmla="*/ 76 w 330"/>
              <a:gd name="T107" fmla="*/ 314 h 350"/>
              <a:gd name="T108" fmla="*/ 154 w 330"/>
              <a:gd name="T109" fmla="*/ 314 h 350"/>
              <a:gd name="T110" fmla="*/ 232 w 330"/>
              <a:gd name="T111" fmla="*/ 314 h 350"/>
              <a:gd name="T112" fmla="*/ 308 w 330"/>
              <a:gd name="T113" fmla="*/ 3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 h="350">
                <a:moveTo>
                  <a:pt x="134" y="134"/>
                </a:moveTo>
                <a:lnTo>
                  <a:pt x="134" y="134"/>
                </a:lnTo>
                <a:lnTo>
                  <a:pt x="134" y="138"/>
                </a:lnTo>
                <a:lnTo>
                  <a:pt x="132" y="142"/>
                </a:lnTo>
                <a:lnTo>
                  <a:pt x="128" y="144"/>
                </a:lnTo>
                <a:lnTo>
                  <a:pt x="124" y="144"/>
                </a:lnTo>
                <a:lnTo>
                  <a:pt x="124" y="144"/>
                </a:lnTo>
                <a:lnTo>
                  <a:pt x="120" y="144"/>
                </a:lnTo>
                <a:lnTo>
                  <a:pt x="118" y="142"/>
                </a:lnTo>
                <a:lnTo>
                  <a:pt x="116" y="138"/>
                </a:lnTo>
                <a:lnTo>
                  <a:pt x="114" y="134"/>
                </a:lnTo>
                <a:lnTo>
                  <a:pt x="114" y="134"/>
                </a:lnTo>
                <a:lnTo>
                  <a:pt x="116" y="118"/>
                </a:lnTo>
                <a:lnTo>
                  <a:pt x="120" y="104"/>
                </a:lnTo>
                <a:lnTo>
                  <a:pt x="126" y="90"/>
                </a:lnTo>
                <a:lnTo>
                  <a:pt x="136" y="78"/>
                </a:lnTo>
                <a:lnTo>
                  <a:pt x="146" y="68"/>
                </a:lnTo>
                <a:lnTo>
                  <a:pt x="160" y="60"/>
                </a:lnTo>
                <a:lnTo>
                  <a:pt x="174" y="56"/>
                </a:lnTo>
                <a:lnTo>
                  <a:pt x="188" y="52"/>
                </a:lnTo>
                <a:lnTo>
                  <a:pt x="188" y="52"/>
                </a:lnTo>
                <a:lnTo>
                  <a:pt x="192" y="42"/>
                </a:lnTo>
                <a:lnTo>
                  <a:pt x="196" y="32"/>
                </a:lnTo>
                <a:lnTo>
                  <a:pt x="202" y="22"/>
                </a:lnTo>
                <a:lnTo>
                  <a:pt x="210" y="14"/>
                </a:lnTo>
                <a:lnTo>
                  <a:pt x="218" y="8"/>
                </a:lnTo>
                <a:lnTo>
                  <a:pt x="228" y="4"/>
                </a:lnTo>
                <a:lnTo>
                  <a:pt x="238" y="0"/>
                </a:lnTo>
                <a:lnTo>
                  <a:pt x="250" y="0"/>
                </a:lnTo>
                <a:lnTo>
                  <a:pt x="250" y="0"/>
                </a:lnTo>
                <a:lnTo>
                  <a:pt x="254" y="0"/>
                </a:lnTo>
                <a:lnTo>
                  <a:pt x="258" y="2"/>
                </a:lnTo>
                <a:lnTo>
                  <a:pt x="260" y="6"/>
                </a:lnTo>
                <a:lnTo>
                  <a:pt x="260" y="10"/>
                </a:lnTo>
                <a:lnTo>
                  <a:pt x="260" y="10"/>
                </a:lnTo>
                <a:lnTo>
                  <a:pt x="260" y="14"/>
                </a:lnTo>
                <a:lnTo>
                  <a:pt x="258" y="16"/>
                </a:lnTo>
                <a:lnTo>
                  <a:pt x="254" y="18"/>
                </a:lnTo>
                <a:lnTo>
                  <a:pt x="250" y="20"/>
                </a:lnTo>
                <a:lnTo>
                  <a:pt x="250" y="20"/>
                </a:lnTo>
                <a:lnTo>
                  <a:pt x="242" y="20"/>
                </a:lnTo>
                <a:lnTo>
                  <a:pt x="234" y="22"/>
                </a:lnTo>
                <a:lnTo>
                  <a:pt x="226" y="26"/>
                </a:lnTo>
                <a:lnTo>
                  <a:pt x="220" y="32"/>
                </a:lnTo>
                <a:lnTo>
                  <a:pt x="214" y="38"/>
                </a:lnTo>
                <a:lnTo>
                  <a:pt x="212" y="46"/>
                </a:lnTo>
                <a:lnTo>
                  <a:pt x="208" y="52"/>
                </a:lnTo>
                <a:lnTo>
                  <a:pt x="208" y="62"/>
                </a:lnTo>
                <a:lnTo>
                  <a:pt x="208" y="62"/>
                </a:lnTo>
                <a:lnTo>
                  <a:pt x="206" y="66"/>
                </a:lnTo>
                <a:lnTo>
                  <a:pt x="204" y="68"/>
                </a:lnTo>
                <a:lnTo>
                  <a:pt x="202" y="70"/>
                </a:lnTo>
                <a:lnTo>
                  <a:pt x="198" y="72"/>
                </a:lnTo>
                <a:lnTo>
                  <a:pt x="198" y="72"/>
                </a:lnTo>
                <a:lnTo>
                  <a:pt x="198" y="72"/>
                </a:lnTo>
                <a:lnTo>
                  <a:pt x="198" y="72"/>
                </a:lnTo>
                <a:lnTo>
                  <a:pt x="198" y="72"/>
                </a:lnTo>
                <a:lnTo>
                  <a:pt x="198" y="72"/>
                </a:lnTo>
                <a:lnTo>
                  <a:pt x="184" y="72"/>
                </a:lnTo>
                <a:lnTo>
                  <a:pt x="172" y="76"/>
                </a:lnTo>
                <a:lnTo>
                  <a:pt x="162" y="82"/>
                </a:lnTo>
                <a:lnTo>
                  <a:pt x="152" y="90"/>
                </a:lnTo>
                <a:lnTo>
                  <a:pt x="146" y="100"/>
                </a:lnTo>
                <a:lnTo>
                  <a:pt x="140" y="110"/>
                </a:lnTo>
                <a:lnTo>
                  <a:pt x="136" y="122"/>
                </a:lnTo>
                <a:lnTo>
                  <a:pt x="134" y="134"/>
                </a:lnTo>
                <a:lnTo>
                  <a:pt x="134" y="134"/>
                </a:lnTo>
                <a:close/>
                <a:moveTo>
                  <a:pt x="124" y="10"/>
                </a:moveTo>
                <a:lnTo>
                  <a:pt x="124" y="10"/>
                </a:lnTo>
                <a:lnTo>
                  <a:pt x="124" y="6"/>
                </a:lnTo>
                <a:lnTo>
                  <a:pt x="122" y="2"/>
                </a:lnTo>
                <a:lnTo>
                  <a:pt x="118" y="0"/>
                </a:lnTo>
                <a:lnTo>
                  <a:pt x="114" y="0"/>
                </a:lnTo>
                <a:lnTo>
                  <a:pt x="114" y="0"/>
                </a:lnTo>
                <a:lnTo>
                  <a:pt x="100" y="0"/>
                </a:lnTo>
                <a:lnTo>
                  <a:pt x="86" y="6"/>
                </a:lnTo>
                <a:lnTo>
                  <a:pt x="72" y="12"/>
                </a:lnTo>
                <a:lnTo>
                  <a:pt x="62" y="20"/>
                </a:lnTo>
                <a:lnTo>
                  <a:pt x="52" y="32"/>
                </a:lnTo>
                <a:lnTo>
                  <a:pt x="46" y="44"/>
                </a:lnTo>
                <a:lnTo>
                  <a:pt x="42" y="58"/>
                </a:lnTo>
                <a:lnTo>
                  <a:pt x="40" y="74"/>
                </a:lnTo>
                <a:lnTo>
                  <a:pt x="40" y="74"/>
                </a:lnTo>
                <a:lnTo>
                  <a:pt x="40" y="78"/>
                </a:lnTo>
                <a:lnTo>
                  <a:pt x="44" y="80"/>
                </a:lnTo>
                <a:lnTo>
                  <a:pt x="46" y="82"/>
                </a:lnTo>
                <a:lnTo>
                  <a:pt x="50" y="84"/>
                </a:lnTo>
                <a:lnTo>
                  <a:pt x="50" y="84"/>
                </a:lnTo>
                <a:lnTo>
                  <a:pt x="54" y="82"/>
                </a:lnTo>
                <a:lnTo>
                  <a:pt x="58" y="80"/>
                </a:lnTo>
                <a:lnTo>
                  <a:pt x="60" y="78"/>
                </a:lnTo>
                <a:lnTo>
                  <a:pt x="60" y="74"/>
                </a:lnTo>
                <a:lnTo>
                  <a:pt x="60" y="74"/>
                </a:lnTo>
                <a:lnTo>
                  <a:pt x="62" y="62"/>
                </a:lnTo>
                <a:lnTo>
                  <a:pt x="64" y="52"/>
                </a:lnTo>
                <a:lnTo>
                  <a:pt x="70" y="44"/>
                </a:lnTo>
                <a:lnTo>
                  <a:pt x="76" y="36"/>
                </a:lnTo>
                <a:lnTo>
                  <a:pt x="84" y="28"/>
                </a:lnTo>
                <a:lnTo>
                  <a:pt x="94" y="24"/>
                </a:lnTo>
                <a:lnTo>
                  <a:pt x="104" y="20"/>
                </a:lnTo>
                <a:lnTo>
                  <a:pt x="114" y="20"/>
                </a:lnTo>
                <a:lnTo>
                  <a:pt x="114" y="20"/>
                </a:lnTo>
                <a:lnTo>
                  <a:pt x="118" y="18"/>
                </a:lnTo>
                <a:lnTo>
                  <a:pt x="122" y="16"/>
                </a:lnTo>
                <a:lnTo>
                  <a:pt x="124" y="14"/>
                </a:lnTo>
                <a:lnTo>
                  <a:pt x="124" y="10"/>
                </a:lnTo>
                <a:lnTo>
                  <a:pt x="124" y="10"/>
                </a:lnTo>
                <a:close/>
                <a:moveTo>
                  <a:pt x="250" y="32"/>
                </a:moveTo>
                <a:lnTo>
                  <a:pt x="250" y="32"/>
                </a:lnTo>
                <a:lnTo>
                  <a:pt x="246" y="34"/>
                </a:lnTo>
                <a:lnTo>
                  <a:pt x="242" y="36"/>
                </a:lnTo>
                <a:lnTo>
                  <a:pt x="240" y="38"/>
                </a:lnTo>
                <a:lnTo>
                  <a:pt x="240" y="42"/>
                </a:lnTo>
                <a:lnTo>
                  <a:pt x="240" y="42"/>
                </a:lnTo>
                <a:lnTo>
                  <a:pt x="238" y="54"/>
                </a:lnTo>
                <a:lnTo>
                  <a:pt x="236" y="62"/>
                </a:lnTo>
                <a:lnTo>
                  <a:pt x="230" y="72"/>
                </a:lnTo>
                <a:lnTo>
                  <a:pt x="224" y="80"/>
                </a:lnTo>
                <a:lnTo>
                  <a:pt x="216" y="86"/>
                </a:lnTo>
                <a:lnTo>
                  <a:pt x="208" y="92"/>
                </a:lnTo>
                <a:lnTo>
                  <a:pt x="198" y="94"/>
                </a:lnTo>
                <a:lnTo>
                  <a:pt x="188" y="96"/>
                </a:lnTo>
                <a:lnTo>
                  <a:pt x="188" y="96"/>
                </a:lnTo>
                <a:lnTo>
                  <a:pt x="184" y="96"/>
                </a:lnTo>
                <a:lnTo>
                  <a:pt x="180" y="98"/>
                </a:lnTo>
                <a:lnTo>
                  <a:pt x="178" y="102"/>
                </a:lnTo>
                <a:lnTo>
                  <a:pt x="178" y="106"/>
                </a:lnTo>
                <a:lnTo>
                  <a:pt x="178" y="106"/>
                </a:lnTo>
                <a:lnTo>
                  <a:pt x="176" y="112"/>
                </a:lnTo>
                <a:lnTo>
                  <a:pt x="172" y="118"/>
                </a:lnTo>
                <a:lnTo>
                  <a:pt x="166" y="124"/>
                </a:lnTo>
                <a:lnTo>
                  <a:pt x="158" y="124"/>
                </a:lnTo>
                <a:lnTo>
                  <a:pt x="158" y="124"/>
                </a:lnTo>
                <a:lnTo>
                  <a:pt x="154" y="126"/>
                </a:lnTo>
                <a:lnTo>
                  <a:pt x="150" y="128"/>
                </a:lnTo>
                <a:lnTo>
                  <a:pt x="148" y="130"/>
                </a:lnTo>
                <a:lnTo>
                  <a:pt x="148" y="134"/>
                </a:lnTo>
                <a:lnTo>
                  <a:pt x="148" y="134"/>
                </a:lnTo>
                <a:lnTo>
                  <a:pt x="148" y="138"/>
                </a:lnTo>
                <a:lnTo>
                  <a:pt x="150" y="142"/>
                </a:lnTo>
                <a:lnTo>
                  <a:pt x="154" y="144"/>
                </a:lnTo>
                <a:lnTo>
                  <a:pt x="158" y="144"/>
                </a:lnTo>
                <a:lnTo>
                  <a:pt x="158" y="144"/>
                </a:lnTo>
                <a:lnTo>
                  <a:pt x="170" y="142"/>
                </a:lnTo>
                <a:lnTo>
                  <a:pt x="182" y="136"/>
                </a:lnTo>
                <a:lnTo>
                  <a:pt x="190" y="126"/>
                </a:lnTo>
                <a:lnTo>
                  <a:pt x="196" y="114"/>
                </a:lnTo>
                <a:lnTo>
                  <a:pt x="196" y="114"/>
                </a:lnTo>
                <a:lnTo>
                  <a:pt x="208" y="112"/>
                </a:lnTo>
                <a:lnTo>
                  <a:pt x="222" y="106"/>
                </a:lnTo>
                <a:lnTo>
                  <a:pt x="232" y="100"/>
                </a:lnTo>
                <a:lnTo>
                  <a:pt x="242" y="90"/>
                </a:lnTo>
                <a:lnTo>
                  <a:pt x="250" y="80"/>
                </a:lnTo>
                <a:lnTo>
                  <a:pt x="256" y="68"/>
                </a:lnTo>
                <a:lnTo>
                  <a:pt x="258" y="56"/>
                </a:lnTo>
                <a:lnTo>
                  <a:pt x="260" y="42"/>
                </a:lnTo>
                <a:lnTo>
                  <a:pt x="260" y="42"/>
                </a:lnTo>
                <a:lnTo>
                  <a:pt x="260" y="38"/>
                </a:lnTo>
                <a:lnTo>
                  <a:pt x="258" y="36"/>
                </a:lnTo>
                <a:lnTo>
                  <a:pt x="254" y="34"/>
                </a:lnTo>
                <a:lnTo>
                  <a:pt x="250" y="32"/>
                </a:lnTo>
                <a:lnTo>
                  <a:pt x="250" y="32"/>
                </a:lnTo>
                <a:close/>
                <a:moveTo>
                  <a:pt x="158" y="10"/>
                </a:moveTo>
                <a:lnTo>
                  <a:pt x="158" y="10"/>
                </a:lnTo>
                <a:lnTo>
                  <a:pt x="158" y="6"/>
                </a:lnTo>
                <a:lnTo>
                  <a:pt x="156" y="2"/>
                </a:lnTo>
                <a:lnTo>
                  <a:pt x="152" y="0"/>
                </a:lnTo>
                <a:lnTo>
                  <a:pt x="148" y="0"/>
                </a:lnTo>
                <a:lnTo>
                  <a:pt x="148" y="0"/>
                </a:lnTo>
                <a:lnTo>
                  <a:pt x="144" y="0"/>
                </a:lnTo>
                <a:lnTo>
                  <a:pt x="142" y="2"/>
                </a:lnTo>
                <a:lnTo>
                  <a:pt x="138" y="6"/>
                </a:lnTo>
                <a:lnTo>
                  <a:pt x="138" y="10"/>
                </a:lnTo>
                <a:lnTo>
                  <a:pt x="138" y="10"/>
                </a:lnTo>
                <a:lnTo>
                  <a:pt x="138" y="16"/>
                </a:lnTo>
                <a:lnTo>
                  <a:pt x="136" y="22"/>
                </a:lnTo>
                <a:lnTo>
                  <a:pt x="132" y="26"/>
                </a:lnTo>
                <a:lnTo>
                  <a:pt x="128" y="32"/>
                </a:lnTo>
                <a:lnTo>
                  <a:pt x="128" y="32"/>
                </a:lnTo>
                <a:lnTo>
                  <a:pt x="124" y="36"/>
                </a:lnTo>
                <a:lnTo>
                  <a:pt x="118" y="38"/>
                </a:lnTo>
                <a:lnTo>
                  <a:pt x="112" y="40"/>
                </a:lnTo>
                <a:lnTo>
                  <a:pt x="106" y="42"/>
                </a:lnTo>
                <a:lnTo>
                  <a:pt x="106" y="42"/>
                </a:lnTo>
                <a:lnTo>
                  <a:pt x="106" y="42"/>
                </a:lnTo>
                <a:lnTo>
                  <a:pt x="102" y="42"/>
                </a:lnTo>
                <a:lnTo>
                  <a:pt x="100" y="44"/>
                </a:lnTo>
                <a:lnTo>
                  <a:pt x="98" y="48"/>
                </a:lnTo>
                <a:lnTo>
                  <a:pt x="96" y="52"/>
                </a:lnTo>
                <a:lnTo>
                  <a:pt x="96" y="52"/>
                </a:lnTo>
                <a:lnTo>
                  <a:pt x="98" y="56"/>
                </a:lnTo>
                <a:lnTo>
                  <a:pt x="100" y="58"/>
                </a:lnTo>
                <a:lnTo>
                  <a:pt x="102" y="60"/>
                </a:lnTo>
                <a:lnTo>
                  <a:pt x="106" y="62"/>
                </a:lnTo>
                <a:lnTo>
                  <a:pt x="106" y="62"/>
                </a:lnTo>
                <a:lnTo>
                  <a:pt x="106" y="62"/>
                </a:lnTo>
                <a:lnTo>
                  <a:pt x="106" y="62"/>
                </a:lnTo>
                <a:lnTo>
                  <a:pt x="116" y="60"/>
                </a:lnTo>
                <a:lnTo>
                  <a:pt x="126" y="58"/>
                </a:lnTo>
                <a:lnTo>
                  <a:pt x="136" y="52"/>
                </a:lnTo>
                <a:lnTo>
                  <a:pt x="142" y="46"/>
                </a:lnTo>
                <a:lnTo>
                  <a:pt x="142" y="46"/>
                </a:lnTo>
                <a:lnTo>
                  <a:pt x="150" y="38"/>
                </a:lnTo>
                <a:lnTo>
                  <a:pt x="154" y="30"/>
                </a:lnTo>
                <a:lnTo>
                  <a:pt x="158" y="20"/>
                </a:lnTo>
                <a:lnTo>
                  <a:pt x="158" y="10"/>
                </a:lnTo>
                <a:lnTo>
                  <a:pt x="158" y="10"/>
                </a:lnTo>
                <a:close/>
                <a:moveTo>
                  <a:pt x="330" y="268"/>
                </a:moveTo>
                <a:lnTo>
                  <a:pt x="330" y="190"/>
                </a:lnTo>
                <a:lnTo>
                  <a:pt x="242" y="258"/>
                </a:lnTo>
                <a:lnTo>
                  <a:pt x="242" y="190"/>
                </a:lnTo>
                <a:lnTo>
                  <a:pt x="154" y="258"/>
                </a:lnTo>
                <a:lnTo>
                  <a:pt x="148" y="258"/>
                </a:lnTo>
                <a:lnTo>
                  <a:pt x="122" y="258"/>
                </a:lnTo>
                <a:lnTo>
                  <a:pt x="128" y="252"/>
                </a:lnTo>
                <a:lnTo>
                  <a:pt x="146" y="240"/>
                </a:lnTo>
                <a:lnTo>
                  <a:pt x="140" y="172"/>
                </a:lnTo>
                <a:lnTo>
                  <a:pt x="140" y="172"/>
                </a:lnTo>
                <a:lnTo>
                  <a:pt x="140" y="168"/>
                </a:lnTo>
                <a:lnTo>
                  <a:pt x="138" y="164"/>
                </a:lnTo>
                <a:lnTo>
                  <a:pt x="134" y="162"/>
                </a:lnTo>
                <a:lnTo>
                  <a:pt x="130" y="162"/>
                </a:lnTo>
                <a:lnTo>
                  <a:pt x="118" y="162"/>
                </a:lnTo>
                <a:lnTo>
                  <a:pt x="118" y="162"/>
                </a:lnTo>
                <a:lnTo>
                  <a:pt x="114" y="162"/>
                </a:lnTo>
                <a:lnTo>
                  <a:pt x="112" y="164"/>
                </a:lnTo>
                <a:lnTo>
                  <a:pt x="110" y="168"/>
                </a:lnTo>
                <a:lnTo>
                  <a:pt x="108" y="172"/>
                </a:lnTo>
                <a:lnTo>
                  <a:pt x="100" y="258"/>
                </a:lnTo>
                <a:lnTo>
                  <a:pt x="82" y="258"/>
                </a:lnTo>
                <a:lnTo>
                  <a:pt x="66" y="110"/>
                </a:lnTo>
                <a:lnTo>
                  <a:pt x="66" y="110"/>
                </a:lnTo>
                <a:lnTo>
                  <a:pt x="66" y="106"/>
                </a:lnTo>
                <a:lnTo>
                  <a:pt x="64" y="104"/>
                </a:lnTo>
                <a:lnTo>
                  <a:pt x="60" y="102"/>
                </a:lnTo>
                <a:lnTo>
                  <a:pt x="56" y="100"/>
                </a:lnTo>
                <a:lnTo>
                  <a:pt x="44" y="100"/>
                </a:lnTo>
                <a:lnTo>
                  <a:pt x="44" y="100"/>
                </a:lnTo>
                <a:lnTo>
                  <a:pt x="40" y="102"/>
                </a:lnTo>
                <a:lnTo>
                  <a:pt x="38" y="104"/>
                </a:lnTo>
                <a:lnTo>
                  <a:pt x="36" y="106"/>
                </a:lnTo>
                <a:lnTo>
                  <a:pt x="34" y="110"/>
                </a:lnTo>
                <a:lnTo>
                  <a:pt x="18" y="258"/>
                </a:lnTo>
                <a:lnTo>
                  <a:pt x="10" y="258"/>
                </a:lnTo>
                <a:lnTo>
                  <a:pt x="10" y="258"/>
                </a:lnTo>
                <a:lnTo>
                  <a:pt x="6" y="260"/>
                </a:lnTo>
                <a:lnTo>
                  <a:pt x="2" y="262"/>
                </a:lnTo>
                <a:lnTo>
                  <a:pt x="0" y="264"/>
                </a:lnTo>
                <a:lnTo>
                  <a:pt x="0" y="268"/>
                </a:lnTo>
                <a:lnTo>
                  <a:pt x="0" y="340"/>
                </a:lnTo>
                <a:lnTo>
                  <a:pt x="0" y="340"/>
                </a:lnTo>
                <a:lnTo>
                  <a:pt x="0" y="344"/>
                </a:lnTo>
                <a:lnTo>
                  <a:pt x="2" y="348"/>
                </a:lnTo>
                <a:lnTo>
                  <a:pt x="6" y="350"/>
                </a:lnTo>
                <a:lnTo>
                  <a:pt x="10" y="350"/>
                </a:lnTo>
                <a:lnTo>
                  <a:pt x="320" y="350"/>
                </a:lnTo>
                <a:lnTo>
                  <a:pt x="320" y="350"/>
                </a:lnTo>
                <a:lnTo>
                  <a:pt x="324" y="350"/>
                </a:lnTo>
                <a:lnTo>
                  <a:pt x="328" y="348"/>
                </a:lnTo>
                <a:lnTo>
                  <a:pt x="330" y="344"/>
                </a:lnTo>
                <a:lnTo>
                  <a:pt x="330" y="340"/>
                </a:lnTo>
                <a:lnTo>
                  <a:pt x="330" y="268"/>
                </a:lnTo>
                <a:lnTo>
                  <a:pt x="330" y="268"/>
                </a:lnTo>
                <a:lnTo>
                  <a:pt x="330" y="268"/>
                </a:lnTo>
                <a:lnTo>
                  <a:pt x="330" y="268"/>
                </a:lnTo>
                <a:close/>
                <a:moveTo>
                  <a:pt x="76" y="314"/>
                </a:moveTo>
                <a:lnTo>
                  <a:pt x="22" y="314"/>
                </a:lnTo>
                <a:lnTo>
                  <a:pt x="22" y="288"/>
                </a:lnTo>
                <a:lnTo>
                  <a:pt x="76" y="288"/>
                </a:lnTo>
                <a:lnTo>
                  <a:pt x="76" y="314"/>
                </a:lnTo>
                <a:close/>
                <a:moveTo>
                  <a:pt x="154" y="314"/>
                </a:moveTo>
                <a:lnTo>
                  <a:pt x="100" y="314"/>
                </a:lnTo>
                <a:lnTo>
                  <a:pt x="100" y="288"/>
                </a:lnTo>
                <a:lnTo>
                  <a:pt x="154" y="288"/>
                </a:lnTo>
                <a:lnTo>
                  <a:pt x="154" y="314"/>
                </a:lnTo>
                <a:close/>
                <a:moveTo>
                  <a:pt x="232" y="314"/>
                </a:moveTo>
                <a:lnTo>
                  <a:pt x="176" y="314"/>
                </a:lnTo>
                <a:lnTo>
                  <a:pt x="176" y="288"/>
                </a:lnTo>
                <a:lnTo>
                  <a:pt x="232" y="288"/>
                </a:lnTo>
                <a:lnTo>
                  <a:pt x="232" y="314"/>
                </a:lnTo>
                <a:close/>
                <a:moveTo>
                  <a:pt x="308" y="314"/>
                </a:moveTo>
                <a:lnTo>
                  <a:pt x="254" y="314"/>
                </a:lnTo>
                <a:lnTo>
                  <a:pt x="254" y="288"/>
                </a:lnTo>
                <a:lnTo>
                  <a:pt x="308" y="288"/>
                </a:lnTo>
                <a:lnTo>
                  <a:pt x="308" y="314"/>
                </a:lnTo>
                <a:close/>
              </a:path>
            </a:pathLst>
          </a:custGeom>
          <a:solidFill>
            <a:schemeClr val="bg1"/>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grpSp>
        <p:nvGrpSpPr>
          <p:cNvPr id="404" name="Group 403">
            <a:extLst>
              <a:ext uri="{FF2B5EF4-FFF2-40B4-BE49-F238E27FC236}">
                <a16:creationId xmlns:a16="http://schemas.microsoft.com/office/drawing/2014/main" id="{B4E0F8D4-F74C-4584-854D-C3D79A8F845F}"/>
              </a:ext>
            </a:extLst>
          </p:cNvPr>
          <p:cNvGrpSpPr/>
          <p:nvPr/>
        </p:nvGrpSpPr>
        <p:grpSpPr>
          <a:xfrm>
            <a:off x="6566522" y="2919487"/>
            <a:ext cx="617455" cy="211296"/>
            <a:chOff x="6128822" y="4690710"/>
            <a:chExt cx="1788406" cy="612000"/>
          </a:xfrm>
        </p:grpSpPr>
        <p:sp>
          <p:nvSpPr>
            <p:cNvPr id="405" name="Oval 404">
              <a:extLst>
                <a:ext uri="{FF2B5EF4-FFF2-40B4-BE49-F238E27FC236}">
                  <a16:creationId xmlns:a16="http://schemas.microsoft.com/office/drawing/2014/main" id="{FFD3C766-B211-499D-8C44-DFAE599A2350}"/>
                </a:ext>
              </a:extLst>
            </p:cNvPr>
            <p:cNvSpPr/>
            <p:nvPr/>
          </p:nvSpPr>
          <p:spPr bwMode="ltGray">
            <a:xfrm>
              <a:off x="6722836" y="4690710"/>
              <a:ext cx="612000" cy="612000"/>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134"/>
              <a:endParaRPr lang="en-GB" sz="1814" dirty="0" err="1">
                <a:solidFill>
                  <a:prstClr val="white"/>
                </a:solidFill>
                <a:latin typeface="Georgia" pitchFamily="18" charset="0"/>
              </a:endParaRPr>
            </a:p>
          </p:txBody>
        </p:sp>
        <p:sp>
          <p:nvSpPr>
            <p:cNvPr id="406" name="Freeform 4830">
              <a:extLst>
                <a:ext uri="{FF2B5EF4-FFF2-40B4-BE49-F238E27FC236}">
                  <a16:creationId xmlns:a16="http://schemas.microsoft.com/office/drawing/2014/main" id="{6213F0F9-DA30-426C-B9AA-4ABCFE380B53}"/>
                </a:ext>
              </a:extLst>
            </p:cNvPr>
            <p:cNvSpPr>
              <a:spLocks noEditPoints="1"/>
            </p:cNvSpPr>
            <p:nvPr/>
          </p:nvSpPr>
          <p:spPr bwMode="auto">
            <a:xfrm>
              <a:off x="6722411" y="4753616"/>
              <a:ext cx="612870" cy="490294"/>
            </a:xfrm>
            <a:custGeom>
              <a:avLst/>
              <a:gdLst>
                <a:gd name="T0" fmla="*/ 478 w 500"/>
                <a:gd name="T1" fmla="*/ 164 h 400"/>
                <a:gd name="T2" fmla="*/ 422 w 500"/>
                <a:gd name="T3" fmla="*/ 150 h 400"/>
                <a:gd name="T4" fmla="*/ 374 w 500"/>
                <a:gd name="T5" fmla="*/ 120 h 400"/>
                <a:gd name="T6" fmla="*/ 358 w 500"/>
                <a:gd name="T7" fmla="*/ 106 h 400"/>
                <a:gd name="T8" fmla="*/ 356 w 500"/>
                <a:gd name="T9" fmla="*/ 104 h 400"/>
                <a:gd name="T10" fmla="*/ 260 w 500"/>
                <a:gd name="T11" fmla="*/ 8 h 400"/>
                <a:gd name="T12" fmla="*/ 260 w 500"/>
                <a:gd name="T13" fmla="*/ 6 h 400"/>
                <a:gd name="T14" fmla="*/ 256 w 500"/>
                <a:gd name="T15" fmla="*/ 4 h 400"/>
                <a:gd name="T16" fmla="*/ 256 w 500"/>
                <a:gd name="T17" fmla="*/ 2 h 400"/>
                <a:gd name="T18" fmla="*/ 252 w 500"/>
                <a:gd name="T19" fmla="*/ 0 h 400"/>
                <a:gd name="T20" fmla="*/ 252 w 500"/>
                <a:gd name="T21" fmla="*/ 0 h 400"/>
                <a:gd name="T22" fmla="*/ 248 w 500"/>
                <a:gd name="T23" fmla="*/ 0 h 400"/>
                <a:gd name="T24" fmla="*/ 248 w 500"/>
                <a:gd name="T25" fmla="*/ 0 h 400"/>
                <a:gd name="T26" fmla="*/ 244 w 500"/>
                <a:gd name="T27" fmla="*/ 2 h 400"/>
                <a:gd name="T28" fmla="*/ 244 w 500"/>
                <a:gd name="T29" fmla="*/ 4 h 400"/>
                <a:gd name="T30" fmla="*/ 240 w 500"/>
                <a:gd name="T31" fmla="*/ 6 h 400"/>
                <a:gd name="T32" fmla="*/ 214 w 500"/>
                <a:gd name="T33" fmla="*/ 102 h 400"/>
                <a:gd name="T34" fmla="*/ 144 w 500"/>
                <a:gd name="T35" fmla="*/ 104 h 400"/>
                <a:gd name="T36" fmla="*/ 142 w 500"/>
                <a:gd name="T37" fmla="*/ 106 h 400"/>
                <a:gd name="T38" fmla="*/ 126 w 500"/>
                <a:gd name="T39" fmla="*/ 120 h 400"/>
                <a:gd name="T40" fmla="*/ 78 w 500"/>
                <a:gd name="T41" fmla="*/ 150 h 400"/>
                <a:gd name="T42" fmla="*/ 22 w 500"/>
                <a:gd name="T43" fmla="*/ 164 h 400"/>
                <a:gd name="T44" fmla="*/ 0 w 500"/>
                <a:gd name="T45" fmla="*/ 186 h 400"/>
                <a:gd name="T46" fmla="*/ 0 w 500"/>
                <a:gd name="T47" fmla="*/ 186 h 400"/>
                <a:gd name="T48" fmla="*/ 20 w 500"/>
                <a:gd name="T49" fmla="*/ 184 h 400"/>
                <a:gd name="T50" fmla="*/ 80 w 500"/>
                <a:gd name="T51" fmla="*/ 170 h 400"/>
                <a:gd name="T52" fmla="*/ 134 w 500"/>
                <a:gd name="T53" fmla="*/ 140 h 400"/>
                <a:gd name="T54" fmla="*/ 138 w 500"/>
                <a:gd name="T55" fmla="*/ 388 h 400"/>
                <a:gd name="T56" fmla="*/ 140 w 500"/>
                <a:gd name="T57" fmla="*/ 394 h 400"/>
                <a:gd name="T58" fmla="*/ 146 w 500"/>
                <a:gd name="T59" fmla="*/ 400 h 400"/>
                <a:gd name="T60" fmla="*/ 154 w 500"/>
                <a:gd name="T61" fmla="*/ 398 h 400"/>
                <a:gd name="T62" fmla="*/ 250 w 500"/>
                <a:gd name="T63" fmla="*/ 322 h 400"/>
                <a:gd name="T64" fmla="*/ 342 w 500"/>
                <a:gd name="T65" fmla="*/ 392 h 400"/>
                <a:gd name="T66" fmla="*/ 352 w 500"/>
                <a:gd name="T67" fmla="*/ 400 h 400"/>
                <a:gd name="T68" fmla="*/ 358 w 500"/>
                <a:gd name="T69" fmla="*/ 398 h 400"/>
                <a:gd name="T70" fmla="*/ 362 w 500"/>
                <a:gd name="T71" fmla="*/ 388 h 400"/>
                <a:gd name="T72" fmla="*/ 350 w 500"/>
                <a:gd name="T73" fmla="*/ 126 h 400"/>
                <a:gd name="T74" fmla="*/ 402 w 500"/>
                <a:gd name="T75" fmla="*/ 162 h 400"/>
                <a:gd name="T76" fmla="*/ 458 w 500"/>
                <a:gd name="T77" fmla="*/ 182 h 400"/>
                <a:gd name="T78" fmla="*/ 500 w 500"/>
                <a:gd name="T79" fmla="*/ 186 h 400"/>
                <a:gd name="T80" fmla="*/ 500 w 500"/>
                <a:gd name="T81" fmla="*/ 186 h 400"/>
                <a:gd name="T82" fmla="*/ 498 w 500"/>
                <a:gd name="T83" fmla="*/ 166 h 400"/>
                <a:gd name="T84" fmla="*/ 282 w 500"/>
                <a:gd name="T85" fmla="*/ 166 h 400"/>
                <a:gd name="T86" fmla="*/ 250 w 500"/>
                <a:gd name="T87" fmla="*/ 220 h 400"/>
                <a:gd name="T88" fmla="*/ 280 w 500"/>
                <a:gd name="T89" fmla="*/ 202 h 400"/>
                <a:gd name="T90" fmla="*/ 236 w 500"/>
                <a:gd name="T91" fmla="*/ 102 h 400"/>
                <a:gd name="T92" fmla="*/ 270 w 500"/>
                <a:gd name="T93" fmla="*/ 122 h 400"/>
                <a:gd name="T94" fmla="*/ 224 w 500"/>
                <a:gd name="T95" fmla="*/ 146 h 400"/>
                <a:gd name="T96" fmla="*/ 230 w 500"/>
                <a:gd name="T97" fmla="*/ 172 h 400"/>
                <a:gd name="T98" fmla="*/ 184 w 500"/>
                <a:gd name="T99" fmla="*/ 122 h 400"/>
                <a:gd name="T100" fmla="*/ 184 w 500"/>
                <a:gd name="T101" fmla="*/ 122 h 400"/>
                <a:gd name="T102" fmla="*/ 196 w 500"/>
                <a:gd name="T103" fmla="*/ 250 h 400"/>
                <a:gd name="T104" fmla="*/ 186 w 500"/>
                <a:gd name="T105" fmla="*/ 286 h 400"/>
                <a:gd name="T106" fmla="*/ 200 w 500"/>
                <a:gd name="T107" fmla="*/ 272 h 400"/>
                <a:gd name="T108" fmla="*/ 250 w 500"/>
                <a:gd name="T109" fmla="*/ 300 h 400"/>
                <a:gd name="T110" fmla="*/ 270 w 500"/>
                <a:gd name="T111" fmla="*/ 312 h 400"/>
                <a:gd name="T112" fmla="*/ 304 w 500"/>
                <a:gd name="T113" fmla="*/ 250 h 400"/>
                <a:gd name="T114" fmla="*/ 304 w 500"/>
                <a:gd name="T115" fmla="*/ 250 h 400"/>
                <a:gd name="T116" fmla="*/ 316 w 500"/>
                <a:gd name="T117" fmla="*/ 12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8" y="106"/>
                  </a:lnTo>
                  <a:lnTo>
                    <a:pt x="358" y="106"/>
                  </a:lnTo>
                  <a:lnTo>
                    <a:pt x="358" y="106"/>
                  </a:lnTo>
                  <a:lnTo>
                    <a:pt x="356" y="104"/>
                  </a:lnTo>
                  <a:lnTo>
                    <a:pt x="356" y="104"/>
                  </a:lnTo>
                  <a:lnTo>
                    <a:pt x="352" y="102"/>
                  </a:lnTo>
                  <a:lnTo>
                    <a:pt x="286" y="102"/>
                  </a:lnTo>
                  <a:lnTo>
                    <a:pt x="260" y="8"/>
                  </a:lnTo>
                  <a:lnTo>
                    <a:pt x="260" y="8"/>
                  </a:lnTo>
                  <a:lnTo>
                    <a:pt x="260" y="6"/>
                  </a:lnTo>
                  <a:lnTo>
                    <a:pt x="260" y="6"/>
                  </a:lnTo>
                  <a:lnTo>
                    <a:pt x="258" y="4"/>
                  </a:lnTo>
                  <a:lnTo>
                    <a:pt x="258" y="4"/>
                  </a:lnTo>
                  <a:lnTo>
                    <a:pt x="256" y="4"/>
                  </a:lnTo>
                  <a:lnTo>
                    <a:pt x="256" y="4"/>
                  </a:lnTo>
                  <a:lnTo>
                    <a:pt x="256" y="2"/>
                  </a:lnTo>
                  <a:lnTo>
                    <a:pt x="256" y="2"/>
                  </a:lnTo>
                  <a:lnTo>
                    <a:pt x="254" y="2"/>
                  </a:lnTo>
                  <a:lnTo>
                    <a:pt x="254" y="2"/>
                  </a:lnTo>
                  <a:lnTo>
                    <a:pt x="252" y="0"/>
                  </a:lnTo>
                  <a:lnTo>
                    <a:pt x="252" y="0"/>
                  </a:lnTo>
                  <a:lnTo>
                    <a:pt x="252" y="0"/>
                  </a:lnTo>
                  <a:lnTo>
                    <a:pt x="252" y="0"/>
                  </a:lnTo>
                  <a:lnTo>
                    <a:pt x="250" y="0"/>
                  </a:lnTo>
                  <a:lnTo>
                    <a:pt x="250" y="0"/>
                  </a:lnTo>
                  <a:lnTo>
                    <a:pt x="248" y="0"/>
                  </a:lnTo>
                  <a:lnTo>
                    <a:pt x="248" y="0"/>
                  </a:lnTo>
                  <a:lnTo>
                    <a:pt x="248" y="0"/>
                  </a:lnTo>
                  <a:lnTo>
                    <a:pt x="248" y="0"/>
                  </a:lnTo>
                  <a:lnTo>
                    <a:pt x="246" y="2"/>
                  </a:lnTo>
                  <a:lnTo>
                    <a:pt x="246" y="2"/>
                  </a:lnTo>
                  <a:lnTo>
                    <a:pt x="244" y="2"/>
                  </a:lnTo>
                  <a:lnTo>
                    <a:pt x="244" y="2"/>
                  </a:lnTo>
                  <a:lnTo>
                    <a:pt x="244" y="4"/>
                  </a:lnTo>
                  <a:lnTo>
                    <a:pt x="244" y="4"/>
                  </a:lnTo>
                  <a:lnTo>
                    <a:pt x="242" y="4"/>
                  </a:lnTo>
                  <a:lnTo>
                    <a:pt x="242" y="4"/>
                  </a:lnTo>
                  <a:lnTo>
                    <a:pt x="240" y="6"/>
                  </a:lnTo>
                  <a:lnTo>
                    <a:pt x="240" y="6"/>
                  </a:lnTo>
                  <a:lnTo>
                    <a:pt x="240" y="8"/>
                  </a:lnTo>
                  <a:lnTo>
                    <a:pt x="214" y="102"/>
                  </a:lnTo>
                  <a:lnTo>
                    <a:pt x="148" y="102"/>
                  </a:lnTo>
                  <a:lnTo>
                    <a:pt x="148" y="102"/>
                  </a:lnTo>
                  <a:lnTo>
                    <a:pt x="144" y="104"/>
                  </a:lnTo>
                  <a:lnTo>
                    <a:pt x="144" y="104"/>
                  </a:lnTo>
                  <a:lnTo>
                    <a:pt x="142" y="106"/>
                  </a:lnTo>
                  <a:lnTo>
                    <a:pt x="142" y="106"/>
                  </a:lnTo>
                  <a:lnTo>
                    <a:pt x="142" y="106"/>
                  </a:lnTo>
                  <a:lnTo>
                    <a:pt x="142" y="106"/>
                  </a:lnTo>
                  <a:lnTo>
                    <a:pt x="126" y="120"/>
                  </a:lnTo>
                  <a:lnTo>
                    <a:pt x="112" y="130"/>
                  </a:lnTo>
                  <a:lnTo>
                    <a:pt x="94" y="142"/>
                  </a:lnTo>
                  <a:lnTo>
                    <a:pt x="78" y="150"/>
                  </a:lnTo>
                  <a:lnTo>
                    <a:pt x="60" y="156"/>
                  </a:lnTo>
                  <a:lnTo>
                    <a:pt x="40" y="162"/>
                  </a:lnTo>
                  <a:lnTo>
                    <a:pt x="22" y="164"/>
                  </a:lnTo>
                  <a:lnTo>
                    <a:pt x="2" y="166"/>
                  </a:lnTo>
                  <a:lnTo>
                    <a:pt x="2" y="166"/>
                  </a:lnTo>
                  <a:lnTo>
                    <a:pt x="0" y="186"/>
                  </a:lnTo>
                  <a:lnTo>
                    <a:pt x="0" y="186"/>
                  </a:lnTo>
                  <a:lnTo>
                    <a:pt x="0" y="186"/>
                  </a:lnTo>
                  <a:lnTo>
                    <a:pt x="0" y="186"/>
                  </a:lnTo>
                  <a:lnTo>
                    <a:pt x="0" y="18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88"/>
                  </a:lnTo>
                  <a:lnTo>
                    <a:pt x="138" y="392"/>
                  </a:lnTo>
                  <a:lnTo>
                    <a:pt x="140" y="394"/>
                  </a:lnTo>
                  <a:lnTo>
                    <a:pt x="142" y="398"/>
                  </a:lnTo>
                  <a:lnTo>
                    <a:pt x="146" y="400"/>
                  </a:lnTo>
                  <a:lnTo>
                    <a:pt x="146" y="400"/>
                  </a:lnTo>
                  <a:lnTo>
                    <a:pt x="148" y="400"/>
                  </a:lnTo>
                  <a:lnTo>
                    <a:pt x="148" y="400"/>
                  </a:lnTo>
                  <a:lnTo>
                    <a:pt x="154" y="398"/>
                  </a:lnTo>
                  <a:lnTo>
                    <a:pt x="158" y="392"/>
                  </a:lnTo>
                  <a:lnTo>
                    <a:pt x="164" y="372"/>
                  </a:lnTo>
                  <a:lnTo>
                    <a:pt x="250" y="322"/>
                  </a:lnTo>
                  <a:lnTo>
                    <a:pt x="336" y="372"/>
                  </a:lnTo>
                  <a:lnTo>
                    <a:pt x="342" y="392"/>
                  </a:lnTo>
                  <a:lnTo>
                    <a:pt x="342" y="392"/>
                  </a:lnTo>
                  <a:lnTo>
                    <a:pt x="346" y="398"/>
                  </a:lnTo>
                  <a:lnTo>
                    <a:pt x="352" y="400"/>
                  </a:lnTo>
                  <a:lnTo>
                    <a:pt x="352" y="400"/>
                  </a:lnTo>
                  <a:lnTo>
                    <a:pt x="354" y="400"/>
                  </a:lnTo>
                  <a:lnTo>
                    <a:pt x="354" y="400"/>
                  </a:lnTo>
                  <a:lnTo>
                    <a:pt x="358" y="398"/>
                  </a:lnTo>
                  <a:lnTo>
                    <a:pt x="360" y="394"/>
                  </a:lnTo>
                  <a:lnTo>
                    <a:pt x="362" y="392"/>
                  </a:lnTo>
                  <a:lnTo>
                    <a:pt x="362" y="388"/>
                  </a:lnTo>
                  <a:lnTo>
                    <a:pt x="300" y="156"/>
                  </a:lnTo>
                  <a:lnTo>
                    <a:pt x="350" y="126"/>
                  </a:lnTo>
                  <a:lnTo>
                    <a:pt x="350" y="126"/>
                  </a:lnTo>
                  <a:lnTo>
                    <a:pt x="366" y="140"/>
                  </a:lnTo>
                  <a:lnTo>
                    <a:pt x="384" y="152"/>
                  </a:lnTo>
                  <a:lnTo>
                    <a:pt x="402" y="162"/>
                  </a:lnTo>
                  <a:lnTo>
                    <a:pt x="420" y="170"/>
                  </a:lnTo>
                  <a:lnTo>
                    <a:pt x="438" y="176"/>
                  </a:lnTo>
                  <a:lnTo>
                    <a:pt x="458" y="182"/>
                  </a:lnTo>
                  <a:lnTo>
                    <a:pt x="480" y="184"/>
                  </a:lnTo>
                  <a:lnTo>
                    <a:pt x="500" y="186"/>
                  </a:lnTo>
                  <a:lnTo>
                    <a:pt x="500" y="186"/>
                  </a:lnTo>
                  <a:lnTo>
                    <a:pt x="500" y="186"/>
                  </a:lnTo>
                  <a:lnTo>
                    <a:pt x="500" y="186"/>
                  </a:lnTo>
                  <a:lnTo>
                    <a:pt x="500" y="186"/>
                  </a:lnTo>
                  <a:lnTo>
                    <a:pt x="500" y="186"/>
                  </a:lnTo>
                  <a:lnTo>
                    <a:pt x="498" y="16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408" name="Freeform 4830">
              <a:extLst>
                <a:ext uri="{FF2B5EF4-FFF2-40B4-BE49-F238E27FC236}">
                  <a16:creationId xmlns:a16="http://schemas.microsoft.com/office/drawing/2014/main" id="{62B5F5B9-2AA7-4AFF-AE88-CA4420CCB010}"/>
                </a:ext>
              </a:extLst>
            </p:cNvPr>
            <p:cNvSpPr>
              <a:spLocks noEditPoints="1"/>
            </p:cNvSpPr>
            <p:nvPr/>
          </p:nvSpPr>
          <p:spPr bwMode="auto">
            <a:xfrm>
              <a:off x="7304358" y="4753616"/>
              <a:ext cx="612870" cy="490294"/>
            </a:xfrm>
            <a:custGeom>
              <a:avLst/>
              <a:gdLst>
                <a:gd name="T0" fmla="*/ 478 w 500"/>
                <a:gd name="T1" fmla="*/ 164 h 400"/>
                <a:gd name="T2" fmla="*/ 422 w 500"/>
                <a:gd name="T3" fmla="*/ 150 h 400"/>
                <a:gd name="T4" fmla="*/ 374 w 500"/>
                <a:gd name="T5" fmla="*/ 120 h 400"/>
                <a:gd name="T6" fmla="*/ 358 w 500"/>
                <a:gd name="T7" fmla="*/ 106 h 400"/>
                <a:gd name="T8" fmla="*/ 356 w 500"/>
                <a:gd name="T9" fmla="*/ 104 h 400"/>
                <a:gd name="T10" fmla="*/ 260 w 500"/>
                <a:gd name="T11" fmla="*/ 8 h 400"/>
                <a:gd name="T12" fmla="*/ 260 w 500"/>
                <a:gd name="T13" fmla="*/ 6 h 400"/>
                <a:gd name="T14" fmla="*/ 256 w 500"/>
                <a:gd name="T15" fmla="*/ 4 h 400"/>
                <a:gd name="T16" fmla="*/ 256 w 500"/>
                <a:gd name="T17" fmla="*/ 2 h 400"/>
                <a:gd name="T18" fmla="*/ 252 w 500"/>
                <a:gd name="T19" fmla="*/ 0 h 400"/>
                <a:gd name="T20" fmla="*/ 252 w 500"/>
                <a:gd name="T21" fmla="*/ 0 h 400"/>
                <a:gd name="T22" fmla="*/ 248 w 500"/>
                <a:gd name="T23" fmla="*/ 0 h 400"/>
                <a:gd name="T24" fmla="*/ 248 w 500"/>
                <a:gd name="T25" fmla="*/ 0 h 400"/>
                <a:gd name="T26" fmla="*/ 244 w 500"/>
                <a:gd name="T27" fmla="*/ 2 h 400"/>
                <a:gd name="T28" fmla="*/ 244 w 500"/>
                <a:gd name="T29" fmla="*/ 4 h 400"/>
                <a:gd name="T30" fmla="*/ 240 w 500"/>
                <a:gd name="T31" fmla="*/ 6 h 400"/>
                <a:gd name="T32" fmla="*/ 214 w 500"/>
                <a:gd name="T33" fmla="*/ 102 h 400"/>
                <a:gd name="T34" fmla="*/ 144 w 500"/>
                <a:gd name="T35" fmla="*/ 104 h 400"/>
                <a:gd name="T36" fmla="*/ 142 w 500"/>
                <a:gd name="T37" fmla="*/ 106 h 400"/>
                <a:gd name="T38" fmla="*/ 126 w 500"/>
                <a:gd name="T39" fmla="*/ 120 h 400"/>
                <a:gd name="T40" fmla="*/ 78 w 500"/>
                <a:gd name="T41" fmla="*/ 150 h 400"/>
                <a:gd name="T42" fmla="*/ 22 w 500"/>
                <a:gd name="T43" fmla="*/ 164 h 400"/>
                <a:gd name="T44" fmla="*/ 0 w 500"/>
                <a:gd name="T45" fmla="*/ 186 h 400"/>
                <a:gd name="T46" fmla="*/ 0 w 500"/>
                <a:gd name="T47" fmla="*/ 186 h 400"/>
                <a:gd name="T48" fmla="*/ 20 w 500"/>
                <a:gd name="T49" fmla="*/ 184 h 400"/>
                <a:gd name="T50" fmla="*/ 80 w 500"/>
                <a:gd name="T51" fmla="*/ 170 h 400"/>
                <a:gd name="T52" fmla="*/ 134 w 500"/>
                <a:gd name="T53" fmla="*/ 140 h 400"/>
                <a:gd name="T54" fmla="*/ 138 w 500"/>
                <a:gd name="T55" fmla="*/ 388 h 400"/>
                <a:gd name="T56" fmla="*/ 140 w 500"/>
                <a:gd name="T57" fmla="*/ 394 h 400"/>
                <a:gd name="T58" fmla="*/ 146 w 500"/>
                <a:gd name="T59" fmla="*/ 400 h 400"/>
                <a:gd name="T60" fmla="*/ 154 w 500"/>
                <a:gd name="T61" fmla="*/ 398 h 400"/>
                <a:gd name="T62" fmla="*/ 250 w 500"/>
                <a:gd name="T63" fmla="*/ 322 h 400"/>
                <a:gd name="T64" fmla="*/ 342 w 500"/>
                <a:gd name="T65" fmla="*/ 392 h 400"/>
                <a:gd name="T66" fmla="*/ 352 w 500"/>
                <a:gd name="T67" fmla="*/ 400 h 400"/>
                <a:gd name="T68" fmla="*/ 358 w 500"/>
                <a:gd name="T69" fmla="*/ 398 h 400"/>
                <a:gd name="T70" fmla="*/ 362 w 500"/>
                <a:gd name="T71" fmla="*/ 388 h 400"/>
                <a:gd name="T72" fmla="*/ 350 w 500"/>
                <a:gd name="T73" fmla="*/ 126 h 400"/>
                <a:gd name="T74" fmla="*/ 402 w 500"/>
                <a:gd name="T75" fmla="*/ 162 h 400"/>
                <a:gd name="T76" fmla="*/ 458 w 500"/>
                <a:gd name="T77" fmla="*/ 182 h 400"/>
                <a:gd name="T78" fmla="*/ 500 w 500"/>
                <a:gd name="T79" fmla="*/ 186 h 400"/>
                <a:gd name="T80" fmla="*/ 500 w 500"/>
                <a:gd name="T81" fmla="*/ 186 h 400"/>
                <a:gd name="T82" fmla="*/ 498 w 500"/>
                <a:gd name="T83" fmla="*/ 166 h 400"/>
                <a:gd name="T84" fmla="*/ 282 w 500"/>
                <a:gd name="T85" fmla="*/ 166 h 400"/>
                <a:gd name="T86" fmla="*/ 250 w 500"/>
                <a:gd name="T87" fmla="*/ 220 h 400"/>
                <a:gd name="T88" fmla="*/ 280 w 500"/>
                <a:gd name="T89" fmla="*/ 202 h 400"/>
                <a:gd name="T90" fmla="*/ 236 w 500"/>
                <a:gd name="T91" fmla="*/ 102 h 400"/>
                <a:gd name="T92" fmla="*/ 270 w 500"/>
                <a:gd name="T93" fmla="*/ 122 h 400"/>
                <a:gd name="T94" fmla="*/ 224 w 500"/>
                <a:gd name="T95" fmla="*/ 146 h 400"/>
                <a:gd name="T96" fmla="*/ 230 w 500"/>
                <a:gd name="T97" fmla="*/ 172 h 400"/>
                <a:gd name="T98" fmla="*/ 184 w 500"/>
                <a:gd name="T99" fmla="*/ 122 h 400"/>
                <a:gd name="T100" fmla="*/ 184 w 500"/>
                <a:gd name="T101" fmla="*/ 122 h 400"/>
                <a:gd name="T102" fmla="*/ 196 w 500"/>
                <a:gd name="T103" fmla="*/ 250 h 400"/>
                <a:gd name="T104" fmla="*/ 186 w 500"/>
                <a:gd name="T105" fmla="*/ 286 h 400"/>
                <a:gd name="T106" fmla="*/ 200 w 500"/>
                <a:gd name="T107" fmla="*/ 272 h 400"/>
                <a:gd name="T108" fmla="*/ 250 w 500"/>
                <a:gd name="T109" fmla="*/ 300 h 400"/>
                <a:gd name="T110" fmla="*/ 270 w 500"/>
                <a:gd name="T111" fmla="*/ 312 h 400"/>
                <a:gd name="T112" fmla="*/ 304 w 500"/>
                <a:gd name="T113" fmla="*/ 250 h 400"/>
                <a:gd name="T114" fmla="*/ 304 w 500"/>
                <a:gd name="T115" fmla="*/ 250 h 400"/>
                <a:gd name="T116" fmla="*/ 316 w 500"/>
                <a:gd name="T117" fmla="*/ 12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8" y="106"/>
                  </a:lnTo>
                  <a:lnTo>
                    <a:pt x="358" y="106"/>
                  </a:lnTo>
                  <a:lnTo>
                    <a:pt x="358" y="106"/>
                  </a:lnTo>
                  <a:lnTo>
                    <a:pt x="356" y="104"/>
                  </a:lnTo>
                  <a:lnTo>
                    <a:pt x="356" y="104"/>
                  </a:lnTo>
                  <a:lnTo>
                    <a:pt x="352" y="102"/>
                  </a:lnTo>
                  <a:lnTo>
                    <a:pt x="286" y="102"/>
                  </a:lnTo>
                  <a:lnTo>
                    <a:pt x="260" y="8"/>
                  </a:lnTo>
                  <a:lnTo>
                    <a:pt x="260" y="8"/>
                  </a:lnTo>
                  <a:lnTo>
                    <a:pt x="260" y="6"/>
                  </a:lnTo>
                  <a:lnTo>
                    <a:pt x="260" y="6"/>
                  </a:lnTo>
                  <a:lnTo>
                    <a:pt x="258" y="4"/>
                  </a:lnTo>
                  <a:lnTo>
                    <a:pt x="258" y="4"/>
                  </a:lnTo>
                  <a:lnTo>
                    <a:pt x="256" y="4"/>
                  </a:lnTo>
                  <a:lnTo>
                    <a:pt x="256" y="4"/>
                  </a:lnTo>
                  <a:lnTo>
                    <a:pt x="256" y="2"/>
                  </a:lnTo>
                  <a:lnTo>
                    <a:pt x="256" y="2"/>
                  </a:lnTo>
                  <a:lnTo>
                    <a:pt x="254" y="2"/>
                  </a:lnTo>
                  <a:lnTo>
                    <a:pt x="254" y="2"/>
                  </a:lnTo>
                  <a:lnTo>
                    <a:pt x="252" y="0"/>
                  </a:lnTo>
                  <a:lnTo>
                    <a:pt x="252" y="0"/>
                  </a:lnTo>
                  <a:lnTo>
                    <a:pt x="252" y="0"/>
                  </a:lnTo>
                  <a:lnTo>
                    <a:pt x="252" y="0"/>
                  </a:lnTo>
                  <a:lnTo>
                    <a:pt x="250" y="0"/>
                  </a:lnTo>
                  <a:lnTo>
                    <a:pt x="250" y="0"/>
                  </a:lnTo>
                  <a:lnTo>
                    <a:pt x="248" y="0"/>
                  </a:lnTo>
                  <a:lnTo>
                    <a:pt x="248" y="0"/>
                  </a:lnTo>
                  <a:lnTo>
                    <a:pt x="248" y="0"/>
                  </a:lnTo>
                  <a:lnTo>
                    <a:pt x="248" y="0"/>
                  </a:lnTo>
                  <a:lnTo>
                    <a:pt x="246" y="2"/>
                  </a:lnTo>
                  <a:lnTo>
                    <a:pt x="246" y="2"/>
                  </a:lnTo>
                  <a:lnTo>
                    <a:pt x="244" y="2"/>
                  </a:lnTo>
                  <a:lnTo>
                    <a:pt x="244" y="2"/>
                  </a:lnTo>
                  <a:lnTo>
                    <a:pt x="244" y="4"/>
                  </a:lnTo>
                  <a:lnTo>
                    <a:pt x="244" y="4"/>
                  </a:lnTo>
                  <a:lnTo>
                    <a:pt x="242" y="4"/>
                  </a:lnTo>
                  <a:lnTo>
                    <a:pt x="242" y="4"/>
                  </a:lnTo>
                  <a:lnTo>
                    <a:pt x="240" y="6"/>
                  </a:lnTo>
                  <a:lnTo>
                    <a:pt x="240" y="6"/>
                  </a:lnTo>
                  <a:lnTo>
                    <a:pt x="240" y="8"/>
                  </a:lnTo>
                  <a:lnTo>
                    <a:pt x="214" y="102"/>
                  </a:lnTo>
                  <a:lnTo>
                    <a:pt x="148" y="102"/>
                  </a:lnTo>
                  <a:lnTo>
                    <a:pt x="148" y="102"/>
                  </a:lnTo>
                  <a:lnTo>
                    <a:pt x="144" y="104"/>
                  </a:lnTo>
                  <a:lnTo>
                    <a:pt x="144" y="104"/>
                  </a:lnTo>
                  <a:lnTo>
                    <a:pt x="142" y="106"/>
                  </a:lnTo>
                  <a:lnTo>
                    <a:pt x="142" y="106"/>
                  </a:lnTo>
                  <a:lnTo>
                    <a:pt x="142" y="106"/>
                  </a:lnTo>
                  <a:lnTo>
                    <a:pt x="142" y="106"/>
                  </a:lnTo>
                  <a:lnTo>
                    <a:pt x="126" y="120"/>
                  </a:lnTo>
                  <a:lnTo>
                    <a:pt x="112" y="130"/>
                  </a:lnTo>
                  <a:lnTo>
                    <a:pt x="94" y="142"/>
                  </a:lnTo>
                  <a:lnTo>
                    <a:pt x="78" y="150"/>
                  </a:lnTo>
                  <a:lnTo>
                    <a:pt x="60" y="156"/>
                  </a:lnTo>
                  <a:lnTo>
                    <a:pt x="40" y="162"/>
                  </a:lnTo>
                  <a:lnTo>
                    <a:pt x="22" y="164"/>
                  </a:lnTo>
                  <a:lnTo>
                    <a:pt x="2" y="166"/>
                  </a:lnTo>
                  <a:lnTo>
                    <a:pt x="2" y="166"/>
                  </a:lnTo>
                  <a:lnTo>
                    <a:pt x="0" y="186"/>
                  </a:lnTo>
                  <a:lnTo>
                    <a:pt x="0" y="186"/>
                  </a:lnTo>
                  <a:lnTo>
                    <a:pt x="0" y="186"/>
                  </a:lnTo>
                  <a:lnTo>
                    <a:pt x="0" y="186"/>
                  </a:lnTo>
                  <a:lnTo>
                    <a:pt x="0" y="18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88"/>
                  </a:lnTo>
                  <a:lnTo>
                    <a:pt x="138" y="392"/>
                  </a:lnTo>
                  <a:lnTo>
                    <a:pt x="140" y="394"/>
                  </a:lnTo>
                  <a:lnTo>
                    <a:pt x="142" y="398"/>
                  </a:lnTo>
                  <a:lnTo>
                    <a:pt x="146" y="400"/>
                  </a:lnTo>
                  <a:lnTo>
                    <a:pt x="146" y="400"/>
                  </a:lnTo>
                  <a:lnTo>
                    <a:pt x="148" y="400"/>
                  </a:lnTo>
                  <a:lnTo>
                    <a:pt x="148" y="400"/>
                  </a:lnTo>
                  <a:lnTo>
                    <a:pt x="154" y="398"/>
                  </a:lnTo>
                  <a:lnTo>
                    <a:pt x="158" y="392"/>
                  </a:lnTo>
                  <a:lnTo>
                    <a:pt x="164" y="372"/>
                  </a:lnTo>
                  <a:lnTo>
                    <a:pt x="250" y="322"/>
                  </a:lnTo>
                  <a:lnTo>
                    <a:pt x="336" y="372"/>
                  </a:lnTo>
                  <a:lnTo>
                    <a:pt x="342" y="392"/>
                  </a:lnTo>
                  <a:lnTo>
                    <a:pt x="342" y="392"/>
                  </a:lnTo>
                  <a:lnTo>
                    <a:pt x="346" y="398"/>
                  </a:lnTo>
                  <a:lnTo>
                    <a:pt x="352" y="400"/>
                  </a:lnTo>
                  <a:lnTo>
                    <a:pt x="352" y="400"/>
                  </a:lnTo>
                  <a:lnTo>
                    <a:pt x="354" y="400"/>
                  </a:lnTo>
                  <a:lnTo>
                    <a:pt x="354" y="400"/>
                  </a:lnTo>
                  <a:lnTo>
                    <a:pt x="358" y="398"/>
                  </a:lnTo>
                  <a:lnTo>
                    <a:pt x="360" y="394"/>
                  </a:lnTo>
                  <a:lnTo>
                    <a:pt x="362" y="392"/>
                  </a:lnTo>
                  <a:lnTo>
                    <a:pt x="362" y="388"/>
                  </a:lnTo>
                  <a:lnTo>
                    <a:pt x="300" y="156"/>
                  </a:lnTo>
                  <a:lnTo>
                    <a:pt x="350" y="126"/>
                  </a:lnTo>
                  <a:lnTo>
                    <a:pt x="350" y="126"/>
                  </a:lnTo>
                  <a:lnTo>
                    <a:pt x="366" y="140"/>
                  </a:lnTo>
                  <a:lnTo>
                    <a:pt x="384" y="152"/>
                  </a:lnTo>
                  <a:lnTo>
                    <a:pt x="402" y="162"/>
                  </a:lnTo>
                  <a:lnTo>
                    <a:pt x="420" y="170"/>
                  </a:lnTo>
                  <a:lnTo>
                    <a:pt x="438" y="176"/>
                  </a:lnTo>
                  <a:lnTo>
                    <a:pt x="458" y="182"/>
                  </a:lnTo>
                  <a:lnTo>
                    <a:pt x="480" y="184"/>
                  </a:lnTo>
                  <a:lnTo>
                    <a:pt x="500" y="186"/>
                  </a:lnTo>
                  <a:lnTo>
                    <a:pt x="500" y="186"/>
                  </a:lnTo>
                  <a:lnTo>
                    <a:pt x="500" y="186"/>
                  </a:lnTo>
                  <a:lnTo>
                    <a:pt x="500" y="186"/>
                  </a:lnTo>
                  <a:lnTo>
                    <a:pt x="500" y="186"/>
                  </a:lnTo>
                  <a:lnTo>
                    <a:pt x="500" y="186"/>
                  </a:lnTo>
                  <a:lnTo>
                    <a:pt x="498" y="16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409" name="Freeform 4830">
              <a:extLst>
                <a:ext uri="{FF2B5EF4-FFF2-40B4-BE49-F238E27FC236}">
                  <a16:creationId xmlns:a16="http://schemas.microsoft.com/office/drawing/2014/main" id="{D9AA52B4-6358-4513-B1B5-E9F136FB4BFC}"/>
                </a:ext>
              </a:extLst>
            </p:cNvPr>
            <p:cNvSpPr>
              <a:spLocks noEditPoints="1"/>
            </p:cNvSpPr>
            <p:nvPr/>
          </p:nvSpPr>
          <p:spPr bwMode="auto">
            <a:xfrm>
              <a:off x="6128822" y="4753616"/>
              <a:ext cx="612870" cy="490294"/>
            </a:xfrm>
            <a:custGeom>
              <a:avLst/>
              <a:gdLst>
                <a:gd name="T0" fmla="*/ 478 w 500"/>
                <a:gd name="T1" fmla="*/ 164 h 400"/>
                <a:gd name="T2" fmla="*/ 422 w 500"/>
                <a:gd name="T3" fmla="*/ 150 h 400"/>
                <a:gd name="T4" fmla="*/ 374 w 500"/>
                <a:gd name="T5" fmla="*/ 120 h 400"/>
                <a:gd name="T6" fmla="*/ 358 w 500"/>
                <a:gd name="T7" fmla="*/ 106 h 400"/>
                <a:gd name="T8" fmla="*/ 356 w 500"/>
                <a:gd name="T9" fmla="*/ 104 h 400"/>
                <a:gd name="T10" fmla="*/ 260 w 500"/>
                <a:gd name="T11" fmla="*/ 8 h 400"/>
                <a:gd name="T12" fmla="*/ 260 w 500"/>
                <a:gd name="T13" fmla="*/ 6 h 400"/>
                <a:gd name="T14" fmla="*/ 256 w 500"/>
                <a:gd name="T15" fmla="*/ 4 h 400"/>
                <a:gd name="T16" fmla="*/ 256 w 500"/>
                <a:gd name="T17" fmla="*/ 2 h 400"/>
                <a:gd name="T18" fmla="*/ 252 w 500"/>
                <a:gd name="T19" fmla="*/ 0 h 400"/>
                <a:gd name="T20" fmla="*/ 252 w 500"/>
                <a:gd name="T21" fmla="*/ 0 h 400"/>
                <a:gd name="T22" fmla="*/ 248 w 500"/>
                <a:gd name="T23" fmla="*/ 0 h 400"/>
                <a:gd name="T24" fmla="*/ 248 w 500"/>
                <a:gd name="T25" fmla="*/ 0 h 400"/>
                <a:gd name="T26" fmla="*/ 244 w 500"/>
                <a:gd name="T27" fmla="*/ 2 h 400"/>
                <a:gd name="T28" fmla="*/ 244 w 500"/>
                <a:gd name="T29" fmla="*/ 4 h 400"/>
                <a:gd name="T30" fmla="*/ 240 w 500"/>
                <a:gd name="T31" fmla="*/ 6 h 400"/>
                <a:gd name="T32" fmla="*/ 214 w 500"/>
                <a:gd name="T33" fmla="*/ 102 h 400"/>
                <a:gd name="T34" fmla="*/ 144 w 500"/>
                <a:gd name="T35" fmla="*/ 104 h 400"/>
                <a:gd name="T36" fmla="*/ 142 w 500"/>
                <a:gd name="T37" fmla="*/ 106 h 400"/>
                <a:gd name="T38" fmla="*/ 126 w 500"/>
                <a:gd name="T39" fmla="*/ 120 h 400"/>
                <a:gd name="T40" fmla="*/ 78 w 500"/>
                <a:gd name="T41" fmla="*/ 150 h 400"/>
                <a:gd name="T42" fmla="*/ 22 w 500"/>
                <a:gd name="T43" fmla="*/ 164 h 400"/>
                <a:gd name="T44" fmla="*/ 0 w 500"/>
                <a:gd name="T45" fmla="*/ 186 h 400"/>
                <a:gd name="T46" fmla="*/ 0 w 500"/>
                <a:gd name="T47" fmla="*/ 186 h 400"/>
                <a:gd name="T48" fmla="*/ 20 w 500"/>
                <a:gd name="T49" fmla="*/ 184 h 400"/>
                <a:gd name="T50" fmla="*/ 80 w 500"/>
                <a:gd name="T51" fmla="*/ 170 h 400"/>
                <a:gd name="T52" fmla="*/ 134 w 500"/>
                <a:gd name="T53" fmla="*/ 140 h 400"/>
                <a:gd name="T54" fmla="*/ 138 w 500"/>
                <a:gd name="T55" fmla="*/ 388 h 400"/>
                <a:gd name="T56" fmla="*/ 140 w 500"/>
                <a:gd name="T57" fmla="*/ 394 h 400"/>
                <a:gd name="T58" fmla="*/ 146 w 500"/>
                <a:gd name="T59" fmla="*/ 400 h 400"/>
                <a:gd name="T60" fmla="*/ 154 w 500"/>
                <a:gd name="T61" fmla="*/ 398 h 400"/>
                <a:gd name="T62" fmla="*/ 250 w 500"/>
                <a:gd name="T63" fmla="*/ 322 h 400"/>
                <a:gd name="T64" fmla="*/ 342 w 500"/>
                <a:gd name="T65" fmla="*/ 392 h 400"/>
                <a:gd name="T66" fmla="*/ 352 w 500"/>
                <a:gd name="T67" fmla="*/ 400 h 400"/>
                <a:gd name="T68" fmla="*/ 358 w 500"/>
                <a:gd name="T69" fmla="*/ 398 h 400"/>
                <a:gd name="T70" fmla="*/ 362 w 500"/>
                <a:gd name="T71" fmla="*/ 388 h 400"/>
                <a:gd name="T72" fmla="*/ 350 w 500"/>
                <a:gd name="T73" fmla="*/ 126 h 400"/>
                <a:gd name="T74" fmla="*/ 402 w 500"/>
                <a:gd name="T75" fmla="*/ 162 h 400"/>
                <a:gd name="T76" fmla="*/ 458 w 500"/>
                <a:gd name="T77" fmla="*/ 182 h 400"/>
                <a:gd name="T78" fmla="*/ 500 w 500"/>
                <a:gd name="T79" fmla="*/ 186 h 400"/>
                <a:gd name="T80" fmla="*/ 500 w 500"/>
                <a:gd name="T81" fmla="*/ 186 h 400"/>
                <a:gd name="T82" fmla="*/ 498 w 500"/>
                <a:gd name="T83" fmla="*/ 166 h 400"/>
                <a:gd name="T84" fmla="*/ 282 w 500"/>
                <a:gd name="T85" fmla="*/ 166 h 400"/>
                <a:gd name="T86" fmla="*/ 250 w 500"/>
                <a:gd name="T87" fmla="*/ 220 h 400"/>
                <a:gd name="T88" fmla="*/ 280 w 500"/>
                <a:gd name="T89" fmla="*/ 202 h 400"/>
                <a:gd name="T90" fmla="*/ 236 w 500"/>
                <a:gd name="T91" fmla="*/ 102 h 400"/>
                <a:gd name="T92" fmla="*/ 270 w 500"/>
                <a:gd name="T93" fmla="*/ 122 h 400"/>
                <a:gd name="T94" fmla="*/ 224 w 500"/>
                <a:gd name="T95" fmla="*/ 146 h 400"/>
                <a:gd name="T96" fmla="*/ 230 w 500"/>
                <a:gd name="T97" fmla="*/ 172 h 400"/>
                <a:gd name="T98" fmla="*/ 184 w 500"/>
                <a:gd name="T99" fmla="*/ 122 h 400"/>
                <a:gd name="T100" fmla="*/ 184 w 500"/>
                <a:gd name="T101" fmla="*/ 122 h 400"/>
                <a:gd name="T102" fmla="*/ 196 w 500"/>
                <a:gd name="T103" fmla="*/ 250 h 400"/>
                <a:gd name="T104" fmla="*/ 186 w 500"/>
                <a:gd name="T105" fmla="*/ 286 h 400"/>
                <a:gd name="T106" fmla="*/ 200 w 500"/>
                <a:gd name="T107" fmla="*/ 272 h 400"/>
                <a:gd name="T108" fmla="*/ 250 w 500"/>
                <a:gd name="T109" fmla="*/ 300 h 400"/>
                <a:gd name="T110" fmla="*/ 270 w 500"/>
                <a:gd name="T111" fmla="*/ 312 h 400"/>
                <a:gd name="T112" fmla="*/ 304 w 500"/>
                <a:gd name="T113" fmla="*/ 250 h 400"/>
                <a:gd name="T114" fmla="*/ 304 w 500"/>
                <a:gd name="T115" fmla="*/ 250 h 400"/>
                <a:gd name="T116" fmla="*/ 316 w 500"/>
                <a:gd name="T117" fmla="*/ 12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8" y="106"/>
                  </a:lnTo>
                  <a:lnTo>
                    <a:pt x="358" y="106"/>
                  </a:lnTo>
                  <a:lnTo>
                    <a:pt x="358" y="106"/>
                  </a:lnTo>
                  <a:lnTo>
                    <a:pt x="356" y="104"/>
                  </a:lnTo>
                  <a:lnTo>
                    <a:pt x="356" y="104"/>
                  </a:lnTo>
                  <a:lnTo>
                    <a:pt x="352" y="102"/>
                  </a:lnTo>
                  <a:lnTo>
                    <a:pt x="286" y="102"/>
                  </a:lnTo>
                  <a:lnTo>
                    <a:pt x="260" y="8"/>
                  </a:lnTo>
                  <a:lnTo>
                    <a:pt x="260" y="8"/>
                  </a:lnTo>
                  <a:lnTo>
                    <a:pt x="260" y="6"/>
                  </a:lnTo>
                  <a:lnTo>
                    <a:pt x="260" y="6"/>
                  </a:lnTo>
                  <a:lnTo>
                    <a:pt x="258" y="4"/>
                  </a:lnTo>
                  <a:lnTo>
                    <a:pt x="258" y="4"/>
                  </a:lnTo>
                  <a:lnTo>
                    <a:pt x="256" y="4"/>
                  </a:lnTo>
                  <a:lnTo>
                    <a:pt x="256" y="4"/>
                  </a:lnTo>
                  <a:lnTo>
                    <a:pt x="256" y="2"/>
                  </a:lnTo>
                  <a:lnTo>
                    <a:pt x="256" y="2"/>
                  </a:lnTo>
                  <a:lnTo>
                    <a:pt x="254" y="2"/>
                  </a:lnTo>
                  <a:lnTo>
                    <a:pt x="254" y="2"/>
                  </a:lnTo>
                  <a:lnTo>
                    <a:pt x="252" y="0"/>
                  </a:lnTo>
                  <a:lnTo>
                    <a:pt x="252" y="0"/>
                  </a:lnTo>
                  <a:lnTo>
                    <a:pt x="252" y="0"/>
                  </a:lnTo>
                  <a:lnTo>
                    <a:pt x="252" y="0"/>
                  </a:lnTo>
                  <a:lnTo>
                    <a:pt x="250" y="0"/>
                  </a:lnTo>
                  <a:lnTo>
                    <a:pt x="250" y="0"/>
                  </a:lnTo>
                  <a:lnTo>
                    <a:pt x="248" y="0"/>
                  </a:lnTo>
                  <a:lnTo>
                    <a:pt x="248" y="0"/>
                  </a:lnTo>
                  <a:lnTo>
                    <a:pt x="248" y="0"/>
                  </a:lnTo>
                  <a:lnTo>
                    <a:pt x="248" y="0"/>
                  </a:lnTo>
                  <a:lnTo>
                    <a:pt x="246" y="2"/>
                  </a:lnTo>
                  <a:lnTo>
                    <a:pt x="246" y="2"/>
                  </a:lnTo>
                  <a:lnTo>
                    <a:pt x="244" y="2"/>
                  </a:lnTo>
                  <a:lnTo>
                    <a:pt x="244" y="2"/>
                  </a:lnTo>
                  <a:lnTo>
                    <a:pt x="244" y="4"/>
                  </a:lnTo>
                  <a:lnTo>
                    <a:pt x="244" y="4"/>
                  </a:lnTo>
                  <a:lnTo>
                    <a:pt x="242" y="4"/>
                  </a:lnTo>
                  <a:lnTo>
                    <a:pt x="242" y="4"/>
                  </a:lnTo>
                  <a:lnTo>
                    <a:pt x="240" y="6"/>
                  </a:lnTo>
                  <a:lnTo>
                    <a:pt x="240" y="6"/>
                  </a:lnTo>
                  <a:lnTo>
                    <a:pt x="240" y="8"/>
                  </a:lnTo>
                  <a:lnTo>
                    <a:pt x="214" y="102"/>
                  </a:lnTo>
                  <a:lnTo>
                    <a:pt x="148" y="102"/>
                  </a:lnTo>
                  <a:lnTo>
                    <a:pt x="148" y="102"/>
                  </a:lnTo>
                  <a:lnTo>
                    <a:pt x="144" y="104"/>
                  </a:lnTo>
                  <a:lnTo>
                    <a:pt x="144" y="104"/>
                  </a:lnTo>
                  <a:lnTo>
                    <a:pt x="142" y="106"/>
                  </a:lnTo>
                  <a:lnTo>
                    <a:pt x="142" y="106"/>
                  </a:lnTo>
                  <a:lnTo>
                    <a:pt x="142" y="106"/>
                  </a:lnTo>
                  <a:lnTo>
                    <a:pt x="142" y="106"/>
                  </a:lnTo>
                  <a:lnTo>
                    <a:pt x="126" y="120"/>
                  </a:lnTo>
                  <a:lnTo>
                    <a:pt x="112" y="130"/>
                  </a:lnTo>
                  <a:lnTo>
                    <a:pt x="94" y="142"/>
                  </a:lnTo>
                  <a:lnTo>
                    <a:pt x="78" y="150"/>
                  </a:lnTo>
                  <a:lnTo>
                    <a:pt x="60" y="156"/>
                  </a:lnTo>
                  <a:lnTo>
                    <a:pt x="40" y="162"/>
                  </a:lnTo>
                  <a:lnTo>
                    <a:pt x="22" y="164"/>
                  </a:lnTo>
                  <a:lnTo>
                    <a:pt x="2" y="166"/>
                  </a:lnTo>
                  <a:lnTo>
                    <a:pt x="2" y="166"/>
                  </a:lnTo>
                  <a:lnTo>
                    <a:pt x="0" y="186"/>
                  </a:lnTo>
                  <a:lnTo>
                    <a:pt x="0" y="186"/>
                  </a:lnTo>
                  <a:lnTo>
                    <a:pt x="0" y="186"/>
                  </a:lnTo>
                  <a:lnTo>
                    <a:pt x="0" y="186"/>
                  </a:lnTo>
                  <a:lnTo>
                    <a:pt x="0" y="18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88"/>
                  </a:lnTo>
                  <a:lnTo>
                    <a:pt x="138" y="392"/>
                  </a:lnTo>
                  <a:lnTo>
                    <a:pt x="140" y="394"/>
                  </a:lnTo>
                  <a:lnTo>
                    <a:pt x="142" y="398"/>
                  </a:lnTo>
                  <a:lnTo>
                    <a:pt x="146" y="400"/>
                  </a:lnTo>
                  <a:lnTo>
                    <a:pt x="146" y="400"/>
                  </a:lnTo>
                  <a:lnTo>
                    <a:pt x="148" y="400"/>
                  </a:lnTo>
                  <a:lnTo>
                    <a:pt x="148" y="400"/>
                  </a:lnTo>
                  <a:lnTo>
                    <a:pt x="154" y="398"/>
                  </a:lnTo>
                  <a:lnTo>
                    <a:pt x="158" y="392"/>
                  </a:lnTo>
                  <a:lnTo>
                    <a:pt x="164" y="372"/>
                  </a:lnTo>
                  <a:lnTo>
                    <a:pt x="250" y="322"/>
                  </a:lnTo>
                  <a:lnTo>
                    <a:pt x="336" y="372"/>
                  </a:lnTo>
                  <a:lnTo>
                    <a:pt x="342" y="392"/>
                  </a:lnTo>
                  <a:lnTo>
                    <a:pt x="342" y="392"/>
                  </a:lnTo>
                  <a:lnTo>
                    <a:pt x="346" y="398"/>
                  </a:lnTo>
                  <a:lnTo>
                    <a:pt x="352" y="400"/>
                  </a:lnTo>
                  <a:lnTo>
                    <a:pt x="352" y="400"/>
                  </a:lnTo>
                  <a:lnTo>
                    <a:pt x="354" y="400"/>
                  </a:lnTo>
                  <a:lnTo>
                    <a:pt x="354" y="400"/>
                  </a:lnTo>
                  <a:lnTo>
                    <a:pt x="358" y="398"/>
                  </a:lnTo>
                  <a:lnTo>
                    <a:pt x="360" y="394"/>
                  </a:lnTo>
                  <a:lnTo>
                    <a:pt x="362" y="392"/>
                  </a:lnTo>
                  <a:lnTo>
                    <a:pt x="362" y="388"/>
                  </a:lnTo>
                  <a:lnTo>
                    <a:pt x="300" y="156"/>
                  </a:lnTo>
                  <a:lnTo>
                    <a:pt x="350" y="126"/>
                  </a:lnTo>
                  <a:lnTo>
                    <a:pt x="350" y="126"/>
                  </a:lnTo>
                  <a:lnTo>
                    <a:pt x="366" y="140"/>
                  </a:lnTo>
                  <a:lnTo>
                    <a:pt x="384" y="152"/>
                  </a:lnTo>
                  <a:lnTo>
                    <a:pt x="402" y="162"/>
                  </a:lnTo>
                  <a:lnTo>
                    <a:pt x="420" y="170"/>
                  </a:lnTo>
                  <a:lnTo>
                    <a:pt x="438" y="176"/>
                  </a:lnTo>
                  <a:lnTo>
                    <a:pt x="458" y="182"/>
                  </a:lnTo>
                  <a:lnTo>
                    <a:pt x="480" y="184"/>
                  </a:lnTo>
                  <a:lnTo>
                    <a:pt x="500" y="186"/>
                  </a:lnTo>
                  <a:lnTo>
                    <a:pt x="500" y="186"/>
                  </a:lnTo>
                  <a:lnTo>
                    <a:pt x="500" y="186"/>
                  </a:lnTo>
                  <a:lnTo>
                    <a:pt x="500" y="186"/>
                  </a:lnTo>
                  <a:lnTo>
                    <a:pt x="500" y="186"/>
                  </a:lnTo>
                  <a:lnTo>
                    <a:pt x="500" y="186"/>
                  </a:lnTo>
                  <a:lnTo>
                    <a:pt x="498" y="16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grpSp>
      <p:sp>
        <p:nvSpPr>
          <p:cNvPr id="410" name="Freeform 4954">
            <a:extLst>
              <a:ext uri="{FF2B5EF4-FFF2-40B4-BE49-F238E27FC236}">
                <a16:creationId xmlns:a16="http://schemas.microsoft.com/office/drawing/2014/main" id="{F849A0E1-7A8D-43B9-96C1-06819C7D7305}"/>
              </a:ext>
            </a:extLst>
          </p:cNvPr>
          <p:cNvSpPr>
            <a:spLocks noEditPoints="1"/>
          </p:cNvSpPr>
          <p:nvPr/>
        </p:nvSpPr>
        <p:spPr bwMode="auto">
          <a:xfrm>
            <a:off x="7113289" y="2083084"/>
            <a:ext cx="320592" cy="242922"/>
          </a:xfrm>
          <a:custGeom>
            <a:avLst/>
            <a:gdLst>
              <a:gd name="T0" fmla="*/ 136 w 388"/>
              <a:gd name="T1" fmla="*/ 236 h 294"/>
              <a:gd name="T2" fmla="*/ 102 w 388"/>
              <a:gd name="T3" fmla="*/ 238 h 294"/>
              <a:gd name="T4" fmla="*/ 102 w 388"/>
              <a:gd name="T5" fmla="*/ 276 h 294"/>
              <a:gd name="T6" fmla="*/ 136 w 388"/>
              <a:gd name="T7" fmla="*/ 278 h 294"/>
              <a:gd name="T8" fmla="*/ 304 w 388"/>
              <a:gd name="T9" fmla="*/ 256 h 294"/>
              <a:gd name="T10" fmla="*/ 116 w 388"/>
              <a:gd name="T11" fmla="*/ 266 h 294"/>
              <a:gd name="T12" fmla="*/ 112 w 388"/>
              <a:gd name="T13" fmla="*/ 252 h 294"/>
              <a:gd name="T14" fmla="*/ 124 w 388"/>
              <a:gd name="T15" fmla="*/ 248 h 294"/>
              <a:gd name="T16" fmla="*/ 130 w 388"/>
              <a:gd name="T17" fmla="*/ 260 h 294"/>
              <a:gd name="T18" fmla="*/ 216 w 388"/>
              <a:gd name="T19" fmla="*/ 210 h 294"/>
              <a:gd name="T20" fmla="*/ 242 w 388"/>
              <a:gd name="T21" fmla="*/ 184 h 294"/>
              <a:gd name="T22" fmla="*/ 216 w 388"/>
              <a:gd name="T23" fmla="*/ 158 h 294"/>
              <a:gd name="T24" fmla="*/ 192 w 388"/>
              <a:gd name="T25" fmla="*/ 174 h 294"/>
              <a:gd name="T26" fmla="*/ 34 w 388"/>
              <a:gd name="T27" fmla="*/ 160 h 294"/>
              <a:gd name="T28" fmla="*/ 2 w 388"/>
              <a:gd name="T29" fmla="*/ 174 h 294"/>
              <a:gd name="T30" fmla="*/ 16 w 388"/>
              <a:gd name="T31" fmla="*/ 208 h 294"/>
              <a:gd name="T32" fmla="*/ 46 w 388"/>
              <a:gd name="T33" fmla="*/ 202 h 294"/>
              <a:gd name="T34" fmla="*/ 200 w 388"/>
              <a:gd name="T35" fmla="*/ 206 h 294"/>
              <a:gd name="T36" fmla="*/ 26 w 388"/>
              <a:gd name="T37" fmla="*/ 194 h 294"/>
              <a:gd name="T38" fmla="*/ 16 w 388"/>
              <a:gd name="T39" fmla="*/ 184 h 294"/>
              <a:gd name="T40" fmla="*/ 26 w 388"/>
              <a:gd name="T41" fmla="*/ 174 h 294"/>
              <a:gd name="T42" fmla="*/ 36 w 388"/>
              <a:gd name="T43" fmla="*/ 184 h 294"/>
              <a:gd name="T44" fmla="*/ 26 w 388"/>
              <a:gd name="T45" fmla="*/ 194 h 294"/>
              <a:gd name="T46" fmla="*/ 46 w 388"/>
              <a:gd name="T47" fmla="*/ 52 h 294"/>
              <a:gd name="T48" fmla="*/ 152 w 388"/>
              <a:gd name="T49" fmla="*/ 0 h 294"/>
              <a:gd name="T50" fmla="*/ 42 w 388"/>
              <a:gd name="T51" fmla="*/ 14 h 294"/>
              <a:gd name="T52" fmla="*/ 8 w 388"/>
              <a:gd name="T53" fmla="*/ 18 h 294"/>
              <a:gd name="T54" fmla="*/ 8 w 388"/>
              <a:gd name="T55" fmla="*/ 54 h 294"/>
              <a:gd name="T56" fmla="*/ 26 w 388"/>
              <a:gd name="T57" fmla="*/ 26 h 294"/>
              <a:gd name="T58" fmla="*/ 36 w 388"/>
              <a:gd name="T59" fmla="*/ 36 h 294"/>
              <a:gd name="T60" fmla="*/ 26 w 388"/>
              <a:gd name="T61" fmla="*/ 46 h 294"/>
              <a:gd name="T62" fmla="*/ 16 w 388"/>
              <a:gd name="T63" fmla="*/ 36 h 294"/>
              <a:gd name="T64" fmla="*/ 26 w 388"/>
              <a:gd name="T65" fmla="*/ 26 h 294"/>
              <a:gd name="T66" fmla="*/ 102 w 388"/>
              <a:gd name="T67" fmla="*/ 120 h 294"/>
              <a:gd name="T68" fmla="*/ 78 w 388"/>
              <a:gd name="T69" fmla="*/ 136 h 294"/>
              <a:gd name="T70" fmla="*/ 52 w 388"/>
              <a:gd name="T71" fmla="*/ 110 h 294"/>
              <a:gd name="T72" fmla="*/ 78 w 388"/>
              <a:gd name="T73" fmla="*/ 84 h 294"/>
              <a:gd name="T74" fmla="*/ 102 w 388"/>
              <a:gd name="T75" fmla="*/ 100 h 294"/>
              <a:gd name="T76" fmla="*/ 354 w 388"/>
              <a:gd name="T77" fmla="*/ 12 h 294"/>
              <a:gd name="T78" fmla="*/ 276 w 388"/>
              <a:gd name="T79" fmla="*/ 26 h 294"/>
              <a:gd name="T80" fmla="*/ 252 w 388"/>
              <a:gd name="T81" fmla="*/ 10 h 294"/>
              <a:gd name="T82" fmla="*/ 226 w 388"/>
              <a:gd name="T83" fmla="*/ 36 h 294"/>
              <a:gd name="T84" fmla="*/ 252 w 388"/>
              <a:gd name="T85" fmla="*/ 62 h 294"/>
              <a:gd name="T86" fmla="*/ 338 w 388"/>
              <a:gd name="T87" fmla="*/ 46 h 294"/>
              <a:gd name="T88" fmla="*/ 362 w 388"/>
              <a:gd name="T89" fmla="*/ 62 h 294"/>
              <a:gd name="T90" fmla="*/ 388 w 388"/>
              <a:gd name="T91" fmla="*/ 36 h 294"/>
              <a:gd name="T92" fmla="*/ 362 w 388"/>
              <a:gd name="T93" fmla="*/ 10 h 294"/>
              <a:gd name="T94" fmla="*/ 356 w 388"/>
              <a:gd name="T95" fmla="*/ 44 h 294"/>
              <a:gd name="T96" fmla="*/ 356 w 388"/>
              <a:gd name="T97" fmla="*/ 30 h 294"/>
              <a:gd name="T98" fmla="*/ 370 w 388"/>
              <a:gd name="T99" fmla="*/ 30 h 294"/>
              <a:gd name="T100" fmla="*/ 370 w 388"/>
              <a:gd name="T101"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294">
                <a:moveTo>
                  <a:pt x="264" y="246"/>
                </a:moveTo>
                <a:lnTo>
                  <a:pt x="144" y="246"/>
                </a:lnTo>
                <a:lnTo>
                  <a:pt x="144" y="246"/>
                </a:lnTo>
                <a:lnTo>
                  <a:pt x="140" y="240"/>
                </a:lnTo>
                <a:lnTo>
                  <a:pt x="136" y="236"/>
                </a:lnTo>
                <a:lnTo>
                  <a:pt x="128" y="232"/>
                </a:lnTo>
                <a:lnTo>
                  <a:pt x="120" y="230"/>
                </a:lnTo>
                <a:lnTo>
                  <a:pt x="120" y="230"/>
                </a:lnTo>
                <a:lnTo>
                  <a:pt x="110" y="232"/>
                </a:lnTo>
                <a:lnTo>
                  <a:pt x="102" y="238"/>
                </a:lnTo>
                <a:lnTo>
                  <a:pt x="96" y="246"/>
                </a:lnTo>
                <a:lnTo>
                  <a:pt x="94" y="256"/>
                </a:lnTo>
                <a:lnTo>
                  <a:pt x="94" y="256"/>
                </a:lnTo>
                <a:lnTo>
                  <a:pt x="96" y="266"/>
                </a:lnTo>
                <a:lnTo>
                  <a:pt x="102" y="276"/>
                </a:lnTo>
                <a:lnTo>
                  <a:pt x="110" y="280"/>
                </a:lnTo>
                <a:lnTo>
                  <a:pt x="120" y="282"/>
                </a:lnTo>
                <a:lnTo>
                  <a:pt x="120" y="282"/>
                </a:lnTo>
                <a:lnTo>
                  <a:pt x="128" y="282"/>
                </a:lnTo>
                <a:lnTo>
                  <a:pt x="136" y="278"/>
                </a:lnTo>
                <a:lnTo>
                  <a:pt x="140" y="274"/>
                </a:lnTo>
                <a:lnTo>
                  <a:pt x="144" y="266"/>
                </a:lnTo>
                <a:lnTo>
                  <a:pt x="264" y="266"/>
                </a:lnTo>
                <a:lnTo>
                  <a:pt x="264" y="294"/>
                </a:lnTo>
                <a:lnTo>
                  <a:pt x="304" y="256"/>
                </a:lnTo>
                <a:lnTo>
                  <a:pt x="264" y="220"/>
                </a:lnTo>
                <a:lnTo>
                  <a:pt x="264" y="246"/>
                </a:lnTo>
                <a:close/>
                <a:moveTo>
                  <a:pt x="120" y="266"/>
                </a:moveTo>
                <a:lnTo>
                  <a:pt x="120" y="266"/>
                </a:lnTo>
                <a:lnTo>
                  <a:pt x="116" y="266"/>
                </a:lnTo>
                <a:lnTo>
                  <a:pt x="114" y="264"/>
                </a:lnTo>
                <a:lnTo>
                  <a:pt x="112" y="260"/>
                </a:lnTo>
                <a:lnTo>
                  <a:pt x="110" y="256"/>
                </a:lnTo>
                <a:lnTo>
                  <a:pt x="110" y="256"/>
                </a:lnTo>
                <a:lnTo>
                  <a:pt x="112" y="252"/>
                </a:lnTo>
                <a:lnTo>
                  <a:pt x="114" y="250"/>
                </a:lnTo>
                <a:lnTo>
                  <a:pt x="116" y="248"/>
                </a:lnTo>
                <a:lnTo>
                  <a:pt x="120" y="246"/>
                </a:lnTo>
                <a:lnTo>
                  <a:pt x="120" y="246"/>
                </a:lnTo>
                <a:lnTo>
                  <a:pt x="124" y="248"/>
                </a:lnTo>
                <a:lnTo>
                  <a:pt x="128" y="250"/>
                </a:lnTo>
                <a:lnTo>
                  <a:pt x="130" y="252"/>
                </a:lnTo>
                <a:lnTo>
                  <a:pt x="130" y="256"/>
                </a:lnTo>
                <a:lnTo>
                  <a:pt x="130" y="256"/>
                </a:lnTo>
                <a:lnTo>
                  <a:pt x="130" y="260"/>
                </a:lnTo>
                <a:lnTo>
                  <a:pt x="128" y="264"/>
                </a:lnTo>
                <a:lnTo>
                  <a:pt x="124" y="266"/>
                </a:lnTo>
                <a:lnTo>
                  <a:pt x="120" y="266"/>
                </a:lnTo>
                <a:lnTo>
                  <a:pt x="120" y="266"/>
                </a:lnTo>
                <a:close/>
                <a:moveTo>
                  <a:pt x="216" y="210"/>
                </a:moveTo>
                <a:lnTo>
                  <a:pt x="216" y="210"/>
                </a:lnTo>
                <a:lnTo>
                  <a:pt x="226" y="208"/>
                </a:lnTo>
                <a:lnTo>
                  <a:pt x="234" y="204"/>
                </a:lnTo>
                <a:lnTo>
                  <a:pt x="240" y="194"/>
                </a:lnTo>
                <a:lnTo>
                  <a:pt x="242" y="184"/>
                </a:lnTo>
                <a:lnTo>
                  <a:pt x="242" y="184"/>
                </a:lnTo>
                <a:lnTo>
                  <a:pt x="240" y="174"/>
                </a:lnTo>
                <a:lnTo>
                  <a:pt x="234" y="166"/>
                </a:lnTo>
                <a:lnTo>
                  <a:pt x="226" y="160"/>
                </a:lnTo>
                <a:lnTo>
                  <a:pt x="216" y="158"/>
                </a:lnTo>
                <a:lnTo>
                  <a:pt x="216" y="158"/>
                </a:lnTo>
                <a:lnTo>
                  <a:pt x="208" y="160"/>
                </a:lnTo>
                <a:lnTo>
                  <a:pt x="200" y="164"/>
                </a:lnTo>
                <a:lnTo>
                  <a:pt x="196" y="168"/>
                </a:lnTo>
                <a:lnTo>
                  <a:pt x="192" y="174"/>
                </a:lnTo>
                <a:lnTo>
                  <a:pt x="50" y="174"/>
                </a:lnTo>
                <a:lnTo>
                  <a:pt x="50" y="174"/>
                </a:lnTo>
                <a:lnTo>
                  <a:pt x="46" y="168"/>
                </a:lnTo>
                <a:lnTo>
                  <a:pt x="42" y="164"/>
                </a:lnTo>
                <a:lnTo>
                  <a:pt x="34" y="160"/>
                </a:lnTo>
                <a:lnTo>
                  <a:pt x="26" y="158"/>
                </a:lnTo>
                <a:lnTo>
                  <a:pt x="26" y="158"/>
                </a:lnTo>
                <a:lnTo>
                  <a:pt x="16" y="160"/>
                </a:lnTo>
                <a:lnTo>
                  <a:pt x="8" y="166"/>
                </a:lnTo>
                <a:lnTo>
                  <a:pt x="2" y="174"/>
                </a:lnTo>
                <a:lnTo>
                  <a:pt x="0" y="184"/>
                </a:lnTo>
                <a:lnTo>
                  <a:pt x="0" y="184"/>
                </a:lnTo>
                <a:lnTo>
                  <a:pt x="2" y="194"/>
                </a:lnTo>
                <a:lnTo>
                  <a:pt x="8" y="204"/>
                </a:lnTo>
                <a:lnTo>
                  <a:pt x="16" y="208"/>
                </a:lnTo>
                <a:lnTo>
                  <a:pt x="26" y="210"/>
                </a:lnTo>
                <a:lnTo>
                  <a:pt x="26" y="210"/>
                </a:lnTo>
                <a:lnTo>
                  <a:pt x="34" y="210"/>
                </a:lnTo>
                <a:lnTo>
                  <a:pt x="42" y="206"/>
                </a:lnTo>
                <a:lnTo>
                  <a:pt x="46" y="202"/>
                </a:lnTo>
                <a:lnTo>
                  <a:pt x="50" y="194"/>
                </a:lnTo>
                <a:lnTo>
                  <a:pt x="192" y="194"/>
                </a:lnTo>
                <a:lnTo>
                  <a:pt x="192" y="194"/>
                </a:lnTo>
                <a:lnTo>
                  <a:pt x="196" y="202"/>
                </a:lnTo>
                <a:lnTo>
                  <a:pt x="200" y="206"/>
                </a:lnTo>
                <a:lnTo>
                  <a:pt x="208" y="210"/>
                </a:lnTo>
                <a:lnTo>
                  <a:pt x="216" y="210"/>
                </a:lnTo>
                <a:lnTo>
                  <a:pt x="216" y="210"/>
                </a:lnTo>
                <a:close/>
                <a:moveTo>
                  <a:pt x="26" y="194"/>
                </a:moveTo>
                <a:lnTo>
                  <a:pt x="26" y="194"/>
                </a:lnTo>
                <a:lnTo>
                  <a:pt x="22" y="194"/>
                </a:lnTo>
                <a:lnTo>
                  <a:pt x="20" y="192"/>
                </a:lnTo>
                <a:lnTo>
                  <a:pt x="18" y="188"/>
                </a:lnTo>
                <a:lnTo>
                  <a:pt x="16" y="184"/>
                </a:lnTo>
                <a:lnTo>
                  <a:pt x="16" y="184"/>
                </a:lnTo>
                <a:lnTo>
                  <a:pt x="18" y="180"/>
                </a:lnTo>
                <a:lnTo>
                  <a:pt x="20" y="178"/>
                </a:lnTo>
                <a:lnTo>
                  <a:pt x="22" y="176"/>
                </a:lnTo>
                <a:lnTo>
                  <a:pt x="26" y="174"/>
                </a:lnTo>
                <a:lnTo>
                  <a:pt x="26" y="174"/>
                </a:lnTo>
                <a:lnTo>
                  <a:pt x="30" y="176"/>
                </a:lnTo>
                <a:lnTo>
                  <a:pt x="34" y="178"/>
                </a:lnTo>
                <a:lnTo>
                  <a:pt x="36" y="180"/>
                </a:lnTo>
                <a:lnTo>
                  <a:pt x="36" y="184"/>
                </a:lnTo>
                <a:lnTo>
                  <a:pt x="36" y="184"/>
                </a:lnTo>
                <a:lnTo>
                  <a:pt x="36" y="188"/>
                </a:lnTo>
                <a:lnTo>
                  <a:pt x="34" y="192"/>
                </a:lnTo>
                <a:lnTo>
                  <a:pt x="30" y="194"/>
                </a:lnTo>
                <a:lnTo>
                  <a:pt x="26" y="194"/>
                </a:lnTo>
                <a:lnTo>
                  <a:pt x="26" y="194"/>
                </a:lnTo>
                <a:close/>
                <a:moveTo>
                  <a:pt x="26" y="62"/>
                </a:moveTo>
                <a:lnTo>
                  <a:pt x="26" y="62"/>
                </a:lnTo>
                <a:lnTo>
                  <a:pt x="34" y="60"/>
                </a:lnTo>
                <a:lnTo>
                  <a:pt x="42" y="58"/>
                </a:lnTo>
                <a:lnTo>
                  <a:pt x="46" y="52"/>
                </a:lnTo>
                <a:lnTo>
                  <a:pt x="50" y="46"/>
                </a:lnTo>
                <a:lnTo>
                  <a:pt x="152" y="46"/>
                </a:lnTo>
                <a:lnTo>
                  <a:pt x="152" y="72"/>
                </a:lnTo>
                <a:lnTo>
                  <a:pt x="194" y="36"/>
                </a:lnTo>
                <a:lnTo>
                  <a:pt x="152" y="0"/>
                </a:lnTo>
                <a:lnTo>
                  <a:pt x="152" y="26"/>
                </a:lnTo>
                <a:lnTo>
                  <a:pt x="50" y="26"/>
                </a:lnTo>
                <a:lnTo>
                  <a:pt x="50" y="26"/>
                </a:lnTo>
                <a:lnTo>
                  <a:pt x="46" y="20"/>
                </a:lnTo>
                <a:lnTo>
                  <a:pt x="42" y="14"/>
                </a:lnTo>
                <a:lnTo>
                  <a:pt x="34" y="12"/>
                </a:lnTo>
                <a:lnTo>
                  <a:pt x="26" y="10"/>
                </a:lnTo>
                <a:lnTo>
                  <a:pt x="26" y="10"/>
                </a:lnTo>
                <a:lnTo>
                  <a:pt x="16" y="12"/>
                </a:lnTo>
                <a:lnTo>
                  <a:pt x="8" y="18"/>
                </a:lnTo>
                <a:lnTo>
                  <a:pt x="2" y="26"/>
                </a:lnTo>
                <a:lnTo>
                  <a:pt x="0" y="36"/>
                </a:lnTo>
                <a:lnTo>
                  <a:pt x="0" y="36"/>
                </a:lnTo>
                <a:lnTo>
                  <a:pt x="2" y="46"/>
                </a:lnTo>
                <a:lnTo>
                  <a:pt x="8" y="54"/>
                </a:lnTo>
                <a:lnTo>
                  <a:pt x="16" y="60"/>
                </a:lnTo>
                <a:lnTo>
                  <a:pt x="26" y="62"/>
                </a:lnTo>
                <a:lnTo>
                  <a:pt x="26" y="62"/>
                </a:lnTo>
                <a:close/>
                <a:moveTo>
                  <a:pt x="26" y="26"/>
                </a:moveTo>
                <a:lnTo>
                  <a:pt x="26" y="26"/>
                </a:lnTo>
                <a:lnTo>
                  <a:pt x="30" y="26"/>
                </a:lnTo>
                <a:lnTo>
                  <a:pt x="34" y="30"/>
                </a:lnTo>
                <a:lnTo>
                  <a:pt x="36" y="32"/>
                </a:lnTo>
                <a:lnTo>
                  <a:pt x="36" y="36"/>
                </a:lnTo>
                <a:lnTo>
                  <a:pt x="36" y="36"/>
                </a:lnTo>
                <a:lnTo>
                  <a:pt x="36" y="40"/>
                </a:lnTo>
                <a:lnTo>
                  <a:pt x="34" y="44"/>
                </a:lnTo>
                <a:lnTo>
                  <a:pt x="30" y="46"/>
                </a:lnTo>
                <a:lnTo>
                  <a:pt x="26" y="46"/>
                </a:lnTo>
                <a:lnTo>
                  <a:pt x="26" y="46"/>
                </a:lnTo>
                <a:lnTo>
                  <a:pt x="22" y="46"/>
                </a:lnTo>
                <a:lnTo>
                  <a:pt x="20" y="44"/>
                </a:lnTo>
                <a:lnTo>
                  <a:pt x="18" y="40"/>
                </a:lnTo>
                <a:lnTo>
                  <a:pt x="16" y="36"/>
                </a:lnTo>
                <a:lnTo>
                  <a:pt x="16" y="36"/>
                </a:lnTo>
                <a:lnTo>
                  <a:pt x="18" y="32"/>
                </a:lnTo>
                <a:lnTo>
                  <a:pt x="20" y="30"/>
                </a:lnTo>
                <a:lnTo>
                  <a:pt x="22" y="26"/>
                </a:lnTo>
                <a:lnTo>
                  <a:pt x="26" y="26"/>
                </a:lnTo>
                <a:lnTo>
                  <a:pt x="26" y="26"/>
                </a:lnTo>
                <a:close/>
                <a:moveTo>
                  <a:pt x="308" y="74"/>
                </a:moveTo>
                <a:lnTo>
                  <a:pt x="348" y="110"/>
                </a:lnTo>
                <a:lnTo>
                  <a:pt x="308" y="146"/>
                </a:lnTo>
                <a:lnTo>
                  <a:pt x="308" y="120"/>
                </a:lnTo>
                <a:lnTo>
                  <a:pt x="102" y="120"/>
                </a:lnTo>
                <a:lnTo>
                  <a:pt x="102" y="120"/>
                </a:lnTo>
                <a:lnTo>
                  <a:pt x="98" y="126"/>
                </a:lnTo>
                <a:lnTo>
                  <a:pt x="94" y="132"/>
                </a:lnTo>
                <a:lnTo>
                  <a:pt x="86" y="134"/>
                </a:lnTo>
                <a:lnTo>
                  <a:pt x="78" y="136"/>
                </a:lnTo>
                <a:lnTo>
                  <a:pt x="78" y="136"/>
                </a:lnTo>
                <a:lnTo>
                  <a:pt x="68" y="134"/>
                </a:lnTo>
                <a:lnTo>
                  <a:pt x="60" y="128"/>
                </a:lnTo>
                <a:lnTo>
                  <a:pt x="54" y="120"/>
                </a:lnTo>
                <a:lnTo>
                  <a:pt x="52" y="110"/>
                </a:lnTo>
                <a:lnTo>
                  <a:pt x="52" y="110"/>
                </a:lnTo>
                <a:lnTo>
                  <a:pt x="54" y="100"/>
                </a:lnTo>
                <a:lnTo>
                  <a:pt x="60" y="92"/>
                </a:lnTo>
                <a:lnTo>
                  <a:pt x="68" y="86"/>
                </a:lnTo>
                <a:lnTo>
                  <a:pt x="78" y="84"/>
                </a:lnTo>
                <a:lnTo>
                  <a:pt x="78" y="84"/>
                </a:lnTo>
                <a:lnTo>
                  <a:pt x="86" y="86"/>
                </a:lnTo>
                <a:lnTo>
                  <a:pt x="94" y="88"/>
                </a:lnTo>
                <a:lnTo>
                  <a:pt x="98" y="94"/>
                </a:lnTo>
                <a:lnTo>
                  <a:pt x="102" y="100"/>
                </a:lnTo>
                <a:lnTo>
                  <a:pt x="308" y="100"/>
                </a:lnTo>
                <a:lnTo>
                  <a:pt x="308" y="74"/>
                </a:lnTo>
                <a:close/>
                <a:moveTo>
                  <a:pt x="362" y="10"/>
                </a:moveTo>
                <a:lnTo>
                  <a:pt x="362" y="10"/>
                </a:lnTo>
                <a:lnTo>
                  <a:pt x="354" y="12"/>
                </a:lnTo>
                <a:lnTo>
                  <a:pt x="348" y="14"/>
                </a:lnTo>
                <a:lnTo>
                  <a:pt x="342" y="20"/>
                </a:lnTo>
                <a:lnTo>
                  <a:pt x="338" y="26"/>
                </a:lnTo>
                <a:lnTo>
                  <a:pt x="276" y="26"/>
                </a:lnTo>
                <a:lnTo>
                  <a:pt x="276" y="26"/>
                </a:lnTo>
                <a:lnTo>
                  <a:pt x="272" y="20"/>
                </a:lnTo>
                <a:lnTo>
                  <a:pt x="266" y="14"/>
                </a:lnTo>
                <a:lnTo>
                  <a:pt x="260" y="12"/>
                </a:lnTo>
                <a:lnTo>
                  <a:pt x="252" y="10"/>
                </a:lnTo>
                <a:lnTo>
                  <a:pt x="252" y="10"/>
                </a:lnTo>
                <a:lnTo>
                  <a:pt x="242" y="12"/>
                </a:lnTo>
                <a:lnTo>
                  <a:pt x="234" y="18"/>
                </a:lnTo>
                <a:lnTo>
                  <a:pt x="228" y="26"/>
                </a:lnTo>
                <a:lnTo>
                  <a:pt x="226" y="36"/>
                </a:lnTo>
                <a:lnTo>
                  <a:pt x="226" y="36"/>
                </a:lnTo>
                <a:lnTo>
                  <a:pt x="228" y="46"/>
                </a:lnTo>
                <a:lnTo>
                  <a:pt x="234" y="54"/>
                </a:lnTo>
                <a:lnTo>
                  <a:pt x="242" y="60"/>
                </a:lnTo>
                <a:lnTo>
                  <a:pt x="252" y="62"/>
                </a:lnTo>
                <a:lnTo>
                  <a:pt x="252" y="62"/>
                </a:lnTo>
                <a:lnTo>
                  <a:pt x="260" y="60"/>
                </a:lnTo>
                <a:lnTo>
                  <a:pt x="266" y="58"/>
                </a:lnTo>
                <a:lnTo>
                  <a:pt x="272" y="52"/>
                </a:lnTo>
                <a:lnTo>
                  <a:pt x="276" y="46"/>
                </a:lnTo>
                <a:lnTo>
                  <a:pt x="338" y="46"/>
                </a:lnTo>
                <a:lnTo>
                  <a:pt x="338" y="46"/>
                </a:lnTo>
                <a:lnTo>
                  <a:pt x="342" y="52"/>
                </a:lnTo>
                <a:lnTo>
                  <a:pt x="348" y="58"/>
                </a:lnTo>
                <a:lnTo>
                  <a:pt x="354" y="60"/>
                </a:lnTo>
                <a:lnTo>
                  <a:pt x="362" y="62"/>
                </a:lnTo>
                <a:lnTo>
                  <a:pt x="362" y="62"/>
                </a:lnTo>
                <a:lnTo>
                  <a:pt x="372" y="60"/>
                </a:lnTo>
                <a:lnTo>
                  <a:pt x="380" y="54"/>
                </a:lnTo>
                <a:lnTo>
                  <a:pt x="386" y="46"/>
                </a:lnTo>
                <a:lnTo>
                  <a:pt x="388" y="36"/>
                </a:lnTo>
                <a:lnTo>
                  <a:pt x="388" y="36"/>
                </a:lnTo>
                <a:lnTo>
                  <a:pt x="386" y="26"/>
                </a:lnTo>
                <a:lnTo>
                  <a:pt x="380" y="18"/>
                </a:lnTo>
                <a:lnTo>
                  <a:pt x="372" y="12"/>
                </a:lnTo>
                <a:lnTo>
                  <a:pt x="362" y="10"/>
                </a:lnTo>
                <a:lnTo>
                  <a:pt x="362" y="10"/>
                </a:lnTo>
                <a:close/>
                <a:moveTo>
                  <a:pt x="362" y="46"/>
                </a:moveTo>
                <a:lnTo>
                  <a:pt x="362" y="46"/>
                </a:lnTo>
                <a:lnTo>
                  <a:pt x="358" y="46"/>
                </a:lnTo>
                <a:lnTo>
                  <a:pt x="356" y="44"/>
                </a:lnTo>
                <a:lnTo>
                  <a:pt x="352" y="40"/>
                </a:lnTo>
                <a:lnTo>
                  <a:pt x="352" y="36"/>
                </a:lnTo>
                <a:lnTo>
                  <a:pt x="352" y="36"/>
                </a:lnTo>
                <a:lnTo>
                  <a:pt x="352" y="32"/>
                </a:lnTo>
                <a:lnTo>
                  <a:pt x="356" y="30"/>
                </a:lnTo>
                <a:lnTo>
                  <a:pt x="358" y="26"/>
                </a:lnTo>
                <a:lnTo>
                  <a:pt x="362" y="26"/>
                </a:lnTo>
                <a:lnTo>
                  <a:pt x="362" y="26"/>
                </a:lnTo>
                <a:lnTo>
                  <a:pt x="366" y="26"/>
                </a:lnTo>
                <a:lnTo>
                  <a:pt x="370" y="30"/>
                </a:lnTo>
                <a:lnTo>
                  <a:pt x="372" y="32"/>
                </a:lnTo>
                <a:lnTo>
                  <a:pt x="372" y="36"/>
                </a:lnTo>
                <a:lnTo>
                  <a:pt x="372" y="36"/>
                </a:lnTo>
                <a:lnTo>
                  <a:pt x="372" y="40"/>
                </a:lnTo>
                <a:lnTo>
                  <a:pt x="370" y="44"/>
                </a:lnTo>
                <a:lnTo>
                  <a:pt x="366" y="46"/>
                </a:lnTo>
                <a:lnTo>
                  <a:pt x="362" y="46"/>
                </a:lnTo>
                <a:lnTo>
                  <a:pt x="362" y="46"/>
                </a:lnTo>
                <a:close/>
              </a:path>
            </a:pathLst>
          </a:custGeom>
          <a:solidFill>
            <a:srgbClr val="F2F2F2"/>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412" name="Rectangle 411">
            <a:extLst>
              <a:ext uri="{FF2B5EF4-FFF2-40B4-BE49-F238E27FC236}">
                <a16:creationId xmlns:a16="http://schemas.microsoft.com/office/drawing/2014/main" id="{99C12113-FF3C-4DA9-A0C2-3B74A83CCFD3}"/>
              </a:ext>
            </a:extLst>
          </p:cNvPr>
          <p:cNvSpPr/>
          <p:nvPr/>
        </p:nvSpPr>
        <p:spPr>
          <a:xfrm>
            <a:off x="4231428" y="6607672"/>
            <a:ext cx="2029723" cy="315599"/>
          </a:xfrm>
          <a:prstGeom prst="rect">
            <a:avLst/>
          </a:prstGeom>
        </p:spPr>
        <p:txBody>
          <a:bodyPr wrap="none">
            <a:spAutoFit/>
          </a:bodyPr>
          <a:lstStyle/>
          <a:p>
            <a:pPr defTabSz="924073"/>
            <a:r>
              <a:rPr lang="en-GB" sz="1400" dirty="0">
                <a:solidFill>
                  <a:srgbClr val="2A3880"/>
                </a:solidFill>
                <a:latin typeface="Arial"/>
              </a:rPr>
              <a:t>Physical Infrastructure</a:t>
            </a:r>
          </a:p>
        </p:txBody>
      </p:sp>
      <p:sp>
        <p:nvSpPr>
          <p:cNvPr id="413" name="Rectangle 412">
            <a:extLst>
              <a:ext uri="{FF2B5EF4-FFF2-40B4-BE49-F238E27FC236}">
                <a16:creationId xmlns:a16="http://schemas.microsoft.com/office/drawing/2014/main" id="{48E8510B-43AC-4A7A-834F-79FB0E860915}"/>
              </a:ext>
            </a:extLst>
          </p:cNvPr>
          <p:cNvSpPr/>
          <p:nvPr/>
        </p:nvSpPr>
        <p:spPr>
          <a:xfrm>
            <a:off x="4235035" y="1332359"/>
            <a:ext cx="2084225" cy="307777"/>
          </a:xfrm>
          <a:prstGeom prst="rect">
            <a:avLst/>
          </a:prstGeom>
        </p:spPr>
        <p:txBody>
          <a:bodyPr wrap="none">
            <a:spAutoFit/>
          </a:bodyPr>
          <a:lstStyle/>
          <a:p>
            <a:pPr defTabSz="838134"/>
            <a:r>
              <a:rPr lang="en-GB" sz="1400" dirty="0">
                <a:solidFill>
                  <a:srgbClr val="00B050"/>
                </a:solidFill>
                <a:latin typeface="Arial"/>
              </a:rPr>
              <a:t>Market and Commercial</a:t>
            </a:r>
          </a:p>
        </p:txBody>
      </p:sp>
      <p:sp>
        <p:nvSpPr>
          <p:cNvPr id="414" name="Rectangle 413">
            <a:extLst>
              <a:ext uri="{FF2B5EF4-FFF2-40B4-BE49-F238E27FC236}">
                <a16:creationId xmlns:a16="http://schemas.microsoft.com/office/drawing/2014/main" id="{DFE33385-4DCE-4A4D-B332-35CD466342BE}"/>
              </a:ext>
            </a:extLst>
          </p:cNvPr>
          <p:cNvSpPr/>
          <p:nvPr/>
        </p:nvSpPr>
        <p:spPr bwMode="ltGray">
          <a:xfrm>
            <a:off x="3792345" y="3856944"/>
            <a:ext cx="157795" cy="20576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415" name="Rectangle 414">
            <a:extLst>
              <a:ext uri="{FF2B5EF4-FFF2-40B4-BE49-F238E27FC236}">
                <a16:creationId xmlns:a16="http://schemas.microsoft.com/office/drawing/2014/main" id="{3F3349DD-C748-4176-8A0E-171415669272}"/>
              </a:ext>
            </a:extLst>
          </p:cNvPr>
          <p:cNvSpPr/>
          <p:nvPr/>
        </p:nvSpPr>
        <p:spPr>
          <a:xfrm>
            <a:off x="538164" y="2582258"/>
            <a:ext cx="2536344" cy="315599"/>
          </a:xfrm>
          <a:prstGeom prst="rect">
            <a:avLst/>
          </a:prstGeom>
        </p:spPr>
        <p:txBody>
          <a:bodyPr wrap="square">
            <a:spAutoFit/>
          </a:bodyPr>
          <a:lstStyle/>
          <a:p>
            <a:pPr defTabSz="838134"/>
            <a:r>
              <a:rPr lang="en-GB" sz="1400" dirty="0">
                <a:solidFill>
                  <a:prstClr val="black">
                    <a:lumMod val="50000"/>
                    <a:lumOff val="50000"/>
                  </a:prstClr>
                </a:solidFill>
                <a:latin typeface="Arial"/>
              </a:rPr>
              <a:t>Governance and Regulation</a:t>
            </a:r>
          </a:p>
        </p:txBody>
      </p:sp>
      <p:sp>
        <p:nvSpPr>
          <p:cNvPr id="417" name="Rectangle 416">
            <a:extLst>
              <a:ext uri="{FF2B5EF4-FFF2-40B4-BE49-F238E27FC236}">
                <a16:creationId xmlns:a16="http://schemas.microsoft.com/office/drawing/2014/main" id="{83E747CA-62E8-4472-BC92-B48BC2AEA9D5}"/>
              </a:ext>
            </a:extLst>
          </p:cNvPr>
          <p:cNvSpPr/>
          <p:nvPr/>
        </p:nvSpPr>
        <p:spPr bwMode="ltGray">
          <a:xfrm>
            <a:off x="4233700" y="1332359"/>
            <a:ext cx="5606594" cy="1925667"/>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418" name="Rectangle 417">
            <a:extLst>
              <a:ext uri="{FF2B5EF4-FFF2-40B4-BE49-F238E27FC236}">
                <a16:creationId xmlns:a16="http://schemas.microsoft.com/office/drawing/2014/main" id="{8225477A-24C1-4A57-88CD-51B362D480FD}"/>
              </a:ext>
            </a:extLst>
          </p:cNvPr>
          <p:cNvSpPr/>
          <p:nvPr/>
        </p:nvSpPr>
        <p:spPr bwMode="ltGray">
          <a:xfrm>
            <a:off x="522512" y="2575660"/>
            <a:ext cx="3594057" cy="4337592"/>
          </a:xfrm>
          <a:prstGeom prst="rect">
            <a:avLst/>
          </a:prstGeom>
          <a:noFill/>
          <a:ln w="3175">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420" name="Right Arrow 346">
            <a:extLst>
              <a:ext uri="{FF2B5EF4-FFF2-40B4-BE49-F238E27FC236}">
                <a16:creationId xmlns:a16="http://schemas.microsoft.com/office/drawing/2014/main" id="{D82F49DA-F241-42C9-BAC6-DC1810DA5A23}"/>
              </a:ext>
            </a:extLst>
          </p:cNvPr>
          <p:cNvSpPr/>
          <p:nvPr/>
        </p:nvSpPr>
        <p:spPr bwMode="ltGray">
          <a:xfrm rot="10800000">
            <a:off x="2532127" y="3451479"/>
            <a:ext cx="446223" cy="469130"/>
          </a:xfrm>
          <a:prstGeom prst="rightArrow">
            <a:avLst>
              <a:gd name="adj1" fmla="val 50000"/>
              <a:gd name="adj2" fmla="val 58082"/>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421" name="Right Arrow 347">
            <a:extLst>
              <a:ext uri="{FF2B5EF4-FFF2-40B4-BE49-F238E27FC236}">
                <a16:creationId xmlns:a16="http://schemas.microsoft.com/office/drawing/2014/main" id="{306D51B1-DEA0-4450-96FB-933F9C1A89ED}"/>
              </a:ext>
            </a:extLst>
          </p:cNvPr>
          <p:cNvSpPr/>
          <p:nvPr/>
        </p:nvSpPr>
        <p:spPr bwMode="ltGray">
          <a:xfrm rot="5400000">
            <a:off x="1334362" y="4383211"/>
            <a:ext cx="456175" cy="469130"/>
          </a:xfrm>
          <a:prstGeom prst="rightArrow">
            <a:avLst>
              <a:gd name="adj1" fmla="val 50000"/>
              <a:gd name="adj2" fmla="val 58082"/>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cxnSp>
        <p:nvCxnSpPr>
          <p:cNvPr id="422" name="Straight Connector 421">
            <a:extLst>
              <a:ext uri="{FF2B5EF4-FFF2-40B4-BE49-F238E27FC236}">
                <a16:creationId xmlns:a16="http://schemas.microsoft.com/office/drawing/2014/main" id="{09FF85D6-53FE-4749-8539-F258AAC0DB0C}"/>
              </a:ext>
            </a:extLst>
          </p:cNvPr>
          <p:cNvCxnSpPr>
            <a:stCxn id="380" idx="2"/>
            <a:endCxn id="379" idx="0"/>
          </p:cNvCxnSpPr>
          <p:nvPr/>
        </p:nvCxnSpPr>
        <p:spPr>
          <a:xfrm>
            <a:off x="3558635" y="5065143"/>
            <a:ext cx="1239" cy="439779"/>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Arrow Connector 422">
            <a:extLst>
              <a:ext uri="{FF2B5EF4-FFF2-40B4-BE49-F238E27FC236}">
                <a16:creationId xmlns:a16="http://schemas.microsoft.com/office/drawing/2014/main" id="{642B30A0-C233-4E23-89C6-2ED3A3E4E78D}"/>
              </a:ext>
            </a:extLst>
          </p:cNvPr>
          <p:cNvCxnSpPr/>
          <p:nvPr/>
        </p:nvCxnSpPr>
        <p:spPr>
          <a:xfrm>
            <a:off x="3498510" y="5213137"/>
            <a:ext cx="0" cy="152262"/>
          </a:xfrm>
          <a:prstGeom prst="straightConnector1">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4" name="Straight Arrow Connector 423">
            <a:extLst>
              <a:ext uri="{FF2B5EF4-FFF2-40B4-BE49-F238E27FC236}">
                <a16:creationId xmlns:a16="http://schemas.microsoft.com/office/drawing/2014/main" id="{1A9576E2-C253-4E3C-8ADD-D8A862BCB74F}"/>
              </a:ext>
            </a:extLst>
          </p:cNvPr>
          <p:cNvCxnSpPr>
            <a:cxnSpLocks/>
          </p:cNvCxnSpPr>
          <p:nvPr/>
        </p:nvCxnSpPr>
        <p:spPr>
          <a:xfrm flipV="1">
            <a:off x="3632621" y="5213137"/>
            <a:ext cx="0" cy="152262"/>
          </a:xfrm>
          <a:prstGeom prst="straightConnector1">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A226D4DB-940E-4C6D-A14D-C573687DC671}"/>
              </a:ext>
            </a:extLst>
          </p:cNvPr>
          <p:cNvCxnSpPr>
            <a:cxnSpLocks/>
          </p:cNvCxnSpPr>
          <p:nvPr/>
        </p:nvCxnSpPr>
        <p:spPr>
          <a:xfrm>
            <a:off x="6192157" y="3230074"/>
            <a:ext cx="0" cy="1794867"/>
          </a:xfrm>
          <a:prstGeom prst="line">
            <a:avLst/>
          </a:prstGeom>
          <a:ln w="25400">
            <a:gradFill flip="none" rotWithShape="1">
              <a:gsLst>
                <a:gs pos="0">
                  <a:schemeClr val="accent2"/>
                </a:gs>
                <a:gs pos="100000">
                  <a:schemeClr val="tx2">
                    <a:lumMod val="20000"/>
                    <a:lumOff val="80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26" name="Arc 425">
            <a:extLst>
              <a:ext uri="{FF2B5EF4-FFF2-40B4-BE49-F238E27FC236}">
                <a16:creationId xmlns:a16="http://schemas.microsoft.com/office/drawing/2014/main" id="{868F0DCC-5A75-4C68-B4D5-751220EF02F4}"/>
              </a:ext>
            </a:extLst>
          </p:cNvPr>
          <p:cNvSpPr>
            <a:spLocks noChangeAspect="1"/>
          </p:cNvSpPr>
          <p:nvPr/>
        </p:nvSpPr>
        <p:spPr>
          <a:xfrm rot="16200000">
            <a:off x="6205956" y="2916536"/>
            <a:ext cx="97955" cy="97955"/>
          </a:xfrm>
          <a:prstGeom prst="arc">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sp>
        <p:nvSpPr>
          <p:cNvPr id="427" name="Arc 426">
            <a:extLst>
              <a:ext uri="{FF2B5EF4-FFF2-40B4-BE49-F238E27FC236}">
                <a16:creationId xmlns:a16="http://schemas.microsoft.com/office/drawing/2014/main" id="{00D02724-4D1D-44C8-B23F-09CF1A2A9EBF}"/>
              </a:ext>
            </a:extLst>
          </p:cNvPr>
          <p:cNvSpPr>
            <a:spLocks noChangeAspect="1"/>
          </p:cNvSpPr>
          <p:nvPr/>
        </p:nvSpPr>
        <p:spPr>
          <a:xfrm rot="16200000">
            <a:off x="6192157" y="2412480"/>
            <a:ext cx="97955" cy="97955"/>
          </a:xfrm>
          <a:prstGeom prst="arc">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428" name="Straight Connector 427">
            <a:extLst>
              <a:ext uri="{FF2B5EF4-FFF2-40B4-BE49-F238E27FC236}">
                <a16:creationId xmlns:a16="http://schemas.microsoft.com/office/drawing/2014/main" id="{56D0AF77-FCF5-482E-85BA-AA927AB5FB49}"/>
              </a:ext>
            </a:extLst>
          </p:cNvPr>
          <p:cNvCxnSpPr>
            <a:cxnSpLocks/>
            <a:stCxn id="427" idx="0"/>
            <a:endCxn id="764" idx="1"/>
          </p:cNvCxnSpPr>
          <p:nvPr/>
        </p:nvCxnSpPr>
        <p:spPr>
          <a:xfrm>
            <a:off x="6192157" y="2461458"/>
            <a:ext cx="1175" cy="96770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9" name="Straight Arrow Connector 428">
            <a:extLst>
              <a:ext uri="{FF2B5EF4-FFF2-40B4-BE49-F238E27FC236}">
                <a16:creationId xmlns:a16="http://schemas.microsoft.com/office/drawing/2014/main" id="{DBA005B2-DF76-4207-91A8-AE41599D53AD}"/>
              </a:ext>
            </a:extLst>
          </p:cNvPr>
          <p:cNvCxnSpPr>
            <a:cxnSpLocks/>
          </p:cNvCxnSpPr>
          <p:nvPr/>
        </p:nvCxnSpPr>
        <p:spPr>
          <a:xfrm flipH="1">
            <a:off x="6116140" y="2980297"/>
            <a:ext cx="0" cy="152262"/>
          </a:xfrm>
          <a:prstGeom prst="straightConnector1">
            <a:avLst/>
          </a:prstGeom>
          <a:ln>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sp>
        <p:nvSpPr>
          <p:cNvPr id="430" name="Rectangle 429">
            <a:extLst>
              <a:ext uri="{FF2B5EF4-FFF2-40B4-BE49-F238E27FC236}">
                <a16:creationId xmlns:a16="http://schemas.microsoft.com/office/drawing/2014/main" id="{A7D4AEB6-BDCF-4C26-92A9-CE9847A2A55D}"/>
              </a:ext>
            </a:extLst>
          </p:cNvPr>
          <p:cNvSpPr/>
          <p:nvPr/>
        </p:nvSpPr>
        <p:spPr bwMode="ltGray">
          <a:xfrm>
            <a:off x="4748487" y="5024941"/>
            <a:ext cx="2393573" cy="120960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Ins="1044854" rtlCol="0" anchor="t"/>
          <a:lstStyle/>
          <a:p>
            <a:pPr defTabSz="838134"/>
            <a:r>
              <a:rPr lang="en-GB" sz="1200" dirty="0">
                <a:solidFill>
                  <a:srgbClr val="2A3880">
                    <a:lumMod val="50000"/>
                  </a:srgbClr>
                </a:solidFill>
                <a:latin typeface="Arial"/>
              </a:rPr>
              <a:t>Deliver and balance</a:t>
            </a:r>
          </a:p>
        </p:txBody>
      </p:sp>
      <p:sp>
        <p:nvSpPr>
          <p:cNvPr id="431" name="Rectangle 430">
            <a:extLst>
              <a:ext uri="{FF2B5EF4-FFF2-40B4-BE49-F238E27FC236}">
                <a16:creationId xmlns:a16="http://schemas.microsoft.com/office/drawing/2014/main" id="{362D4661-ACD9-4921-8074-6A3C43C43AC4}"/>
              </a:ext>
            </a:extLst>
          </p:cNvPr>
          <p:cNvSpPr/>
          <p:nvPr/>
        </p:nvSpPr>
        <p:spPr bwMode="ltGray">
          <a:xfrm>
            <a:off x="6058151" y="5658244"/>
            <a:ext cx="261109" cy="14337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432" name="Rectangle 431">
            <a:extLst>
              <a:ext uri="{FF2B5EF4-FFF2-40B4-BE49-F238E27FC236}">
                <a16:creationId xmlns:a16="http://schemas.microsoft.com/office/drawing/2014/main" id="{F363EF67-3CC2-4563-AA84-AD4F56F57FEA}"/>
              </a:ext>
            </a:extLst>
          </p:cNvPr>
          <p:cNvSpPr/>
          <p:nvPr/>
        </p:nvSpPr>
        <p:spPr bwMode="ltGray">
          <a:xfrm>
            <a:off x="5975427" y="5118810"/>
            <a:ext cx="1070243" cy="47700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System </a:t>
            </a:r>
            <a:br>
              <a:rPr lang="en-GB" sz="1000" dirty="0">
                <a:solidFill>
                  <a:prstClr val="white"/>
                </a:solidFill>
                <a:latin typeface="Arial"/>
              </a:rPr>
            </a:br>
            <a:r>
              <a:rPr lang="en-GB" sz="1000" dirty="0">
                <a:solidFill>
                  <a:prstClr val="white"/>
                </a:solidFill>
                <a:latin typeface="Arial"/>
              </a:rPr>
              <a:t>flexibility</a:t>
            </a:r>
          </a:p>
        </p:txBody>
      </p:sp>
      <p:sp>
        <p:nvSpPr>
          <p:cNvPr id="433" name="Freeform 4958">
            <a:extLst>
              <a:ext uri="{FF2B5EF4-FFF2-40B4-BE49-F238E27FC236}">
                <a16:creationId xmlns:a16="http://schemas.microsoft.com/office/drawing/2014/main" id="{CDF2DD17-8A80-47F6-897E-340491F2B7F8}"/>
              </a:ext>
            </a:extLst>
          </p:cNvPr>
          <p:cNvSpPr>
            <a:spLocks noChangeAspect="1" noEditPoints="1"/>
          </p:cNvSpPr>
          <p:nvPr/>
        </p:nvSpPr>
        <p:spPr bwMode="auto">
          <a:xfrm>
            <a:off x="6559673" y="5146421"/>
            <a:ext cx="269973" cy="263453"/>
          </a:xfrm>
          <a:custGeom>
            <a:avLst/>
            <a:gdLst>
              <a:gd name="T0" fmla="*/ 294 w 414"/>
              <a:gd name="T1" fmla="*/ 176 h 404"/>
              <a:gd name="T2" fmla="*/ 272 w 414"/>
              <a:gd name="T3" fmla="*/ 200 h 404"/>
              <a:gd name="T4" fmla="*/ 272 w 414"/>
              <a:gd name="T5" fmla="*/ 220 h 404"/>
              <a:gd name="T6" fmla="*/ 294 w 414"/>
              <a:gd name="T7" fmla="*/ 244 h 404"/>
              <a:gd name="T8" fmla="*/ 286 w 414"/>
              <a:gd name="T9" fmla="*/ 316 h 404"/>
              <a:gd name="T10" fmla="*/ 244 w 414"/>
              <a:gd name="T11" fmla="*/ 338 h 404"/>
              <a:gd name="T12" fmla="*/ 212 w 414"/>
              <a:gd name="T13" fmla="*/ 316 h 404"/>
              <a:gd name="T14" fmla="*/ 170 w 414"/>
              <a:gd name="T15" fmla="*/ 332 h 404"/>
              <a:gd name="T16" fmla="*/ 112 w 414"/>
              <a:gd name="T17" fmla="*/ 378 h 404"/>
              <a:gd name="T18" fmla="*/ 128 w 414"/>
              <a:gd name="T19" fmla="*/ 390 h 404"/>
              <a:gd name="T20" fmla="*/ 174 w 414"/>
              <a:gd name="T21" fmla="*/ 372 h 404"/>
              <a:gd name="T22" fmla="*/ 212 w 414"/>
              <a:gd name="T23" fmla="*/ 382 h 404"/>
              <a:gd name="T24" fmla="*/ 244 w 414"/>
              <a:gd name="T25" fmla="*/ 358 h 404"/>
              <a:gd name="T26" fmla="*/ 302 w 414"/>
              <a:gd name="T27" fmla="*/ 328 h 404"/>
              <a:gd name="T28" fmla="*/ 314 w 414"/>
              <a:gd name="T29" fmla="*/ 288 h 404"/>
              <a:gd name="T30" fmla="*/ 336 w 414"/>
              <a:gd name="T31" fmla="*/ 228 h 404"/>
              <a:gd name="T32" fmla="*/ 414 w 414"/>
              <a:gd name="T33" fmla="*/ 210 h 404"/>
              <a:gd name="T34" fmla="*/ 330 w 414"/>
              <a:gd name="T35" fmla="*/ 184 h 404"/>
              <a:gd name="T36" fmla="*/ 200 w 414"/>
              <a:gd name="T37" fmla="*/ 364 h 404"/>
              <a:gd name="T38" fmla="*/ 186 w 414"/>
              <a:gd name="T39" fmla="*/ 348 h 404"/>
              <a:gd name="T40" fmla="*/ 200 w 414"/>
              <a:gd name="T41" fmla="*/ 334 h 404"/>
              <a:gd name="T42" fmla="*/ 216 w 414"/>
              <a:gd name="T43" fmla="*/ 348 h 404"/>
              <a:gd name="T44" fmla="*/ 200 w 414"/>
              <a:gd name="T45" fmla="*/ 364 h 404"/>
              <a:gd name="T46" fmla="*/ 334 w 414"/>
              <a:gd name="T47" fmla="*/ 138 h 404"/>
              <a:gd name="T48" fmla="*/ 16 w 414"/>
              <a:gd name="T49" fmla="*/ 292 h 404"/>
              <a:gd name="T50" fmla="*/ 46 w 414"/>
              <a:gd name="T51" fmla="*/ 240 h 404"/>
              <a:gd name="T52" fmla="*/ 80 w 414"/>
              <a:gd name="T53" fmla="*/ 240 h 404"/>
              <a:gd name="T54" fmla="*/ 120 w 414"/>
              <a:gd name="T55" fmla="*/ 238 h 404"/>
              <a:gd name="T56" fmla="*/ 168 w 414"/>
              <a:gd name="T57" fmla="*/ 220 h 404"/>
              <a:gd name="T58" fmla="*/ 136 w 414"/>
              <a:gd name="T59" fmla="*/ 200 h 404"/>
              <a:gd name="T60" fmla="*/ 120 w 414"/>
              <a:gd name="T61" fmla="*/ 182 h 404"/>
              <a:gd name="T62" fmla="*/ 86 w 414"/>
              <a:gd name="T63" fmla="*/ 176 h 404"/>
              <a:gd name="T64" fmla="*/ 62 w 414"/>
              <a:gd name="T65" fmla="*/ 206 h 404"/>
              <a:gd name="T66" fmla="*/ 16 w 414"/>
              <a:gd name="T67" fmla="*/ 242 h 404"/>
              <a:gd name="T68" fmla="*/ 6 w 414"/>
              <a:gd name="T69" fmla="*/ 292 h 404"/>
              <a:gd name="T70" fmla="*/ 104 w 414"/>
              <a:gd name="T71" fmla="*/ 196 h 404"/>
              <a:gd name="T72" fmla="*/ 112 w 414"/>
              <a:gd name="T73" fmla="*/ 216 h 404"/>
              <a:gd name="T74" fmla="*/ 92 w 414"/>
              <a:gd name="T75" fmla="*/ 224 h 404"/>
              <a:gd name="T76" fmla="*/ 84 w 414"/>
              <a:gd name="T77" fmla="*/ 204 h 404"/>
              <a:gd name="T78" fmla="*/ 108 w 414"/>
              <a:gd name="T79" fmla="*/ 306 h 404"/>
              <a:gd name="T80" fmla="*/ 124 w 414"/>
              <a:gd name="T81" fmla="*/ 284 h 404"/>
              <a:gd name="T82" fmla="*/ 184 w 414"/>
              <a:gd name="T83" fmla="*/ 234 h 404"/>
              <a:gd name="T84" fmla="*/ 212 w 414"/>
              <a:gd name="T85" fmla="*/ 202 h 404"/>
              <a:gd name="T86" fmla="*/ 180 w 414"/>
              <a:gd name="T87" fmla="*/ 276 h 404"/>
              <a:gd name="T88" fmla="*/ 108 w 414"/>
              <a:gd name="T89" fmla="*/ 306 h 404"/>
              <a:gd name="T90" fmla="*/ 212 w 414"/>
              <a:gd name="T91" fmla="*/ 68 h 404"/>
              <a:gd name="T92" fmla="*/ 236 w 414"/>
              <a:gd name="T93" fmla="*/ 34 h 404"/>
              <a:gd name="T94" fmla="*/ 222 w 414"/>
              <a:gd name="T95" fmla="*/ 6 h 404"/>
              <a:gd name="T96" fmla="*/ 194 w 414"/>
              <a:gd name="T97" fmla="*/ 0 h 404"/>
              <a:gd name="T98" fmla="*/ 168 w 414"/>
              <a:gd name="T99" fmla="*/ 22 h 404"/>
              <a:gd name="T100" fmla="*/ 174 w 414"/>
              <a:gd name="T101" fmla="*/ 56 h 404"/>
              <a:gd name="T102" fmla="*/ 202 w 414"/>
              <a:gd name="T103" fmla="*/ 20 h 404"/>
              <a:gd name="T104" fmla="*/ 216 w 414"/>
              <a:gd name="T105" fmla="*/ 34 h 404"/>
              <a:gd name="T106" fmla="*/ 202 w 414"/>
              <a:gd name="T107" fmla="*/ 50 h 404"/>
              <a:gd name="T108" fmla="*/ 186 w 414"/>
              <a:gd name="T109" fmla="*/ 34 h 404"/>
              <a:gd name="T110" fmla="*/ 202 w 414"/>
              <a:gd name="T111" fmla="*/ 20 h 404"/>
              <a:gd name="T112" fmla="*/ 2 w 414"/>
              <a:gd name="T113" fmla="*/ 13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404">
                <a:moveTo>
                  <a:pt x="314" y="176"/>
                </a:moveTo>
                <a:lnTo>
                  <a:pt x="314" y="30"/>
                </a:lnTo>
                <a:lnTo>
                  <a:pt x="314" y="30"/>
                </a:lnTo>
                <a:lnTo>
                  <a:pt x="294" y="20"/>
                </a:lnTo>
                <a:lnTo>
                  <a:pt x="294" y="176"/>
                </a:lnTo>
                <a:lnTo>
                  <a:pt x="294" y="176"/>
                </a:lnTo>
                <a:lnTo>
                  <a:pt x="286" y="180"/>
                </a:lnTo>
                <a:lnTo>
                  <a:pt x="280" y="184"/>
                </a:lnTo>
                <a:lnTo>
                  <a:pt x="274" y="192"/>
                </a:lnTo>
                <a:lnTo>
                  <a:pt x="272" y="200"/>
                </a:lnTo>
                <a:lnTo>
                  <a:pt x="232" y="200"/>
                </a:lnTo>
                <a:lnTo>
                  <a:pt x="232" y="202"/>
                </a:lnTo>
                <a:lnTo>
                  <a:pt x="232" y="202"/>
                </a:lnTo>
                <a:lnTo>
                  <a:pt x="230" y="220"/>
                </a:lnTo>
                <a:lnTo>
                  <a:pt x="272" y="220"/>
                </a:lnTo>
                <a:lnTo>
                  <a:pt x="272" y="220"/>
                </a:lnTo>
                <a:lnTo>
                  <a:pt x="274" y="228"/>
                </a:lnTo>
                <a:lnTo>
                  <a:pt x="280" y="234"/>
                </a:lnTo>
                <a:lnTo>
                  <a:pt x="286" y="240"/>
                </a:lnTo>
                <a:lnTo>
                  <a:pt x="294" y="244"/>
                </a:lnTo>
                <a:lnTo>
                  <a:pt x="294" y="288"/>
                </a:lnTo>
                <a:lnTo>
                  <a:pt x="294" y="288"/>
                </a:lnTo>
                <a:lnTo>
                  <a:pt x="294" y="298"/>
                </a:lnTo>
                <a:lnTo>
                  <a:pt x="290" y="308"/>
                </a:lnTo>
                <a:lnTo>
                  <a:pt x="286" y="316"/>
                </a:lnTo>
                <a:lnTo>
                  <a:pt x="280" y="324"/>
                </a:lnTo>
                <a:lnTo>
                  <a:pt x="272" y="330"/>
                </a:lnTo>
                <a:lnTo>
                  <a:pt x="264" y="334"/>
                </a:lnTo>
                <a:lnTo>
                  <a:pt x="254" y="338"/>
                </a:lnTo>
                <a:lnTo>
                  <a:pt x="244" y="338"/>
                </a:lnTo>
                <a:lnTo>
                  <a:pt x="234" y="338"/>
                </a:lnTo>
                <a:lnTo>
                  <a:pt x="234" y="338"/>
                </a:lnTo>
                <a:lnTo>
                  <a:pt x="230" y="328"/>
                </a:lnTo>
                <a:lnTo>
                  <a:pt x="222" y="320"/>
                </a:lnTo>
                <a:lnTo>
                  <a:pt x="212" y="316"/>
                </a:lnTo>
                <a:lnTo>
                  <a:pt x="200" y="314"/>
                </a:lnTo>
                <a:lnTo>
                  <a:pt x="200" y="314"/>
                </a:lnTo>
                <a:lnTo>
                  <a:pt x="188" y="316"/>
                </a:lnTo>
                <a:lnTo>
                  <a:pt x="178" y="322"/>
                </a:lnTo>
                <a:lnTo>
                  <a:pt x="170" y="332"/>
                </a:lnTo>
                <a:lnTo>
                  <a:pt x="166" y="342"/>
                </a:lnTo>
                <a:lnTo>
                  <a:pt x="166" y="342"/>
                </a:lnTo>
                <a:lnTo>
                  <a:pt x="146" y="350"/>
                </a:lnTo>
                <a:lnTo>
                  <a:pt x="128" y="362"/>
                </a:lnTo>
                <a:lnTo>
                  <a:pt x="112" y="378"/>
                </a:lnTo>
                <a:lnTo>
                  <a:pt x="100" y="396"/>
                </a:lnTo>
                <a:lnTo>
                  <a:pt x="100" y="396"/>
                </a:lnTo>
                <a:lnTo>
                  <a:pt x="118" y="404"/>
                </a:lnTo>
                <a:lnTo>
                  <a:pt x="118" y="404"/>
                </a:lnTo>
                <a:lnTo>
                  <a:pt x="128" y="390"/>
                </a:lnTo>
                <a:lnTo>
                  <a:pt x="140" y="378"/>
                </a:lnTo>
                <a:lnTo>
                  <a:pt x="152" y="370"/>
                </a:lnTo>
                <a:lnTo>
                  <a:pt x="168" y="362"/>
                </a:lnTo>
                <a:lnTo>
                  <a:pt x="168" y="362"/>
                </a:lnTo>
                <a:lnTo>
                  <a:pt x="174" y="372"/>
                </a:lnTo>
                <a:lnTo>
                  <a:pt x="182" y="378"/>
                </a:lnTo>
                <a:lnTo>
                  <a:pt x="190" y="382"/>
                </a:lnTo>
                <a:lnTo>
                  <a:pt x="200" y="384"/>
                </a:lnTo>
                <a:lnTo>
                  <a:pt x="200" y="384"/>
                </a:lnTo>
                <a:lnTo>
                  <a:pt x="212" y="382"/>
                </a:lnTo>
                <a:lnTo>
                  <a:pt x="222" y="378"/>
                </a:lnTo>
                <a:lnTo>
                  <a:pt x="230" y="370"/>
                </a:lnTo>
                <a:lnTo>
                  <a:pt x="234" y="358"/>
                </a:lnTo>
                <a:lnTo>
                  <a:pt x="244" y="358"/>
                </a:lnTo>
                <a:lnTo>
                  <a:pt x="244" y="358"/>
                </a:lnTo>
                <a:lnTo>
                  <a:pt x="258" y="358"/>
                </a:lnTo>
                <a:lnTo>
                  <a:pt x="272" y="354"/>
                </a:lnTo>
                <a:lnTo>
                  <a:pt x="284" y="346"/>
                </a:lnTo>
                <a:lnTo>
                  <a:pt x="294" y="338"/>
                </a:lnTo>
                <a:lnTo>
                  <a:pt x="302" y="328"/>
                </a:lnTo>
                <a:lnTo>
                  <a:pt x="310" y="316"/>
                </a:lnTo>
                <a:lnTo>
                  <a:pt x="314" y="302"/>
                </a:lnTo>
                <a:lnTo>
                  <a:pt x="314" y="288"/>
                </a:lnTo>
                <a:lnTo>
                  <a:pt x="314" y="288"/>
                </a:lnTo>
                <a:lnTo>
                  <a:pt x="314" y="288"/>
                </a:lnTo>
                <a:lnTo>
                  <a:pt x="314" y="244"/>
                </a:lnTo>
                <a:lnTo>
                  <a:pt x="314" y="244"/>
                </a:lnTo>
                <a:lnTo>
                  <a:pt x="324" y="240"/>
                </a:lnTo>
                <a:lnTo>
                  <a:pt x="330" y="234"/>
                </a:lnTo>
                <a:lnTo>
                  <a:pt x="336" y="228"/>
                </a:lnTo>
                <a:lnTo>
                  <a:pt x="338" y="220"/>
                </a:lnTo>
                <a:lnTo>
                  <a:pt x="414" y="220"/>
                </a:lnTo>
                <a:lnTo>
                  <a:pt x="414" y="220"/>
                </a:lnTo>
                <a:lnTo>
                  <a:pt x="414" y="210"/>
                </a:lnTo>
                <a:lnTo>
                  <a:pt x="414" y="210"/>
                </a:lnTo>
                <a:lnTo>
                  <a:pt x="414" y="200"/>
                </a:lnTo>
                <a:lnTo>
                  <a:pt x="338" y="200"/>
                </a:lnTo>
                <a:lnTo>
                  <a:pt x="338" y="200"/>
                </a:lnTo>
                <a:lnTo>
                  <a:pt x="336" y="192"/>
                </a:lnTo>
                <a:lnTo>
                  <a:pt x="330" y="184"/>
                </a:lnTo>
                <a:lnTo>
                  <a:pt x="324" y="180"/>
                </a:lnTo>
                <a:lnTo>
                  <a:pt x="314" y="176"/>
                </a:lnTo>
                <a:lnTo>
                  <a:pt x="314" y="176"/>
                </a:lnTo>
                <a:close/>
                <a:moveTo>
                  <a:pt x="200" y="364"/>
                </a:moveTo>
                <a:lnTo>
                  <a:pt x="200" y="364"/>
                </a:lnTo>
                <a:lnTo>
                  <a:pt x="194" y="364"/>
                </a:lnTo>
                <a:lnTo>
                  <a:pt x="190" y="360"/>
                </a:lnTo>
                <a:lnTo>
                  <a:pt x="186" y="354"/>
                </a:lnTo>
                <a:lnTo>
                  <a:pt x="186" y="348"/>
                </a:lnTo>
                <a:lnTo>
                  <a:pt x="186" y="348"/>
                </a:lnTo>
                <a:lnTo>
                  <a:pt x="186" y="342"/>
                </a:lnTo>
                <a:lnTo>
                  <a:pt x="190" y="338"/>
                </a:lnTo>
                <a:lnTo>
                  <a:pt x="194" y="334"/>
                </a:lnTo>
                <a:lnTo>
                  <a:pt x="200" y="334"/>
                </a:lnTo>
                <a:lnTo>
                  <a:pt x="200" y="334"/>
                </a:lnTo>
                <a:lnTo>
                  <a:pt x="206" y="334"/>
                </a:lnTo>
                <a:lnTo>
                  <a:pt x="212" y="338"/>
                </a:lnTo>
                <a:lnTo>
                  <a:pt x="216" y="342"/>
                </a:lnTo>
                <a:lnTo>
                  <a:pt x="216" y="348"/>
                </a:lnTo>
                <a:lnTo>
                  <a:pt x="216" y="348"/>
                </a:lnTo>
                <a:lnTo>
                  <a:pt x="216" y="354"/>
                </a:lnTo>
                <a:lnTo>
                  <a:pt x="212" y="360"/>
                </a:lnTo>
                <a:lnTo>
                  <a:pt x="206" y="364"/>
                </a:lnTo>
                <a:lnTo>
                  <a:pt x="200" y="364"/>
                </a:lnTo>
                <a:lnTo>
                  <a:pt x="200" y="364"/>
                </a:lnTo>
                <a:close/>
                <a:moveTo>
                  <a:pt x="334" y="118"/>
                </a:moveTo>
                <a:lnTo>
                  <a:pt x="394" y="118"/>
                </a:lnTo>
                <a:lnTo>
                  <a:pt x="394" y="118"/>
                </a:lnTo>
                <a:lnTo>
                  <a:pt x="402" y="138"/>
                </a:lnTo>
                <a:lnTo>
                  <a:pt x="334" y="138"/>
                </a:lnTo>
                <a:lnTo>
                  <a:pt x="334" y="118"/>
                </a:lnTo>
                <a:close/>
                <a:moveTo>
                  <a:pt x="16" y="310"/>
                </a:moveTo>
                <a:lnTo>
                  <a:pt x="16" y="304"/>
                </a:lnTo>
                <a:lnTo>
                  <a:pt x="16" y="304"/>
                </a:lnTo>
                <a:lnTo>
                  <a:pt x="16" y="292"/>
                </a:lnTo>
                <a:lnTo>
                  <a:pt x="20" y="278"/>
                </a:lnTo>
                <a:lnTo>
                  <a:pt x="24" y="268"/>
                </a:lnTo>
                <a:lnTo>
                  <a:pt x="30" y="256"/>
                </a:lnTo>
                <a:lnTo>
                  <a:pt x="38" y="248"/>
                </a:lnTo>
                <a:lnTo>
                  <a:pt x="46" y="240"/>
                </a:lnTo>
                <a:lnTo>
                  <a:pt x="56" y="232"/>
                </a:lnTo>
                <a:lnTo>
                  <a:pt x="66" y="226"/>
                </a:lnTo>
                <a:lnTo>
                  <a:pt x="66" y="226"/>
                </a:lnTo>
                <a:lnTo>
                  <a:pt x="72" y="234"/>
                </a:lnTo>
                <a:lnTo>
                  <a:pt x="80" y="240"/>
                </a:lnTo>
                <a:lnTo>
                  <a:pt x="88" y="244"/>
                </a:lnTo>
                <a:lnTo>
                  <a:pt x="98" y="246"/>
                </a:lnTo>
                <a:lnTo>
                  <a:pt x="98" y="246"/>
                </a:lnTo>
                <a:lnTo>
                  <a:pt x="110" y="244"/>
                </a:lnTo>
                <a:lnTo>
                  <a:pt x="120" y="238"/>
                </a:lnTo>
                <a:lnTo>
                  <a:pt x="128" y="230"/>
                </a:lnTo>
                <a:lnTo>
                  <a:pt x="132" y="220"/>
                </a:lnTo>
                <a:lnTo>
                  <a:pt x="132" y="220"/>
                </a:lnTo>
                <a:lnTo>
                  <a:pt x="136" y="220"/>
                </a:lnTo>
                <a:lnTo>
                  <a:pt x="168" y="220"/>
                </a:lnTo>
                <a:lnTo>
                  <a:pt x="168" y="220"/>
                </a:lnTo>
                <a:lnTo>
                  <a:pt x="170" y="212"/>
                </a:lnTo>
                <a:lnTo>
                  <a:pt x="172" y="202"/>
                </a:lnTo>
                <a:lnTo>
                  <a:pt x="172" y="200"/>
                </a:lnTo>
                <a:lnTo>
                  <a:pt x="136" y="200"/>
                </a:lnTo>
                <a:lnTo>
                  <a:pt x="136" y="200"/>
                </a:lnTo>
                <a:lnTo>
                  <a:pt x="132" y="200"/>
                </a:lnTo>
                <a:lnTo>
                  <a:pt x="132" y="200"/>
                </a:lnTo>
                <a:lnTo>
                  <a:pt x="128" y="190"/>
                </a:lnTo>
                <a:lnTo>
                  <a:pt x="120" y="182"/>
                </a:lnTo>
                <a:lnTo>
                  <a:pt x="110" y="176"/>
                </a:lnTo>
                <a:lnTo>
                  <a:pt x="98" y="174"/>
                </a:lnTo>
                <a:lnTo>
                  <a:pt x="98" y="174"/>
                </a:lnTo>
                <a:lnTo>
                  <a:pt x="92" y="176"/>
                </a:lnTo>
                <a:lnTo>
                  <a:pt x="86" y="176"/>
                </a:lnTo>
                <a:lnTo>
                  <a:pt x="74" y="184"/>
                </a:lnTo>
                <a:lnTo>
                  <a:pt x="66" y="194"/>
                </a:lnTo>
                <a:lnTo>
                  <a:pt x="64" y="200"/>
                </a:lnTo>
                <a:lnTo>
                  <a:pt x="62" y="206"/>
                </a:lnTo>
                <a:lnTo>
                  <a:pt x="62" y="206"/>
                </a:lnTo>
                <a:lnTo>
                  <a:pt x="52" y="212"/>
                </a:lnTo>
                <a:lnTo>
                  <a:pt x="42" y="218"/>
                </a:lnTo>
                <a:lnTo>
                  <a:pt x="32" y="224"/>
                </a:lnTo>
                <a:lnTo>
                  <a:pt x="24" y="232"/>
                </a:lnTo>
                <a:lnTo>
                  <a:pt x="16" y="242"/>
                </a:lnTo>
                <a:lnTo>
                  <a:pt x="10" y="252"/>
                </a:lnTo>
                <a:lnTo>
                  <a:pt x="4" y="262"/>
                </a:lnTo>
                <a:lnTo>
                  <a:pt x="0" y="274"/>
                </a:lnTo>
                <a:lnTo>
                  <a:pt x="0" y="274"/>
                </a:lnTo>
                <a:lnTo>
                  <a:pt x="6" y="292"/>
                </a:lnTo>
                <a:lnTo>
                  <a:pt x="16" y="310"/>
                </a:lnTo>
                <a:lnTo>
                  <a:pt x="16" y="310"/>
                </a:lnTo>
                <a:close/>
                <a:moveTo>
                  <a:pt x="98" y="194"/>
                </a:moveTo>
                <a:lnTo>
                  <a:pt x="98" y="194"/>
                </a:lnTo>
                <a:lnTo>
                  <a:pt x="104" y="196"/>
                </a:lnTo>
                <a:lnTo>
                  <a:pt x="110" y="198"/>
                </a:lnTo>
                <a:lnTo>
                  <a:pt x="112" y="204"/>
                </a:lnTo>
                <a:lnTo>
                  <a:pt x="114" y="210"/>
                </a:lnTo>
                <a:lnTo>
                  <a:pt x="114" y="210"/>
                </a:lnTo>
                <a:lnTo>
                  <a:pt x="112" y="216"/>
                </a:lnTo>
                <a:lnTo>
                  <a:pt x="110" y="220"/>
                </a:lnTo>
                <a:lnTo>
                  <a:pt x="104" y="224"/>
                </a:lnTo>
                <a:lnTo>
                  <a:pt x="98" y="226"/>
                </a:lnTo>
                <a:lnTo>
                  <a:pt x="98" y="226"/>
                </a:lnTo>
                <a:lnTo>
                  <a:pt x="92" y="224"/>
                </a:lnTo>
                <a:lnTo>
                  <a:pt x="88" y="220"/>
                </a:lnTo>
                <a:lnTo>
                  <a:pt x="84" y="216"/>
                </a:lnTo>
                <a:lnTo>
                  <a:pt x="82" y="210"/>
                </a:lnTo>
                <a:lnTo>
                  <a:pt x="82" y="210"/>
                </a:lnTo>
                <a:lnTo>
                  <a:pt x="84" y="204"/>
                </a:lnTo>
                <a:lnTo>
                  <a:pt x="88" y="198"/>
                </a:lnTo>
                <a:lnTo>
                  <a:pt x="92" y="196"/>
                </a:lnTo>
                <a:lnTo>
                  <a:pt x="98" y="194"/>
                </a:lnTo>
                <a:lnTo>
                  <a:pt x="98" y="194"/>
                </a:lnTo>
                <a:close/>
                <a:moveTo>
                  <a:pt x="108" y="306"/>
                </a:moveTo>
                <a:lnTo>
                  <a:pt x="36" y="306"/>
                </a:lnTo>
                <a:lnTo>
                  <a:pt x="36" y="286"/>
                </a:lnTo>
                <a:lnTo>
                  <a:pt x="108" y="286"/>
                </a:lnTo>
                <a:lnTo>
                  <a:pt x="108" y="286"/>
                </a:lnTo>
                <a:lnTo>
                  <a:pt x="124" y="284"/>
                </a:lnTo>
                <a:lnTo>
                  <a:pt x="140" y="280"/>
                </a:lnTo>
                <a:lnTo>
                  <a:pt x="154" y="272"/>
                </a:lnTo>
                <a:lnTo>
                  <a:pt x="166" y="262"/>
                </a:lnTo>
                <a:lnTo>
                  <a:pt x="178" y="250"/>
                </a:lnTo>
                <a:lnTo>
                  <a:pt x="184" y="234"/>
                </a:lnTo>
                <a:lnTo>
                  <a:pt x="190" y="220"/>
                </a:lnTo>
                <a:lnTo>
                  <a:pt x="192" y="202"/>
                </a:lnTo>
                <a:lnTo>
                  <a:pt x="192" y="158"/>
                </a:lnTo>
                <a:lnTo>
                  <a:pt x="212" y="158"/>
                </a:lnTo>
                <a:lnTo>
                  <a:pt x="212" y="202"/>
                </a:lnTo>
                <a:lnTo>
                  <a:pt x="212" y="202"/>
                </a:lnTo>
                <a:lnTo>
                  <a:pt x="210" y="224"/>
                </a:lnTo>
                <a:lnTo>
                  <a:pt x="204" y="242"/>
                </a:lnTo>
                <a:lnTo>
                  <a:pt x="194" y="260"/>
                </a:lnTo>
                <a:lnTo>
                  <a:pt x="180" y="276"/>
                </a:lnTo>
                <a:lnTo>
                  <a:pt x="166" y="288"/>
                </a:lnTo>
                <a:lnTo>
                  <a:pt x="148" y="298"/>
                </a:lnTo>
                <a:lnTo>
                  <a:pt x="128" y="304"/>
                </a:lnTo>
                <a:lnTo>
                  <a:pt x="108" y="306"/>
                </a:lnTo>
                <a:lnTo>
                  <a:pt x="108" y="306"/>
                </a:lnTo>
                <a:close/>
                <a:moveTo>
                  <a:pt x="192" y="68"/>
                </a:moveTo>
                <a:lnTo>
                  <a:pt x="192" y="98"/>
                </a:lnTo>
                <a:lnTo>
                  <a:pt x="212" y="98"/>
                </a:lnTo>
                <a:lnTo>
                  <a:pt x="212" y="68"/>
                </a:lnTo>
                <a:lnTo>
                  <a:pt x="212" y="68"/>
                </a:lnTo>
                <a:lnTo>
                  <a:pt x="222" y="64"/>
                </a:lnTo>
                <a:lnTo>
                  <a:pt x="230" y="56"/>
                </a:lnTo>
                <a:lnTo>
                  <a:pt x="236" y="46"/>
                </a:lnTo>
                <a:lnTo>
                  <a:pt x="236" y="34"/>
                </a:lnTo>
                <a:lnTo>
                  <a:pt x="236" y="34"/>
                </a:lnTo>
                <a:lnTo>
                  <a:pt x="236" y="28"/>
                </a:lnTo>
                <a:lnTo>
                  <a:pt x="234" y="22"/>
                </a:lnTo>
                <a:lnTo>
                  <a:pt x="230" y="16"/>
                </a:lnTo>
                <a:lnTo>
                  <a:pt x="226" y="10"/>
                </a:lnTo>
                <a:lnTo>
                  <a:pt x="222" y="6"/>
                </a:lnTo>
                <a:lnTo>
                  <a:pt x="216" y="2"/>
                </a:lnTo>
                <a:lnTo>
                  <a:pt x="208" y="0"/>
                </a:lnTo>
                <a:lnTo>
                  <a:pt x="202" y="0"/>
                </a:lnTo>
                <a:lnTo>
                  <a:pt x="202" y="0"/>
                </a:lnTo>
                <a:lnTo>
                  <a:pt x="194" y="0"/>
                </a:lnTo>
                <a:lnTo>
                  <a:pt x="188" y="2"/>
                </a:lnTo>
                <a:lnTo>
                  <a:pt x="182" y="6"/>
                </a:lnTo>
                <a:lnTo>
                  <a:pt x="176" y="10"/>
                </a:lnTo>
                <a:lnTo>
                  <a:pt x="172" y="16"/>
                </a:lnTo>
                <a:lnTo>
                  <a:pt x="168" y="22"/>
                </a:lnTo>
                <a:lnTo>
                  <a:pt x="166" y="28"/>
                </a:lnTo>
                <a:lnTo>
                  <a:pt x="166" y="34"/>
                </a:lnTo>
                <a:lnTo>
                  <a:pt x="166" y="34"/>
                </a:lnTo>
                <a:lnTo>
                  <a:pt x="168" y="46"/>
                </a:lnTo>
                <a:lnTo>
                  <a:pt x="174" y="56"/>
                </a:lnTo>
                <a:lnTo>
                  <a:pt x="182" y="64"/>
                </a:lnTo>
                <a:lnTo>
                  <a:pt x="192" y="68"/>
                </a:lnTo>
                <a:lnTo>
                  <a:pt x="192" y="68"/>
                </a:lnTo>
                <a:close/>
                <a:moveTo>
                  <a:pt x="202" y="20"/>
                </a:moveTo>
                <a:lnTo>
                  <a:pt x="202" y="20"/>
                </a:lnTo>
                <a:lnTo>
                  <a:pt x="208" y="20"/>
                </a:lnTo>
                <a:lnTo>
                  <a:pt x="212" y="24"/>
                </a:lnTo>
                <a:lnTo>
                  <a:pt x="216" y="28"/>
                </a:lnTo>
                <a:lnTo>
                  <a:pt x="216" y="34"/>
                </a:lnTo>
                <a:lnTo>
                  <a:pt x="216" y="34"/>
                </a:lnTo>
                <a:lnTo>
                  <a:pt x="216" y="40"/>
                </a:lnTo>
                <a:lnTo>
                  <a:pt x="212" y="46"/>
                </a:lnTo>
                <a:lnTo>
                  <a:pt x="208" y="50"/>
                </a:lnTo>
                <a:lnTo>
                  <a:pt x="202" y="50"/>
                </a:lnTo>
                <a:lnTo>
                  <a:pt x="202" y="50"/>
                </a:lnTo>
                <a:lnTo>
                  <a:pt x="196" y="50"/>
                </a:lnTo>
                <a:lnTo>
                  <a:pt x="190" y="46"/>
                </a:lnTo>
                <a:lnTo>
                  <a:pt x="188" y="40"/>
                </a:lnTo>
                <a:lnTo>
                  <a:pt x="186" y="34"/>
                </a:lnTo>
                <a:lnTo>
                  <a:pt x="186" y="34"/>
                </a:lnTo>
                <a:lnTo>
                  <a:pt x="188" y="28"/>
                </a:lnTo>
                <a:lnTo>
                  <a:pt x="190" y="24"/>
                </a:lnTo>
                <a:lnTo>
                  <a:pt x="196" y="20"/>
                </a:lnTo>
                <a:lnTo>
                  <a:pt x="202" y="20"/>
                </a:lnTo>
                <a:lnTo>
                  <a:pt x="202" y="20"/>
                </a:lnTo>
                <a:close/>
                <a:moveTo>
                  <a:pt x="10" y="118"/>
                </a:moveTo>
                <a:lnTo>
                  <a:pt x="274" y="118"/>
                </a:lnTo>
                <a:lnTo>
                  <a:pt x="274" y="138"/>
                </a:lnTo>
                <a:lnTo>
                  <a:pt x="2" y="138"/>
                </a:lnTo>
                <a:lnTo>
                  <a:pt x="2" y="138"/>
                </a:lnTo>
                <a:lnTo>
                  <a:pt x="10" y="118"/>
                </a:lnTo>
                <a:lnTo>
                  <a:pt x="10"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grpSp>
        <p:nvGrpSpPr>
          <p:cNvPr id="434" name="Group 433">
            <a:extLst>
              <a:ext uri="{FF2B5EF4-FFF2-40B4-BE49-F238E27FC236}">
                <a16:creationId xmlns:a16="http://schemas.microsoft.com/office/drawing/2014/main" id="{0F87FE19-BA54-41E0-8944-745C4F3C9BD7}"/>
              </a:ext>
            </a:extLst>
          </p:cNvPr>
          <p:cNvGrpSpPr>
            <a:grpSpLocks noChangeAspect="1"/>
          </p:cNvGrpSpPr>
          <p:nvPr/>
        </p:nvGrpSpPr>
        <p:grpSpPr>
          <a:xfrm>
            <a:off x="6777941" y="5357489"/>
            <a:ext cx="234668" cy="195910"/>
            <a:chOff x="5970244" y="4634414"/>
            <a:chExt cx="345789" cy="288679"/>
          </a:xfrm>
        </p:grpSpPr>
        <p:pic>
          <p:nvPicPr>
            <p:cNvPr id="435" name="Picture 434">
              <a:extLst>
                <a:ext uri="{FF2B5EF4-FFF2-40B4-BE49-F238E27FC236}">
                  <a16:creationId xmlns:a16="http://schemas.microsoft.com/office/drawing/2014/main" id="{9F4BB171-522A-4B2B-9620-85D376D875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70244" y="4634414"/>
              <a:ext cx="345789" cy="288679"/>
            </a:xfrm>
            <a:prstGeom prst="rect">
              <a:avLst/>
            </a:prstGeom>
          </p:spPr>
        </p:pic>
        <p:sp>
          <p:nvSpPr>
            <p:cNvPr id="436" name="TextBox 435">
              <a:extLst>
                <a:ext uri="{FF2B5EF4-FFF2-40B4-BE49-F238E27FC236}">
                  <a16:creationId xmlns:a16="http://schemas.microsoft.com/office/drawing/2014/main" id="{EA69EB1A-6A04-4A32-9509-327C2A079844}"/>
                </a:ext>
              </a:extLst>
            </p:cNvPr>
            <p:cNvSpPr txBox="1"/>
            <p:nvPr/>
          </p:nvSpPr>
          <p:spPr>
            <a:xfrm>
              <a:off x="5990342" y="4721280"/>
              <a:ext cx="121743" cy="162792"/>
            </a:xfrm>
            <a:prstGeom prst="rect">
              <a:avLst/>
            </a:prstGeom>
            <a:noFill/>
          </p:spPr>
          <p:txBody>
            <a:bodyPr wrap="square" lIns="0" tIns="0" rIns="0" bIns="0" rtlCol="0">
              <a:noAutofit/>
            </a:bodyPr>
            <a:lstStyle/>
            <a:p>
              <a:pPr algn="ctr" defTabSz="924073">
                <a:spcAft>
                  <a:spcPts val="544"/>
                </a:spcAft>
              </a:pPr>
              <a:r>
                <a:rPr lang="en-US" sz="907" b="1" dirty="0">
                  <a:solidFill>
                    <a:srgbClr val="2A3880"/>
                  </a:solidFill>
                  <a:latin typeface="Arial"/>
                </a:rPr>
                <a:t>+</a:t>
              </a:r>
            </a:p>
          </p:txBody>
        </p:sp>
        <p:sp>
          <p:nvSpPr>
            <p:cNvPr id="437" name="TextBox 436">
              <a:extLst>
                <a:ext uri="{FF2B5EF4-FFF2-40B4-BE49-F238E27FC236}">
                  <a16:creationId xmlns:a16="http://schemas.microsoft.com/office/drawing/2014/main" id="{85D5754C-7FBB-40E2-BF4F-16B9E6B841EA}"/>
                </a:ext>
              </a:extLst>
            </p:cNvPr>
            <p:cNvSpPr txBox="1"/>
            <p:nvPr/>
          </p:nvSpPr>
          <p:spPr>
            <a:xfrm>
              <a:off x="6158228" y="4720385"/>
              <a:ext cx="121743" cy="162792"/>
            </a:xfrm>
            <a:prstGeom prst="rect">
              <a:avLst/>
            </a:prstGeom>
            <a:noFill/>
          </p:spPr>
          <p:txBody>
            <a:bodyPr wrap="square" lIns="0" tIns="0" rIns="0" bIns="0" rtlCol="0">
              <a:noAutofit/>
            </a:bodyPr>
            <a:lstStyle/>
            <a:p>
              <a:pPr algn="ctr" defTabSz="924073">
                <a:spcAft>
                  <a:spcPts val="544"/>
                </a:spcAft>
              </a:pPr>
              <a:r>
                <a:rPr lang="en-US" sz="907" b="1" dirty="0">
                  <a:solidFill>
                    <a:srgbClr val="2A3880"/>
                  </a:solidFill>
                  <a:latin typeface="Arial"/>
                </a:rPr>
                <a:t>-</a:t>
              </a:r>
            </a:p>
          </p:txBody>
        </p:sp>
      </p:grpSp>
      <p:sp>
        <p:nvSpPr>
          <p:cNvPr id="438" name="Rectangle 437">
            <a:extLst>
              <a:ext uri="{FF2B5EF4-FFF2-40B4-BE49-F238E27FC236}">
                <a16:creationId xmlns:a16="http://schemas.microsoft.com/office/drawing/2014/main" id="{60C842E5-97E8-411C-B8AA-668A5117366E}"/>
              </a:ext>
            </a:extLst>
          </p:cNvPr>
          <p:cNvSpPr/>
          <p:nvPr/>
        </p:nvSpPr>
        <p:spPr bwMode="ltGray">
          <a:xfrm>
            <a:off x="5975427" y="5658244"/>
            <a:ext cx="1070243" cy="50206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Network</a:t>
            </a:r>
          </a:p>
        </p:txBody>
      </p:sp>
      <p:grpSp>
        <p:nvGrpSpPr>
          <p:cNvPr id="439" name="Group 438">
            <a:extLst>
              <a:ext uri="{FF2B5EF4-FFF2-40B4-BE49-F238E27FC236}">
                <a16:creationId xmlns:a16="http://schemas.microsoft.com/office/drawing/2014/main" id="{1272BB80-097F-474B-995D-0651583BCBAF}"/>
              </a:ext>
            </a:extLst>
          </p:cNvPr>
          <p:cNvGrpSpPr/>
          <p:nvPr/>
        </p:nvGrpSpPr>
        <p:grpSpPr>
          <a:xfrm>
            <a:off x="6481772" y="5905153"/>
            <a:ext cx="521889" cy="209785"/>
            <a:chOff x="6992829" y="5582903"/>
            <a:chExt cx="521889" cy="209785"/>
          </a:xfrm>
        </p:grpSpPr>
        <p:sp>
          <p:nvSpPr>
            <p:cNvPr id="618" name="Freeform 4830">
              <a:extLst>
                <a:ext uri="{FF2B5EF4-FFF2-40B4-BE49-F238E27FC236}">
                  <a16:creationId xmlns:a16="http://schemas.microsoft.com/office/drawing/2014/main" id="{0B1647B0-1136-42FC-AA47-708EDC5D67C0}"/>
                </a:ext>
              </a:extLst>
            </p:cNvPr>
            <p:cNvSpPr>
              <a:spLocks noEditPoints="1"/>
            </p:cNvSpPr>
            <p:nvPr/>
          </p:nvSpPr>
          <p:spPr bwMode="auto">
            <a:xfrm>
              <a:off x="7252486" y="5582903"/>
              <a:ext cx="262232" cy="209785"/>
            </a:xfrm>
            <a:custGeom>
              <a:avLst/>
              <a:gdLst>
                <a:gd name="T0" fmla="*/ 478 w 500"/>
                <a:gd name="T1" fmla="*/ 164 h 400"/>
                <a:gd name="T2" fmla="*/ 422 w 500"/>
                <a:gd name="T3" fmla="*/ 150 h 400"/>
                <a:gd name="T4" fmla="*/ 374 w 500"/>
                <a:gd name="T5" fmla="*/ 120 h 400"/>
                <a:gd name="T6" fmla="*/ 358 w 500"/>
                <a:gd name="T7" fmla="*/ 106 h 400"/>
                <a:gd name="T8" fmla="*/ 356 w 500"/>
                <a:gd name="T9" fmla="*/ 104 h 400"/>
                <a:gd name="T10" fmla="*/ 260 w 500"/>
                <a:gd name="T11" fmla="*/ 8 h 400"/>
                <a:gd name="T12" fmla="*/ 260 w 500"/>
                <a:gd name="T13" fmla="*/ 6 h 400"/>
                <a:gd name="T14" fmla="*/ 256 w 500"/>
                <a:gd name="T15" fmla="*/ 4 h 400"/>
                <a:gd name="T16" fmla="*/ 256 w 500"/>
                <a:gd name="T17" fmla="*/ 2 h 400"/>
                <a:gd name="T18" fmla="*/ 252 w 500"/>
                <a:gd name="T19" fmla="*/ 0 h 400"/>
                <a:gd name="T20" fmla="*/ 252 w 500"/>
                <a:gd name="T21" fmla="*/ 0 h 400"/>
                <a:gd name="T22" fmla="*/ 248 w 500"/>
                <a:gd name="T23" fmla="*/ 0 h 400"/>
                <a:gd name="T24" fmla="*/ 248 w 500"/>
                <a:gd name="T25" fmla="*/ 0 h 400"/>
                <a:gd name="T26" fmla="*/ 244 w 500"/>
                <a:gd name="T27" fmla="*/ 2 h 400"/>
                <a:gd name="T28" fmla="*/ 244 w 500"/>
                <a:gd name="T29" fmla="*/ 4 h 400"/>
                <a:gd name="T30" fmla="*/ 240 w 500"/>
                <a:gd name="T31" fmla="*/ 6 h 400"/>
                <a:gd name="T32" fmla="*/ 214 w 500"/>
                <a:gd name="T33" fmla="*/ 102 h 400"/>
                <a:gd name="T34" fmla="*/ 144 w 500"/>
                <a:gd name="T35" fmla="*/ 104 h 400"/>
                <a:gd name="T36" fmla="*/ 142 w 500"/>
                <a:gd name="T37" fmla="*/ 106 h 400"/>
                <a:gd name="T38" fmla="*/ 126 w 500"/>
                <a:gd name="T39" fmla="*/ 120 h 400"/>
                <a:gd name="T40" fmla="*/ 78 w 500"/>
                <a:gd name="T41" fmla="*/ 150 h 400"/>
                <a:gd name="T42" fmla="*/ 22 w 500"/>
                <a:gd name="T43" fmla="*/ 164 h 400"/>
                <a:gd name="T44" fmla="*/ 0 w 500"/>
                <a:gd name="T45" fmla="*/ 186 h 400"/>
                <a:gd name="T46" fmla="*/ 0 w 500"/>
                <a:gd name="T47" fmla="*/ 186 h 400"/>
                <a:gd name="T48" fmla="*/ 20 w 500"/>
                <a:gd name="T49" fmla="*/ 184 h 400"/>
                <a:gd name="T50" fmla="*/ 80 w 500"/>
                <a:gd name="T51" fmla="*/ 170 h 400"/>
                <a:gd name="T52" fmla="*/ 134 w 500"/>
                <a:gd name="T53" fmla="*/ 140 h 400"/>
                <a:gd name="T54" fmla="*/ 138 w 500"/>
                <a:gd name="T55" fmla="*/ 388 h 400"/>
                <a:gd name="T56" fmla="*/ 140 w 500"/>
                <a:gd name="T57" fmla="*/ 394 h 400"/>
                <a:gd name="T58" fmla="*/ 146 w 500"/>
                <a:gd name="T59" fmla="*/ 400 h 400"/>
                <a:gd name="T60" fmla="*/ 154 w 500"/>
                <a:gd name="T61" fmla="*/ 398 h 400"/>
                <a:gd name="T62" fmla="*/ 250 w 500"/>
                <a:gd name="T63" fmla="*/ 322 h 400"/>
                <a:gd name="T64" fmla="*/ 342 w 500"/>
                <a:gd name="T65" fmla="*/ 392 h 400"/>
                <a:gd name="T66" fmla="*/ 352 w 500"/>
                <a:gd name="T67" fmla="*/ 400 h 400"/>
                <a:gd name="T68" fmla="*/ 358 w 500"/>
                <a:gd name="T69" fmla="*/ 398 h 400"/>
                <a:gd name="T70" fmla="*/ 362 w 500"/>
                <a:gd name="T71" fmla="*/ 388 h 400"/>
                <a:gd name="T72" fmla="*/ 350 w 500"/>
                <a:gd name="T73" fmla="*/ 126 h 400"/>
                <a:gd name="T74" fmla="*/ 402 w 500"/>
                <a:gd name="T75" fmla="*/ 162 h 400"/>
                <a:gd name="T76" fmla="*/ 458 w 500"/>
                <a:gd name="T77" fmla="*/ 182 h 400"/>
                <a:gd name="T78" fmla="*/ 500 w 500"/>
                <a:gd name="T79" fmla="*/ 186 h 400"/>
                <a:gd name="T80" fmla="*/ 500 w 500"/>
                <a:gd name="T81" fmla="*/ 186 h 400"/>
                <a:gd name="T82" fmla="*/ 498 w 500"/>
                <a:gd name="T83" fmla="*/ 166 h 400"/>
                <a:gd name="T84" fmla="*/ 282 w 500"/>
                <a:gd name="T85" fmla="*/ 166 h 400"/>
                <a:gd name="T86" fmla="*/ 250 w 500"/>
                <a:gd name="T87" fmla="*/ 220 h 400"/>
                <a:gd name="T88" fmla="*/ 280 w 500"/>
                <a:gd name="T89" fmla="*/ 202 h 400"/>
                <a:gd name="T90" fmla="*/ 236 w 500"/>
                <a:gd name="T91" fmla="*/ 102 h 400"/>
                <a:gd name="T92" fmla="*/ 270 w 500"/>
                <a:gd name="T93" fmla="*/ 122 h 400"/>
                <a:gd name="T94" fmla="*/ 224 w 500"/>
                <a:gd name="T95" fmla="*/ 146 h 400"/>
                <a:gd name="T96" fmla="*/ 230 w 500"/>
                <a:gd name="T97" fmla="*/ 172 h 400"/>
                <a:gd name="T98" fmla="*/ 184 w 500"/>
                <a:gd name="T99" fmla="*/ 122 h 400"/>
                <a:gd name="T100" fmla="*/ 184 w 500"/>
                <a:gd name="T101" fmla="*/ 122 h 400"/>
                <a:gd name="T102" fmla="*/ 196 w 500"/>
                <a:gd name="T103" fmla="*/ 250 h 400"/>
                <a:gd name="T104" fmla="*/ 186 w 500"/>
                <a:gd name="T105" fmla="*/ 286 h 400"/>
                <a:gd name="T106" fmla="*/ 200 w 500"/>
                <a:gd name="T107" fmla="*/ 272 h 400"/>
                <a:gd name="T108" fmla="*/ 250 w 500"/>
                <a:gd name="T109" fmla="*/ 300 h 400"/>
                <a:gd name="T110" fmla="*/ 270 w 500"/>
                <a:gd name="T111" fmla="*/ 312 h 400"/>
                <a:gd name="T112" fmla="*/ 304 w 500"/>
                <a:gd name="T113" fmla="*/ 250 h 400"/>
                <a:gd name="T114" fmla="*/ 304 w 500"/>
                <a:gd name="T115" fmla="*/ 250 h 400"/>
                <a:gd name="T116" fmla="*/ 316 w 500"/>
                <a:gd name="T117" fmla="*/ 12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8" y="106"/>
                  </a:lnTo>
                  <a:lnTo>
                    <a:pt x="358" y="106"/>
                  </a:lnTo>
                  <a:lnTo>
                    <a:pt x="358" y="106"/>
                  </a:lnTo>
                  <a:lnTo>
                    <a:pt x="356" y="104"/>
                  </a:lnTo>
                  <a:lnTo>
                    <a:pt x="356" y="104"/>
                  </a:lnTo>
                  <a:lnTo>
                    <a:pt x="352" y="102"/>
                  </a:lnTo>
                  <a:lnTo>
                    <a:pt x="286" y="102"/>
                  </a:lnTo>
                  <a:lnTo>
                    <a:pt x="260" y="8"/>
                  </a:lnTo>
                  <a:lnTo>
                    <a:pt x="260" y="8"/>
                  </a:lnTo>
                  <a:lnTo>
                    <a:pt x="260" y="6"/>
                  </a:lnTo>
                  <a:lnTo>
                    <a:pt x="260" y="6"/>
                  </a:lnTo>
                  <a:lnTo>
                    <a:pt x="258" y="4"/>
                  </a:lnTo>
                  <a:lnTo>
                    <a:pt x="258" y="4"/>
                  </a:lnTo>
                  <a:lnTo>
                    <a:pt x="256" y="4"/>
                  </a:lnTo>
                  <a:lnTo>
                    <a:pt x="256" y="4"/>
                  </a:lnTo>
                  <a:lnTo>
                    <a:pt x="256" y="2"/>
                  </a:lnTo>
                  <a:lnTo>
                    <a:pt x="256" y="2"/>
                  </a:lnTo>
                  <a:lnTo>
                    <a:pt x="254" y="2"/>
                  </a:lnTo>
                  <a:lnTo>
                    <a:pt x="254" y="2"/>
                  </a:lnTo>
                  <a:lnTo>
                    <a:pt x="252" y="0"/>
                  </a:lnTo>
                  <a:lnTo>
                    <a:pt x="252" y="0"/>
                  </a:lnTo>
                  <a:lnTo>
                    <a:pt x="252" y="0"/>
                  </a:lnTo>
                  <a:lnTo>
                    <a:pt x="252" y="0"/>
                  </a:lnTo>
                  <a:lnTo>
                    <a:pt x="250" y="0"/>
                  </a:lnTo>
                  <a:lnTo>
                    <a:pt x="250" y="0"/>
                  </a:lnTo>
                  <a:lnTo>
                    <a:pt x="248" y="0"/>
                  </a:lnTo>
                  <a:lnTo>
                    <a:pt x="248" y="0"/>
                  </a:lnTo>
                  <a:lnTo>
                    <a:pt x="248" y="0"/>
                  </a:lnTo>
                  <a:lnTo>
                    <a:pt x="248" y="0"/>
                  </a:lnTo>
                  <a:lnTo>
                    <a:pt x="246" y="2"/>
                  </a:lnTo>
                  <a:lnTo>
                    <a:pt x="246" y="2"/>
                  </a:lnTo>
                  <a:lnTo>
                    <a:pt x="244" y="2"/>
                  </a:lnTo>
                  <a:lnTo>
                    <a:pt x="244" y="2"/>
                  </a:lnTo>
                  <a:lnTo>
                    <a:pt x="244" y="4"/>
                  </a:lnTo>
                  <a:lnTo>
                    <a:pt x="244" y="4"/>
                  </a:lnTo>
                  <a:lnTo>
                    <a:pt x="242" y="4"/>
                  </a:lnTo>
                  <a:lnTo>
                    <a:pt x="242" y="4"/>
                  </a:lnTo>
                  <a:lnTo>
                    <a:pt x="240" y="6"/>
                  </a:lnTo>
                  <a:lnTo>
                    <a:pt x="240" y="6"/>
                  </a:lnTo>
                  <a:lnTo>
                    <a:pt x="240" y="8"/>
                  </a:lnTo>
                  <a:lnTo>
                    <a:pt x="214" y="102"/>
                  </a:lnTo>
                  <a:lnTo>
                    <a:pt x="148" y="102"/>
                  </a:lnTo>
                  <a:lnTo>
                    <a:pt x="148" y="102"/>
                  </a:lnTo>
                  <a:lnTo>
                    <a:pt x="144" y="104"/>
                  </a:lnTo>
                  <a:lnTo>
                    <a:pt x="144" y="104"/>
                  </a:lnTo>
                  <a:lnTo>
                    <a:pt x="142" y="106"/>
                  </a:lnTo>
                  <a:lnTo>
                    <a:pt x="142" y="106"/>
                  </a:lnTo>
                  <a:lnTo>
                    <a:pt x="142" y="106"/>
                  </a:lnTo>
                  <a:lnTo>
                    <a:pt x="142" y="106"/>
                  </a:lnTo>
                  <a:lnTo>
                    <a:pt x="126" y="120"/>
                  </a:lnTo>
                  <a:lnTo>
                    <a:pt x="112" y="130"/>
                  </a:lnTo>
                  <a:lnTo>
                    <a:pt x="94" y="142"/>
                  </a:lnTo>
                  <a:lnTo>
                    <a:pt x="78" y="150"/>
                  </a:lnTo>
                  <a:lnTo>
                    <a:pt x="60" y="156"/>
                  </a:lnTo>
                  <a:lnTo>
                    <a:pt x="40" y="162"/>
                  </a:lnTo>
                  <a:lnTo>
                    <a:pt x="22" y="164"/>
                  </a:lnTo>
                  <a:lnTo>
                    <a:pt x="2" y="166"/>
                  </a:lnTo>
                  <a:lnTo>
                    <a:pt x="2" y="166"/>
                  </a:lnTo>
                  <a:lnTo>
                    <a:pt x="0" y="186"/>
                  </a:lnTo>
                  <a:lnTo>
                    <a:pt x="0" y="186"/>
                  </a:lnTo>
                  <a:lnTo>
                    <a:pt x="0" y="186"/>
                  </a:lnTo>
                  <a:lnTo>
                    <a:pt x="0" y="186"/>
                  </a:lnTo>
                  <a:lnTo>
                    <a:pt x="0" y="18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88"/>
                  </a:lnTo>
                  <a:lnTo>
                    <a:pt x="138" y="392"/>
                  </a:lnTo>
                  <a:lnTo>
                    <a:pt x="140" y="394"/>
                  </a:lnTo>
                  <a:lnTo>
                    <a:pt x="142" y="398"/>
                  </a:lnTo>
                  <a:lnTo>
                    <a:pt x="146" y="400"/>
                  </a:lnTo>
                  <a:lnTo>
                    <a:pt x="146" y="400"/>
                  </a:lnTo>
                  <a:lnTo>
                    <a:pt x="148" y="400"/>
                  </a:lnTo>
                  <a:lnTo>
                    <a:pt x="148" y="400"/>
                  </a:lnTo>
                  <a:lnTo>
                    <a:pt x="154" y="398"/>
                  </a:lnTo>
                  <a:lnTo>
                    <a:pt x="158" y="392"/>
                  </a:lnTo>
                  <a:lnTo>
                    <a:pt x="164" y="372"/>
                  </a:lnTo>
                  <a:lnTo>
                    <a:pt x="250" y="322"/>
                  </a:lnTo>
                  <a:lnTo>
                    <a:pt x="336" y="372"/>
                  </a:lnTo>
                  <a:lnTo>
                    <a:pt x="342" y="392"/>
                  </a:lnTo>
                  <a:lnTo>
                    <a:pt x="342" y="392"/>
                  </a:lnTo>
                  <a:lnTo>
                    <a:pt x="346" y="398"/>
                  </a:lnTo>
                  <a:lnTo>
                    <a:pt x="352" y="400"/>
                  </a:lnTo>
                  <a:lnTo>
                    <a:pt x="352" y="400"/>
                  </a:lnTo>
                  <a:lnTo>
                    <a:pt x="354" y="400"/>
                  </a:lnTo>
                  <a:lnTo>
                    <a:pt x="354" y="400"/>
                  </a:lnTo>
                  <a:lnTo>
                    <a:pt x="358" y="398"/>
                  </a:lnTo>
                  <a:lnTo>
                    <a:pt x="360" y="394"/>
                  </a:lnTo>
                  <a:lnTo>
                    <a:pt x="362" y="392"/>
                  </a:lnTo>
                  <a:lnTo>
                    <a:pt x="362" y="388"/>
                  </a:lnTo>
                  <a:lnTo>
                    <a:pt x="300" y="156"/>
                  </a:lnTo>
                  <a:lnTo>
                    <a:pt x="350" y="126"/>
                  </a:lnTo>
                  <a:lnTo>
                    <a:pt x="350" y="126"/>
                  </a:lnTo>
                  <a:lnTo>
                    <a:pt x="366" y="140"/>
                  </a:lnTo>
                  <a:lnTo>
                    <a:pt x="384" y="152"/>
                  </a:lnTo>
                  <a:lnTo>
                    <a:pt x="402" y="162"/>
                  </a:lnTo>
                  <a:lnTo>
                    <a:pt x="420" y="170"/>
                  </a:lnTo>
                  <a:lnTo>
                    <a:pt x="438" y="176"/>
                  </a:lnTo>
                  <a:lnTo>
                    <a:pt x="458" y="182"/>
                  </a:lnTo>
                  <a:lnTo>
                    <a:pt x="480" y="184"/>
                  </a:lnTo>
                  <a:lnTo>
                    <a:pt x="500" y="186"/>
                  </a:lnTo>
                  <a:lnTo>
                    <a:pt x="500" y="186"/>
                  </a:lnTo>
                  <a:lnTo>
                    <a:pt x="500" y="186"/>
                  </a:lnTo>
                  <a:lnTo>
                    <a:pt x="500" y="186"/>
                  </a:lnTo>
                  <a:lnTo>
                    <a:pt x="500" y="186"/>
                  </a:lnTo>
                  <a:lnTo>
                    <a:pt x="500" y="186"/>
                  </a:lnTo>
                  <a:lnTo>
                    <a:pt x="498" y="16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rgbClr val="F2F2F2"/>
            </a:solidFill>
            <a:ln w="3175">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19" name="Freeform 4830">
              <a:extLst>
                <a:ext uri="{FF2B5EF4-FFF2-40B4-BE49-F238E27FC236}">
                  <a16:creationId xmlns:a16="http://schemas.microsoft.com/office/drawing/2014/main" id="{2747318A-2849-4B18-8D84-5716904EF430}"/>
                </a:ext>
              </a:extLst>
            </p:cNvPr>
            <p:cNvSpPr>
              <a:spLocks noEditPoints="1"/>
            </p:cNvSpPr>
            <p:nvPr/>
          </p:nvSpPr>
          <p:spPr bwMode="auto">
            <a:xfrm>
              <a:off x="6992829" y="5582903"/>
              <a:ext cx="262232" cy="209785"/>
            </a:xfrm>
            <a:custGeom>
              <a:avLst/>
              <a:gdLst>
                <a:gd name="T0" fmla="*/ 478 w 500"/>
                <a:gd name="T1" fmla="*/ 164 h 400"/>
                <a:gd name="T2" fmla="*/ 422 w 500"/>
                <a:gd name="T3" fmla="*/ 150 h 400"/>
                <a:gd name="T4" fmla="*/ 374 w 500"/>
                <a:gd name="T5" fmla="*/ 120 h 400"/>
                <a:gd name="T6" fmla="*/ 358 w 500"/>
                <a:gd name="T7" fmla="*/ 106 h 400"/>
                <a:gd name="T8" fmla="*/ 356 w 500"/>
                <a:gd name="T9" fmla="*/ 104 h 400"/>
                <a:gd name="T10" fmla="*/ 260 w 500"/>
                <a:gd name="T11" fmla="*/ 8 h 400"/>
                <a:gd name="T12" fmla="*/ 260 w 500"/>
                <a:gd name="T13" fmla="*/ 6 h 400"/>
                <a:gd name="T14" fmla="*/ 256 w 500"/>
                <a:gd name="T15" fmla="*/ 4 h 400"/>
                <a:gd name="T16" fmla="*/ 256 w 500"/>
                <a:gd name="T17" fmla="*/ 2 h 400"/>
                <a:gd name="T18" fmla="*/ 252 w 500"/>
                <a:gd name="T19" fmla="*/ 0 h 400"/>
                <a:gd name="T20" fmla="*/ 252 w 500"/>
                <a:gd name="T21" fmla="*/ 0 h 400"/>
                <a:gd name="T22" fmla="*/ 248 w 500"/>
                <a:gd name="T23" fmla="*/ 0 h 400"/>
                <a:gd name="T24" fmla="*/ 248 w 500"/>
                <a:gd name="T25" fmla="*/ 0 h 400"/>
                <a:gd name="T26" fmla="*/ 244 w 500"/>
                <a:gd name="T27" fmla="*/ 2 h 400"/>
                <a:gd name="T28" fmla="*/ 244 w 500"/>
                <a:gd name="T29" fmla="*/ 4 h 400"/>
                <a:gd name="T30" fmla="*/ 240 w 500"/>
                <a:gd name="T31" fmla="*/ 6 h 400"/>
                <a:gd name="T32" fmla="*/ 214 w 500"/>
                <a:gd name="T33" fmla="*/ 102 h 400"/>
                <a:gd name="T34" fmla="*/ 144 w 500"/>
                <a:gd name="T35" fmla="*/ 104 h 400"/>
                <a:gd name="T36" fmla="*/ 142 w 500"/>
                <a:gd name="T37" fmla="*/ 106 h 400"/>
                <a:gd name="T38" fmla="*/ 126 w 500"/>
                <a:gd name="T39" fmla="*/ 120 h 400"/>
                <a:gd name="T40" fmla="*/ 78 w 500"/>
                <a:gd name="T41" fmla="*/ 150 h 400"/>
                <a:gd name="T42" fmla="*/ 22 w 500"/>
                <a:gd name="T43" fmla="*/ 164 h 400"/>
                <a:gd name="T44" fmla="*/ 0 w 500"/>
                <a:gd name="T45" fmla="*/ 186 h 400"/>
                <a:gd name="T46" fmla="*/ 0 w 500"/>
                <a:gd name="T47" fmla="*/ 186 h 400"/>
                <a:gd name="T48" fmla="*/ 20 w 500"/>
                <a:gd name="T49" fmla="*/ 184 h 400"/>
                <a:gd name="T50" fmla="*/ 80 w 500"/>
                <a:gd name="T51" fmla="*/ 170 h 400"/>
                <a:gd name="T52" fmla="*/ 134 w 500"/>
                <a:gd name="T53" fmla="*/ 140 h 400"/>
                <a:gd name="T54" fmla="*/ 138 w 500"/>
                <a:gd name="T55" fmla="*/ 388 h 400"/>
                <a:gd name="T56" fmla="*/ 140 w 500"/>
                <a:gd name="T57" fmla="*/ 394 h 400"/>
                <a:gd name="T58" fmla="*/ 146 w 500"/>
                <a:gd name="T59" fmla="*/ 400 h 400"/>
                <a:gd name="T60" fmla="*/ 154 w 500"/>
                <a:gd name="T61" fmla="*/ 398 h 400"/>
                <a:gd name="T62" fmla="*/ 250 w 500"/>
                <a:gd name="T63" fmla="*/ 322 h 400"/>
                <a:gd name="T64" fmla="*/ 342 w 500"/>
                <a:gd name="T65" fmla="*/ 392 h 400"/>
                <a:gd name="T66" fmla="*/ 352 w 500"/>
                <a:gd name="T67" fmla="*/ 400 h 400"/>
                <a:gd name="T68" fmla="*/ 358 w 500"/>
                <a:gd name="T69" fmla="*/ 398 h 400"/>
                <a:gd name="T70" fmla="*/ 362 w 500"/>
                <a:gd name="T71" fmla="*/ 388 h 400"/>
                <a:gd name="T72" fmla="*/ 350 w 500"/>
                <a:gd name="T73" fmla="*/ 126 h 400"/>
                <a:gd name="T74" fmla="*/ 402 w 500"/>
                <a:gd name="T75" fmla="*/ 162 h 400"/>
                <a:gd name="T76" fmla="*/ 458 w 500"/>
                <a:gd name="T77" fmla="*/ 182 h 400"/>
                <a:gd name="T78" fmla="*/ 500 w 500"/>
                <a:gd name="T79" fmla="*/ 186 h 400"/>
                <a:gd name="T80" fmla="*/ 500 w 500"/>
                <a:gd name="T81" fmla="*/ 186 h 400"/>
                <a:gd name="T82" fmla="*/ 498 w 500"/>
                <a:gd name="T83" fmla="*/ 166 h 400"/>
                <a:gd name="T84" fmla="*/ 282 w 500"/>
                <a:gd name="T85" fmla="*/ 166 h 400"/>
                <a:gd name="T86" fmla="*/ 250 w 500"/>
                <a:gd name="T87" fmla="*/ 220 h 400"/>
                <a:gd name="T88" fmla="*/ 280 w 500"/>
                <a:gd name="T89" fmla="*/ 202 h 400"/>
                <a:gd name="T90" fmla="*/ 236 w 500"/>
                <a:gd name="T91" fmla="*/ 102 h 400"/>
                <a:gd name="T92" fmla="*/ 270 w 500"/>
                <a:gd name="T93" fmla="*/ 122 h 400"/>
                <a:gd name="T94" fmla="*/ 224 w 500"/>
                <a:gd name="T95" fmla="*/ 146 h 400"/>
                <a:gd name="T96" fmla="*/ 230 w 500"/>
                <a:gd name="T97" fmla="*/ 172 h 400"/>
                <a:gd name="T98" fmla="*/ 184 w 500"/>
                <a:gd name="T99" fmla="*/ 122 h 400"/>
                <a:gd name="T100" fmla="*/ 184 w 500"/>
                <a:gd name="T101" fmla="*/ 122 h 400"/>
                <a:gd name="T102" fmla="*/ 196 w 500"/>
                <a:gd name="T103" fmla="*/ 250 h 400"/>
                <a:gd name="T104" fmla="*/ 186 w 500"/>
                <a:gd name="T105" fmla="*/ 286 h 400"/>
                <a:gd name="T106" fmla="*/ 200 w 500"/>
                <a:gd name="T107" fmla="*/ 272 h 400"/>
                <a:gd name="T108" fmla="*/ 250 w 500"/>
                <a:gd name="T109" fmla="*/ 300 h 400"/>
                <a:gd name="T110" fmla="*/ 270 w 500"/>
                <a:gd name="T111" fmla="*/ 312 h 400"/>
                <a:gd name="T112" fmla="*/ 304 w 500"/>
                <a:gd name="T113" fmla="*/ 250 h 400"/>
                <a:gd name="T114" fmla="*/ 304 w 500"/>
                <a:gd name="T115" fmla="*/ 250 h 400"/>
                <a:gd name="T116" fmla="*/ 316 w 500"/>
                <a:gd name="T117" fmla="*/ 12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8" y="106"/>
                  </a:lnTo>
                  <a:lnTo>
                    <a:pt x="358" y="106"/>
                  </a:lnTo>
                  <a:lnTo>
                    <a:pt x="358" y="106"/>
                  </a:lnTo>
                  <a:lnTo>
                    <a:pt x="356" y="104"/>
                  </a:lnTo>
                  <a:lnTo>
                    <a:pt x="356" y="104"/>
                  </a:lnTo>
                  <a:lnTo>
                    <a:pt x="352" y="102"/>
                  </a:lnTo>
                  <a:lnTo>
                    <a:pt x="286" y="102"/>
                  </a:lnTo>
                  <a:lnTo>
                    <a:pt x="260" y="8"/>
                  </a:lnTo>
                  <a:lnTo>
                    <a:pt x="260" y="8"/>
                  </a:lnTo>
                  <a:lnTo>
                    <a:pt x="260" y="6"/>
                  </a:lnTo>
                  <a:lnTo>
                    <a:pt x="260" y="6"/>
                  </a:lnTo>
                  <a:lnTo>
                    <a:pt x="258" y="4"/>
                  </a:lnTo>
                  <a:lnTo>
                    <a:pt x="258" y="4"/>
                  </a:lnTo>
                  <a:lnTo>
                    <a:pt x="256" y="4"/>
                  </a:lnTo>
                  <a:lnTo>
                    <a:pt x="256" y="4"/>
                  </a:lnTo>
                  <a:lnTo>
                    <a:pt x="256" y="2"/>
                  </a:lnTo>
                  <a:lnTo>
                    <a:pt x="256" y="2"/>
                  </a:lnTo>
                  <a:lnTo>
                    <a:pt x="254" y="2"/>
                  </a:lnTo>
                  <a:lnTo>
                    <a:pt x="254" y="2"/>
                  </a:lnTo>
                  <a:lnTo>
                    <a:pt x="252" y="0"/>
                  </a:lnTo>
                  <a:lnTo>
                    <a:pt x="252" y="0"/>
                  </a:lnTo>
                  <a:lnTo>
                    <a:pt x="252" y="0"/>
                  </a:lnTo>
                  <a:lnTo>
                    <a:pt x="252" y="0"/>
                  </a:lnTo>
                  <a:lnTo>
                    <a:pt x="250" y="0"/>
                  </a:lnTo>
                  <a:lnTo>
                    <a:pt x="250" y="0"/>
                  </a:lnTo>
                  <a:lnTo>
                    <a:pt x="248" y="0"/>
                  </a:lnTo>
                  <a:lnTo>
                    <a:pt x="248" y="0"/>
                  </a:lnTo>
                  <a:lnTo>
                    <a:pt x="248" y="0"/>
                  </a:lnTo>
                  <a:lnTo>
                    <a:pt x="248" y="0"/>
                  </a:lnTo>
                  <a:lnTo>
                    <a:pt x="246" y="2"/>
                  </a:lnTo>
                  <a:lnTo>
                    <a:pt x="246" y="2"/>
                  </a:lnTo>
                  <a:lnTo>
                    <a:pt x="244" y="2"/>
                  </a:lnTo>
                  <a:lnTo>
                    <a:pt x="244" y="2"/>
                  </a:lnTo>
                  <a:lnTo>
                    <a:pt x="244" y="4"/>
                  </a:lnTo>
                  <a:lnTo>
                    <a:pt x="244" y="4"/>
                  </a:lnTo>
                  <a:lnTo>
                    <a:pt x="242" y="4"/>
                  </a:lnTo>
                  <a:lnTo>
                    <a:pt x="242" y="4"/>
                  </a:lnTo>
                  <a:lnTo>
                    <a:pt x="240" y="6"/>
                  </a:lnTo>
                  <a:lnTo>
                    <a:pt x="240" y="6"/>
                  </a:lnTo>
                  <a:lnTo>
                    <a:pt x="240" y="8"/>
                  </a:lnTo>
                  <a:lnTo>
                    <a:pt x="214" y="102"/>
                  </a:lnTo>
                  <a:lnTo>
                    <a:pt x="148" y="102"/>
                  </a:lnTo>
                  <a:lnTo>
                    <a:pt x="148" y="102"/>
                  </a:lnTo>
                  <a:lnTo>
                    <a:pt x="144" y="104"/>
                  </a:lnTo>
                  <a:lnTo>
                    <a:pt x="144" y="104"/>
                  </a:lnTo>
                  <a:lnTo>
                    <a:pt x="142" y="106"/>
                  </a:lnTo>
                  <a:lnTo>
                    <a:pt x="142" y="106"/>
                  </a:lnTo>
                  <a:lnTo>
                    <a:pt x="142" y="106"/>
                  </a:lnTo>
                  <a:lnTo>
                    <a:pt x="142" y="106"/>
                  </a:lnTo>
                  <a:lnTo>
                    <a:pt x="126" y="120"/>
                  </a:lnTo>
                  <a:lnTo>
                    <a:pt x="112" y="130"/>
                  </a:lnTo>
                  <a:lnTo>
                    <a:pt x="94" y="142"/>
                  </a:lnTo>
                  <a:lnTo>
                    <a:pt x="78" y="150"/>
                  </a:lnTo>
                  <a:lnTo>
                    <a:pt x="60" y="156"/>
                  </a:lnTo>
                  <a:lnTo>
                    <a:pt x="40" y="162"/>
                  </a:lnTo>
                  <a:lnTo>
                    <a:pt x="22" y="164"/>
                  </a:lnTo>
                  <a:lnTo>
                    <a:pt x="2" y="166"/>
                  </a:lnTo>
                  <a:lnTo>
                    <a:pt x="2" y="166"/>
                  </a:lnTo>
                  <a:lnTo>
                    <a:pt x="0" y="186"/>
                  </a:lnTo>
                  <a:lnTo>
                    <a:pt x="0" y="186"/>
                  </a:lnTo>
                  <a:lnTo>
                    <a:pt x="0" y="186"/>
                  </a:lnTo>
                  <a:lnTo>
                    <a:pt x="0" y="186"/>
                  </a:lnTo>
                  <a:lnTo>
                    <a:pt x="0" y="18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88"/>
                  </a:lnTo>
                  <a:lnTo>
                    <a:pt x="138" y="392"/>
                  </a:lnTo>
                  <a:lnTo>
                    <a:pt x="140" y="394"/>
                  </a:lnTo>
                  <a:lnTo>
                    <a:pt x="142" y="398"/>
                  </a:lnTo>
                  <a:lnTo>
                    <a:pt x="146" y="400"/>
                  </a:lnTo>
                  <a:lnTo>
                    <a:pt x="146" y="400"/>
                  </a:lnTo>
                  <a:lnTo>
                    <a:pt x="148" y="400"/>
                  </a:lnTo>
                  <a:lnTo>
                    <a:pt x="148" y="400"/>
                  </a:lnTo>
                  <a:lnTo>
                    <a:pt x="154" y="398"/>
                  </a:lnTo>
                  <a:lnTo>
                    <a:pt x="158" y="392"/>
                  </a:lnTo>
                  <a:lnTo>
                    <a:pt x="164" y="372"/>
                  </a:lnTo>
                  <a:lnTo>
                    <a:pt x="250" y="322"/>
                  </a:lnTo>
                  <a:lnTo>
                    <a:pt x="336" y="372"/>
                  </a:lnTo>
                  <a:lnTo>
                    <a:pt x="342" y="392"/>
                  </a:lnTo>
                  <a:lnTo>
                    <a:pt x="342" y="392"/>
                  </a:lnTo>
                  <a:lnTo>
                    <a:pt x="346" y="398"/>
                  </a:lnTo>
                  <a:lnTo>
                    <a:pt x="352" y="400"/>
                  </a:lnTo>
                  <a:lnTo>
                    <a:pt x="352" y="400"/>
                  </a:lnTo>
                  <a:lnTo>
                    <a:pt x="354" y="400"/>
                  </a:lnTo>
                  <a:lnTo>
                    <a:pt x="354" y="400"/>
                  </a:lnTo>
                  <a:lnTo>
                    <a:pt x="358" y="398"/>
                  </a:lnTo>
                  <a:lnTo>
                    <a:pt x="360" y="394"/>
                  </a:lnTo>
                  <a:lnTo>
                    <a:pt x="362" y="392"/>
                  </a:lnTo>
                  <a:lnTo>
                    <a:pt x="362" y="388"/>
                  </a:lnTo>
                  <a:lnTo>
                    <a:pt x="300" y="156"/>
                  </a:lnTo>
                  <a:lnTo>
                    <a:pt x="350" y="126"/>
                  </a:lnTo>
                  <a:lnTo>
                    <a:pt x="350" y="126"/>
                  </a:lnTo>
                  <a:lnTo>
                    <a:pt x="366" y="140"/>
                  </a:lnTo>
                  <a:lnTo>
                    <a:pt x="384" y="152"/>
                  </a:lnTo>
                  <a:lnTo>
                    <a:pt x="402" y="162"/>
                  </a:lnTo>
                  <a:lnTo>
                    <a:pt x="420" y="170"/>
                  </a:lnTo>
                  <a:lnTo>
                    <a:pt x="438" y="176"/>
                  </a:lnTo>
                  <a:lnTo>
                    <a:pt x="458" y="182"/>
                  </a:lnTo>
                  <a:lnTo>
                    <a:pt x="480" y="184"/>
                  </a:lnTo>
                  <a:lnTo>
                    <a:pt x="500" y="186"/>
                  </a:lnTo>
                  <a:lnTo>
                    <a:pt x="500" y="186"/>
                  </a:lnTo>
                  <a:lnTo>
                    <a:pt x="500" y="186"/>
                  </a:lnTo>
                  <a:lnTo>
                    <a:pt x="500" y="186"/>
                  </a:lnTo>
                  <a:lnTo>
                    <a:pt x="500" y="186"/>
                  </a:lnTo>
                  <a:lnTo>
                    <a:pt x="500" y="186"/>
                  </a:lnTo>
                  <a:lnTo>
                    <a:pt x="498" y="16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rgbClr val="F2F2F2"/>
            </a:solidFill>
            <a:ln w="3175">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grpSp>
      <p:sp>
        <p:nvSpPr>
          <p:cNvPr id="620" name="Rectangle 619">
            <a:extLst>
              <a:ext uri="{FF2B5EF4-FFF2-40B4-BE49-F238E27FC236}">
                <a16:creationId xmlns:a16="http://schemas.microsoft.com/office/drawing/2014/main" id="{7CE221EF-08E7-45A1-8E82-2CF66DB75FAB}"/>
              </a:ext>
            </a:extLst>
          </p:cNvPr>
          <p:cNvSpPr/>
          <p:nvPr/>
        </p:nvSpPr>
        <p:spPr bwMode="ltGray">
          <a:xfrm>
            <a:off x="7329867" y="3564607"/>
            <a:ext cx="2409321" cy="1162661"/>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Ins="1306068" rtlCol="0" anchor="t"/>
          <a:lstStyle/>
          <a:p>
            <a:pPr defTabSz="838134"/>
            <a:r>
              <a:rPr lang="en-GB" sz="1200" dirty="0">
                <a:solidFill>
                  <a:srgbClr val="2A3880">
                    <a:lumMod val="50000"/>
                  </a:srgbClr>
                </a:solidFill>
                <a:latin typeface="Arial"/>
              </a:rPr>
              <a:t>Decentralised energy resources</a:t>
            </a:r>
          </a:p>
        </p:txBody>
      </p:sp>
      <p:sp>
        <p:nvSpPr>
          <p:cNvPr id="621" name="Rectangle 620">
            <a:extLst>
              <a:ext uri="{FF2B5EF4-FFF2-40B4-BE49-F238E27FC236}">
                <a16:creationId xmlns:a16="http://schemas.microsoft.com/office/drawing/2014/main" id="{E4B7CDC6-4C1D-442F-B69F-137CC3165448}"/>
              </a:ext>
            </a:extLst>
          </p:cNvPr>
          <p:cNvSpPr/>
          <p:nvPr/>
        </p:nvSpPr>
        <p:spPr bwMode="ltGray">
          <a:xfrm>
            <a:off x="7430126" y="4159961"/>
            <a:ext cx="1070243" cy="47700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Heating and cooking</a:t>
            </a:r>
          </a:p>
        </p:txBody>
      </p:sp>
      <p:sp>
        <p:nvSpPr>
          <p:cNvPr id="622" name="Rectangle 621">
            <a:extLst>
              <a:ext uri="{FF2B5EF4-FFF2-40B4-BE49-F238E27FC236}">
                <a16:creationId xmlns:a16="http://schemas.microsoft.com/office/drawing/2014/main" id="{787F31D7-3BD2-480C-9821-ED1AA78CECA2}"/>
              </a:ext>
            </a:extLst>
          </p:cNvPr>
          <p:cNvSpPr/>
          <p:nvPr/>
        </p:nvSpPr>
        <p:spPr bwMode="ltGray">
          <a:xfrm>
            <a:off x="8596938" y="3591996"/>
            <a:ext cx="1070242" cy="47700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Mini-grids</a:t>
            </a:r>
          </a:p>
        </p:txBody>
      </p:sp>
      <p:grpSp>
        <p:nvGrpSpPr>
          <p:cNvPr id="623" name="Group 622">
            <a:extLst>
              <a:ext uri="{FF2B5EF4-FFF2-40B4-BE49-F238E27FC236}">
                <a16:creationId xmlns:a16="http://schemas.microsoft.com/office/drawing/2014/main" id="{953D3856-6A7A-4700-BBE3-7C6A52B89312}"/>
              </a:ext>
            </a:extLst>
          </p:cNvPr>
          <p:cNvGrpSpPr/>
          <p:nvPr/>
        </p:nvGrpSpPr>
        <p:grpSpPr>
          <a:xfrm>
            <a:off x="8705070" y="3884382"/>
            <a:ext cx="262413" cy="155437"/>
            <a:chOff x="8490394" y="4900075"/>
            <a:chExt cx="289323" cy="171376"/>
          </a:xfrm>
        </p:grpSpPr>
        <p:sp>
          <p:nvSpPr>
            <p:cNvPr id="624" name="Freeform 25">
              <a:extLst>
                <a:ext uri="{FF2B5EF4-FFF2-40B4-BE49-F238E27FC236}">
                  <a16:creationId xmlns:a16="http://schemas.microsoft.com/office/drawing/2014/main" id="{62E63331-407E-484D-A30A-411881D79AA5}"/>
                </a:ext>
              </a:extLst>
            </p:cNvPr>
            <p:cNvSpPr>
              <a:spLocks/>
            </p:cNvSpPr>
            <p:nvPr/>
          </p:nvSpPr>
          <p:spPr bwMode="auto">
            <a:xfrm>
              <a:off x="8527694" y="4910156"/>
              <a:ext cx="52421" cy="40324"/>
            </a:xfrm>
            <a:custGeom>
              <a:avLst/>
              <a:gdLst>
                <a:gd name="T0" fmla="*/ 146 w 156"/>
                <a:gd name="T1" fmla="*/ 117 h 120"/>
                <a:gd name="T2" fmla="*/ 146 w 156"/>
                <a:gd name="T3" fmla="*/ 117 h 120"/>
                <a:gd name="T4" fmla="*/ 151 w 156"/>
                <a:gd name="T5" fmla="*/ 116 h 120"/>
                <a:gd name="T6" fmla="*/ 155 w 156"/>
                <a:gd name="T7" fmla="*/ 113 h 120"/>
                <a:gd name="T8" fmla="*/ 156 w 156"/>
                <a:gd name="T9" fmla="*/ 108 h 120"/>
                <a:gd name="T10" fmla="*/ 155 w 156"/>
                <a:gd name="T11" fmla="*/ 104 h 120"/>
                <a:gd name="T12" fmla="*/ 122 w 156"/>
                <a:gd name="T13" fmla="*/ 15 h 120"/>
                <a:gd name="T14" fmla="*/ 122 w 156"/>
                <a:gd name="T15" fmla="*/ 15 h 120"/>
                <a:gd name="T16" fmla="*/ 118 w 156"/>
                <a:gd name="T17" fmla="*/ 10 h 120"/>
                <a:gd name="T18" fmla="*/ 113 w 156"/>
                <a:gd name="T19" fmla="*/ 6 h 120"/>
                <a:gd name="T20" fmla="*/ 107 w 156"/>
                <a:gd name="T21" fmla="*/ 3 h 120"/>
                <a:gd name="T22" fmla="*/ 102 w 156"/>
                <a:gd name="T23" fmla="*/ 2 h 120"/>
                <a:gd name="T24" fmla="*/ 10 w 156"/>
                <a:gd name="T25" fmla="*/ 0 h 120"/>
                <a:gd name="T26" fmla="*/ 10 w 156"/>
                <a:gd name="T27" fmla="*/ 0 h 120"/>
                <a:gd name="T28" fmla="*/ 4 w 156"/>
                <a:gd name="T29" fmla="*/ 1 h 120"/>
                <a:gd name="T30" fmla="*/ 1 w 156"/>
                <a:gd name="T31" fmla="*/ 5 h 120"/>
                <a:gd name="T32" fmla="*/ 0 w 156"/>
                <a:gd name="T33" fmla="*/ 9 h 120"/>
                <a:gd name="T34" fmla="*/ 1 w 156"/>
                <a:gd name="T35" fmla="*/ 14 h 120"/>
                <a:gd name="T36" fmla="*/ 34 w 156"/>
                <a:gd name="T37" fmla="*/ 106 h 120"/>
                <a:gd name="T38" fmla="*/ 34 w 156"/>
                <a:gd name="T39" fmla="*/ 106 h 120"/>
                <a:gd name="T40" fmla="*/ 37 w 156"/>
                <a:gd name="T41" fmla="*/ 112 h 120"/>
                <a:gd name="T42" fmla="*/ 42 w 156"/>
                <a:gd name="T43" fmla="*/ 116 h 120"/>
                <a:gd name="T44" fmla="*/ 47 w 156"/>
                <a:gd name="T45" fmla="*/ 119 h 120"/>
                <a:gd name="T46" fmla="*/ 54 w 156"/>
                <a:gd name="T47" fmla="*/ 120 h 120"/>
                <a:gd name="T48" fmla="*/ 146 w 156"/>
                <a:gd name="T49"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0">
                  <a:moveTo>
                    <a:pt x="146" y="117"/>
                  </a:moveTo>
                  <a:lnTo>
                    <a:pt x="146" y="117"/>
                  </a:lnTo>
                  <a:lnTo>
                    <a:pt x="151" y="116"/>
                  </a:lnTo>
                  <a:lnTo>
                    <a:pt x="155" y="113"/>
                  </a:lnTo>
                  <a:lnTo>
                    <a:pt x="156" y="108"/>
                  </a:lnTo>
                  <a:lnTo>
                    <a:pt x="155" y="104"/>
                  </a:lnTo>
                  <a:lnTo>
                    <a:pt x="122" y="15"/>
                  </a:lnTo>
                  <a:lnTo>
                    <a:pt x="122" y="15"/>
                  </a:lnTo>
                  <a:lnTo>
                    <a:pt x="118" y="10"/>
                  </a:lnTo>
                  <a:lnTo>
                    <a:pt x="113" y="6"/>
                  </a:lnTo>
                  <a:lnTo>
                    <a:pt x="107" y="3"/>
                  </a:lnTo>
                  <a:lnTo>
                    <a:pt x="102" y="2"/>
                  </a:lnTo>
                  <a:lnTo>
                    <a:pt x="10" y="0"/>
                  </a:lnTo>
                  <a:lnTo>
                    <a:pt x="10" y="0"/>
                  </a:lnTo>
                  <a:lnTo>
                    <a:pt x="4" y="1"/>
                  </a:lnTo>
                  <a:lnTo>
                    <a:pt x="1" y="5"/>
                  </a:lnTo>
                  <a:lnTo>
                    <a:pt x="0" y="9"/>
                  </a:lnTo>
                  <a:lnTo>
                    <a:pt x="1" y="14"/>
                  </a:lnTo>
                  <a:lnTo>
                    <a:pt x="34" y="106"/>
                  </a:lnTo>
                  <a:lnTo>
                    <a:pt x="34" y="106"/>
                  </a:lnTo>
                  <a:lnTo>
                    <a:pt x="37" y="112"/>
                  </a:lnTo>
                  <a:lnTo>
                    <a:pt x="42" y="116"/>
                  </a:lnTo>
                  <a:lnTo>
                    <a:pt x="47" y="119"/>
                  </a:lnTo>
                  <a:lnTo>
                    <a:pt x="54" y="120"/>
                  </a:lnTo>
                  <a:lnTo>
                    <a:pt x="146"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25" name="Freeform 26">
              <a:extLst>
                <a:ext uri="{FF2B5EF4-FFF2-40B4-BE49-F238E27FC236}">
                  <a16:creationId xmlns:a16="http://schemas.microsoft.com/office/drawing/2014/main" id="{3E367785-9D69-48BC-BDFD-390A3EC3446C}"/>
                </a:ext>
              </a:extLst>
            </p:cNvPr>
            <p:cNvSpPr>
              <a:spLocks/>
            </p:cNvSpPr>
            <p:nvPr/>
          </p:nvSpPr>
          <p:spPr bwMode="auto">
            <a:xfrm>
              <a:off x="8575074" y="4911164"/>
              <a:ext cx="53429" cy="38308"/>
            </a:xfrm>
            <a:custGeom>
              <a:avLst/>
              <a:gdLst>
                <a:gd name="T0" fmla="*/ 35 w 157"/>
                <a:gd name="T1" fmla="*/ 101 h 114"/>
                <a:gd name="T2" fmla="*/ 35 w 157"/>
                <a:gd name="T3" fmla="*/ 101 h 114"/>
                <a:gd name="T4" fmla="*/ 39 w 157"/>
                <a:gd name="T5" fmla="*/ 106 h 114"/>
                <a:gd name="T6" fmla="*/ 43 w 157"/>
                <a:gd name="T7" fmla="*/ 111 h 114"/>
                <a:gd name="T8" fmla="*/ 49 w 157"/>
                <a:gd name="T9" fmla="*/ 113 h 114"/>
                <a:gd name="T10" fmla="*/ 55 w 157"/>
                <a:gd name="T11" fmla="*/ 114 h 114"/>
                <a:gd name="T12" fmla="*/ 147 w 157"/>
                <a:gd name="T13" fmla="*/ 112 h 114"/>
                <a:gd name="T14" fmla="*/ 147 w 157"/>
                <a:gd name="T15" fmla="*/ 112 h 114"/>
                <a:gd name="T16" fmla="*/ 153 w 157"/>
                <a:gd name="T17" fmla="*/ 111 h 114"/>
                <a:gd name="T18" fmla="*/ 156 w 157"/>
                <a:gd name="T19" fmla="*/ 107 h 114"/>
                <a:gd name="T20" fmla="*/ 157 w 157"/>
                <a:gd name="T21" fmla="*/ 103 h 114"/>
                <a:gd name="T22" fmla="*/ 156 w 157"/>
                <a:gd name="T23" fmla="*/ 99 h 114"/>
                <a:gd name="T24" fmla="*/ 122 w 157"/>
                <a:gd name="T25" fmla="*/ 15 h 114"/>
                <a:gd name="T26" fmla="*/ 122 w 157"/>
                <a:gd name="T27" fmla="*/ 15 h 114"/>
                <a:gd name="T28" fmla="*/ 119 w 157"/>
                <a:gd name="T29" fmla="*/ 10 h 114"/>
                <a:gd name="T30" fmla="*/ 114 w 157"/>
                <a:gd name="T31" fmla="*/ 6 h 114"/>
                <a:gd name="T32" fmla="*/ 108 w 157"/>
                <a:gd name="T33" fmla="*/ 3 h 114"/>
                <a:gd name="T34" fmla="*/ 102 w 157"/>
                <a:gd name="T35" fmla="*/ 1 h 114"/>
                <a:gd name="T36" fmla="*/ 10 w 157"/>
                <a:gd name="T37" fmla="*/ 0 h 114"/>
                <a:gd name="T38" fmla="*/ 10 w 157"/>
                <a:gd name="T39" fmla="*/ 0 h 114"/>
                <a:gd name="T40" fmla="*/ 6 w 157"/>
                <a:gd name="T41" fmla="*/ 1 h 114"/>
                <a:gd name="T42" fmla="*/ 3 w 157"/>
                <a:gd name="T43" fmla="*/ 5 h 114"/>
                <a:gd name="T44" fmla="*/ 0 w 157"/>
                <a:gd name="T45" fmla="*/ 9 h 114"/>
                <a:gd name="T46" fmla="*/ 1 w 157"/>
                <a:gd name="T47" fmla="*/ 13 h 114"/>
                <a:gd name="T48" fmla="*/ 35 w 157"/>
                <a:gd name="T49" fmla="*/ 10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114">
                  <a:moveTo>
                    <a:pt x="35" y="101"/>
                  </a:moveTo>
                  <a:lnTo>
                    <a:pt x="35" y="101"/>
                  </a:lnTo>
                  <a:lnTo>
                    <a:pt x="39" y="106"/>
                  </a:lnTo>
                  <a:lnTo>
                    <a:pt x="43" y="111"/>
                  </a:lnTo>
                  <a:lnTo>
                    <a:pt x="49" y="113"/>
                  </a:lnTo>
                  <a:lnTo>
                    <a:pt x="55" y="114"/>
                  </a:lnTo>
                  <a:lnTo>
                    <a:pt x="147" y="112"/>
                  </a:lnTo>
                  <a:lnTo>
                    <a:pt x="147" y="112"/>
                  </a:lnTo>
                  <a:lnTo>
                    <a:pt x="153" y="111"/>
                  </a:lnTo>
                  <a:lnTo>
                    <a:pt x="156" y="107"/>
                  </a:lnTo>
                  <a:lnTo>
                    <a:pt x="157" y="103"/>
                  </a:lnTo>
                  <a:lnTo>
                    <a:pt x="156" y="99"/>
                  </a:lnTo>
                  <a:lnTo>
                    <a:pt x="122" y="15"/>
                  </a:lnTo>
                  <a:lnTo>
                    <a:pt x="122" y="15"/>
                  </a:lnTo>
                  <a:lnTo>
                    <a:pt x="119" y="10"/>
                  </a:lnTo>
                  <a:lnTo>
                    <a:pt x="114" y="6"/>
                  </a:lnTo>
                  <a:lnTo>
                    <a:pt x="108" y="3"/>
                  </a:lnTo>
                  <a:lnTo>
                    <a:pt x="102" y="1"/>
                  </a:lnTo>
                  <a:lnTo>
                    <a:pt x="10" y="0"/>
                  </a:lnTo>
                  <a:lnTo>
                    <a:pt x="10" y="0"/>
                  </a:lnTo>
                  <a:lnTo>
                    <a:pt x="6" y="1"/>
                  </a:lnTo>
                  <a:lnTo>
                    <a:pt x="3" y="5"/>
                  </a:lnTo>
                  <a:lnTo>
                    <a:pt x="0" y="9"/>
                  </a:lnTo>
                  <a:lnTo>
                    <a:pt x="1" y="13"/>
                  </a:lnTo>
                  <a:lnTo>
                    <a:pt x="35"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26" name="Freeform 27">
              <a:extLst>
                <a:ext uri="{FF2B5EF4-FFF2-40B4-BE49-F238E27FC236}">
                  <a16:creationId xmlns:a16="http://schemas.microsoft.com/office/drawing/2014/main" id="{6B0B8516-3C2F-4E86-978C-7121CAFD36FF}"/>
                </a:ext>
              </a:extLst>
            </p:cNvPr>
            <p:cNvSpPr>
              <a:spLocks/>
            </p:cNvSpPr>
            <p:nvPr/>
          </p:nvSpPr>
          <p:spPr bwMode="auto">
            <a:xfrm>
              <a:off x="8623462" y="4912172"/>
              <a:ext cx="52421" cy="36291"/>
            </a:xfrm>
            <a:custGeom>
              <a:avLst/>
              <a:gdLst>
                <a:gd name="T0" fmla="*/ 36 w 158"/>
                <a:gd name="T1" fmla="*/ 95 h 107"/>
                <a:gd name="T2" fmla="*/ 36 w 158"/>
                <a:gd name="T3" fmla="*/ 95 h 107"/>
                <a:gd name="T4" fmla="*/ 39 w 158"/>
                <a:gd name="T5" fmla="*/ 100 h 107"/>
                <a:gd name="T6" fmla="*/ 44 w 158"/>
                <a:gd name="T7" fmla="*/ 103 h 107"/>
                <a:gd name="T8" fmla="*/ 50 w 158"/>
                <a:gd name="T9" fmla="*/ 107 h 107"/>
                <a:gd name="T10" fmla="*/ 56 w 158"/>
                <a:gd name="T11" fmla="*/ 107 h 107"/>
                <a:gd name="T12" fmla="*/ 148 w 158"/>
                <a:gd name="T13" fmla="*/ 104 h 107"/>
                <a:gd name="T14" fmla="*/ 148 w 158"/>
                <a:gd name="T15" fmla="*/ 104 h 107"/>
                <a:gd name="T16" fmla="*/ 153 w 158"/>
                <a:gd name="T17" fmla="*/ 103 h 107"/>
                <a:gd name="T18" fmla="*/ 157 w 158"/>
                <a:gd name="T19" fmla="*/ 101 h 107"/>
                <a:gd name="T20" fmla="*/ 158 w 158"/>
                <a:gd name="T21" fmla="*/ 97 h 107"/>
                <a:gd name="T22" fmla="*/ 157 w 158"/>
                <a:gd name="T23" fmla="*/ 92 h 107"/>
                <a:gd name="T24" fmla="*/ 122 w 158"/>
                <a:gd name="T25" fmla="*/ 13 h 107"/>
                <a:gd name="T26" fmla="*/ 122 w 158"/>
                <a:gd name="T27" fmla="*/ 13 h 107"/>
                <a:gd name="T28" fmla="*/ 118 w 158"/>
                <a:gd name="T29" fmla="*/ 8 h 107"/>
                <a:gd name="T30" fmla="*/ 114 w 158"/>
                <a:gd name="T31" fmla="*/ 5 h 107"/>
                <a:gd name="T32" fmla="*/ 108 w 158"/>
                <a:gd name="T33" fmla="*/ 2 h 107"/>
                <a:gd name="T34" fmla="*/ 102 w 158"/>
                <a:gd name="T35" fmla="*/ 1 h 107"/>
                <a:gd name="T36" fmla="*/ 10 w 158"/>
                <a:gd name="T37" fmla="*/ 0 h 107"/>
                <a:gd name="T38" fmla="*/ 10 w 158"/>
                <a:gd name="T39" fmla="*/ 0 h 107"/>
                <a:gd name="T40" fmla="*/ 5 w 158"/>
                <a:gd name="T41" fmla="*/ 1 h 107"/>
                <a:gd name="T42" fmla="*/ 2 w 158"/>
                <a:gd name="T43" fmla="*/ 3 h 107"/>
                <a:gd name="T44" fmla="*/ 0 w 158"/>
                <a:gd name="T45" fmla="*/ 7 h 107"/>
                <a:gd name="T46" fmla="*/ 1 w 158"/>
                <a:gd name="T47" fmla="*/ 12 h 107"/>
                <a:gd name="T48" fmla="*/ 36 w 158"/>
                <a:gd name="T49" fmla="*/ 9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107">
                  <a:moveTo>
                    <a:pt x="36" y="95"/>
                  </a:moveTo>
                  <a:lnTo>
                    <a:pt x="36" y="95"/>
                  </a:lnTo>
                  <a:lnTo>
                    <a:pt x="39" y="100"/>
                  </a:lnTo>
                  <a:lnTo>
                    <a:pt x="44" y="103"/>
                  </a:lnTo>
                  <a:lnTo>
                    <a:pt x="50" y="107"/>
                  </a:lnTo>
                  <a:lnTo>
                    <a:pt x="56" y="107"/>
                  </a:lnTo>
                  <a:lnTo>
                    <a:pt x="148" y="104"/>
                  </a:lnTo>
                  <a:lnTo>
                    <a:pt x="148" y="104"/>
                  </a:lnTo>
                  <a:lnTo>
                    <a:pt x="153" y="103"/>
                  </a:lnTo>
                  <a:lnTo>
                    <a:pt x="157" y="101"/>
                  </a:lnTo>
                  <a:lnTo>
                    <a:pt x="158" y="97"/>
                  </a:lnTo>
                  <a:lnTo>
                    <a:pt x="157" y="92"/>
                  </a:lnTo>
                  <a:lnTo>
                    <a:pt x="122" y="13"/>
                  </a:lnTo>
                  <a:lnTo>
                    <a:pt x="122" y="13"/>
                  </a:lnTo>
                  <a:lnTo>
                    <a:pt x="118" y="8"/>
                  </a:lnTo>
                  <a:lnTo>
                    <a:pt x="114" y="5"/>
                  </a:lnTo>
                  <a:lnTo>
                    <a:pt x="108" y="2"/>
                  </a:lnTo>
                  <a:lnTo>
                    <a:pt x="102" y="1"/>
                  </a:lnTo>
                  <a:lnTo>
                    <a:pt x="10" y="0"/>
                  </a:lnTo>
                  <a:lnTo>
                    <a:pt x="10" y="0"/>
                  </a:lnTo>
                  <a:lnTo>
                    <a:pt x="5" y="1"/>
                  </a:lnTo>
                  <a:lnTo>
                    <a:pt x="2" y="3"/>
                  </a:lnTo>
                  <a:lnTo>
                    <a:pt x="0" y="7"/>
                  </a:lnTo>
                  <a:lnTo>
                    <a:pt x="1" y="12"/>
                  </a:lnTo>
                  <a:lnTo>
                    <a:pt x="36"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27" name="Freeform 28">
              <a:extLst>
                <a:ext uri="{FF2B5EF4-FFF2-40B4-BE49-F238E27FC236}">
                  <a16:creationId xmlns:a16="http://schemas.microsoft.com/office/drawing/2014/main" id="{2499DC4A-5FC0-47B9-985B-7F5B792D9634}"/>
                </a:ext>
              </a:extLst>
            </p:cNvPr>
            <p:cNvSpPr>
              <a:spLocks/>
            </p:cNvSpPr>
            <p:nvPr/>
          </p:nvSpPr>
          <p:spPr bwMode="auto">
            <a:xfrm>
              <a:off x="8670843" y="4913180"/>
              <a:ext cx="53429" cy="33267"/>
            </a:xfrm>
            <a:custGeom>
              <a:avLst/>
              <a:gdLst>
                <a:gd name="T0" fmla="*/ 37 w 158"/>
                <a:gd name="T1" fmla="*/ 89 h 101"/>
                <a:gd name="T2" fmla="*/ 37 w 158"/>
                <a:gd name="T3" fmla="*/ 89 h 101"/>
                <a:gd name="T4" fmla="*/ 40 w 158"/>
                <a:gd name="T5" fmla="*/ 95 h 101"/>
                <a:gd name="T6" fmla="*/ 44 w 158"/>
                <a:gd name="T7" fmla="*/ 98 h 101"/>
                <a:gd name="T8" fmla="*/ 51 w 158"/>
                <a:gd name="T9" fmla="*/ 100 h 101"/>
                <a:gd name="T10" fmla="*/ 56 w 158"/>
                <a:gd name="T11" fmla="*/ 101 h 101"/>
                <a:gd name="T12" fmla="*/ 150 w 158"/>
                <a:gd name="T13" fmla="*/ 99 h 101"/>
                <a:gd name="T14" fmla="*/ 150 w 158"/>
                <a:gd name="T15" fmla="*/ 99 h 101"/>
                <a:gd name="T16" fmla="*/ 154 w 158"/>
                <a:gd name="T17" fmla="*/ 98 h 101"/>
                <a:gd name="T18" fmla="*/ 157 w 158"/>
                <a:gd name="T19" fmla="*/ 95 h 101"/>
                <a:gd name="T20" fmla="*/ 158 w 158"/>
                <a:gd name="T21" fmla="*/ 92 h 101"/>
                <a:gd name="T22" fmla="*/ 157 w 158"/>
                <a:gd name="T23" fmla="*/ 87 h 101"/>
                <a:gd name="T24" fmla="*/ 121 w 158"/>
                <a:gd name="T25" fmla="*/ 13 h 101"/>
                <a:gd name="T26" fmla="*/ 121 w 158"/>
                <a:gd name="T27" fmla="*/ 13 h 101"/>
                <a:gd name="T28" fmla="*/ 118 w 158"/>
                <a:gd name="T29" fmla="*/ 8 h 101"/>
                <a:gd name="T30" fmla="*/ 113 w 158"/>
                <a:gd name="T31" fmla="*/ 4 h 101"/>
                <a:gd name="T32" fmla="*/ 108 w 158"/>
                <a:gd name="T33" fmla="*/ 2 h 101"/>
                <a:gd name="T34" fmla="*/ 101 w 158"/>
                <a:gd name="T35" fmla="*/ 1 h 101"/>
                <a:gd name="T36" fmla="*/ 9 w 158"/>
                <a:gd name="T37" fmla="*/ 0 h 101"/>
                <a:gd name="T38" fmla="*/ 9 w 158"/>
                <a:gd name="T39" fmla="*/ 0 h 101"/>
                <a:gd name="T40" fmla="*/ 5 w 158"/>
                <a:gd name="T41" fmla="*/ 1 h 101"/>
                <a:gd name="T42" fmla="*/ 2 w 158"/>
                <a:gd name="T43" fmla="*/ 3 h 101"/>
                <a:gd name="T44" fmla="*/ 0 w 158"/>
                <a:gd name="T45" fmla="*/ 6 h 101"/>
                <a:gd name="T46" fmla="*/ 2 w 158"/>
                <a:gd name="T47" fmla="*/ 12 h 101"/>
                <a:gd name="T48" fmla="*/ 37 w 158"/>
                <a:gd name="T49"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101">
                  <a:moveTo>
                    <a:pt x="37" y="89"/>
                  </a:moveTo>
                  <a:lnTo>
                    <a:pt x="37" y="89"/>
                  </a:lnTo>
                  <a:lnTo>
                    <a:pt x="40" y="95"/>
                  </a:lnTo>
                  <a:lnTo>
                    <a:pt x="44" y="98"/>
                  </a:lnTo>
                  <a:lnTo>
                    <a:pt x="51" y="100"/>
                  </a:lnTo>
                  <a:lnTo>
                    <a:pt x="56" y="101"/>
                  </a:lnTo>
                  <a:lnTo>
                    <a:pt x="150" y="99"/>
                  </a:lnTo>
                  <a:lnTo>
                    <a:pt x="150" y="99"/>
                  </a:lnTo>
                  <a:lnTo>
                    <a:pt x="154" y="98"/>
                  </a:lnTo>
                  <a:lnTo>
                    <a:pt x="157" y="95"/>
                  </a:lnTo>
                  <a:lnTo>
                    <a:pt x="158" y="92"/>
                  </a:lnTo>
                  <a:lnTo>
                    <a:pt x="157" y="87"/>
                  </a:lnTo>
                  <a:lnTo>
                    <a:pt x="121" y="13"/>
                  </a:lnTo>
                  <a:lnTo>
                    <a:pt x="121" y="13"/>
                  </a:lnTo>
                  <a:lnTo>
                    <a:pt x="118" y="8"/>
                  </a:lnTo>
                  <a:lnTo>
                    <a:pt x="113" y="4"/>
                  </a:lnTo>
                  <a:lnTo>
                    <a:pt x="108" y="2"/>
                  </a:lnTo>
                  <a:lnTo>
                    <a:pt x="101" y="1"/>
                  </a:lnTo>
                  <a:lnTo>
                    <a:pt x="9" y="0"/>
                  </a:lnTo>
                  <a:lnTo>
                    <a:pt x="9" y="0"/>
                  </a:lnTo>
                  <a:lnTo>
                    <a:pt x="5" y="1"/>
                  </a:lnTo>
                  <a:lnTo>
                    <a:pt x="2" y="3"/>
                  </a:lnTo>
                  <a:lnTo>
                    <a:pt x="0" y="6"/>
                  </a:lnTo>
                  <a:lnTo>
                    <a:pt x="2" y="12"/>
                  </a:lnTo>
                  <a:lnTo>
                    <a:pt x="37"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28" name="Freeform 29">
              <a:extLst>
                <a:ext uri="{FF2B5EF4-FFF2-40B4-BE49-F238E27FC236}">
                  <a16:creationId xmlns:a16="http://schemas.microsoft.com/office/drawing/2014/main" id="{426DBF3E-321B-44B9-9CCE-7A17D9E1F2E7}"/>
                </a:ext>
              </a:extLst>
            </p:cNvPr>
            <p:cNvSpPr>
              <a:spLocks/>
            </p:cNvSpPr>
            <p:nvPr/>
          </p:nvSpPr>
          <p:spPr bwMode="auto">
            <a:xfrm>
              <a:off x="8544831" y="4956528"/>
              <a:ext cx="53429" cy="41332"/>
            </a:xfrm>
            <a:custGeom>
              <a:avLst/>
              <a:gdLst>
                <a:gd name="T0" fmla="*/ 147 w 157"/>
                <a:gd name="T1" fmla="*/ 116 h 122"/>
                <a:gd name="T2" fmla="*/ 147 w 157"/>
                <a:gd name="T3" fmla="*/ 116 h 122"/>
                <a:gd name="T4" fmla="*/ 152 w 157"/>
                <a:gd name="T5" fmla="*/ 114 h 122"/>
                <a:gd name="T6" fmla="*/ 156 w 157"/>
                <a:gd name="T7" fmla="*/ 110 h 122"/>
                <a:gd name="T8" fmla="*/ 157 w 157"/>
                <a:gd name="T9" fmla="*/ 106 h 122"/>
                <a:gd name="T10" fmla="*/ 156 w 157"/>
                <a:gd name="T11" fmla="*/ 101 h 122"/>
                <a:gd name="T12" fmla="*/ 122 w 157"/>
                <a:gd name="T13" fmla="*/ 13 h 122"/>
                <a:gd name="T14" fmla="*/ 122 w 157"/>
                <a:gd name="T15" fmla="*/ 13 h 122"/>
                <a:gd name="T16" fmla="*/ 119 w 157"/>
                <a:gd name="T17" fmla="*/ 8 h 122"/>
                <a:gd name="T18" fmla="*/ 115 w 157"/>
                <a:gd name="T19" fmla="*/ 3 h 122"/>
                <a:gd name="T20" fmla="*/ 109 w 157"/>
                <a:gd name="T21" fmla="*/ 1 h 122"/>
                <a:gd name="T22" fmla="*/ 102 w 157"/>
                <a:gd name="T23" fmla="*/ 0 h 122"/>
                <a:gd name="T24" fmla="*/ 10 w 157"/>
                <a:gd name="T25" fmla="*/ 3 h 122"/>
                <a:gd name="T26" fmla="*/ 10 w 157"/>
                <a:gd name="T27" fmla="*/ 3 h 122"/>
                <a:gd name="T28" fmla="*/ 5 w 157"/>
                <a:gd name="T29" fmla="*/ 4 h 122"/>
                <a:gd name="T30" fmla="*/ 2 w 157"/>
                <a:gd name="T31" fmla="*/ 8 h 122"/>
                <a:gd name="T32" fmla="*/ 0 w 157"/>
                <a:gd name="T33" fmla="*/ 12 h 122"/>
                <a:gd name="T34" fmla="*/ 2 w 157"/>
                <a:gd name="T35" fmla="*/ 17 h 122"/>
                <a:gd name="T36" fmla="*/ 34 w 157"/>
                <a:gd name="T37" fmla="*/ 109 h 122"/>
                <a:gd name="T38" fmla="*/ 34 w 157"/>
                <a:gd name="T39" fmla="*/ 109 h 122"/>
                <a:gd name="T40" fmla="*/ 38 w 157"/>
                <a:gd name="T41" fmla="*/ 115 h 122"/>
                <a:gd name="T42" fmla="*/ 42 w 157"/>
                <a:gd name="T43" fmla="*/ 119 h 122"/>
                <a:gd name="T44" fmla="*/ 48 w 157"/>
                <a:gd name="T45" fmla="*/ 121 h 122"/>
                <a:gd name="T46" fmla="*/ 53 w 157"/>
                <a:gd name="T47" fmla="*/ 122 h 122"/>
                <a:gd name="T48" fmla="*/ 147 w 157"/>
                <a:gd name="T4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122">
                  <a:moveTo>
                    <a:pt x="147" y="116"/>
                  </a:moveTo>
                  <a:lnTo>
                    <a:pt x="147" y="116"/>
                  </a:lnTo>
                  <a:lnTo>
                    <a:pt x="152" y="114"/>
                  </a:lnTo>
                  <a:lnTo>
                    <a:pt x="156" y="110"/>
                  </a:lnTo>
                  <a:lnTo>
                    <a:pt x="157" y="106"/>
                  </a:lnTo>
                  <a:lnTo>
                    <a:pt x="156" y="101"/>
                  </a:lnTo>
                  <a:lnTo>
                    <a:pt x="122" y="13"/>
                  </a:lnTo>
                  <a:lnTo>
                    <a:pt x="122" y="13"/>
                  </a:lnTo>
                  <a:lnTo>
                    <a:pt x="119" y="8"/>
                  </a:lnTo>
                  <a:lnTo>
                    <a:pt x="115" y="3"/>
                  </a:lnTo>
                  <a:lnTo>
                    <a:pt x="109" y="1"/>
                  </a:lnTo>
                  <a:lnTo>
                    <a:pt x="102" y="0"/>
                  </a:lnTo>
                  <a:lnTo>
                    <a:pt x="10" y="3"/>
                  </a:lnTo>
                  <a:lnTo>
                    <a:pt x="10" y="3"/>
                  </a:lnTo>
                  <a:lnTo>
                    <a:pt x="5" y="4"/>
                  </a:lnTo>
                  <a:lnTo>
                    <a:pt x="2" y="8"/>
                  </a:lnTo>
                  <a:lnTo>
                    <a:pt x="0" y="12"/>
                  </a:lnTo>
                  <a:lnTo>
                    <a:pt x="2" y="17"/>
                  </a:lnTo>
                  <a:lnTo>
                    <a:pt x="34" y="109"/>
                  </a:lnTo>
                  <a:lnTo>
                    <a:pt x="34" y="109"/>
                  </a:lnTo>
                  <a:lnTo>
                    <a:pt x="38" y="115"/>
                  </a:lnTo>
                  <a:lnTo>
                    <a:pt x="42" y="119"/>
                  </a:lnTo>
                  <a:lnTo>
                    <a:pt x="48" y="121"/>
                  </a:lnTo>
                  <a:lnTo>
                    <a:pt x="53" y="122"/>
                  </a:lnTo>
                  <a:lnTo>
                    <a:pt x="147"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29" name="Freeform 30">
              <a:extLst>
                <a:ext uri="{FF2B5EF4-FFF2-40B4-BE49-F238E27FC236}">
                  <a16:creationId xmlns:a16="http://schemas.microsoft.com/office/drawing/2014/main" id="{A5369231-E89F-447D-83AE-F3E07B2473ED}"/>
                </a:ext>
              </a:extLst>
            </p:cNvPr>
            <p:cNvSpPr>
              <a:spLocks/>
            </p:cNvSpPr>
            <p:nvPr/>
          </p:nvSpPr>
          <p:spPr bwMode="auto">
            <a:xfrm>
              <a:off x="8593219" y="4955520"/>
              <a:ext cx="53429" cy="38308"/>
            </a:xfrm>
            <a:custGeom>
              <a:avLst/>
              <a:gdLst>
                <a:gd name="T0" fmla="*/ 103 w 158"/>
                <a:gd name="T1" fmla="*/ 0 h 115"/>
                <a:gd name="T2" fmla="*/ 10 w 158"/>
                <a:gd name="T3" fmla="*/ 3 h 115"/>
                <a:gd name="T4" fmla="*/ 10 w 158"/>
                <a:gd name="T5" fmla="*/ 3 h 115"/>
                <a:gd name="T6" fmla="*/ 4 w 158"/>
                <a:gd name="T7" fmla="*/ 4 h 115"/>
                <a:gd name="T8" fmla="*/ 1 w 158"/>
                <a:gd name="T9" fmla="*/ 6 h 115"/>
                <a:gd name="T10" fmla="*/ 0 w 158"/>
                <a:gd name="T11" fmla="*/ 10 h 115"/>
                <a:gd name="T12" fmla="*/ 1 w 158"/>
                <a:gd name="T13" fmla="*/ 16 h 115"/>
                <a:gd name="T14" fmla="*/ 35 w 158"/>
                <a:gd name="T15" fmla="*/ 103 h 115"/>
                <a:gd name="T16" fmla="*/ 35 w 158"/>
                <a:gd name="T17" fmla="*/ 103 h 115"/>
                <a:gd name="T18" fmla="*/ 38 w 158"/>
                <a:gd name="T19" fmla="*/ 109 h 115"/>
                <a:gd name="T20" fmla="*/ 43 w 158"/>
                <a:gd name="T21" fmla="*/ 112 h 115"/>
                <a:gd name="T22" fmla="*/ 48 w 158"/>
                <a:gd name="T23" fmla="*/ 115 h 115"/>
                <a:gd name="T24" fmla="*/ 55 w 158"/>
                <a:gd name="T25" fmla="*/ 115 h 115"/>
                <a:gd name="T26" fmla="*/ 148 w 158"/>
                <a:gd name="T27" fmla="*/ 109 h 115"/>
                <a:gd name="T28" fmla="*/ 148 w 158"/>
                <a:gd name="T29" fmla="*/ 109 h 115"/>
                <a:gd name="T30" fmla="*/ 154 w 158"/>
                <a:gd name="T31" fmla="*/ 108 h 115"/>
                <a:gd name="T32" fmla="*/ 157 w 158"/>
                <a:gd name="T33" fmla="*/ 105 h 115"/>
                <a:gd name="T34" fmla="*/ 158 w 158"/>
                <a:gd name="T35" fmla="*/ 100 h 115"/>
                <a:gd name="T36" fmla="*/ 157 w 158"/>
                <a:gd name="T37" fmla="*/ 95 h 115"/>
                <a:gd name="T38" fmla="*/ 123 w 158"/>
                <a:gd name="T39" fmla="*/ 12 h 115"/>
                <a:gd name="T40" fmla="*/ 123 w 158"/>
                <a:gd name="T41" fmla="*/ 12 h 115"/>
                <a:gd name="T42" fmla="*/ 120 w 158"/>
                <a:gd name="T43" fmla="*/ 6 h 115"/>
                <a:gd name="T44" fmla="*/ 114 w 158"/>
                <a:gd name="T45" fmla="*/ 3 h 115"/>
                <a:gd name="T46" fmla="*/ 109 w 158"/>
                <a:gd name="T47" fmla="*/ 0 h 115"/>
                <a:gd name="T48" fmla="*/ 103 w 158"/>
                <a:gd name="T49" fmla="*/ 0 h 115"/>
                <a:gd name="T50" fmla="*/ 103 w 158"/>
                <a:gd name="T5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15">
                  <a:moveTo>
                    <a:pt x="103" y="0"/>
                  </a:moveTo>
                  <a:lnTo>
                    <a:pt x="10" y="3"/>
                  </a:lnTo>
                  <a:lnTo>
                    <a:pt x="10" y="3"/>
                  </a:lnTo>
                  <a:lnTo>
                    <a:pt x="4" y="4"/>
                  </a:lnTo>
                  <a:lnTo>
                    <a:pt x="1" y="6"/>
                  </a:lnTo>
                  <a:lnTo>
                    <a:pt x="0" y="10"/>
                  </a:lnTo>
                  <a:lnTo>
                    <a:pt x="1" y="16"/>
                  </a:lnTo>
                  <a:lnTo>
                    <a:pt x="35" y="103"/>
                  </a:lnTo>
                  <a:lnTo>
                    <a:pt x="35" y="103"/>
                  </a:lnTo>
                  <a:lnTo>
                    <a:pt x="38" y="109"/>
                  </a:lnTo>
                  <a:lnTo>
                    <a:pt x="43" y="112"/>
                  </a:lnTo>
                  <a:lnTo>
                    <a:pt x="48" y="115"/>
                  </a:lnTo>
                  <a:lnTo>
                    <a:pt x="55" y="115"/>
                  </a:lnTo>
                  <a:lnTo>
                    <a:pt x="148" y="109"/>
                  </a:lnTo>
                  <a:lnTo>
                    <a:pt x="148" y="109"/>
                  </a:lnTo>
                  <a:lnTo>
                    <a:pt x="154" y="108"/>
                  </a:lnTo>
                  <a:lnTo>
                    <a:pt x="157" y="105"/>
                  </a:lnTo>
                  <a:lnTo>
                    <a:pt x="158" y="100"/>
                  </a:lnTo>
                  <a:lnTo>
                    <a:pt x="157" y="95"/>
                  </a:lnTo>
                  <a:lnTo>
                    <a:pt x="123" y="12"/>
                  </a:lnTo>
                  <a:lnTo>
                    <a:pt x="123" y="12"/>
                  </a:lnTo>
                  <a:lnTo>
                    <a:pt x="120" y="6"/>
                  </a:lnTo>
                  <a:lnTo>
                    <a:pt x="114" y="3"/>
                  </a:lnTo>
                  <a:lnTo>
                    <a:pt x="109" y="0"/>
                  </a:lnTo>
                  <a:lnTo>
                    <a:pt x="103" y="0"/>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30" name="Freeform 31">
              <a:extLst>
                <a:ext uri="{FF2B5EF4-FFF2-40B4-BE49-F238E27FC236}">
                  <a16:creationId xmlns:a16="http://schemas.microsoft.com/office/drawing/2014/main" id="{DCB3DC76-1BFF-498B-A084-37423FA329E0}"/>
                </a:ext>
              </a:extLst>
            </p:cNvPr>
            <p:cNvSpPr>
              <a:spLocks/>
            </p:cNvSpPr>
            <p:nvPr/>
          </p:nvSpPr>
          <p:spPr bwMode="auto">
            <a:xfrm>
              <a:off x="8641608" y="4953504"/>
              <a:ext cx="53429" cy="37300"/>
            </a:xfrm>
            <a:custGeom>
              <a:avLst/>
              <a:gdLst>
                <a:gd name="T0" fmla="*/ 56 w 159"/>
                <a:gd name="T1" fmla="*/ 112 h 112"/>
                <a:gd name="T2" fmla="*/ 149 w 159"/>
                <a:gd name="T3" fmla="*/ 104 h 112"/>
                <a:gd name="T4" fmla="*/ 149 w 159"/>
                <a:gd name="T5" fmla="*/ 104 h 112"/>
                <a:gd name="T6" fmla="*/ 154 w 159"/>
                <a:gd name="T7" fmla="*/ 103 h 112"/>
                <a:gd name="T8" fmla="*/ 158 w 159"/>
                <a:gd name="T9" fmla="*/ 100 h 112"/>
                <a:gd name="T10" fmla="*/ 159 w 159"/>
                <a:gd name="T11" fmla="*/ 95 h 112"/>
                <a:gd name="T12" fmla="*/ 158 w 159"/>
                <a:gd name="T13" fmla="*/ 91 h 112"/>
                <a:gd name="T14" fmla="*/ 122 w 159"/>
                <a:gd name="T15" fmla="*/ 12 h 112"/>
                <a:gd name="T16" fmla="*/ 122 w 159"/>
                <a:gd name="T17" fmla="*/ 12 h 112"/>
                <a:gd name="T18" fmla="*/ 119 w 159"/>
                <a:gd name="T19" fmla="*/ 7 h 112"/>
                <a:gd name="T20" fmla="*/ 115 w 159"/>
                <a:gd name="T21" fmla="*/ 3 h 112"/>
                <a:gd name="T22" fmla="*/ 108 w 159"/>
                <a:gd name="T23" fmla="*/ 1 h 112"/>
                <a:gd name="T24" fmla="*/ 103 w 159"/>
                <a:gd name="T25" fmla="*/ 0 h 112"/>
                <a:gd name="T26" fmla="*/ 9 w 159"/>
                <a:gd name="T27" fmla="*/ 3 h 112"/>
                <a:gd name="T28" fmla="*/ 9 w 159"/>
                <a:gd name="T29" fmla="*/ 3 h 112"/>
                <a:gd name="T30" fmla="*/ 5 w 159"/>
                <a:gd name="T31" fmla="*/ 4 h 112"/>
                <a:gd name="T32" fmla="*/ 2 w 159"/>
                <a:gd name="T33" fmla="*/ 8 h 112"/>
                <a:gd name="T34" fmla="*/ 0 w 159"/>
                <a:gd name="T35" fmla="*/ 12 h 112"/>
                <a:gd name="T36" fmla="*/ 1 w 159"/>
                <a:gd name="T37" fmla="*/ 16 h 112"/>
                <a:gd name="T38" fmla="*/ 36 w 159"/>
                <a:gd name="T39" fmla="*/ 100 h 112"/>
                <a:gd name="T40" fmla="*/ 36 w 159"/>
                <a:gd name="T41" fmla="*/ 100 h 112"/>
                <a:gd name="T42" fmla="*/ 39 w 159"/>
                <a:gd name="T43" fmla="*/ 104 h 112"/>
                <a:gd name="T44" fmla="*/ 43 w 159"/>
                <a:gd name="T45" fmla="*/ 108 h 112"/>
                <a:gd name="T46" fmla="*/ 50 w 159"/>
                <a:gd name="T47" fmla="*/ 111 h 112"/>
                <a:gd name="T48" fmla="*/ 56 w 159"/>
                <a:gd name="T49" fmla="*/ 112 h 112"/>
                <a:gd name="T50" fmla="*/ 56 w 159"/>
                <a:gd name="T5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112">
                  <a:moveTo>
                    <a:pt x="56" y="112"/>
                  </a:moveTo>
                  <a:lnTo>
                    <a:pt x="149" y="104"/>
                  </a:lnTo>
                  <a:lnTo>
                    <a:pt x="149" y="104"/>
                  </a:lnTo>
                  <a:lnTo>
                    <a:pt x="154" y="103"/>
                  </a:lnTo>
                  <a:lnTo>
                    <a:pt x="158" y="100"/>
                  </a:lnTo>
                  <a:lnTo>
                    <a:pt x="159" y="95"/>
                  </a:lnTo>
                  <a:lnTo>
                    <a:pt x="158" y="91"/>
                  </a:lnTo>
                  <a:lnTo>
                    <a:pt x="122" y="12"/>
                  </a:lnTo>
                  <a:lnTo>
                    <a:pt x="122" y="12"/>
                  </a:lnTo>
                  <a:lnTo>
                    <a:pt x="119" y="7"/>
                  </a:lnTo>
                  <a:lnTo>
                    <a:pt x="115" y="3"/>
                  </a:lnTo>
                  <a:lnTo>
                    <a:pt x="108" y="1"/>
                  </a:lnTo>
                  <a:lnTo>
                    <a:pt x="103" y="0"/>
                  </a:lnTo>
                  <a:lnTo>
                    <a:pt x="9" y="3"/>
                  </a:lnTo>
                  <a:lnTo>
                    <a:pt x="9" y="3"/>
                  </a:lnTo>
                  <a:lnTo>
                    <a:pt x="5" y="4"/>
                  </a:lnTo>
                  <a:lnTo>
                    <a:pt x="2" y="8"/>
                  </a:lnTo>
                  <a:lnTo>
                    <a:pt x="0" y="12"/>
                  </a:lnTo>
                  <a:lnTo>
                    <a:pt x="1" y="16"/>
                  </a:lnTo>
                  <a:lnTo>
                    <a:pt x="36" y="100"/>
                  </a:lnTo>
                  <a:lnTo>
                    <a:pt x="36" y="100"/>
                  </a:lnTo>
                  <a:lnTo>
                    <a:pt x="39" y="104"/>
                  </a:lnTo>
                  <a:lnTo>
                    <a:pt x="43" y="108"/>
                  </a:lnTo>
                  <a:lnTo>
                    <a:pt x="50" y="111"/>
                  </a:lnTo>
                  <a:lnTo>
                    <a:pt x="56" y="112"/>
                  </a:lnTo>
                  <a:lnTo>
                    <a:pt x="56"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31" name="Freeform 32">
              <a:extLst>
                <a:ext uri="{FF2B5EF4-FFF2-40B4-BE49-F238E27FC236}">
                  <a16:creationId xmlns:a16="http://schemas.microsoft.com/office/drawing/2014/main" id="{863C06C9-BD45-43CF-B713-B643497BA5F0}"/>
                </a:ext>
              </a:extLst>
            </p:cNvPr>
            <p:cNvSpPr>
              <a:spLocks/>
            </p:cNvSpPr>
            <p:nvPr/>
          </p:nvSpPr>
          <p:spPr bwMode="auto">
            <a:xfrm>
              <a:off x="8688989" y="4952496"/>
              <a:ext cx="54437" cy="35284"/>
            </a:xfrm>
            <a:custGeom>
              <a:avLst/>
              <a:gdLst>
                <a:gd name="T0" fmla="*/ 10 w 160"/>
                <a:gd name="T1" fmla="*/ 3 h 105"/>
                <a:gd name="T2" fmla="*/ 10 w 160"/>
                <a:gd name="T3" fmla="*/ 3 h 105"/>
                <a:gd name="T4" fmla="*/ 5 w 160"/>
                <a:gd name="T5" fmla="*/ 4 h 105"/>
                <a:gd name="T6" fmla="*/ 1 w 160"/>
                <a:gd name="T7" fmla="*/ 6 h 105"/>
                <a:gd name="T8" fmla="*/ 0 w 160"/>
                <a:gd name="T9" fmla="*/ 11 h 105"/>
                <a:gd name="T10" fmla="*/ 1 w 160"/>
                <a:gd name="T11" fmla="*/ 15 h 105"/>
                <a:gd name="T12" fmla="*/ 36 w 160"/>
                <a:gd name="T13" fmla="*/ 94 h 105"/>
                <a:gd name="T14" fmla="*/ 36 w 160"/>
                <a:gd name="T15" fmla="*/ 94 h 105"/>
                <a:gd name="T16" fmla="*/ 40 w 160"/>
                <a:gd name="T17" fmla="*/ 98 h 105"/>
                <a:gd name="T18" fmla="*/ 45 w 160"/>
                <a:gd name="T19" fmla="*/ 101 h 105"/>
                <a:gd name="T20" fmla="*/ 51 w 160"/>
                <a:gd name="T21" fmla="*/ 104 h 105"/>
                <a:gd name="T22" fmla="*/ 56 w 160"/>
                <a:gd name="T23" fmla="*/ 105 h 105"/>
                <a:gd name="T24" fmla="*/ 151 w 160"/>
                <a:gd name="T25" fmla="*/ 97 h 105"/>
                <a:gd name="T26" fmla="*/ 151 w 160"/>
                <a:gd name="T27" fmla="*/ 97 h 105"/>
                <a:gd name="T28" fmla="*/ 155 w 160"/>
                <a:gd name="T29" fmla="*/ 96 h 105"/>
                <a:gd name="T30" fmla="*/ 158 w 160"/>
                <a:gd name="T31" fmla="*/ 94 h 105"/>
                <a:gd name="T32" fmla="*/ 160 w 160"/>
                <a:gd name="T33" fmla="*/ 89 h 105"/>
                <a:gd name="T34" fmla="*/ 159 w 160"/>
                <a:gd name="T35" fmla="*/ 85 h 105"/>
                <a:gd name="T36" fmla="*/ 122 w 160"/>
                <a:gd name="T37" fmla="*/ 11 h 105"/>
                <a:gd name="T38" fmla="*/ 122 w 160"/>
                <a:gd name="T39" fmla="*/ 11 h 105"/>
                <a:gd name="T40" fmla="*/ 119 w 160"/>
                <a:gd name="T41" fmla="*/ 6 h 105"/>
                <a:gd name="T42" fmla="*/ 114 w 160"/>
                <a:gd name="T43" fmla="*/ 2 h 105"/>
                <a:gd name="T44" fmla="*/ 109 w 160"/>
                <a:gd name="T45" fmla="*/ 0 h 105"/>
                <a:gd name="T46" fmla="*/ 102 w 160"/>
                <a:gd name="T47" fmla="*/ 0 h 105"/>
                <a:gd name="T48" fmla="*/ 10 w 160"/>
                <a:gd name="T49"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05">
                  <a:moveTo>
                    <a:pt x="10" y="3"/>
                  </a:moveTo>
                  <a:lnTo>
                    <a:pt x="10" y="3"/>
                  </a:lnTo>
                  <a:lnTo>
                    <a:pt x="5" y="4"/>
                  </a:lnTo>
                  <a:lnTo>
                    <a:pt x="1" y="6"/>
                  </a:lnTo>
                  <a:lnTo>
                    <a:pt x="0" y="11"/>
                  </a:lnTo>
                  <a:lnTo>
                    <a:pt x="1" y="15"/>
                  </a:lnTo>
                  <a:lnTo>
                    <a:pt x="36" y="94"/>
                  </a:lnTo>
                  <a:lnTo>
                    <a:pt x="36" y="94"/>
                  </a:lnTo>
                  <a:lnTo>
                    <a:pt x="40" y="98"/>
                  </a:lnTo>
                  <a:lnTo>
                    <a:pt x="45" y="101"/>
                  </a:lnTo>
                  <a:lnTo>
                    <a:pt x="51" y="104"/>
                  </a:lnTo>
                  <a:lnTo>
                    <a:pt x="56" y="105"/>
                  </a:lnTo>
                  <a:lnTo>
                    <a:pt x="151" y="97"/>
                  </a:lnTo>
                  <a:lnTo>
                    <a:pt x="151" y="97"/>
                  </a:lnTo>
                  <a:lnTo>
                    <a:pt x="155" y="96"/>
                  </a:lnTo>
                  <a:lnTo>
                    <a:pt x="158" y="94"/>
                  </a:lnTo>
                  <a:lnTo>
                    <a:pt x="160" y="89"/>
                  </a:lnTo>
                  <a:lnTo>
                    <a:pt x="159" y="85"/>
                  </a:lnTo>
                  <a:lnTo>
                    <a:pt x="122" y="11"/>
                  </a:lnTo>
                  <a:lnTo>
                    <a:pt x="122" y="11"/>
                  </a:lnTo>
                  <a:lnTo>
                    <a:pt x="119" y="6"/>
                  </a:lnTo>
                  <a:lnTo>
                    <a:pt x="114" y="2"/>
                  </a:lnTo>
                  <a:lnTo>
                    <a:pt x="109" y="0"/>
                  </a:lnTo>
                  <a:lnTo>
                    <a:pt x="102" y="0"/>
                  </a:lnTo>
                  <a:lnTo>
                    <a:pt x="1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32" name="Freeform 33">
              <a:extLst>
                <a:ext uri="{FF2B5EF4-FFF2-40B4-BE49-F238E27FC236}">
                  <a16:creationId xmlns:a16="http://schemas.microsoft.com/office/drawing/2014/main" id="{B1B5AA8E-36A9-4805-833B-D9769EF6789B}"/>
                </a:ext>
              </a:extLst>
            </p:cNvPr>
            <p:cNvSpPr>
              <a:spLocks/>
            </p:cNvSpPr>
            <p:nvPr/>
          </p:nvSpPr>
          <p:spPr bwMode="auto">
            <a:xfrm>
              <a:off x="8561969" y="5002901"/>
              <a:ext cx="53429" cy="42340"/>
            </a:xfrm>
            <a:custGeom>
              <a:avLst/>
              <a:gdLst>
                <a:gd name="T0" fmla="*/ 54 w 158"/>
                <a:gd name="T1" fmla="*/ 126 h 126"/>
                <a:gd name="T2" fmla="*/ 148 w 158"/>
                <a:gd name="T3" fmla="*/ 114 h 126"/>
                <a:gd name="T4" fmla="*/ 148 w 158"/>
                <a:gd name="T5" fmla="*/ 114 h 126"/>
                <a:gd name="T6" fmla="*/ 153 w 158"/>
                <a:gd name="T7" fmla="*/ 113 h 126"/>
                <a:gd name="T8" fmla="*/ 157 w 158"/>
                <a:gd name="T9" fmla="*/ 110 h 126"/>
                <a:gd name="T10" fmla="*/ 158 w 158"/>
                <a:gd name="T11" fmla="*/ 105 h 126"/>
                <a:gd name="T12" fmla="*/ 158 w 158"/>
                <a:gd name="T13" fmla="*/ 99 h 126"/>
                <a:gd name="T14" fmla="*/ 124 w 158"/>
                <a:gd name="T15" fmla="*/ 12 h 126"/>
                <a:gd name="T16" fmla="*/ 124 w 158"/>
                <a:gd name="T17" fmla="*/ 12 h 126"/>
                <a:gd name="T18" fmla="*/ 121 w 158"/>
                <a:gd name="T19" fmla="*/ 6 h 126"/>
                <a:gd name="T20" fmla="*/ 116 w 158"/>
                <a:gd name="T21" fmla="*/ 2 h 126"/>
                <a:gd name="T22" fmla="*/ 110 w 158"/>
                <a:gd name="T23" fmla="*/ 0 h 126"/>
                <a:gd name="T24" fmla="*/ 104 w 158"/>
                <a:gd name="T25" fmla="*/ 0 h 126"/>
                <a:gd name="T26" fmla="*/ 11 w 158"/>
                <a:gd name="T27" fmla="*/ 7 h 126"/>
                <a:gd name="T28" fmla="*/ 11 w 158"/>
                <a:gd name="T29" fmla="*/ 7 h 126"/>
                <a:gd name="T30" fmla="*/ 5 w 158"/>
                <a:gd name="T31" fmla="*/ 8 h 126"/>
                <a:gd name="T32" fmla="*/ 2 w 158"/>
                <a:gd name="T33" fmla="*/ 12 h 126"/>
                <a:gd name="T34" fmla="*/ 0 w 158"/>
                <a:gd name="T35" fmla="*/ 16 h 126"/>
                <a:gd name="T36" fmla="*/ 1 w 158"/>
                <a:gd name="T37" fmla="*/ 23 h 126"/>
                <a:gd name="T38" fmla="*/ 34 w 158"/>
                <a:gd name="T39" fmla="*/ 114 h 126"/>
                <a:gd name="T40" fmla="*/ 34 w 158"/>
                <a:gd name="T41" fmla="*/ 114 h 126"/>
                <a:gd name="T42" fmla="*/ 37 w 158"/>
                <a:gd name="T43" fmla="*/ 119 h 126"/>
                <a:gd name="T44" fmla="*/ 42 w 158"/>
                <a:gd name="T45" fmla="*/ 123 h 126"/>
                <a:gd name="T46" fmla="*/ 48 w 158"/>
                <a:gd name="T47" fmla="*/ 125 h 126"/>
                <a:gd name="T48" fmla="*/ 54 w 158"/>
                <a:gd name="T49" fmla="*/ 126 h 126"/>
                <a:gd name="T50" fmla="*/ 54 w 158"/>
                <a:gd name="T5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26">
                  <a:moveTo>
                    <a:pt x="54" y="126"/>
                  </a:moveTo>
                  <a:lnTo>
                    <a:pt x="148" y="114"/>
                  </a:lnTo>
                  <a:lnTo>
                    <a:pt x="148" y="114"/>
                  </a:lnTo>
                  <a:lnTo>
                    <a:pt x="153" y="113"/>
                  </a:lnTo>
                  <a:lnTo>
                    <a:pt x="157" y="110"/>
                  </a:lnTo>
                  <a:lnTo>
                    <a:pt x="158" y="105"/>
                  </a:lnTo>
                  <a:lnTo>
                    <a:pt x="158" y="99"/>
                  </a:lnTo>
                  <a:lnTo>
                    <a:pt x="124" y="12"/>
                  </a:lnTo>
                  <a:lnTo>
                    <a:pt x="124" y="12"/>
                  </a:lnTo>
                  <a:lnTo>
                    <a:pt x="121" y="6"/>
                  </a:lnTo>
                  <a:lnTo>
                    <a:pt x="116" y="2"/>
                  </a:lnTo>
                  <a:lnTo>
                    <a:pt x="110" y="0"/>
                  </a:lnTo>
                  <a:lnTo>
                    <a:pt x="104" y="0"/>
                  </a:lnTo>
                  <a:lnTo>
                    <a:pt x="11" y="7"/>
                  </a:lnTo>
                  <a:lnTo>
                    <a:pt x="11" y="7"/>
                  </a:lnTo>
                  <a:lnTo>
                    <a:pt x="5" y="8"/>
                  </a:lnTo>
                  <a:lnTo>
                    <a:pt x="2" y="12"/>
                  </a:lnTo>
                  <a:lnTo>
                    <a:pt x="0" y="16"/>
                  </a:lnTo>
                  <a:lnTo>
                    <a:pt x="1" y="23"/>
                  </a:lnTo>
                  <a:lnTo>
                    <a:pt x="34" y="114"/>
                  </a:lnTo>
                  <a:lnTo>
                    <a:pt x="34" y="114"/>
                  </a:lnTo>
                  <a:lnTo>
                    <a:pt x="37" y="119"/>
                  </a:lnTo>
                  <a:lnTo>
                    <a:pt x="42" y="123"/>
                  </a:lnTo>
                  <a:lnTo>
                    <a:pt x="48" y="125"/>
                  </a:lnTo>
                  <a:lnTo>
                    <a:pt x="54" y="126"/>
                  </a:lnTo>
                  <a:lnTo>
                    <a:pt x="54"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33" name="Freeform 34">
              <a:extLst>
                <a:ext uri="{FF2B5EF4-FFF2-40B4-BE49-F238E27FC236}">
                  <a16:creationId xmlns:a16="http://schemas.microsoft.com/office/drawing/2014/main" id="{9766AFCE-7D23-4CE0-8A55-55B4A87458F1}"/>
                </a:ext>
              </a:extLst>
            </p:cNvPr>
            <p:cNvSpPr>
              <a:spLocks/>
            </p:cNvSpPr>
            <p:nvPr/>
          </p:nvSpPr>
          <p:spPr bwMode="auto">
            <a:xfrm>
              <a:off x="8611365" y="4998868"/>
              <a:ext cx="53429" cy="40324"/>
            </a:xfrm>
            <a:custGeom>
              <a:avLst/>
              <a:gdLst>
                <a:gd name="T0" fmla="*/ 122 w 159"/>
                <a:gd name="T1" fmla="*/ 11 h 121"/>
                <a:gd name="T2" fmla="*/ 122 w 159"/>
                <a:gd name="T3" fmla="*/ 11 h 121"/>
                <a:gd name="T4" fmla="*/ 119 w 159"/>
                <a:gd name="T5" fmla="*/ 6 h 121"/>
                <a:gd name="T6" fmla="*/ 115 w 159"/>
                <a:gd name="T7" fmla="*/ 3 h 121"/>
                <a:gd name="T8" fmla="*/ 109 w 159"/>
                <a:gd name="T9" fmla="*/ 0 h 121"/>
                <a:gd name="T10" fmla="*/ 103 w 159"/>
                <a:gd name="T11" fmla="*/ 0 h 121"/>
                <a:gd name="T12" fmla="*/ 10 w 159"/>
                <a:gd name="T13" fmla="*/ 7 h 121"/>
                <a:gd name="T14" fmla="*/ 10 w 159"/>
                <a:gd name="T15" fmla="*/ 7 h 121"/>
                <a:gd name="T16" fmla="*/ 4 w 159"/>
                <a:gd name="T17" fmla="*/ 8 h 121"/>
                <a:gd name="T18" fmla="*/ 1 w 159"/>
                <a:gd name="T19" fmla="*/ 12 h 121"/>
                <a:gd name="T20" fmla="*/ 0 w 159"/>
                <a:gd name="T21" fmla="*/ 16 h 121"/>
                <a:gd name="T22" fmla="*/ 1 w 159"/>
                <a:gd name="T23" fmla="*/ 21 h 121"/>
                <a:gd name="T24" fmla="*/ 35 w 159"/>
                <a:gd name="T25" fmla="*/ 109 h 121"/>
                <a:gd name="T26" fmla="*/ 35 w 159"/>
                <a:gd name="T27" fmla="*/ 109 h 121"/>
                <a:gd name="T28" fmla="*/ 38 w 159"/>
                <a:gd name="T29" fmla="*/ 114 h 121"/>
                <a:gd name="T30" fmla="*/ 42 w 159"/>
                <a:gd name="T31" fmla="*/ 118 h 121"/>
                <a:gd name="T32" fmla="*/ 48 w 159"/>
                <a:gd name="T33" fmla="*/ 120 h 121"/>
                <a:gd name="T34" fmla="*/ 55 w 159"/>
                <a:gd name="T35" fmla="*/ 121 h 121"/>
                <a:gd name="T36" fmla="*/ 149 w 159"/>
                <a:gd name="T37" fmla="*/ 109 h 121"/>
                <a:gd name="T38" fmla="*/ 149 w 159"/>
                <a:gd name="T39" fmla="*/ 109 h 121"/>
                <a:gd name="T40" fmla="*/ 153 w 159"/>
                <a:gd name="T41" fmla="*/ 108 h 121"/>
                <a:gd name="T42" fmla="*/ 158 w 159"/>
                <a:gd name="T43" fmla="*/ 105 h 121"/>
                <a:gd name="T44" fmla="*/ 159 w 159"/>
                <a:gd name="T45" fmla="*/ 100 h 121"/>
                <a:gd name="T46" fmla="*/ 158 w 159"/>
                <a:gd name="T47" fmla="*/ 95 h 121"/>
                <a:gd name="T48" fmla="*/ 122 w 159"/>
                <a:gd name="T49" fmla="*/ 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21">
                  <a:moveTo>
                    <a:pt x="122" y="11"/>
                  </a:moveTo>
                  <a:lnTo>
                    <a:pt x="122" y="11"/>
                  </a:lnTo>
                  <a:lnTo>
                    <a:pt x="119" y="6"/>
                  </a:lnTo>
                  <a:lnTo>
                    <a:pt x="115" y="3"/>
                  </a:lnTo>
                  <a:lnTo>
                    <a:pt x="109" y="0"/>
                  </a:lnTo>
                  <a:lnTo>
                    <a:pt x="103" y="0"/>
                  </a:lnTo>
                  <a:lnTo>
                    <a:pt x="10" y="7"/>
                  </a:lnTo>
                  <a:lnTo>
                    <a:pt x="10" y="7"/>
                  </a:lnTo>
                  <a:lnTo>
                    <a:pt x="4" y="8"/>
                  </a:lnTo>
                  <a:lnTo>
                    <a:pt x="1" y="12"/>
                  </a:lnTo>
                  <a:lnTo>
                    <a:pt x="0" y="16"/>
                  </a:lnTo>
                  <a:lnTo>
                    <a:pt x="1" y="21"/>
                  </a:lnTo>
                  <a:lnTo>
                    <a:pt x="35" y="109"/>
                  </a:lnTo>
                  <a:lnTo>
                    <a:pt x="35" y="109"/>
                  </a:lnTo>
                  <a:lnTo>
                    <a:pt x="38" y="114"/>
                  </a:lnTo>
                  <a:lnTo>
                    <a:pt x="42" y="118"/>
                  </a:lnTo>
                  <a:lnTo>
                    <a:pt x="48" y="120"/>
                  </a:lnTo>
                  <a:lnTo>
                    <a:pt x="55" y="121"/>
                  </a:lnTo>
                  <a:lnTo>
                    <a:pt x="149" y="109"/>
                  </a:lnTo>
                  <a:lnTo>
                    <a:pt x="149" y="109"/>
                  </a:lnTo>
                  <a:lnTo>
                    <a:pt x="153" y="108"/>
                  </a:lnTo>
                  <a:lnTo>
                    <a:pt x="158" y="105"/>
                  </a:lnTo>
                  <a:lnTo>
                    <a:pt x="159" y="100"/>
                  </a:lnTo>
                  <a:lnTo>
                    <a:pt x="158" y="95"/>
                  </a:lnTo>
                  <a:lnTo>
                    <a:pt x="1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34" name="Freeform 35">
              <a:extLst>
                <a:ext uri="{FF2B5EF4-FFF2-40B4-BE49-F238E27FC236}">
                  <a16:creationId xmlns:a16="http://schemas.microsoft.com/office/drawing/2014/main" id="{35CCC192-5AB9-4C59-A0C7-CA2752FBAA21}"/>
                </a:ext>
              </a:extLst>
            </p:cNvPr>
            <p:cNvSpPr>
              <a:spLocks/>
            </p:cNvSpPr>
            <p:nvPr/>
          </p:nvSpPr>
          <p:spPr bwMode="auto">
            <a:xfrm>
              <a:off x="8658746" y="4994836"/>
              <a:ext cx="54437" cy="39316"/>
            </a:xfrm>
            <a:custGeom>
              <a:avLst/>
              <a:gdLst>
                <a:gd name="T0" fmla="*/ 124 w 160"/>
                <a:gd name="T1" fmla="*/ 11 h 116"/>
                <a:gd name="T2" fmla="*/ 124 w 160"/>
                <a:gd name="T3" fmla="*/ 11 h 116"/>
                <a:gd name="T4" fmla="*/ 121 w 160"/>
                <a:gd name="T5" fmla="*/ 6 h 116"/>
                <a:gd name="T6" fmla="*/ 117 w 160"/>
                <a:gd name="T7" fmla="*/ 3 h 116"/>
                <a:gd name="T8" fmla="*/ 110 w 160"/>
                <a:gd name="T9" fmla="*/ 1 h 116"/>
                <a:gd name="T10" fmla="*/ 105 w 160"/>
                <a:gd name="T11" fmla="*/ 0 h 116"/>
                <a:gd name="T12" fmla="*/ 10 w 160"/>
                <a:gd name="T13" fmla="*/ 7 h 116"/>
                <a:gd name="T14" fmla="*/ 10 w 160"/>
                <a:gd name="T15" fmla="*/ 7 h 116"/>
                <a:gd name="T16" fmla="*/ 6 w 160"/>
                <a:gd name="T17" fmla="*/ 8 h 116"/>
                <a:gd name="T18" fmla="*/ 3 w 160"/>
                <a:gd name="T19" fmla="*/ 12 h 116"/>
                <a:gd name="T20" fmla="*/ 0 w 160"/>
                <a:gd name="T21" fmla="*/ 16 h 116"/>
                <a:gd name="T22" fmla="*/ 1 w 160"/>
                <a:gd name="T23" fmla="*/ 21 h 116"/>
                <a:gd name="T24" fmla="*/ 37 w 160"/>
                <a:gd name="T25" fmla="*/ 105 h 116"/>
                <a:gd name="T26" fmla="*/ 37 w 160"/>
                <a:gd name="T27" fmla="*/ 105 h 116"/>
                <a:gd name="T28" fmla="*/ 40 w 160"/>
                <a:gd name="T29" fmla="*/ 109 h 116"/>
                <a:gd name="T30" fmla="*/ 44 w 160"/>
                <a:gd name="T31" fmla="*/ 112 h 116"/>
                <a:gd name="T32" fmla="*/ 51 w 160"/>
                <a:gd name="T33" fmla="*/ 114 h 116"/>
                <a:gd name="T34" fmla="*/ 56 w 160"/>
                <a:gd name="T35" fmla="*/ 116 h 116"/>
                <a:gd name="T36" fmla="*/ 151 w 160"/>
                <a:gd name="T37" fmla="*/ 103 h 116"/>
                <a:gd name="T38" fmla="*/ 151 w 160"/>
                <a:gd name="T39" fmla="*/ 103 h 116"/>
                <a:gd name="T40" fmla="*/ 156 w 160"/>
                <a:gd name="T41" fmla="*/ 102 h 116"/>
                <a:gd name="T42" fmla="*/ 159 w 160"/>
                <a:gd name="T43" fmla="*/ 99 h 116"/>
                <a:gd name="T44" fmla="*/ 160 w 160"/>
                <a:gd name="T45" fmla="*/ 95 h 116"/>
                <a:gd name="T46" fmla="*/ 159 w 160"/>
                <a:gd name="T47" fmla="*/ 89 h 116"/>
                <a:gd name="T48" fmla="*/ 124 w 160"/>
                <a:gd name="T49"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16">
                  <a:moveTo>
                    <a:pt x="124" y="11"/>
                  </a:moveTo>
                  <a:lnTo>
                    <a:pt x="124" y="11"/>
                  </a:lnTo>
                  <a:lnTo>
                    <a:pt x="121" y="6"/>
                  </a:lnTo>
                  <a:lnTo>
                    <a:pt x="117" y="3"/>
                  </a:lnTo>
                  <a:lnTo>
                    <a:pt x="110" y="1"/>
                  </a:lnTo>
                  <a:lnTo>
                    <a:pt x="105" y="0"/>
                  </a:lnTo>
                  <a:lnTo>
                    <a:pt x="10" y="7"/>
                  </a:lnTo>
                  <a:lnTo>
                    <a:pt x="10" y="7"/>
                  </a:lnTo>
                  <a:lnTo>
                    <a:pt x="6" y="8"/>
                  </a:lnTo>
                  <a:lnTo>
                    <a:pt x="3" y="12"/>
                  </a:lnTo>
                  <a:lnTo>
                    <a:pt x="0" y="16"/>
                  </a:lnTo>
                  <a:lnTo>
                    <a:pt x="1" y="21"/>
                  </a:lnTo>
                  <a:lnTo>
                    <a:pt x="37" y="105"/>
                  </a:lnTo>
                  <a:lnTo>
                    <a:pt x="37" y="105"/>
                  </a:lnTo>
                  <a:lnTo>
                    <a:pt x="40" y="109"/>
                  </a:lnTo>
                  <a:lnTo>
                    <a:pt x="44" y="112"/>
                  </a:lnTo>
                  <a:lnTo>
                    <a:pt x="51" y="114"/>
                  </a:lnTo>
                  <a:lnTo>
                    <a:pt x="56" y="116"/>
                  </a:lnTo>
                  <a:lnTo>
                    <a:pt x="151" y="103"/>
                  </a:lnTo>
                  <a:lnTo>
                    <a:pt x="151" y="103"/>
                  </a:lnTo>
                  <a:lnTo>
                    <a:pt x="156" y="102"/>
                  </a:lnTo>
                  <a:lnTo>
                    <a:pt x="159" y="99"/>
                  </a:lnTo>
                  <a:lnTo>
                    <a:pt x="160" y="95"/>
                  </a:lnTo>
                  <a:lnTo>
                    <a:pt x="159" y="89"/>
                  </a:lnTo>
                  <a:lnTo>
                    <a:pt x="1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35" name="Freeform 36">
              <a:extLst>
                <a:ext uri="{FF2B5EF4-FFF2-40B4-BE49-F238E27FC236}">
                  <a16:creationId xmlns:a16="http://schemas.microsoft.com/office/drawing/2014/main" id="{68839588-C774-48C6-844E-9443F53BD851}"/>
                </a:ext>
              </a:extLst>
            </p:cNvPr>
            <p:cNvSpPr>
              <a:spLocks/>
            </p:cNvSpPr>
            <p:nvPr/>
          </p:nvSpPr>
          <p:spPr bwMode="auto">
            <a:xfrm>
              <a:off x="8708142" y="4990803"/>
              <a:ext cx="53429" cy="36291"/>
            </a:xfrm>
            <a:custGeom>
              <a:avLst/>
              <a:gdLst>
                <a:gd name="T0" fmla="*/ 10 w 161"/>
                <a:gd name="T1" fmla="*/ 7 h 109"/>
                <a:gd name="T2" fmla="*/ 10 w 161"/>
                <a:gd name="T3" fmla="*/ 7 h 109"/>
                <a:gd name="T4" fmla="*/ 4 w 161"/>
                <a:gd name="T5" fmla="*/ 9 h 109"/>
                <a:gd name="T6" fmla="*/ 1 w 161"/>
                <a:gd name="T7" fmla="*/ 12 h 109"/>
                <a:gd name="T8" fmla="*/ 0 w 161"/>
                <a:gd name="T9" fmla="*/ 16 h 109"/>
                <a:gd name="T10" fmla="*/ 1 w 161"/>
                <a:gd name="T11" fmla="*/ 20 h 109"/>
                <a:gd name="T12" fmla="*/ 36 w 161"/>
                <a:gd name="T13" fmla="*/ 99 h 109"/>
                <a:gd name="T14" fmla="*/ 36 w 161"/>
                <a:gd name="T15" fmla="*/ 99 h 109"/>
                <a:gd name="T16" fmla="*/ 40 w 161"/>
                <a:gd name="T17" fmla="*/ 103 h 109"/>
                <a:gd name="T18" fmla="*/ 45 w 161"/>
                <a:gd name="T19" fmla="*/ 107 h 109"/>
                <a:gd name="T20" fmla="*/ 51 w 161"/>
                <a:gd name="T21" fmla="*/ 109 h 109"/>
                <a:gd name="T22" fmla="*/ 57 w 161"/>
                <a:gd name="T23" fmla="*/ 109 h 109"/>
                <a:gd name="T24" fmla="*/ 151 w 161"/>
                <a:gd name="T25" fmla="*/ 98 h 109"/>
                <a:gd name="T26" fmla="*/ 151 w 161"/>
                <a:gd name="T27" fmla="*/ 98 h 109"/>
                <a:gd name="T28" fmla="*/ 156 w 161"/>
                <a:gd name="T29" fmla="*/ 97 h 109"/>
                <a:gd name="T30" fmla="*/ 160 w 161"/>
                <a:gd name="T31" fmla="*/ 94 h 109"/>
                <a:gd name="T32" fmla="*/ 161 w 161"/>
                <a:gd name="T33" fmla="*/ 89 h 109"/>
                <a:gd name="T34" fmla="*/ 160 w 161"/>
                <a:gd name="T35" fmla="*/ 85 h 109"/>
                <a:gd name="T36" fmla="*/ 124 w 161"/>
                <a:gd name="T37" fmla="*/ 10 h 109"/>
                <a:gd name="T38" fmla="*/ 124 w 161"/>
                <a:gd name="T39" fmla="*/ 10 h 109"/>
                <a:gd name="T40" fmla="*/ 121 w 161"/>
                <a:gd name="T41" fmla="*/ 6 h 109"/>
                <a:gd name="T42" fmla="*/ 115 w 161"/>
                <a:gd name="T43" fmla="*/ 3 h 109"/>
                <a:gd name="T44" fmla="*/ 110 w 161"/>
                <a:gd name="T45" fmla="*/ 1 h 109"/>
                <a:gd name="T46" fmla="*/ 103 w 161"/>
                <a:gd name="T47" fmla="*/ 0 h 109"/>
                <a:gd name="T48" fmla="*/ 10 w 161"/>
                <a:gd name="T49" fmla="*/ 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09">
                  <a:moveTo>
                    <a:pt x="10" y="7"/>
                  </a:moveTo>
                  <a:lnTo>
                    <a:pt x="10" y="7"/>
                  </a:lnTo>
                  <a:lnTo>
                    <a:pt x="4" y="9"/>
                  </a:lnTo>
                  <a:lnTo>
                    <a:pt x="1" y="12"/>
                  </a:lnTo>
                  <a:lnTo>
                    <a:pt x="0" y="16"/>
                  </a:lnTo>
                  <a:lnTo>
                    <a:pt x="1" y="20"/>
                  </a:lnTo>
                  <a:lnTo>
                    <a:pt x="36" y="99"/>
                  </a:lnTo>
                  <a:lnTo>
                    <a:pt x="36" y="99"/>
                  </a:lnTo>
                  <a:lnTo>
                    <a:pt x="40" y="103"/>
                  </a:lnTo>
                  <a:lnTo>
                    <a:pt x="45" y="107"/>
                  </a:lnTo>
                  <a:lnTo>
                    <a:pt x="51" y="109"/>
                  </a:lnTo>
                  <a:lnTo>
                    <a:pt x="57" y="109"/>
                  </a:lnTo>
                  <a:lnTo>
                    <a:pt x="151" y="98"/>
                  </a:lnTo>
                  <a:lnTo>
                    <a:pt x="151" y="98"/>
                  </a:lnTo>
                  <a:lnTo>
                    <a:pt x="156" y="97"/>
                  </a:lnTo>
                  <a:lnTo>
                    <a:pt x="160" y="94"/>
                  </a:lnTo>
                  <a:lnTo>
                    <a:pt x="161" y="89"/>
                  </a:lnTo>
                  <a:lnTo>
                    <a:pt x="160" y="85"/>
                  </a:lnTo>
                  <a:lnTo>
                    <a:pt x="124" y="10"/>
                  </a:lnTo>
                  <a:lnTo>
                    <a:pt x="124" y="10"/>
                  </a:lnTo>
                  <a:lnTo>
                    <a:pt x="121" y="6"/>
                  </a:lnTo>
                  <a:lnTo>
                    <a:pt x="115" y="3"/>
                  </a:lnTo>
                  <a:lnTo>
                    <a:pt x="110" y="1"/>
                  </a:lnTo>
                  <a:lnTo>
                    <a:pt x="103" y="0"/>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36" name="Freeform 37">
              <a:extLst>
                <a:ext uri="{FF2B5EF4-FFF2-40B4-BE49-F238E27FC236}">
                  <a16:creationId xmlns:a16="http://schemas.microsoft.com/office/drawing/2014/main" id="{91502F2A-F7DC-49B1-9217-DA159BFA1B84}"/>
                </a:ext>
              </a:extLst>
            </p:cNvPr>
            <p:cNvSpPr>
              <a:spLocks noEditPoints="1"/>
            </p:cNvSpPr>
            <p:nvPr/>
          </p:nvSpPr>
          <p:spPr bwMode="auto">
            <a:xfrm>
              <a:off x="8511564" y="4900075"/>
              <a:ext cx="268153" cy="171376"/>
            </a:xfrm>
            <a:custGeom>
              <a:avLst/>
              <a:gdLst>
                <a:gd name="T0" fmla="*/ 796 w 796"/>
                <a:gd name="T1" fmla="*/ 389 h 512"/>
                <a:gd name="T2" fmla="*/ 609 w 796"/>
                <a:gd name="T3" fmla="*/ 14 h 512"/>
                <a:gd name="T4" fmla="*/ 0 w 796"/>
                <a:gd name="T5" fmla="*/ 0 h 512"/>
                <a:gd name="T6" fmla="*/ 166 w 796"/>
                <a:gd name="T7" fmla="*/ 470 h 512"/>
                <a:gd name="T8" fmla="*/ 167 w 796"/>
                <a:gd name="T9" fmla="*/ 470 h 512"/>
                <a:gd name="T10" fmla="*/ 137 w 796"/>
                <a:gd name="T11" fmla="*/ 512 h 512"/>
                <a:gd name="T12" fmla="*/ 765 w 796"/>
                <a:gd name="T13" fmla="*/ 421 h 512"/>
                <a:gd name="T14" fmla="*/ 794 w 796"/>
                <a:gd name="T15" fmla="*/ 390 h 512"/>
                <a:gd name="T16" fmla="*/ 796 w 796"/>
                <a:gd name="T17" fmla="*/ 389 h 512"/>
                <a:gd name="T18" fmla="*/ 20 w 796"/>
                <a:gd name="T19" fmla="*/ 16 h 512"/>
                <a:gd name="T20" fmla="*/ 600 w 796"/>
                <a:gd name="T21" fmla="*/ 29 h 512"/>
                <a:gd name="T22" fmla="*/ 773 w 796"/>
                <a:gd name="T23" fmla="*/ 377 h 512"/>
                <a:gd name="T24" fmla="*/ 177 w 796"/>
                <a:gd name="T25" fmla="*/ 453 h 512"/>
                <a:gd name="T26" fmla="*/ 20 w 796"/>
                <a:gd name="T27" fmla="*/ 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6" h="512">
                  <a:moveTo>
                    <a:pt x="796" y="389"/>
                  </a:moveTo>
                  <a:lnTo>
                    <a:pt x="609" y="14"/>
                  </a:lnTo>
                  <a:lnTo>
                    <a:pt x="0" y="0"/>
                  </a:lnTo>
                  <a:lnTo>
                    <a:pt x="166" y="470"/>
                  </a:lnTo>
                  <a:lnTo>
                    <a:pt x="167" y="470"/>
                  </a:lnTo>
                  <a:lnTo>
                    <a:pt x="137" y="512"/>
                  </a:lnTo>
                  <a:lnTo>
                    <a:pt x="765" y="421"/>
                  </a:lnTo>
                  <a:lnTo>
                    <a:pt x="794" y="390"/>
                  </a:lnTo>
                  <a:lnTo>
                    <a:pt x="796" y="389"/>
                  </a:lnTo>
                  <a:close/>
                  <a:moveTo>
                    <a:pt x="20" y="16"/>
                  </a:moveTo>
                  <a:lnTo>
                    <a:pt x="600" y="29"/>
                  </a:lnTo>
                  <a:lnTo>
                    <a:pt x="773" y="377"/>
                  </a:lnTo>
                  <a:lnTo>
                    <a:pt x="177" y="453"/>
                  </a:lnTo>
                  <a:lnTo>
                    <a:pt x="2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637" name="Freeform 38">
              <a:extLst>
                <a:ext uri="{FF2B5EF4-FFF2-40B4-BE49-F238E27FC236}">
                  <a16:creationId xmlns:a16="http://schemas.microsoft.com/office/drawing/2014/main" id="{C7240CEE-4EE3-414D-8E20-429448ECBDB5}"/>
                </a:ext>
              </a:extLst>
            </p:cNvPr>
            <p:cNvSpPr>
              <a:spLocks/>
            </p:cNvSpPr>
            <p:nvPr/>
          </p:nvSpPr>
          <p:spPr bwMode="auto">
            <a:xfrm>
              <a:off x="8490394" y="4903099"/>
              <a:ext cx="73591" cy="163311"/>
            </a:xfrm>
            <a:custGeom>
              <a:avLst/>
              <a:gdLst>
                <a:gd name="T0" fmla="*/ 218 w 218"/>
                <a:gd name="T1" fmla="*/ 458 h 488"/>
                <a:gd name="T2" fmla="*/ 51 w 218"/>
                <a:gd name="T3" fmla="*/ 0 h 488"/>
                <a:gd name="T4" fmla="*/ 26 w 218"/>
                <a:gd name="T5" fmla="*/ 34 h 488"/>
                <a:gd name="T6" fmla="*/ 101 w 218"/>
                <a:gd name="T7" fmla="*/ 237 h 488"/>
                <a:gd name="T8" fmla="*/ 0 w 218"/>
                <a:gd name="T9" fmla="*/ 397 h 488"/>
                <a:gd name="T10" fmla="*/ 56 w 218"/>
                <a:gd name="T11" fmla="*/ 397 h 488"/>
                <a:gd name="T12" fmla="*/ 122 w 218"/>
                <a:gd name="T13" fmla="*/ 295 h 488"/>
                <a:gd name="T14" fmla="*/ 193 w 218"/>
                <a:gd name="T15" fmla="*/ 488 h 488"/>
                <a:gd name="T16" fmla="*/ 218 w 218"/>
                <a:gd name="T17" fmla="*/ 45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488">
                  <a:moveTo>
                    <a:pt x="218" y="458"/>
                  </a:moveTo>
                  <a:lnTo>
                    <a:pt x="51" y="0"/>
                  </a:lnTo>
                  <a:lnTo>
                    <a:pt x="26" y="34"/>
                  </a:lnTo>
                  <a:lnTo>
                    <a:pt x="101" y="237"/>
                  </a:lnTo>
                  <a:lnTo>
                    <a:pt x="0" y="397"/>
                  </a:lnTo>
                  <a:lnTo>
                    <a:pt x="56" y="397"/>
                  </a:lnTo>
                  <a:lnTo>
                    <a:pt x="122" y="295"/>
                  </a:lnTo>
                  <a:lnTo>
                    <a:pt x="193" y="488"/>
                  </a:lnTo>
                  <a:lnTo>
                    <a:pt x="218" y="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grpSp>
      <p:sp>
        <p:nvSpPr>
          <p:cNvPr id="638" name="Freeform 89">
            <a:extLst>
              <a:ext uri="{FF2B5EF4-FFF2-40B4-BE49-F238E27FC236}">
                <a16:creationId xmlns:a16="http://schemas.microsoft.com/office/drawing/2014/main" id="{D6182FA4-6164-44EB-87B9-4EA9AC155DAA}"/>
              </a:ext>
            </a:extLst>
          </p:cNvPr>
          <p:cNvSpPr>
            <a:spLocks noEditPoints="1"/>
          </p:cNvSpPr>
          <p:nvPr/>
        </p:nvSpPr>
        <p:spPr bwMode="auto">
          <a:xfrm>
            <a:off x="9033720" y="3796654"/>
            <a:ext cx="235897" cy="234983"/>
          </a:xfrm>
          <a:custGeom>
            <a:avLst/>
            <a:gdLst>
              <a:gd name="T0" fmla="*/ 244 w 774"/>
              <a:gd name="T1" fmla="*/ 625 h 771"/>
              <a:gd name="T2" fmla="*/ 600 w 774"/>
              <a:gd name="T3" fmla="*/ 705 h 771"/>
              <a:gd name="T4" fmla="*/ 647 w 774"/>
              <a:gd name="T5" fmla="*/ 691 h 771"/>
              <a:gd name="T6" fmla="*/ 46 w 774"/>
              <a:gd name="T7" fmla="*/ 771 h 771"/>
              <a:gd name="T8" fmla="*/ 620 w 774"/>
              <a:gd name="T9" fmla="*/ 538 h 771"/>
              <a:gd name="T10" fmla="*/ 624 w 774"/>
              <a:gd name="T11" fmla="*/ 560 h 771"/>
              <a:gd name="T12" fmla="*/ 644 w 774"/>
              <a:gd name="T13" fmla="*/ 547 h 771"/>
              <a:gd name="T14" fmla="*/ 630 w 774"/>
              <a:gd name="T15" fmla="*/ 533 h 771"/>
              <a:gd name="T16" fmla="*/ 664 w 774"/>
              <a:gd name="T17" fmla="*/ 536 h 771"/>
              <a:gd name="T18" fmla="*/ 638 w 774"/>
              <a:gd name="T19" fmla="*/ 513 h 771"/>
              <a:gd name="T20" fmla="*/ 617 w 774"/>
              <a:gd name="T21" fmla="*/ 514 h 771"/>
              <a:gd name="T22" fmla="*/ 595 w 774"/>
              <a:gd name="T23" fmla="*/ 537 h 771"/>
              <a:gd name="T24" fmla="*/ 589 w 774"/>
              <a:gd name="T25" fmla="*/ 565 h 771"/>
              <a:gd name="T26" fmla="*/ 614 w 774"/>
              <a:gd name="T27" fmla="*/ 580 h 771"/>
              <a:gd name="T28" fmla="*/ 644 w 774"/>
              <a:gd name="T29" fmla="*/ 581 h 771"/>
              <a:gd name="T30" fmla="*/ 774 w 774"/>
              <a:gd name="T31" fmla="*/ 615 h 771"/>
              <a:gd name="T32" fmla="*/ 292 w 774"/>
              <a:gd name="T33" fmla="*/ 302 h 771"/>
              <a:gd name="T34" fmla="*/ 310 w 774"/>
              <a:gd name="T35" fmla="*/ 329 h 771"/>
              <a:gd name="T36" fmla="*/ 297 w 774"/>
              <a:gd name="T37" fmla="*/ 354 h 771"/>
              <a:gd name="T38" fmla="*/ 269 w 774"/>
              <a:gd name="T39" fmla="*/ 358 h 771"/>
              <a:gd name="T40" fmla="*/ 251 w 774"/>
              <a:gd name="T41" fmla="*/ 329 h 771"/>
              <a:gd name="T42" fmla="*/ 264 w 774"/>
              <a:gd name="T43" fmla="*/ 305 h 771"/>
              <a:gd name="T44" fmla="*/ 354 w 774"/>
              <a:gd name="T45" fmla="*/ 340 h 771"/>
              <a:gd name="T46" fmla="*/ 339 w 774"/>
              <a:gd name="T47" fmla="*/ 283 h 771"/>
              <a:gd name="T48" fmla="*/ 355 w 774"/>
              <a:gd name="T49" fmla="*/ 204 h 771"/>
              <a:gd name="T50" fmla="*/ 233 w 774"/>
              <a:gd name="T51" fmla="*/ 271 h 771"/>
              <a:gd name="T52" fmla="*/ 205 w 774"/>
              <a:gd name="T53" fmla="*/ 329 h 771"/>
              <a:gd name="T54" fmla="*/ 0 w 774"/>
              <a:gd name="T55" fmla="*/ 499 h 771"/>
              <a:gd name="T56" fmla="*/ 269 w 774"/>
              <a:gd name="T57" fmla="*/ 403 h 771"/>
              <a:gd name="T58" fmla="*/ 310 w 774"/>
              <a:gd name="T59" fmla="*/ 399 h 771"/>
              <a:gd name="T60" fmla="*/ 351 w 774"/>
              <a:gd name="T61" fmla="*/ 457 h 771"/>
              <a:gd name="T62" fmla="*/ 691 w 774"/>
              <a:gd name="T63" fmla="*/ 478 h 771"/>
              <a:gd name="T64" fmla="*/ 717 w 774"/>
              <a:gd name="T65" fmla="*/ 509 h 771"/>
              <a:gd name="T66" fmla="*/ 729 w 774"/>
              <a:gd name="T67" fmla="*/ 567 h 771"/>
              <a:gd name="T68" fmla="*/ 736 w 774"/>
              <a:gd name="T69" fmla="*/ 535 h 771"/>
              <a:gd name="T70" fmla="*/ 723 w 774"/>
              <a:gd name="T71" fmla="*/ 498 h 771"/>
              <a:gd name="T72" fmla="*/ 691 w 774"/>
              <a:gd name="T73" fmla="*/ 478 h 771"/>
              <a:gd name="T74" fmla="*/ 705 w 774"/>
              <a:gd name="T75" fmla="*/ 462 h 771"/>
              <a:gd name="T76" fmla="*/ 746 w 774"/>
              <a:gd name="T77" fmla="*/ 505 h 771"/>
              <a:gd name="T78" fmla="*/ 752 w 774"/>
              <a:gd name="T79" fmla="*/ 565 h 771"/>
              <a:gd name="T80" fmla="*/ 762 w 774"/>
              <a:gd name="T81" fmla="*/ 545 h 771"/>
              <a:gd name="T82" fmla="*/ 754 w 774"/>
              <a:gd name="T83" fmla="*/ 471 h 771"/>
              <a:gd name="T84" fmla="*/ 689 w 774"/>
              <a:gd name="T85" fmla="*/ 421 h 771"/>
              <a:gd name="T86" fmla="*/ 426 w 774"/>
              <a:gd name="T87" fmla="*/ 204 h 771"/>
              <a:gd name="T88" fmla="*/ 474 w 774"/>
              <a:gd name="T89" fmla="*/ 258 h 771"/>
              <a:gd name="T90" fmla="*/ 476 w 774"/>
              <a:gd name="T91" fmla="*/ 329 h 771"/>
              <a:gd name="T92" fmla="*/ 472 w 774"/>
              <a:gd name="T93" fmla="*/ 323 h 771"/>
              <a:gd name="T94" fmla="*/ 461 w 774"/>
              <a:gd name="T95" fmla="*/ 269 h 771"/>
              <a:gd name="T96" fmla="*/ 419 w 774"/>
              <a:gd name="T97" fmla="*/ 232 h 771"/>
              <a:gd name="T98" fmla="*/ 366 w 774"/>
              <a:gd name="T99" fmla="*/ 81 h 771"/>
              <a:gd name="T100" fmla="*/ 445 w 774"/>
              <a:gd name="T101" fmla="*/ 113 h 771"/>
              <a:gd name="T102" fmla="*/ 499 w 774"/>
              <a:gd name="T103" fmla="*/ 160 h 771"/>
              <a:gd name="T104" fmla="*/ 528 w 774"/>
              <a:gd name="T105" fmla="*/ 222 h 771"/>
              <a:gd name="T106" fmla="*/ 531 w 774"/>
              <a:gd name="T107" fmla="*/ 290 h 771"/>
              <a:gd name="T108" fmla="*/ 510 w 774"/>
              <a:gd name="T109" fmla="*/ 361 h 771"/>
              <a:gd name="T110" fmla="*/ 510 w 774"/>
              <a:gd name="T111" fmla="*/ 329 h 771"/>
              <a:gd name="T112" fmla="*/ 490 w 774"/>
              <a:gd name="T113" fmla="*/ 225 h 771"/>
              <a:gd name="T114" fmla="*/ 405 w 774"/>
              <a:gd name="T115" fmla="*/ 15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4" h="771">
                <a:moveTo>
                  <a:pt x="46" y="705"/>
                </a:moveTo>
                <a:lnTo>
                  <a:pt x="182" y="705"/>
                </a:lnTo>
                <a:lnTo>
                  <a:pt x="219" y="705"/>
                </a:lnTo>
                <a:lnTo>
                  <a:pt x="219" y="705"/>
                </a:lnTo>
                <a:lnTo>
                  <a:pt x="219" y="625"/>
                </a:lnTo>
                <a:lnTo>
                  <a:pt x="244" y="625"/>
                </a:lnTo>
                <a:lnTo>
                  <a:pt x="254" y="422"/>
                </a:lnTo>
                <a:lnTo>
                  <a:pt x="306" y="422"/>
                </a:lnTo>
                <a:lnTo>
                  <a:pt x="317" y="625"/>
                </a:lnTo>
                <a:lnTo>
                  <a:pt x="338" y="625"/>
                </a:lnTo>
                <a:lnTo>
                  <a:pt x="338" y="705"/>
                </a:lnTo>
                <a:lnTo>
                  <a:pt x="600" y="705"/>
                </a:lnTo>
                <a:lnTo>
                  <a:pt x="600" y="705"/>
                </a:lnTo>
                <a:lnTo>
                  <a:pt x="600" y="691"/>
                </a:lnTo>
                <a:lnTo>
                  <a:pt x="612" y="691"/>
                </a:lnTo>
                <a:lnTo>
                  <a:pt x="618" y="593"/>
                </a:lnTo>
                <a:lnTo>
                  <a:pt x="642" y="593"/>
                </a:lnTo>
                <a:lnTo>
                  <a:pt x="647" y="691"/>
                </a:lnTo>
                <a:lnTo>
                  <a:pt x="658" y="691"/>
                </a:lnTo>
                <a:lnTo>
                  <a:pt x="658" y="705"/>
                </a:lnTo>
                <a:lnTo>
                  <a:pt x="691" y="705"/>
                </a:lnTo>
                <a:lnTo>
                  <a:pt x="754" y="705"/>
                </a:lnTo>
                <a:lnTo>
                  <a:pt x="754" y="771"/>
                </a:lnTo>
                <a:lnTo>
                  <a:pt x="46" y="771"/>
                </a:lnTo>
                <a:lnTo>
                  <a:pt x="46" y="705"/>
                </a:lnTo>
                <a:lnTo>
                  <a:pt x="46" y="705"/>
                </a:lnTo>
                <a:close/>
                <a:moveTo>
                  <a:pt x="630" y="533"/>
                </a:moveTo>
                <a:lnTo>
                  <a:pt x="630" y="533"/>
                </a:lnTo>
                <a:lnTo>
                  <a:pt x="624" y="535"/>
                </a:lnTo>
                <a:lnTo>
                  <a:pt x="620" y="538"/>
                </a:lnTo>
                <a:lnTo>
                  <a:pt x="617" y="542"/>
                </a:lnTo>
                <a:lnTo>
                  <a:pt x="616" y="547"/>
                </a:lnTo>
                <a:lnTo>
                  <a:pt x="616" y="547"/>
                </a:lnTo>
                <a:lnTo>
                  <a:pt x="617" y="553"/>
                </a:lnTo>
                <a:lnTo>
                  <a:pt x="620" y="558"/>
                </a:lnTo>
                <a:lnTo>
                  <a:pt x="624" y="560"/>
                </a:lnTo>
                <a:lnTo>
                  <a:pt x="630" y="562"/>
                </a:lnTo>
                <a:lnTo>
                  <a:pt x="630" y="562"/>
                </a:lnTo>
                <a:lnTo>
                  <a:pt x="635" y="560"/>
                </a:lnTo>
                <a:lnTo>
                  <a:pt x="640" y="558"/>
                </a:lnTo>
                <a:lnTo>
                  <a:pt x="642" y="553"/>
                </a:lnTo>
                <a:lnTo>
                  <a:pt x="644" y="547"/>
                </a:lnTo>
                <a:lnTo>
                  <a:pt x="644" y="547"/>
                </a:lnTo>
                <a:lnTo>
                  <a:pt x="642" y="542"/>
                </a:lnTo>
                <a:lnTo>
                  <a:pt x="640" y="538"/>
                </a:lnTo>
                <a:lnTo>
                  <a:pt x="635" y="535"/>
                </a:lnTo>
                <a:lnTo>
                  <a:pt x="630" y="533"/>
                </a:lnTo>
                <a:lnTo>
                  <a:pt x="630" y="533"/>
                </a:lnTo>
                <a:close/>
                <a:moveTo>
                  <a:pt x="665" y="553"/>
                </a:moveTo>
                <a:lnTo>
                  <a:pt x="665" y="553"/>
                </a:lnTo>
                <a:lnTo>
                  <a:pt x="666" y="547"/>
                </a:lnTo>
                <a:lnTo>
                  <a:pt x="666" y="547"/>
                </a:lnTo>
                <a:lnTo>
                  <a:pt x="665" y="541"/>
                </a:lnTo>
                <a:lnTo>
                  <a:pt x="664" y="536"/>
                </a:lnTo>
                <a:lnTo>
                  <a:pt x="661" y="530"/>
                </a:lnTo>
                <a:lnTo>
                  <a:pt x="658" y="525"/>
                </a:lnTo>
                <a:lnTo>
                  <a:pt x="654" y="520"/>
                </a:lnTo>
                <a:lnTo>
                  <a:pt x="649" y="517"/>
                </a:lnTo>
                <a:lnTo>
                  <a:pt x="645" y="515"/>
                </a:lnTo>
                <a:lnTo>
                  <a:pt x="638" y="513"/>
                </a:lnTo>
                <a:lnTo>
                  <a:pt x="638" y="504"/>
                </a:lnTo>
                <a:lnTo>
                  <a:pt x="666" y="487"/>
                </a:lnTo>
                <a:lnTo>
                  <a:pt x="638" y="390"/>
                </a:lnTo>
                <a:lnTo>
                  <a:pt x="617" y="389"/>
                </a:lnTo>
                <a:lnTo>
                  <a:pt x="617" y="514"/>
                </a:lnTo>
                <a:lnTo>
                  <a:pt x="617" y="514"/>
                </a:lnTo>
                <a:lnTo>
                  <a:pt x="611" y="516"/>
                </a:lnTo>
                <a:lnTo>
                  <a:pt x="607" y="519"/>
                </a:lnTo>
                <a:lnTo>
                  <a:pt x="604" y="523"/>
                </a:lnTo>
                <a:lnTo>
                  <a:pt x="600" y="527"/>
                </a:lnTo>
                <a:lnTo>
                  <a:pt x="597" y="531"/>
                </a:lnTo>
                <a:lnTo>
                  <a:pt x="595" y="537"/>
                </a:lnTo>
                <a:lnTo>
                  <a:pt x="594" y="542"/>
                </a:lnTo>
                <a:lnTo>
                  <a:pt x="594" y="547"/>
                </a:lnTo>
                <a:lnTo>
                  <a:pt x="594" y="547"/>
                </a:lnTo>
                <a:lnTo>
                  <a:pt x="594" y="554"/>
                </a:lnTo>
                <a:lnTo>
                  <a:pt x="596" y="560"/>
                </a:lnTo>
                <a:lnTo>
                  <a:pt x="589" y="565"/>
                </a:lnTo>
                <a:lnTo>
                  <a:pt x="559" y="552"/>
                </a:lnTo>
                <a:lnTo>
                  <a:pt x="495" y="630"/>
                </a:lnTo>
                <a:lnTo>
                  <a:pt x="505" y="648"/>
                </a:lnTo>
                <a:lnTo>
                  <a:pt x="609" y="578"/>
                </a:lnTo>
                <a:lnTo>
                  <a:pt x="609" y="578"/>
                </a:lnTo>
                <a:lnTo>
                  <a:pt x="614" y="580"/>
                </a:lnTo>
                <a:lnTo>
                  <a:pt x="619" y="582"/>
                </a:lnTo>
                <a:lnTo>
                  <a:pt x="624" y="583"/>
                </a:lnTo>
                <a:lnTo>
                  <a:pt x="630" y="584"/>
                </a:lnTo>
                <a:lnTo>
                  <a:pt x="630" y="584"/>
                </a:lnTo>
                <a:lnTo>
                  <a:pt x="637" y="583"/>
                </a:lnTo>
                <a:lnTo>
                  <a:pt x="644" y="581"/>
                </a:lnTo>
                <a:lnTo>
                  <a:pt x="650" y="578"/>
                </a:lnTo>
                <a:lnTo>
                  <a:pt x="655" y="572"/>
                </a:lnTo>
                <a:lnTo>
                  <a:pt x="663" y="578"/>
                </a:lnTo>
                <a:lnTo>
                  <a:pt x="664" y="609"/>
                </a:lnTo>
                <a:lnTo>
                  <a:pt x="762" y="634"/>
                </a:lnTo>
                <a:lnTo>
                  <a:pt x="774" y="615"/>
                </a:lnTo>
                <a:lnTo>
                  <a:pt x="665" y="553"/>
                </a:lnTo>
                <a:lnTo>
                  <a:pt x="665" y="553"/>
                </a:lnTo>
                <a:close/>
                <a:moveTo>
                  <a:pt x="280" y="300"/>
                </a:moveTo>
                <a:lnTo>
                  <a:pt x="280" y="300"/>
                </a:lnTo>
                <a:lnTo>
                  <a:pt x="286" y="300"/>
                </a:lnTo>
                <a:lnTo>
                  <a:pt x="292" y="302"/>
                </a:lnTo>
                <a:lnTo>
                  <a:pt x="297" y="305"/>
                </a:lnTo>
                <a:lnTo>
                  <a:pt x="301" y="309"/>
                </a:lnTo>
                <a:lnTo>
                  <a:pt x="305" y="313"/>
                </a:lnTo>
                <a:lnTo>
                  <a:pt x="308" y="318"/>
                </a:lnTo>
                <a:lnTo>
                  <a:pt x="309" y="324"/>
                </a:lnTo>
                <a:lnTo>
                  <a:pt x="310" y="329"/>
                </a:lnTo>
                <a:lnTo>
                  <a:pt x="310" y="329"/>
                </a:lnTo>
                <a:lnTo>
                  <a:pt x="309" y="336"/>
                </a:lnTo>
                <a:lnTo>
                  <a:pt x="308" y="341"/>
                </a:lnTo>
                <a:lnTo>
                  <a:pt x="305" y="347"/>
                </a:lnTo>
                <a:lnTo>
                  <a:pt x="301" y="351"/>
                </a:lnTo>
                <a:lnTo>
                  <a:pt x="297" y="354"/>
                </a:lnTo>
                <a:lnTo>
                  <a:pt x="292" y="358"/>
                </a:lnTo>
                <a:lnTo>
                  <a:pt x="286" y="359"/>
                </a:lnTo>
                <a:lnTo>
                  <a:pt x="280" y="360"/>
                </a:lnTo>
                <a:lnTo>
                  <a:pt x="280" y="360"/>
                </a:lnTo>
                <a:lnTo>
                  <a:pt x="274" y="359"/>
                </a:lnTo>
                <a:lnTo>
                  <a:pt x="269" y="358"/>
                </a:lnTo>
                <a:lnTo>
                  <a:pt x="264" y="354"/>
                </a:lnTo>
                <a:lnTo>
                  <a:pt x="259" y="351"/>
                </a:lnTo>
                <a:lnTo>
                  <a:pt x="255" y="347"/>
                </a:lnTo>
                <a:lnTo>
                  <a:pt x="253" y="341"/>
                </a:lnTo>
                <a:lnTo>
                  <a:pt x="251" y="336"/>
                </a:lnTo>
                <a:lnTo>
                  <a:pt x="251" y="329"/>
                </a:lnTo>
                <a:lnTo>
                  <a:pt x="251" y="329"/>
                </a:lnTo>
                <a:lnTo>
                  <a:pt x="251" y="324"/>
                </a:lnTo>
                <a:lnTo>
                  <a:pt x="253" y="318"/>
                </a:lnTo>
                <a:lnTo>
                  <a:pt x="255" y="313"/>
                </a:lnTo>
                <a:lnTo>
                  <a:pt x="259" y="309"/>
                </a:lnTo>
                <a:lnTo>
                  <a:pt x="264" y="305"/>
                </a:lnTo>
                <a:lnTo>
                  <a:pt x="269" y="302"/>
                </a:lnTo>
                <a:lnTo>
                  <a:pt x="274" y="300"/>
                </a:lnTo>
                <a:lnTo>
                  <a:pt x="280" y="300"/>
                </a:lnTo>
                <a:lnTo>
                  <a:pt x="280" y="300"/>
                </a:lnTo>
                <a:close/>
                <a:moveTo>
                  <a:pt x="354" y="340"/>
                </a:moveTo>
                <a:lnTo>
                  <a:pt x="354" y="340"/>
                </a:lnTo>
                <a:lnTo>
                  <a:pt x="354" y="329"/>
                </a:lnTo>
                <a:lnTo>
                  <a:pt x="354" y="329"/>
                </a:lnTo>
                <a:lnTo>
                  <a:pt x="353" y="317"/>
                </a:lnTo>
                <a:lnTo>
                  <a:pt x="350" y="305"/>
                </a:lnTo>
                <a:lnTo>
                  <a:pt x="346" y="294"/>
                </a:lnTo>
                <a:lnTo>
                  <a:pt x="339" y="283"/>
                </a:lnTo>
                <a:lnTo>
                  <a:pt x="331" y="274"/>
                </a:lnTo>
                <a:lnTo>
                  <a:pt x="321" y="267"/>
                </a:lnTo>
                <a:lnTo>
                  <a:pt x="310" y="261"/>
                </a:lnTo>
                <a:lnTo>
                  <a:pt x="298" y="257"/>
                </a:lnTo>
                <a:lnTo>
                  <a:pt x="298" y="239"/>
                </a:lnTo>
                <a:lnTo>
                  <a:pt x="355" y="204"/>
                </a:lnTo>
                <a:lnTo>
                  <a:pt x="297" y="2"/>
                </a:lnTo>
                <a:lnTo>
                  <a:pt x="253" y="0"/>
                </a:lnTo>
                <a:lnTo>
                  <a:pt x="253" y="260"/>
                </a:lnTo>
                <a:lnTo>
                  <a:pt x="253" y="260"/>
                </a:lnTo>
                <a:lnTo>
                  <a:pt x="243" y="265"/>
                </a:lnTo>
                <a:lnTo>
                  <a:pt x="233" y="271"/>
                </a:lnTo>
                <a:lnTo>
                  <a:pt x="226" y="279"/>
                </a:lnTo>
                <a:lnTo>
                  <a:pt x="218" y="287"/>
                </a:lnTo>
                <a:lnTo>
                  <a:pt x="213" y="297"/>
                </a:lnTo>
                <a:lnTo>
                  <a:pt x="209" y="307"/>
                </a:lnTo>
                <a:lnTo>
                  <a:pt x="206" y="318"/>
                </a:lnTo>
                <a:lnTo>
                  <a:pt x="205" y="329"/>
                </a:lnTo>
                <a:lnTo>
                  <a:pt x="205" y="329"/>
                </a:lnTo>
                <a:lnTo>
                  <a:pt x="206" y="342"/>
                </a:lnTo>
                <a:lnTo>
                  <a:pt x="210" y="355"/>
                </a:lnTo>
                <a:lnTo>
                  <a:pt x="195" y="365"/>
                </a:lnTo>
                <a:lnTo>
                  <a:pt x="134" y="338"/>
                </a:lnTo>
                <a:lnTo>
                  <a:pt x="0" y="499"/>
                </a:lnTo>
                <a:lnTo>
                  <a:pt x="23" y="538"/>
                </a:lnTo>
                <a:lnTo>
                  <a:pt x="238" y="391"/>
                </a:lnTo>
                <a:lnTo>
                  <a:pt x="238" y="391"/>
                </a:lnTo>
                <a:lnTo>
                  <a:pt x="247" y="396"/>
                </a:lnTo>
                <a:lnTo>
                  <a:pt x="258" y="401"/>
                </a:lnTo>
                <a:lnTo>
                  <a:pt x="269" y="403"/>
                </a:lnTo>
                <a:lnTo>
                  <a:pt x="280" y="404"/>
                </a:lnTo>
                <a:lnTo>
                  <a:pt x="280" y="404"/>
                </a:lnTo>
                <a:lnTo>
                  <a:pt x="287" y="404"/>
                </a:lnTo>
                <a:lnTo>
                  <a:pt x="295" y="403"/>
                </a:lnTo>
                <a:lnTo>
                  <a:pt x="303" y="401"/>
                </a:lnTo>
                <a:lnTo>
                  <a:pt x="310" y="399"/>
                </a:lnTo>
                <a:lnTo>
                  <a:pt x="317" y="395"/>
                </a:lnTo>
                <a:lnTo>
                  <a:pt x="323" y="391"/>
                </a:lnTo>
                <a:lnTo>
                  <a:pt x="328" y="387"/>
                </a:lnTo>
                <a:lnTo>
                  <a:pt x="334" y="381"/>
                </a:lnTo>
                <a:lnTo>
                  <a:pt x="350" y="391"/>
                </a:lnTo>
                <a:lnTo>
                  <a:pt x="351" y="457"/>
                </a:lnTo>
                <a:lnTo>
                  <a:pt x="555" y="508"/>
                </a:lnTo>
                <a:lnTo>
                  <a:pt x="579" y="471"/>
                </a:lnTo>
                <a:lnTo>
                  <a:pt x="354" y="340"/>
                </a:lnTo>
                <a:lnTo>
                  <a:pt x="354" y="340"/>
                </a:lnTo>
                <a:close/>
                <a:moveTo>
                  <a:pt x="691" y="478"/>
                </a:moveTo>
                <a:lnTo>
                  <a:pt x="691" y="478"/>
                </a:lnTo>
                <a:lnTo>
                  <a:pt x="696" y="499"/>
                </a:lnTo>
                <a:lnTo>
                  <a:pt x="696" y="499"/>
                </a:lnTo>
                <a:lnTo>
                  <a:pt x="702" y="500"/>
                </a:lnTo>
                <a:lnTo>
                  <a:pt x="707" y="503"/>
                </a:lnTo>
                <a:lnTo>
                  <a:pt x="713" y="505"/>
                </a:lnTo>
                <a:lnTo>
                  <a:pt x="717" y="509"/>
                </a:lnTo>
                <a:lnTo>
                  <a:pt x="723" y="517"/>
                </a:lnTo>
                <a:lnTo>
                  <a:pt x="728" y="526"/>
                </a:lnTo>
                <a:lnTo>
                  <a:pt x="731" y="536"/>
                </a:lnTo>
                <a:lnTo>
                  <a:pt x="732" y="545"/>
                </a:lnTo>
                <a:lnTo>
                  <a:pt x="731" y="556"/>
                </a:lnTo>
                <a:lnTo>
                  <a:pt x="729" y="567"/>
                </a:lnTo>
                <a:lnTo>
                  <a:pt x="729" y="567"/>
                </a:lnTo>
                <a:lnTo>
                  <a:pt x="732" y="560"/>
                </a:lnTo>
                <a:lnTo>
                  <a:pt x="734" y="554"/>
                </a:lnTo>
                <a:lnTo>
                  <a:pt x="735" y="547"/>
                </a:lnTo>
                <a:lnTo>
                  <a:pt x="736" y="541"/>
                </a:lnTo>
                <a:lnTo>
                  <a:pt x="736" y="535"/>
                </a:lnTo>
                <a:lnTo>
                  <a:pt x="736" y="528"/>
                </a:lnTo>
                <a:lnTo>
                  <a:pt x="735" y="522"/>
                </a:lnTo>
                <a:lnTo>
                  <a:pt x="733" y="515"/>
                </a:lnTo>
                <a:lnTo>
                  <a:pt x="731" y="510"/>
                </a:lnTo>
                <a:lnTo>
                  <a:pt x="727" y="503"/>
                </a:lnTo>
                <a:lnTo>
                  <a:pt x="723" y="498"/>
                </a:lnTo>
                <a:lnTo>
                  <a:pt x="718" y="494"/>
                </a:lnTo>
                <a:lnTo>
                  <a:pt x="713" y="489"/>
                </a:lnTo>
                <a:lnTo>
                  <a:pt x="706" y="485"/>
                </a:lnTo>
                <a:lnTo>
                  <a:pt x="699" y="482"/>
                </a:lnTo>
                <a:lnTo>
                  <a:pt x="691" y="478"/>
                </a:lnTo>
                <a:lnTo>
                  <a:pt x="691" y="478"/>
                </a:lnTo>
                <a:close/>
                <a:moveTo>
                  <a:pt x="673" y="417"/>
                </a:moveTo>
                <a:lnTo>
                  <a:pt x="673" y="417"/>
                </a:lnTo>
                <a:lnTo>
                  <a:pt x="684" y="455"/>
                </a:lnTo>
                <a:lnTo>
                  <a:pt x="684" y="455"/>
                </a:lnTo>
                <a:lnTo>
                  <a:pt x="695" y="458"/>
                </a:lnTo>
                <a:lnTo>
                  <a:pt x="705" y="462"/>
                </a:lnTo>
                <a:lnTo>
                  <a:pt x="715" y="468"/>
                </a:lnTo>
                <a:lnTo>
                  <a:pt x="723" y="474"/>
                </a:lnTo>
                <a:lnTo>
                  <a:pt x="731" y="481"/>
                </a:lnTo>
                <a:lnTo>
                  <a:pt x="737" y="488"/>
                </a:lnTo>
                <a:lnTo>
                  <a:pt x="742" y="497"/>
                </a:lnTo>
                <a:lnTo>
                  <a:pt x="746" y="505"/>
                </a:lnTo>
                <a:lnTo>
                  <a:pt x="749" y="515"/>
                </a:lnTo>
                <a:lnTo>
                  <a:pt x="752" y="524"/>
                </a:lnTo>
                <a:lnTo>
                  <a:pt x="753" y="535"/>
                </a:lnTo>
                <a:lnTo>
                  <a:pt x="754" y="544"/>
                </a:lnTo>
                <a:lnTo>
                  <a:pt x="753" y="554"/>
                </a:lnTo>
                <a:lnTo>
                  <a:pt x="752" y="565"/>
                </a:lnTo>
                <a:lnTo>
                  <a:pt x="748" y="574"/>
                </a:lnTo>
                <a:lnTo>
                  <a:pt x="745" y="585"/>
                </a:lnTo>
                <a:lnTo>
                  <a:pt x="745" y="585"/>
                </a:lnTo>
                <a:lnTo>
                  <a:pt x="753" y="572"/>
                </a:lnTo>
                <a:lnTo>
                  <a:pt x="758" y="558"/>
                </a:lnTo>
                <a:lnTo>
                  <a:pt x="762" y="545"/>
                </a:lnTo>
                <a:lnTo>
                  <a:pt x="764" y="532"/>
                </a:lnTo>
                <a:lnTo>
                  <a:pt x="766" y="519"/>
                </a:lnTo>
                <a:lnTo>
                  <a:pt x="766" y="506"/>
                </a:lnTo>
                <a:lnTo>
                  <a:pt x="762" y="495"/>
                </a:lnTo>
                <a:lnTo>
                  <a:pt x="759" y="483"/>
                </a:lnTo>
                <a:lnTo>
                  <a:pt x="754" y="471"/>
                </a:lnTo>
                <a:lnTo>
                  <a:pt x="747" y="461"/>
                </a:lnTo>
                <a:lnTo>
                  <a:pt x="739" y="450"/>
                </a:lnTo>
                <a:lnTo>
                  <a:pt x="729" y="442"/>
                </a:lnTo>
                <a:lnTo>
                  <a:pt x="717" y="434"/>
                </a:lnTo>
                <a:lnTo>
                  <a:pt x="704" y="427"/>
                </a:lnTo>
                <a:lnTo>
                  <a:pt x="689" y="421"/>
                </a:lnTo>
                <a:lnTo>
                  <a:pt x="673" y="417"/>
                </a:lnTo>
                <a:lnTo>
                  <a:pt x="673" y="417"/>
                </a:lnTo>
                <a:close/>
                <a:moveTo>
                  <a:pt x="399" y="193"/>
                </a:moveTo>
                <a:lnTo>
                  <a:pt x="399" y="193"/>
                </a:lnTo>
                <a:lnTo>
                  <a:pt x="413" y="198"/>
                </a:lnTo>
                <a:lnTo>
                  <a:pt x="426" y="204"/>
                </a:lnTo>
                <a:lnTo>
                  <a:pt x="437" y="211"/>
                </a:lnTo>
                <a:lnTo>
                  <a:pt x="447" y="219"/>
                </a:lnTo>
                <a:lnTo>
                  <a:pt x="456" y="228"/>
                </a:lnTo>
                <a:lnTo>
                  <a:pt x="463" y="238"/>
                </a:lnTo>
                <a:lnTo>
                  <a:pt x="470" y="247"/>
                </a:lnTo>
                <a:lnTo>
                  <a:pt x="474" y="258"/>
                </a:lnTo>
                <a:lnTo>
                  <a:pt x="477" y="270"/>
                </a:lnTo>
                <a:lnTo>
                  <a:pt x="480" y="282"/>
                </a:lnTo>
                <a:lnTo>
                  <a:pt x="481" y="294"/>
                </a:lnTo>
                <a:lnTo>
                  <a:pt x="481" y="306"/>
                </a:lnTo>
                <a:lnTo>
                  <a:pt x="480" y="318"/>
                </a:lnTo>
                <a:lnTo>
                  <a:pt x="476" y="329"/>
                </a:lnTo>
                <a:lnTo>
                  <a:pt x="472" y="340"/>
                </a:lnTo>
                <a:lnTo>
                  <a:pt x="467" y="352"/>
                </a:lnTo>
                <a:lnTo>
                  <a:pt x="467" y="352"/>
                </a:lnTo>
                <a:lnTo>
                  <a:pt x="469" y="342"/>
                </a:lnTo>
                <a:lnTo>
                  <a:pt x="471" y="333"/>
                </a:lnTo>
                <a:lnTo>
                  <a:pt x="472" y="323"/>
                </a:lnTo>
                <a:lnTo>
                  <a:pt x="472" y="313"/>
                </a:lnTo>
                <a:lnTo>
                  <a:pt x="471" y="305"/>
                </a:lnTo>
                <a:lnTo>
                  <a:pt x="470" y="295"/>
                </a:lnTo>
                <a:lnTo>
                  <a:pt x="468" y="286"/>
                </a:lnTo>
                <a:lnTo>
                  <a:pt x="465" y="278"/>
                </a:lnTo>
                <a:lnTo>
                  <a:pt x="461" y="269"/>
                </a:lnTo>
                <a:lnTo>
                  <a:pt x="457" y="261"/>
                </a:lnTo>
                <a:lnTo>
                  <a:pt x="451" y="255"/>
                </a:lnTo>
                <a:lnTo>
                  <a:pt x="444" y="247"/>
                </a:lnTo>
                <a:lnTo>
                  <a:pt x="436" y="242"/>
                </a:lnTo>
                <a:lnTo>
                  <a:pt x="429" y="237"/>
                </a:lnTo>
                <a:lnTo>
                  <a:pt x="419" y="232"/>
                </a:lnTo>
                <a:lnTo>
                  <a:pt x="408" y="229"/>
                </a:lnTo>
                <a:lnTo>
                  <a:pt x="408" y="229"/>
                </a:lnTo>
                <a:lnTo>
                  <a:pt x="399" y="193"/>
                </a:lnTo>
                <a:lnTo>
                  <a:pt x="399" y="193"/>
                </a:lnTo>
                <a:close/>
                <a:moveTo>
                  <a:pt x="366" y="81"/>
                </a:moveTo>
                <a:lnTo>
                  <a:pt x="366" y="81"/>
                </a:lnTo>
                <a:lnTo>
                  <a:pt x="381" y="86"/>
                </a:lnTo>
                <a:lnTo>
                  <a:pt x="395" y="90"/>
                </a:lnTo>
                <a:lnTo>
                  <a:pt x="408" y="94"/>
                </a:lnTo>
                <a:lnTo>
                  <a:pt x="421" y="100"/>
                </a:lnTo>
                <a:lnTo>
                  <a:pt x="434" y="106"/>
                </a:lnTo>
                <a:lnTo>
                  <a:pt x="445" y="113"/>
                </a:lnTo>
                <a:lnTo>
                  <a:pt x="456" y="119"/>
                </a:lnTo>
                <a:lnTo>
                  <a:pt x="465" y="127"/>
                </a:lnTo>
                <a:lnTo>
                  <a:pt x="475" y="134"/>
                </a:lnTo>
                <a:lnTo>
                  <a:pt x="484" y="143"/>
                </a:lnTo>
                <a:lnTo>
                  <a:pt x="491" y="151"/>
                </a:lnTo>
                <a:lnTo>
                  <a:pt x="499" y="160"/>
                </a:lnTo>
                <a:lnTo>
                  <a:pt x="505" y="170"/>
                </a:lnTo>
                <a:lnTo>
                  <a:pt x="512" y="179"/>
                </a:lnTo>
                <a:lnTo>
                  <a:pt x="516" y="189"/>
                </a:lnTo>
                <a:lnTo>
                  <a:pt x="522" y="200"/>
                </a:lnTo>
                <a:lnTo>
                  <a:pt x="525" y="211"/>
                </a:lnTo>
                <a:lnTo>
                  <a:pt x="528" y="222"/>
                </a:lnTo>
                <a:lnTo>
                  <a:pt x="530" y="232"/>
                </a:lnTo>
                <a:lnTo>
                  <a:pt x="532" y="243"/>
                </a:lnTo>
                <a:lnTo>
                  <a:pt x="532" y="255"/>
                </a:lnTo>
                <a:lnTo>
                  <a:pt x="533" y="266"/>
                </a:lnTo>
                <a:lnTo>
                  <a:pt x="532" y="278"/>
                </a:lnTo>
                <a:lnTo>
                  <a:pt x="531" y="290"/>
                </a:lnTo>
                <a:lnTo>
                  <a:pt x="529" y="301"/>
                </a:lnTo>
                <a:lnTo>
                  <a:pt x="527" y="313"/>
                </a:lnTo>
                <a:lnTo>
                  <a:pt x="524" y="325"/>
                </a:lnTo>
                <a:lnTo>
                  <a:pt x="519" y="337"/>
                </a:lnTo>
                <a:lnTo>
                  <a:pt x="515" y="349"/>
                </a:lnTo>
                <a:lnTo>
                  <a:pt x="510" y="361"/>
                </a:lnTo>
                <a:lnTo>
                  <a:pt x="503" y="373"/>
                </a:lnTo>
                <a:lnTo>
                  <a:pt x="497" y="385"/>
                </a:lnTo>
                <a:lnTo>
                  <a:pt x="497" y="385"/>
                </a:lnTo>
                <a:lnTo>
                  <a:pt x="502" y="366"/>
                </a:lnTo>
                <a:lnTo>
                  <a:pt x="507" y="348"/>
                </a:lnTo>
                <a:lnTo>
                  <a:pt x="510" y="329"/>
                </a:lnTo>
                <a:lnTo>
                  <a:pt x="511" y="311"/>
                </a:lnTo>
                <a:lnTo>
                  <a:pt x="510" y="293"/>
                </a:lnTo>
                <a:lnTo>
                  <a:pt x="508" y="274"/>
                </a:lnTo>
                <a:lnTo>
                  <a:pt x="504" y="257"/>
                </a:lnTo>
                <a:lnTo>
                  <a:pt x="498" y="241"/>
                </a:lnTo>
                <a:lnTo>
                  <a:pt x="490" y="225"/>
                </a:lnTo>
                <a:lnTo>
                  <a:pt x="482" y="211"/>
                </a:lnTo>
                <a:lnTo>
                  <a:pt x="470" y="197"/>
                </a:lnTo>
                <a:lnTo>
                  <a:pt x="457" y="184"/>
                </a:lnTo>
                <a:lnTo>
                  <a:pt x="442" y="173"/>
                </a:lnTo>
                <a:lnTo>
                  <a:pt x="424" y="163"/>
                </a:lnTo>
                <a:lnTo>
                  <a:pt x="405" y="156"/>
                </a:lnTo>
                <a:lnTo>
                  <a:pt x="385" y="149"/>
                </a:lnTo>
                <a:lnTo>
                  <a:pt x="385" y="149"/>
                </a:lnTo>
                <a:lnTo>
                  <a:pt x="366" y="81"/>
                </a:lnTo>
                <a:lnTo>
                  <a:pt x="366"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grpSp>
        <p:nvGrpSpPr>
          <p:cNvPr id="639" name="Group 638">
            <a:extLst>
              <a:ext uri="{FF2B5EF4-FFF2-40B4-BE49-F238E27FC236}">
                <a16:creationId xmlns:a16="http://schemas.microsoft.com/office/drawing/2014/main" id="{F599482D-7F24-4089-86C6-08664E2BC5DB}"/>
              </a:ext>
            </a:extLst>
          </p:cNvPr>
          <p:cNvGrpSpPr/>
          <p:nvPr/>
        </p:nvGrpSpPr>
        <p:grpSpPr>
          <a:xfrm>
            <a:off x="9318028" y="3627148"/>
            <a:ext cx="315420" cy="399987"/>
            <a:chOff x="10383838" y="1817688"/>
            <a:chExt cx="1249362" cy="1584326"/>
          </a:xfrm>
          <a:solidFill>
            <a:schemeClr val="bg1"/>
          </a:solidFill>
        </p:grpSpPr>
        <p:sp>
          <p:nvSpPr>
            <p:cNvPr id="640" name="Freeform 5">
              <a:extLst>
                <a:ext uri="{FF2B5EF4-FFF2-40B4-BE49-F238E27FC236}">
                  <a16:creationId xmlns:a16="http://schemas.microsoft.com/office/drawing/2014/main" id="{D897ABD2-ED68-48FF-AF96-52AF2896E635}"/>
                </a:ext>
              </a:extLst>
            </p:cNvPr>
            <p:cNvSpPr>
              <a:spLocks/>
            </p:cNvSpPr>
            <p:nvPr/>
          </p:nvSpPr>
          <p:spPr bwMode="auto">
            <a:xfrm>
              <a:off x="10963275" y="2043113"/>
              <a:ext cx="660400" cy="22225"/>
            </a:xfrm>
            <a:custGeom>
              <a:avLst/>
              <a:gdLst>
                <a:gd name="T0" fmla="*/ 1240 w 1248"/>
                <a:gd name="T1" fmla="*/ 0 h 44"/>
                <a:gd name="T2" fmla="*/ 8 w 1248"/>
                <a:gd name="T3" fmla="*/ 0 h 44"/>
                <a:gd name="T4" fmla="*/ 8 w 1248"/>
                <a:gd name="T5" fmla="*/ 0 h 44"/>
                <a:gd name="T6" fmla="*/ 6 w 1248"/>
                <a:gd name="T7" fmla="*/ 2 h 44"/>
                <a:gd name="T8" fmla="*/ 3 w 1248"/>
                <a:gd name="T9" fmla="*/ 3 h 44"/>
                <a:gd name="T10" fmla="*/ 2 w 1248"/>
                <a:gd name="T11" fmla="*/ 6 h 44"/>
                <a:gd name="T12" fmla="*/ 0 w 1248"/>
                <a:gd name="T13" fmla="*/ 8 h 44"/>
                <a:gd name="T14" fmla="*/ 0 w 1248"/>
                <a:gd name="T15" fmla="*/ 36 h 44"/>
                <a:gd name="T16" fmla="*/ 0 w 1248"/>
                <a:gd name="T17" fmla="*/ 36 h 44"/>
                <a:gd name="T18" fmla="*/ 2 w 1248"/>
                <a:gd name="T19" fmla="*/ 39 h 44"/>
                <a:gd name="T20" fmla="*/ 3 w 1248"/>
                <a:gd name="T21" fmla="*/ 41 h 44"/>
                <a:gd name="T22" fmla="*/ 6 w 1248"/>
                <a:gd name="T23" fmla="*/ 42 h 44"/>
                <a:gd name="T24" fmla="*/ 8 w 1248"/>
                <a:gd name="T25" fmla="*/ 44 h 44"/>
                <a:gd name="T26" fmla="*/ 1240 w 1248"/>
                <a:gd name="T27" fmla="*/ 44 h 44"/>
                <a:gd name="T28" fmla="*/ 1240 w 1248"/>
                <a:gd name="T29" fmla="*/ 44 h 44"/>
                <a:gd name="T30" fmla="*/ 1243 w 1248"/>
                <a:gd name="T31" fmla="*/ 42 h 44"/>
                <a:gd name="T32" fmla="*/ 1245 w 1248"/>
                <a:gd name="T33" fmla="*/ 41 h 44"/>
                <a:gd name="T34" fmla="*/ 1248 w 1248"/>
                <a:gd name="T35" fmla="*/ 39 h 44"/>
                <a:gd name="T36" fmla="*/ 1248 w 1248"/>
                <a:gd name="T37" fmla="*/ 36 h 44"/>
                <a:gd name="T38" fmla="*/ 1248 w 1248"/>
                <a:gd name="T39" fmla="*/ 8 h 44"/>
                <a:gd name="T40" fmla="*/ 1248 w 1248"/>
                <a:gd name="T41" fmla="*/ 8 h 44"/>
                <a:gd name="T42" fmla="*/ 1248 w 1248"/>
                <a:gd name="T43" fmla="*/ 6 h 44"/>
                <a:gd name="T44" fmla="*/ 1245 w 1248"/>
                <a:gd name="T45" fmla="*/ 3 h 44"/>
                <a:gd name="T46" fmla="*/ 1243 w 1248"/>
                <a:gd name="T47" fmla="*/ 2 h 44"/>
                <a:gd name="T48" fmla="*/ 1240 w 1248"/>
                <a:gd name="T49" fmla="*/ 0 h 44"/>
                <a:gd name="T50" fmla="*/ 1240 w 1248"/>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8" h="44">
                  <a:moveTo>
                    <a:pt x="1240" y="0"/>
                  </a:moveTo>
                  <a:lnTo>
                    <a:pt x="8" y="0"/>
                  </a:lnTo>
                  <a:lnTo>
                    <a:pt x="8" y="0"/>
                  </a:lnTo>
                  <a:lnTo>
                    <a:pt x="6" y="2"/>
                  </a:lnTo>
                  <a:lnTo>
                    <a:pt x="3" y="3"/>
                  </a:lnTo>
                  <a:lnTo>
                    <a:pt x="2" y="6"/>
                  </a:lnTo>
                  <a:lnTo>
                    <a:pt x="0" y="8"/>
                  </a:lnTo>
                  <a:lnTo>
                    <a:pt x="0" y="36"/>
                  </a:lnTo>
                  <a:lnTo>
                    <a:pt x="0" y="36"/>
                  </a:lnTo>
                  <a:lnTo>
                    <a:pt x="2" y="39"/>
                  </a:lnTo>
                  <a:lnTo>
                    <a:pt x="3" y="41"/>
                  </a:lnTo>
                  <a:lnTo>
                    <a:pt x="6" y="42"/>
                  </a:lnTo>
                  <a:lnTo>
                    <a:pt x="8" y="44"/>
                  </a:lnTo>
                  <a:lnTo>
                    <a:pt x="1240" y="44"/>
                  </a:lnTo>
                  <a:lnTo>
                    <a:pt x="1240" y="44"/>
                  </a:lnTo>
                  <a:lnTo>
                    <a:pt x="1243" y="42"/>
                  </a:lnTo>
                  <a:lnTo>
                    <a:pt x="1245" y="41"/>
                  </a:lnTo>
                  <a:lnTo>
                    <a:pt x="1248" y="39"/>
                  </a:lnTo>
                  <a:lnTo>
                    <a:pt x="1248" y="36"/>
                  </a:lnTo>
                  <a:lnTo>
                    <a:pt x="1248" y="8"/>
                  </a:lnTo>
                  <a:lnTo>
                    <a:pt x="1248" y="8"/>
                  </a:lnTo>
                  <a:lnTo>
                    <a:pt x="1248" y="6"/>
                  </a:lnTo>
                  <a:lnTo>
                    <a:pt x="1245" y="3"/>
                  </a:lnTo>
                  <a:lnTo>
                    <a:pt x="1243" y="2"/>
                  </a:lnTo>
                  <a:lnTo>
                    <a:pt x="1240" y="0"/>
                  </a:lnTo>
                  <a:lnTo>
                    <a:pt x="12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41" name="Freeform 6">
              <a:extLst>
                <a:ext uri="{FF2B5EF4-FFF2-40B4-BE49-F238E27FC236}">
                  <a16:creationId xmlns:a16="http://schemas.microsoft.com/office/drawing/2014/main" id="{B1DCD120-96C0-4700-9FE3-F5319EF36314}"/>
                </a:ext>
              </a:extLst>
            </p:cNvPr>
            <p:cNvSpPr>
              <a:spLocks/>
            </p:cNvSpPr>
            <p:nvPr/>
          </p:nvSpPr>
          <p:spPr bwMode="auto">
            <a:xfrm>
              <a:off x="10955338" y="1917701"/>
              <a:ext cx="53975" cy="73025"/>
            </a:xfrm>
            <a:custGeom>
              <a:avLst/>
              <a:gdLst>
                <a:gd name="T0" fmla="*/ 14 w 102"/>
                <a:gd name="T1" fmla="*/ 121 h 140"/>
                <a:gd name="T2" fmla="*/ 26 w 102"/>
                <a:gd name="T3" fmla="*/ 130 h 140"/>
                <a:gd name="T4" fmla="*/ 27 w 102"/>
                <a:gd name="T5" fmla="*/ 135 h 140"/>
                <a:gd name="T6" fmla="*/ 29 w 102"/>
                <a:gd name="T7" fmla="*/ 139 h 140"/>
                <a:gd name="T8" fmla="*/ 69 w 102"/>
                <a:gd name="T9" fmla="*/ 140 h 140"/>
                <a:gd name="T10" fmla="*/ 75 w 102"/>
                <a:gd name="T11" fmla="*/ 135 h 140"/>
                <a:gd name="T12" fmla="*/ 75 w 102"/>
                <a:gd name="T13" fmla="*/ 135 h 140"/>
                <a:gd name="T14" fmla="*/ 82 w 102"/>
                <a:gd name="T15" fmla="*/ 122 h 140"/>
                <a:gd name="T16" fmla="*/ 100 w 102"/>
                <a:gd name="T17" fmla="*/ 119 h 140"/>
                <a:gd name="T18" fmla="*/ 102 w 102"/>
                <a:gd name="T19" fmla="*/ 111 h 140"/>
                <a:gd name="T20" fmla="*/ 100 w 102"/>
                <a:gd name="T21" fmla="*/ 107 h 140"/>
                <a:gd name="T22" fmla="*/ 82 w 102"/>
                <a:gd name="T23" fmla="*/ 105 h 140"/>
                <a:gd name="T24" fmla="*/ 75 w 102"/>
                <a:gd name="T25" fmla="*/ 92 h 140"/>
                <a:gd name="T26" fmla="*/ 75 w 102"/>
                <a:gd name="T27" fmla="*/ 92 h 140"/>
                <a:gd name="T28" fmla="*/ 82 w 102"/>
                <a:gd name="T29" fmla="*/ 79 h 140"/>
                <a:gd name="T30" fmla="*/ 100 w 102"/>
                <a:gd name="T31" fmla="*/ 76 h 140"/>
                <a:gd name="T32" fmla="*/ 102 w 102"/>
                <a:gd name="T33" fmla="*/ 68 h 140"/>
                <a:gd name="T34" fmla="*/ 100 w 102"/>
                <a:gd name="T35" fmla="*/ 64 h 140"/>
                <a:gd name="T36" fmla="*/ 82 w 102"/>
                <a:gd name="T37" fmla="*/ 62 h 140"/>
                <a:gd name="T38" fmla="*/ 75 w 102"/>
                <a:gd name="T39" fmla="*/ 48 h 140"/>
                <a:gd name="T40" fmla="*/ 75 w 102"/>
                <a:gd name="T41" fmla="*/ 48 h 140"/>
                <a:gd name="T42" fmla="*/ 82 w 102"/>
                <a:gd name="T43" fmla="*/ 35 h 140"/>
                <a:gd name="T44" fmla="*/ 100 w 102"/>
                <a:gd name="T45" fmla="*/ 33 h 140"/>
                <a:gd name="T46" fmla="*/ 102 w 102"/>
                <a:gd name="T47" fmla="*/ 25 h 140"/>
                <a:gd name="T48" fmla="*/ 100 w 102"/>
                <a:gd name="T49" fmla="*/ 21 h 140"/>
                <a:gd name="T50" fmla="*/ 82 w 102"/>
                <a:gd name="T51" fmla="*/ 18 h 140"/>
                <a:gd name="T52" fmla="*/ 75 w 102"/>
                <a:gd name="T53" fmla="*/ 5 h 140"/>
                <a:gd name="T54" fmla="*/ 75 w 102"/>
                <a:gd name="T55" fmla="*/ 5 h 140"/>
                <a:gd name="T56" fmla="*/ 31 w 102"/>
                <a:gd name="T57" fmla="*/ 0 h 140"/>
                <a:gd name="T58" fmla="*/ 27 w 102"/>
                <a:gd name="T59" fmla="*/ 5 h 140"/>
                <a:gd name="T60" fmla="*/ 27 w 102"/>
                <a:gd name="T61" fmla="*/ 5 h 140"/>
                <a:gd name="T62" fmla="*/ 19 w 102"/>
                <a:gd name="T63" fmla="*/ 18 h 140"/>
                <a:gd name="T64" fmla="*/ 2 w 102"/>
                <a:gd name="T65" fmla="*/ 21 h 140"/>
                <a:gd name="T66" fmla="*/ 0 w 102"/>
                <a:gd name="T67" fmla="*/ 29 h 140"/>
                <a:gd name="T68" fmla="*/ 2 w 102"/>
                <a:gd name="T69" fmla="*/ 33 h 140"/>
                <a:gd name="T70" fmla="*/ 19 w 102"/>
                <a:gd name="T71" fmla="*/ 35 h 140"/>
                <a:gd name="T72" fmla="*/ 27 w 102"/>
                <a:gd name="T73" fmla="*/ 48 h 140"/>
                <a:gd name="T74" fmla="*/ 27 w 102"/>
                <a:gd name="T75" fmla="*/ 48 h 140"/>
                <a:gd name="T76" fmla="*/ 19 w 102"/>
                <a:gd name="T77" fmla="*/ 62 h 140"/>
                <a:gd name="T78" fmla="*/ 2 w 102"/>
                <a:gd name="T79" fmla="*/ 64 h 140"/>
                <a:gd name="T80" fmla="*/ 0 w 102"/>
                <a:gd name="T81" fmla="*/ 72 h 140"/>
                <a:gd name="T82" fmla="*/ 2 w 102"/>
                <a:gd name="T83" fmla="*/ 76 h 140"/>
                <a:gd name="T84" fmla="*/ 19 w 102"/>
                <a:gd name="T85" fmla="*/ 79 h 140"/>
                <a:gd name="T86" fmla="*/ 27 w 102"/>
                <a:gd name="T87" fmla="*/ 92 h 140"/>
                <a:gd name="T88" fmla="*/ 27 w 102"/>
                <a:gd name="T89" fmla="*/ 92 h 140"/>
                <a:gd name="T90" fmla="*/ 19 w 102"/>
                <a:gd name="T91" fmla="*/ 105 h 140"/>
                <a:gd name="T92" fmla="*/ 2 w 102"/>
                <a:gd name="T93" fmla="*/ 107 h 140"/>
                <a:gd name="T94" fmla="*/ 0 w 102"/>
                <a:gd name="T95" fmla="*/ 115 h 140"/>
                <a:gd name="T96" fmla="*/ 2 w 102"/>
                <a:gd name="T97"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140">
                  <a:moveTo>
                    <a:pt x="2" y="119"/>
                  </a:moveTo>
                  <a:lnTo>
                    <a:pt x="14" y="121"/>
                  </a:lnTo>
                  <a:lnTo>
                    <a:pt x="14" y="121"/>
                  </a:lnTo>
                  <a:lnTo>
                    <a:pt x="19" y="122"/>
                  </a:lnTo>
                  <a:lnTo>
                    <a:pt x="23" y="125"/>
                  </a:lnTo>
                  <a:lnTo>
                    <a:pt x="26" y="130"/>
                  </a:lnTo>
                  <a:lnTo>
                    <a:pt x="27" y="135"/>
                  </a:lnTo>
                  <a:lnTo>
                    <a:pt x="27" y="135"/>
                  </a:lnTo>
                  <a:lnTo>
                    <a:pt x="27" y="135"/>
                  </a:lnTo>
                  <a:lnTo>
                    <a:pt x="27" y="135"/>
                  </a:lnTo>
                  <a:lnTo>
                    <a:pt x="27" y="135"/>
                  </a:lnTo>
                  <a:lnTo>
                    <a:pt x="29" y="139"/>
                  </a:lnTo>
                  <a:lnTo>
                    <a:pt x="31" y="140"/>
                  </a:lnTo>
                  <a:lnTo>
                    <a:pt x="69" y="140"/>
                  </a:lnTo>
                  <a:lnTo>
                    <a:pt x="69" y="140"/>
                  </a:lnTo>
                  <a:lnTo>
                    <a:pt x="73" y="139"/>
                  </a:lnTo>
                  <a:lnTo>
                    <a:pt x="75" y="135"/>
                  </a:lnTo>
                  <a:lnTo>
                    <a:pt x="75" y="135"/>
                  </a:lnTo>
                  <a:lnTo>
                    <a:pt x="75" y="135"/>
                  </a:lnTo>
                  <a:lnTo>
                    <a:pt x="75" y="135"/>
                  </a:lnTo>
                  <a:lnTo>
                    <a:pt x="75" y="135"/>
                  </a:lnTo>
                  <a:lnTo>
                    <a:pt x="76" y="130"/>
                  </a:lnTo>
                  <a:lnTo>
                    <a:pt x="78" y="125"/>
                  </a:lnTo>
                  <a:lnTo>
                    <a:pt x="82" y="122"/>
                  </a:lnTo>
                  <a:lnTo>
                    <a:pt x="88" y="121"/>
                  </a:lnTo>
                  <a:lnTo>
                    <a:pt x="100" y="119"/>
                  </a:lnTo>
                  <a:lnTo>
                    <a:pt x="100" y="119"/>
                  </a:lnTo>
                  <a:lnTo>
                    <a:pt x="101" y="118"/>
                  </a:lnTo>
                  <a:lnTo>
                    <a:pt x="102" y="115"/>
                  </a:lnTo>
                  <a:lnTo>
                    <a:pt x="102" y="111"/>
                  </a:lnTo>
                  <a:lnTo>
                    <a:pt x="102" y="111"/>
                  </a:lnTo>
                  <a:lnTo>
                    <a:pt x="101" y="109"/>
                  </a:lnTo>
                  <a:lnTo>
                    <a:pt x="100" y="107"/>
                  </a:lnTo>
                  <a:lnTo>
                    <a:pt x="88" y="106"/>
                  </a:lnTo>
                  <a:lnTo>
                    <a:pt x="88" y="106"/>
                  </a:lnTo>
                  <a:lnTo>
                    <a:pt x="82" y="105"/>
                  </a:lnTo>
                  <a:lnTo>
                    <a:pt x="78" y="102"/>
                  </a:lnTo>
                  <a:lnTo>
                    <a:pt x="76" y="97"/>
                  </a:lnTo>
                  <a:lnTo>
                    <a:pt x="75" y="92"/>
                  </a:lnTo>
                  <a:lnTo>
                    <a:pt x="75" y="92"/>
                  </a:lnTo>
                  <a:lnTo>
                    <a:pt x="75" y="92"/>
                  </a:lnTo>
                  <a:lnTo>
                    <a:pt x="75" y="92"/>
                  </a:lnTo>
                  <a:lnTo>
                    <a:pt x="76" y="86"/>
                  </a:lnTo>
                  <a:lnTo>
                    <a:pt x="78" y="81"/>
                  </a:lnTo>
                  <a:lnTo>
                    <a:pt x="82" y="79"/>
                  </a:lnTo>
                  <a:lnTo>
                    <a:pt x="88" y="77"/>
                  </a:lnTo>
                  <a:lnTo>
                    <a:pt x="100" y="76"/>
                  </a:lnTo>
                  <a:lnTo>
                    <a:pt x="100" y="76"/>
                  </a:lnTo>
                  <a:lnTo>
                    <a:pt x="101" y="75"/>
                  </a:lnTo>
                  <a:lnTo>
                    <a:pt x="102" y="72"/>
                  </a:lnTo>
                  <a:lnTo>
                    <a:pt x="102" y="68"/>
                  </a:lnTo>
                  <a:lnTo>
                    <a:pt x="102" y="68"/>
                  </a:lnTo>
                  <a:lnTo>
                    <a:pt x="101" y="65"/>
                  </a:lnTo>
                  <a:lnTo>
                    <a:pt x="100" y="64"/>
                  </a:lnTo>
                  <a:lnTo>
                    <a:pt x="88" y="63"/>
                  </a:lnTo>
                  <a:lnTo>
                    <a:pt x="88" y="63"/>
                  </a:lnTo>
                  <a:lnTo>
                    <a:pt x="82" y="62"/>
                  </a:lnTo>
                  <a:lnTo>
                    <a:pt x="78" y="59"/>
                  </a:lnTo>
                  <a:lnTo>
                    <a:pt x="76" y="54"/>
                  </a:lnTo>
                  <a:lnTo>
                    <a:pt x="75" y="48"/>
                  </a:lnTo>
                  <a:lnTo>
                    <a:pt x="75" y="48"/>
                  </a:lnTo>
                  <a:lnTo>
                    <a:pt x="75" y="48"/>
                  </a:lnTo>
                  <a:lnTo>
                    <a:pt x="75" y="48"/>
                  </a:lnTo>
                  <a:lnTo>
                    <a:pt x="76" y="43"/>
                  </a:lnTo>
                  <a:lnTo>
                    <a:pt x="78" y="38"/>
                  </a:lnTo>
                  <a:lnTo>
                    <a:pt x="82" y="35"/>
                  </a:lnTo>
                  <a:lnTo>
                    <a:pt x="88" y="34"/>
                  </a:lnTo>
                  <a:lnTo>
                    <a:pt x="100" y="33"/>
                  </a:lnTo>
                  <a:lnTo>
                    <a:pt x="100" y="33"/>
                  </a:lnTo>
                  <a:lnTo>
                    <a:pt x="101" y="31"/>
                  </a:lnTo>
                  <a:lnTo>
                    <a:pt x="102" y="29"/>
                  </a:lnTo>
                  <a:lnTo>
                    <a:pt x="102" y="25"/>
                  </a:lnTo>
                  <a:lnTo>
                    <a:pt x="102" y="25"/>
                  </a:lnTo>
                  <a:lnTo>
                    <a:pt x="101" y="22"/>
                  </a:lnTo>
                  <a:lnTo>
                    <a:pt x="100" y="21"/>
                  </a:lnTo>
                  <a:lnTo>
                    <a:pt x="88" y="19"/>
                  </a:lnTo>
                  <a:lnTo>
                    <a:pt x="88" y="19"/>
                  </a:lnTo>
                  <a:lnTo>
                    <a:pt x="82" y="18"/>
                  </a:lnTo>
                  <a:lnTo>
                    <a:pt x="78" y="16"/>
                  </a:lnTo>
                  <a:lnTo>
                    <a:pt x="76" y="10"/>
                  </a:lnTo>
                  <a:lnTo>
                    <a:pt x="75" y="5"/>
                  </a:lnTo>
                  <a:lnTo>
                    <a:pt x="75" y="5"/>
                  </a:lnTo>
                  <a:lnTo>
                    <a:pt x="75" y="5"/>
                  </a:lnTo>
                  <a:lnTo>
                    <a:pt x="75" y="5"/>
                  </a:lnTo>
                  <a:lnTo>
                    <a:pt x="73" y="1"/>
                  </a:lnTo>
                  <a:lnTo>
                    <a:pt x="69" y="0"/>
                  </a:lnTo>
                  <a:lnTo>
                    <a:pt x="31" y="0"/>
                  </a:lnTo>
                  <a:lnTo>
                    <a:pt x="31" y="0"/>
                  </a:lnTo>
                  <a:lnTo>
                    <a:pt x="29" y="1"/>
                  </a:lnTo>
                  <a:lnTo>
                    <a:pt x="27" y="5"/>
                  </a:lnTo>
                  <a:lnTo>
                    <a:pt x="27" y="5"/>
                  </a:lnTo>
                  <a:lnTo>
                    <a:pt x="27" y="5"/>
                  </a:lnTo>
                  <a:lnTo>
                    <a:pt x="27" y="5"/>
                  </a:lnTo>
                  <a:lnTo>
                    <a:pt x="26" y="10"/>
                  </a:lnTo>
                  <a:lnTo>
                    <a:pt x="23" y="16"/>
                  </a:lnTo>
                  <a:lnTo>
                    <a:pt x="19" y="18"/>
                  </a:lnTo>
                  <a:lnTo>
                    <a:pt x="14" y="19"/>
                  </a:lnTo>
                  <a:lnTo>
                    <a:pt x="2" y="21"/>
                  </a:lnTo>
                  <a:lnTo>
                    <a:pt x="2" y="21"/>
                  </a:lnTo>
                  <a:lnTo>
                    <a:pt x="0" y="22"/>
                  </a:lnTo>
                  <a:lnTo>
                    <a:pt x="0" y="25"/>
                  </a:lnTo>
                  <a:lnTo>
                    <a:pt x="0" y="29"/>
                  </a:lnTo>
                  <a:lnTo>
                    <a:pt x="0" y="29"/>
                  </a:lnTo>
                  <a:lnTo>
                    <a:pt x="0" y="31"/>
                  </a:lnTo>
                  <a:lnTo>
                    <a:pt x="2" y="33"/>
                  </a:lnTo>
                  <a:lnTo>
                    <a:pt x="14" y="34"/>
                  </a:lnTo>
                  <a:lnTo>
                    <a:pt x="14" y="34"/>
                  </a:lnTo>
                  <a:lnTo>
                    <a:pt x="19" y="35"/>
                  </a:lnTo>
                  <a:lnTo>
                    <a:pt x="23" y="38"/>
                  </a:lnTo>
                  <a:lnTo>
                    <a:pt x="26" y="43"/>
                  </a:lnTo>
                  <a:lnTo>
                    <a:pt x="27" y="48"/>
                  </a:lnTo>
                  <a:lnTo>
                    <a:pt x="27" y="48"/>
                  </a:lnTo>
                  <a:lnTo>
                    <a:pt x="27" y="48"/>
                  </a:lnTo>
                  <a:lnTo>
                    <a:pt x="27" y="48"/>
                  </a:lnTo>
                  <a:lnTo>
                    <a:pt x="26" y="54"/>
                  </a:lnTo>
                  <a:lnTo>
                    <a:pt x="23" y="59"/>
                  </a:lnTo>
                  <a:lnTo>
                    <a:pt x="19" y="62"/>
                  </a:lnTo>
                  <a:lnTo>
                    <a:pt x="14" y="63"/>
                  </a:lnTo>
                  <a:lnTo>
                    <a:pt x="2" y="64"/>
                  </a:lnTo>
                  <a:lnTo>
                    <a:pt x="2" y="64"/>
                  </a:lnTo>
                  <a:lnTo>
                    <a:pt x="0" y="65"/>
                  </a:lnTo>
                  <a:lnTo>
                    <a:pt x="0" y="68"/>
                  </a:lnTo>
                  <a:lnTo>
                    <a:pt x="0" y="72"/>
                  </a:lnTo>
                  <a:lnTo>
                    <a:pt x="0" y="72"/>
                  </a:lnTo>
                  <a:lnTo>
                    <a:pt x="0" y="75"/>
                  </a:lnTo>
                  <a:lnTo>
                    <a:pt x="2" y="76"/>
                  </a:lnTo>
                  <a:lnTo>
                    <a:pt x="14" y="77"/>
                  </a:lnTo>
                  <a:lnTo>
                    <a:pt x="14" y="77"/>
                  </a:lnTo>
                  <a:lnTo>
                    <a:pt x="19" y="79"/>
                  </a:lnTo>
                  <a:lnTo>
                    <a:pt x="23" y="81"/>
                  </a:lnTo>
                  <a:lnTo>
                    <a:pt x="26" y="86"/>
                  </a:lnTo>
                  <a:lnTo>
                    <a:pt x="27" y="92"/>
                  </a:lnTo>
                  <a:lnTo>
                    <a:pt x="27" y="92"/>
                  </a:lnTo>
                  <a:lnTo>
                    <a:pt x="27" y="92"/>
                  </a:lnTo>
                  <a:lnTo>
                    <a:pt x="27" y="92"/>
                  </a:lnTo>
                  <a:lnTo>
                    <a:pt x="26" y="97"/>
                  </a:lnTo>
                  <a:lnTo>
                    <a:pt x="23" y="102"/>
                  </a:lnTo>
                  <a:lnTo>
                    <a:pt x="19" y="105"/>
                  </a:lnTo>
                  <a:lnTo>
                    <a:pt x="14" y="106"/>
                  </a:lnTo>
                  <a:lnTo>
                    <a:pt x="2" y="107"/>
                  </a:lnTo>
                  <a:lnTo>
                    <a:pt x="2" y="107"/>
                  </a:lnTo>
                  <a:lnTo>
                    <a:pt x="0" y="109"/>
                  </a:lnTo>
                  <a:lnTo>
                    <a:pt x="0" y="111"/>
                  </a:lnTo>
                  <a:lnTo>
                    <a:pt x="0" y="115"/>
                  </a:lnTo>
                  <a:lnTo>
                    <a:pt x="0" y="115"/>
                  </a:lnTo>
                  <a:lnTo>
                    <a:pt x="0" y="118"/>
                  </a:lnTo>
                  <a:lnTo>
                    <a:pt x="2" y="119"/>
                  </a:lnTo>
                  <a:lnTo>
                    <a:pt x="2"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42" name="Freeform 7">
              <a:extLst>
                <a:ext uri="{FF2B5EF4-FFF2-40B4-BE49-F238E27FC236}">
                  <a16:creationId xmlns:a16="http://schemas.microsoft.com/office/drawing/2014/main" id="{26CBA6A8-697B-4BDD-8260-202149F8D72A}"/>
                </a:ext>
              </a:extLst>
            </p:cNvPr>
            <p:cNvSpPr>
              <a:spLocks/>
            </p:cNvSpPr>
            <p:nvPr/>
          </p:nvSpPr>
          <p:spPr bwMode="auto">
            <a:xfrm>
              <a:off x="11577638" y="1917701"/>
              <a:ext cx="55562" cy="73025"/>
            </a:xfrm>
            <a:custGeom>
              <a:avLst/>
              <a:gdLst>
                <a:gd name="T0" fmla="*/ 76 w 104"/>
                <a:gd name="T1" fmla="*/ 43 h 140"/>
                <a:gd name="T2" fmla="*/ 88 w 104"/>
                <a:gd name="T3" fmla="*/ 34 h 140"/>
                <a:gd name="T4" fmla="*/ 103 w 104"/>
                <a:gd name="T5" fmla="*/ 31 h 140"/>
                <a:gd name="T6" fmla="*/ 104 w 104"/>
                <a:gd name="T7" fmla="*/ 25 h 140"/>
                <a:gd name="T8" fmla="*/ 88 w 104"/>
                <a:gd name="T9" fmla="*/ 19 h 140"/>
                <a:gd name="T10" fmla="*/ 79 w 104"/>
                <a:gd name="T11" fmla="*/ 16 h 140"/>
                <a:gd name="T12" fmla="*/ 75 w 104"/>
                <a:gd name="T13" fmla="*/ 5 h 140"/>
                <a:gd name="T14" fmla="*/ 74 w 104"/>
                <a:gd name="T15" fmla="*/ 1 h 140"/>
                <a:gd name="T16" fmla="*/ 33 w 104"/>
                <a:gd name="T17" fmla="*/ 0 h 140"/>
                <a:gd name="T18" fmla="*/ 28 w 104"/>
                <a:gd name="T19" fmla="*/ 5 h 140"/>
                <a:gd name="T20" fmla="*/ 26 w 104"/>
                <a:gd name="T21" fmla="*/ 10 h 140"/>
                <a:gd name="T22" fmla="*/ 15 w 104"/>
                <a:gd name="T23" fmla="*/ 19 h 140"/>
                <a:gd name="T24" fmla="*/ 1 w 104"/>
                <a:gd name="T25" fmla="*/ 22 h 140"/>
                <a:gd name="T26" fmla="*/ 0 w 104"/>
                <a:gd name="T27" fmla="*/ 29 h 140"/>
                <a:gd name="T28" fmla="*/ 15 w 104"/>
                <a:gd name="T29" fmla="*/ 34 h 140"/>
                <a:gd name="T30" fmla="*/ 24 w 104"/>
                <a:gd name="T31" fmla="*/ 38 h 140"/>
                <a:gd name="T32" fmla="*/ 28 w 104"/>
                <a:gd name="T33" fmla="*/ 48 h 140"/>
                <a:gd name="T34" fmla="*/ 26 w 104"/>
                <a:gd name="T35" fmla="*/ 54 h 140"/>
                <a:gd name="T36" fmla="*/ 15 w 104"/>
                <a:gd name="T37" fmla="*/ 63 h 140"/>
                <a:gd name="T38" fmla="*/ 1 w 104"/>
                <a:gd name="T39" fmla="*/ 65 h 140"/>
                <a:gd name="T40" fmla="*/ 0 w 104"/>
                <a:gd name="T41" fmla="*/ 72 h 140"/>
                <a:gd name="T42" fmla="*/ 15 w 104"/>
                <a:gd name="T43" fmla="*/ 77 h 140"/>
                <a:gd name="T44" fmla="*/ 24 w 104"/>
                <a:gd name="T45" fmla="*/ 81 h 140"/>
                <a:gd name="T46" fmla="*/ 28 w 104"/>
                <a:gd name="T47" fmla="*/ 92 h 140"/>
                <a:gd name="T48" fmla="*/ 26 w 104"/>
                <a:gd name="T49" fmla="*/ 97 h 140"/>
                <a:gd name="T50" fmla="*/ 15 w 104"/>
                <a:gd name="T51" fmla="*/ 106 h 140"/>
                <a:gd name="T52" fmla="*/ 1 w 104"/>
                <a:gd name="T53" fmla="*/ 109 h 140"/>
                <a:gd name="T54" fmla="*/ 0 w 104"/>
                <a:gd name="T55" fmla="*/ 115 h 140"/>
                <a:gd name="T56" fmla="*/ 15 w 104"/>
                <a:gd name="T57" fmla="*/ 121 h 140"/>
                <a:gd name="T58" fmla="*/ 24 w 104"/>
                <a:gd name="T59" fmla="*/ 125 h 140"/>
                <a:gd name="T60" fmla="*/ 28 w 104"/>
                <a:gd name="T61" fmla="*/ 135 h 140"/>
                <a:gd name="T62" fmla="*/ 28 w 104"/>
                <a:gd name="T63" fmla="*/ 135 h 140"/>
                <a:gd name="T64" fmla="*/ 71 w 104"/>
                <a:gd name="T65" fmla="*/ 140 h 140"/>
                <a:gd name="T66" fmla="*/ 75 w 104"/>
                <a:gd name="T67" fmla="*/ 135 h 140"/>
                <a:gd name="T68" fmla="*/ 75 w 104"/>
                <a:gd name="T69" fmla="*/ 135 h 140"/>
                <a:gd name="T70" fmla="*/ 79 w 104"/>
                <a:gd name="T71" fmla="*/ 125 h 140"/>
                <a:gd name="T72" fmla="*/ 100 w 104"/>
                <a:gd name="T73" fmla="*/ 119 h 140"/>
                <a:gd name="T74" fmla="*/ 104 w 104"/>
                <a:gd name="T75" fmla="*/ 115 h 140"/>
                <a:gd name="T76" fmla="*/ 103 w 104"/>
                <a:gd name="T77" fmla="*/ 109 h 140"/>
                <a:gd name="T78" fmla="*/ 88 w 104"/>
                <a:gd name="T79" fmla="*/ 106 h 140"/>
                <a:gd name="T80" fmla="*/ 76 w 104"/>
                <a:gd name="T81" fmla="*/ 97 h 140"/>
                <a:gd name="T82" fmla="*/ 75 w 104"/>
                <a:gd name="T83" fmla="*/ 92 h 140"/>
                <a:gd name="T84" fmla="*/ 79 w 104"/>
                <a:gd name="T85" fmla="*/ 81 h 140"/>
                <a:gd name="T86" fmla="*/ 100 w 104"/>
                <a:gd name="T87" fmla="*/ 76 h 140"/>
                <a:gd name="T88" fmla="*/ 104 w 104"/>
                <a:gd name="T89" fmla="*/ 72 h 140"/>
                <a:gd name="T90" fmla="*/ 103 w 104"/>
                <a:gd name="T91" fmla="*/ 65 h 140"/>
                <a:gd name="T92" fmla="*/ 88 w 104"/>
                <a:gd name="T93" fmla="*/ 63 h 140"/>
                <a:gd name="T94" fmla="*/ 76 w 104"/>
                <a:gd name="T95" fmla="*/ 54 h 140"/>
                <a:gd name="T96" fmla="*/ 75 w 104"/>
                <a:gd name="T97" fmla="*/ 4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40">
                  <a:moveTo>
                    <a:pt x="75" y="48"/>
                  </a:moveTo>
                  <a:lnTo>
                    <a:pt x="75" y="48"/>
                  </a:lnTo>
                  <a:lnTo>
                    <a:pt x="76" y="43"/>
                  </a:lnTo>
                  <a:lnTo>
                    <a:pt x="79" y="38"/>
                  </a:lnTo>
                  <a:lnTo>
                    <a:pt x="83" y="35"/>
                  </a:lnTo>
                  <a:lnTo>
                    <a:pt x="88" y="34"/>
                  </a:lnTo>
                  <a:lnTo>
                    <a:pt x="100" y="33"/>
                  </a:lnTo>
                  <a:lnTo>
                    <a:pt x="100" y="33"/>
                  </a:lnTo>
                  <a:lnTo>
                    <a:pt x="103" y="31"/>
                  </a:lnTo>
                  <a:lnTo>
                    <a:pt x="104" y="29"/>
                  </a:lnTo>
                  <a:lnTo>
                    <a:pt x="104" y="25"/>
                  </a:lnTo>
                  <a:lnTo>
                    <a:pt x="104" y="25"/>
                  </a:lnTo>
                  <a:lnTo>
                    <a:pt x="103" y="22"/>
                  </a:lnTo>
                  <a:lnTo>
                    <a:pt x="100" y="21"/>
                  </a:lnTo>
                  <a:lnTo>
                    <a:pt x="88" y="19"/>
                  </a:lnTo>
                  <a:lnTo>
                    <a:pt x="88" y="19"/>
                  </a:lnTo>
                  <a:lnTo>
                    <a:pt x="83" y="18"/>
                  </a:lnTo>
                  <a:lnTo>
                    <a:pt x="79" y="16"/>
                  </a:lnTo>
                  <a:lnTo>
                    <a:pt x="76" y="10"/>
                  </a:lnTo>
                  <a:lnTo>
                    <a:pt x="75" y="5"/>
                  </a:lnTo>
                  <a:lnTo>
                    <a:pt x="75" y="5"/>
                  </a:lnTo>
                  <a:lnTo>
                    <a:pt x="75" y="5"/>
                  </a:lnTo>
                  <a:lnTo>
                    <a:pt x="75" y="5"/>
                  </a:lnTo>
                  <a:lnTo>
                    <a:pt x="74" y="1"/>
                  </a:lnTo>
                  <a:lnTo>
                    <a:pt x="71" y="0"/>
                  </a:lnTo>
                  <a:lnTo>
                    <a:pt x="33" y="0"/>
                  </a:lnTo>
                  <a:lnTo>
                    <a:pt x="33" y="0"/>
                  </a:lnTo>
                  <a:lnTo>
                    <a:pt x="29" y="1"/>
                  </a:lnTo>
                  <a:lnTo>
                    <a:pt x="28" y="5"/>
                  </a:lnTo>
                  <a:lnTo>
                    <a:pt x="28" y="5"/>
                  </a:lnTo>
                  <a:lnTo>
                    <a:pt x="28" y="5"/>
                  </a:lnTo>
                  <a:lnTo>
                    <a:pt x="28" y="5"/>
                  </a:lnTo>
                  <a:lnTo>
                    <a:pt x="26" y="10"/>
                  </a:lnTo>
                  <a:lnTo>
                    <a:pt x="24" y="16"/>
                  </a:lnTo>
                  <a:lnTo>
                    <a:pt x="20" y="18"/>
                  </a:lnTo>
                  <a:lnTo>
                    <a:pt x="15" y="19"/>
                  </a:lnTo>
                  <a:lnTo>
                    <a:pt x="4" y="21"/>
                  </a:lnTo>
                  <a:lnTo>
                    <a:pt x="4" y="21"/>
                  </a:lnTo>
                  <a:lnTo>
                    <a:pt x="1" y="22"/>
                  </a:lnTo>
                  <a:lnTo>
                    <a:pt x="0" y="25"/>
                  </a:lnTo>
                  <a:lnTo>
                    <a:pt x="0" y="29"/>
                  </a:lnTo>
                  <a:lnTo>
                    <a:pt x="0" y="29"/>
                  </a:lnTo>
                  <a:lnTo>
                    <a:pt x="1" y="31"/>
                  </a:lnTo>
                  <a:lnTo>
                    <a:pt x="4" y="33"/>
                  </a:lnTo>
                  <a:lnTo>
                    <a:pt x="15" y="34"/>
                  </a:lnTo>
                  <a:lnTo>
                    <a:pt x="15" y="34"/>
                  </a:lnTo>
                  <a:lnTo>
                    <a:pt x="20" y="35"/>
                  </a:lnTo>
                  <a:lnTo>
                    <a:pt x="24" y="38"/>
                  </a:lnTo>
                  <a:lnTo>
                    <a:pt x="26" y="43"/>
                  </a:lnTo>
                  <a:lnTo>
                    <a:pt x="28" y="48"/>
                  </a:lnTo>
                  <a:lnTo>
                    <a:pt x="28" y="48"/>
                  </a:lnTo>
                  <a:lnTo>
                    <a:pt x="28" y="48"/>
                  </a:lnTo>
                  <a:lnTo>
                    <a:pt x="28" y="48"/>
                  </a:lnTo>
                  <a:lnTo>
                    <a:pt x="26" y="54"/>
                  </a:lnTo>
                  <a:lnTo>
                    <a:pt x="24" y="59"/>
                  </a:lnTo>
                  <a:lnTo>
                    <a:pt x="20" y="62"/>
                  </a:lnTo>
                  <a:lnTo>
                    <a:pt x="15" y="63"/>
                  </a:lnTo>
                  <a:lnTo>
                    <a:pt x="4" y="64"/>
                  </a:lnTo>
                  <a:lnTo>
                    <a:pt x="4" y="64"/>
                  </a:lnTo>
                  <a:lnTo>
                    <a:pt x="1" y="65"/>
                  </a:lnTo>
                  <a:lnTo>
                    <a:pt x="0" y="68"/>
                  </a:lnTo>
                  <a:lnTo>
                    <a:pt x="0" y="72"/>
                  </a:lnTo>
                  <a:lnTo>
                    <a:pt x="0" y="72"/>
                  </a:lnTo>
                  <a:lnTo>
                    <a:pt x="1" y="75"/>
                  </a:lnTo>
                  <a:lnTo>
                    <a:pt x="4" y="76"/>
                  </a:lnTo>
                  <a:lnTo>
                    <a:pt x="15" y="77"/>
                  </a:lnTo>
                  <a:lnTo>
                    <a:pt x="15" y="77"/>
                  </a:lnTo>
                  <a:lnTo>
                    <a:pt x="20" y="79"/>
                  </a:lnTo>
                  <a:lnTo>
                    <a:pt x="24" y="81"/>
                  </a:lnTo>
                  <a:lnTo>
                    <a:pt x="26" y="86"/>
                  </a:lnTo>
                  <a:lnTo>
                    <a:pt x="28" y="92"/>
                  </a:lnTo>
                  <a:lnTo>
                    <a:pt x="28" y="92"/>
                  </a:lnTo>
                  <a:lnTo>
                    <a:pt x="28" y="92"/>
                  </a:lnTo>
                  <a:lnTo>
                    <a:pt x="28" y="92"/>
                  </a:lnTo>
                  <a:lnTo>
                    <a:pt x="26" y="97"/>
                  </a:lnTo>
                  <a:lnTo>
                    <a:pt x="24" y="102"/>
                  </a:lnTo>
                  <a:lnTo>
                    <a:pt x="20" y="105"/>
                  </a:lnTo>
                  <a:lnTo>
                    <a:pt x="15" y="106"/>
                  </a:lnTo>
                  <a:lnTo>
                    <a:pt x="4" y="107"/>
                  </a:lnTo>
                  <a:lnTo>
                    <a:pt x="4" y="107"/>
                  </a:lnTo>
                  <a:lnTo>
                    <a:pt x="1" y="109"/>
                  </a:lnTo>
                  <a:lnTo>
                    <a:pt x="0" y="111"/>
                  </a:lnTo>
                  <a:lnTo>
                    <a:pt x="0" y="115"/>
                  </a:lnTo>
                  <a:lnTo>
                    <a:pt x="0" y="115"/>
                  </a:lnTo>
                  <a:lnTo>
                    <a:pt x="1" y="118"/>
                  </a:lnTo>
                  <a:lnTo>
                    <a:pt x="4" y="119"/>
                  </a:lnTo>
                  <a:lnTo>
                    <a:pt x="15" y="121"/>
                  </a:lnTo>
                  <a:lnTo>
                    <a:pt x="15" y="121"/>
                  </a:lnTo>
                  <a:lnTo>
                    <a:pt x="20" y="122"/>
                  </a:lnTo>
                  <a:lnTo>
                    <a:pt x="24" y="125"/>
                  </a:lnTo>
                  <a:lnTo>
                    <a:pt x="26" y="130"/>
                  </a:lnTo>
                  <a:lnTo>
                    <a:pt x="28" y="135"/>
                  </a:lnTo>
                  <a:lnTo>
                    <a:pt x="28" y="135"/>
                  </a:lnTo>
                  <a:lnTo>
                    <a:pt x="28" y="135"/>
                  </a:lnTo>
                  <a:lnTo>
                    <a:pt x="28" y="135"/>
                  </a:lnTo>
                  <a:lnTo>
                    <a:pt x="28" y="135"/>
                  </a:lnTo>
                  <a:lnTo>
                    <a:pt x="29" y="139"/>
                  </a:lnTo>
                  <a:lnTo>
                    <a:pt x="33" y="140"/>
                  </a:lnTo>
                  <a:lnTo>
                    <a:pt x="71" y="140"/>
                  </a:lnTo>
                  <a:lnTo>
                    <a:pt x="71" y="140"/>
                  </a:lnTo>
                  <a:lnTo>
                    <a:pt x="74" y="139"/>
                  </a:lnTo>
                  <a:lnTo>
                    <a:pt x="75" y="135"/>
                  </a:lnTo>
                  <a:lnTo>
                    <a:pt x="75" y="135"/>
                  </a:lnTo>
                  <a:lnTo>
                    <a:pt x="75" y="135"/>
                  </a:lnTo>
                  <a:lnTo>
                    <a:pt x="75" y="135"/>
                  </a:lnTo>
                  <a:lnTo>
                    <a:pt x="75" y="135"/>
                  </a:lnTo>
                  <a:lnTo>
                    <a:pt x="76" y="130"/>
                  </a:lnTo>
                  <a:lnTo>
                    <a:pt x="79" y="125"/>
                  </a:lnTo>
                  <a:lnTo>
                    <a:pt x="83" y="122"/>
                  </a:lnTo>
                  <a:lnTo>
                    <a:pt x="88" y="121"/>
                  </a:lnTo>
                  <a:lnTo>
                    <a:pt x="100" y="119"/>
                  </a:lnTo>
                  <a:lnTo>
                    <a:pt x="100" y="119"/>
                  </a:lnTo>
                  <a:lnTo>
                    <a:pt x="103" y="118"/>
                  </a:lnTo>
                  <a:lnTo>
                    <a:pt x="104" y="115"/>
                  </a:lnTo>
                  <a:lnTo>
                    <a:pt x="104" y="111"/>
                  </a:lnTo>
                  <a:lnTo>
                    <a:pt x="104" y="111"/>
                  </a:lnTo>
                  <a:lnTo>
                    <a:pt x="103" y="109"/>
                  </a:lnTo>
                  <a:lnTo>
                    <a:pt x="100" y="107"/>
                  </a:lnTo>
                  <a:lnTo>
                    <a:pt x="88" y="106"/>
                  </a:lnTo>
                  <a:lnTo>
                    <a:pt x="88" y="106"/>
                  </a:lnTo>
                  <a:lnTo>
                    <a:pt x="83" y="105"/>
                  </a:lnTo>
                  <a:lnTo>
                    <a:pt x="79" y="102"/>
                  </a:lnTo>
                  <a:lnTo>
                    <a:pt x="76" y="97"/>
                  </a:lnTo>
                  <a:lnTo>
                    <a:pt x="75" y="92"/>
                  </a:lnTo>
                  <a:lnTo>
                    <a:pt x="75" y="92"/>
                  </a:lnTo>
                  <a:lnTo>
                    <a:pt x="75" y="92"/>
                  </a:lnTo>
                  <a:lnTo>
                    <a:pt x="75" y="92"/>
                  </a:lnTo>
                  <a:lnTo>
                    <a:pt x="76" y="86"/>
                  </a:lnTo>
                  <a:lnTo>
                    <a:pt x="79" y="81"/>
                  </a:lnTo>
                  <a:lnTo>
                    <a:pt x="83" y="79"/>
                  </a:lnTo>
                  <a:lnTo>
                    <a:pt x="88" y="77"/>
                  </a:lnTo>
                  <a:lnTo>
                    <a:pt x="100" y="76"/>
                  </a:lnTo>
                  <a:lnTo>
                    <a:pt x="100" y="76"/>
                  </a:lnTo>
                  <a:lnTo>
                    <a:pt x="103" y="75"/>
                  </a:lnTo>
                  <a:lnTo>
                    <a:pt x="104" y="72"/>
                  </a:lnTo>
                  <a:lnTo>
                    <a:pt x="104" y="68"/>
                  </a:lnTo>
                  <a:lnTo>
                    <a:pt x="104" y="68"/>
                  </a:lnTo>
                  <a:lnTo>
                    <a:pt x="103" y="65"/>
                  </a:lnTo>
                  <a:lnTo>
                    <a:pt x="100" y="64"/>
                  </a:lnTo>
                  <a:lnTo>
                    <a:pt x="88" y="63"/>
                  </a:lnTo>
                  <a:lnTo>
                    <a:pt x="88" y="63"/>
                  </a:lnTo>
                  <a:lnTo>
                    <a:pt x="83" y="62"/>
                  </a:lnTo>
                  <a:lnTo>
                    <a:pt x="79" y="59"/>
                  </a:lnTo>
                  <a:lnTo>
                    <a:pt x="76" y="54"/>
                  </a:lnTo>
                  <a:lnTo>
                    <a:pt x="75" y="48"/>
                  </a:lnTo>
                  <a:lnTo>
                    <a:pt x="75" y="48"/>
                  </a:lnTo>
                  <a:lnTo>
                    <a:pt x="7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43" name="Freeform 8">
              <a:extLst>
                <a:ext uri="{FF2B5EF4-FFF2-40B4-BE49-F238E27FC236}">
                  <a16:creationId xmlns:a16="http://schemas.microsoft.com/office/drawing/2014/main" id="{C8E7917D-6265-4B0E-BA16-7A5C0212FB10}"/>
                </a:ext>
              </a:extLst>
            </p:cNvPr>
            <p:cNvSpPr>
              <a:spLocks/>
            </p:cNvSpPr>
            <p:nvPr/>
          </p:nvSpPr>
          <p:spPr bwMode="auto">
            <a:xfrm>
              <a:off x="11255375" y="1943101"/>
              <a:ext cx="77787" cy="73025"/>
            </a:xfrm>
            <a:custGeom>
              <a:avLst/>
              <a:gdLst>
                <a:gd name="T0" fmla="*/ 0 w 146"/>
                <a:gd name="T1" fmla="*/ 19 h 138"/>
                <a:gd name="T2" fmla="*/ 0 w 146"/>
                <a:gd name="T3" fmla="*/ 138 h 138"/>
                <a:gd name="T4" fmla="*/ 146 w 146"/>
                <a:gd name="T5" fmla="*/ 138 h 138"/>
                <a:gd name="T6" fmla="*/ 146 w 146"/>
                <a:gd name="T7" fmla="*/ 19 h 138"/>
                <a:gd name="T8" fmla="*/ 146 w 146"/>
                <a:gd name="T9" fmla="*/ 19 h 138"/>
                <a:gd name="T10" fmla="*/ 146 w 146"/>
                <a:gd name="T11" fmla="*/ 15 h 138"/>
                <a:gd name="T12" fmla="*/ 145 w 146"/>
                <a:gd name="T13" fmla="*/ 12 h 138"/>
                <a:gd name="T14" fmla="*/ 141 w 146"/>
                <a:gd name="T15" fmla="*/ 5 h 138"/>
                <a:gd name="T16" fmla="*/ 134 w 146"/>
                <a:gd name="T17" fmla="*/ 1 h 138"/>
                <a:gd name="T18" fmla="*/ 130 w 146"/>
                <a:gd name="T19" fmla="*/ 0 h 138"/>
                <a:gd name="T20" fmla="*/ 126 w 146"/>
                <a:gd name="T21" fmla="*/ 0 h 138"/>
                <a:gd name="T22" fmla="*/ 20 w 146"/>
                <a:gd name="T23" fmla="*/ 0 h 138"/>
                <a:gd name="T24" fmla="*/ 20 w 146"/>
                <a:gd name="T25" fmla="*/ 0 h 138"/>
                <a:gd name="T26" fmla="*/ 16 w 146"/>
                <a:gd name="T27" fmla="*/ 0 h 138"/>
                <a:gd name="T28" fmla="*/ 12 w 146"/>
                <a:gd name="T29" fmla="*/ 1 h 138"/>
                <a:gd name="T30" fmla="*/ 5 w 146"/>
                <a:gd name="T31" fmla="*/ 5 h 138"/>
                <a:gd name="T32" fmla="*/ 1 w 146"/>
                <a:gd name="T33" fmla="*/ 12 h 138"/>
                <a:gd name="T34" fmla="*/ 0 w 146"/>
                <a:gd name="T35" fmla="*/ 15 h 138"/>
                <a:gd name="T36" fmla="*/ 0 w 146"/>
                <a:gd name="T37" fmla="*/ 19 h 138"/>
                <a:gd name="T38" fmla="*/ 0 w 146"/>
                <a:gd name="T39" fmla="*/ 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38">
                  <a:moveTo>
                    <a:pt x="0" y="19"/>
                  </a:moveTo>
                  <a:lnTo>
                    <a:pt x="0" y="138"/>
                  </a:lnTo>
                  <a:lnTo>
                    <a:pt x="146" y="138"/>
                  </a:lnTo>
                  <a:lnTo>
                    <a:pt x="146" y="19"/>
                  </a:lnTo>
                  <a:lnTo>
                    <a:pt x="146" y="19"/>
                  </a:lnTo>
                  <a:lnTo>
                    <a:pt x="146" y="15"/>
                  </a:lnTo>
                  <a:lnTo>
                    <a:pt x="145" y="12"/>
                  </a:lnTo>
                  <a:lnTo>
                    <a:pt x="141" y="5"/>
                  </a:lnTo>
                  <a:lnTo>
                    <a:pt x="134" y="1"/>
                  </a:lnTo>
                  <a:lnTo>
                    <a:pt x="130" y="0"/>
                  </a:lnTo>
                  <a:lnTo>
                    <a:pt x="126" y="0"/>
                  </a:lnTo>
                  <a:lnTo>
                    <a:pt x="20" y="0"/>
                  </a:lnTo>
                  <a:lnTo>
                    <a:pt x="20" y="0"/>
                  </a:lnTo>
                  <a:lnTo>
                    <a:pt x="16" y="0"/>
                  </a:lnTo>
                  <a:lnTo>
                    <a:pt x="12" y="1"/>
                  </a:lnTo>
                  <a:lnTo>
                    <a:pt x="5" y="5"/>
                  </a:lnTo>
                  <a:lnTo>
                    <a:pt x="1" y="12"/>
                  </a:lnTo>
                  <a:lnTo>
                    <a:pt x="0" y="15"/>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44" name="Freeform 9">
              <a:extLst>
                <a:ext uri="{FF2B5EF4-FFF2-40B4-BE49-F238E27FC236}">
                  <a16:creationId xmlns:a16="http://schemas.microsoft.com/office/drawing/2014/main" id="{8AF57E94-24D0-466D-85D9-9E441FECBB1D}"/>
                </a:ext>
              </a:extLst>
            </p:cNvPr>
            <p:cNvSpPr>
              <a:spLocks/>
            </p:cNvSpPr>
            <p:nvPr/>
          </p:nvSpPr>
          <p:spPr bwMode="auto">
            <a:xfrm>
              <a:off x="11255375" y="2092326"/>
              <a:ext cx="77787" cy="1309688"/>
            </a:xfrm>
            <a:custGeom>
              <a:avLst/>
              <a:gdLst>
                <a:gd name="T0" fmla="*/ 0 w 146"/>
                <a:gd name="T1" fmla="*/ 2455 h 2475"/>
                <a:gd name="T2" fmla="*/ 0 w 146"/>
                <a:gd name="T3" fmla="*/ 2455 h 2475"/>
                <a:gd name="T4" fmla="*/ 0 w 146"/>
                <a:gd name="T5" fmla="*/ 2459 h 2475"/>
                <a:gd name="T6" fmla="*/ 1 w 146"/>
                <a:gd name="T7" fmla="*/ 2463 h 2475"/>
                <a:gd name="T8" fmla="*/ 5 w 146"/>
                <a:gd name="T9" fmla="*/ 2470 h 2475"/>
                <a:gd name="T10" fmla="*/ 12 w 146"/>
                <a:gd name="T11" fmla="*/ 2474 h 2475"/>
                <a:gd name="T12" fmla="*/ 16 w 146"/>
                <a:gd name="T13" fmla="*/ 2475 h 2475"/>
                <a:gd name="T14" fmla="*/ 20 w 146"/>
                <a:gd name="T15" fmla="*/ 2475 h 2475"/>
                <a:gd name="T16" fmla="*/ 126 w 146"/>
                <a:gd name="T17" fmla="*/ 2475 h 2475"/>
                <a:gd name="T18" fmla="*/ 126 w 146"/>
                <a:gd name="T19" fmla="*/ 2475 h 2475"/>
                <a:gd name="T20" fmla="*/ 130 w 146"/>
                <a:gd name="T21" fmla="*/ 2475 h 2475"/>
                <a:gd name="T22" fmla="*/ 134 w 146"/>
                <a:gd name="T23" fmla="*/ 2474 h 2475"/>
                <a:gd name="T24" fmla="*/ 141 w 146"/>
                <a:gd name="T25" fmla="*/ 2470 h 2475"/>
                <a:gd name="T26" fmla="*/ 145 w 146"/>
                <a:gd name="T27" fmla="*/ 2463 h 2475"/>
                <a:gd name="T28" fmla="*/ 146 w 146"/>
                <a:gd name="T29" fmla="*/ 2459 h 2475"/>
                <a:gd name="T30" fmla="*/ 146 w 146"/>
                <a:gd name="T31" fmla="*/ 2455 h 2475"/>
                <a:gd name="T32" fmla="*/ 146 w 146"/>
                <a:gd name="T33" fmla="*/ 0 h 2475"/>
                <a:gd name="T34" fmla="*/ 0 w 146"/>
                <a:gd name="T35" fmla="*/ 0 h 2475"/>
                <a:gd name="T36" fmla="*/ 0 w 146"/>
                <a:gd name="T37" fmla="*/ 2455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2475">
                  <a:moveTo>
                    <a:pt x="0" y="2455"/>
                  </a:moveTo>
                  <a:lnTo>
                    <a:pt x="0" y="2455"/>
                  </a:lnTo>
                  <a:lnTo>
                    <a:pt x="0" y="2459"/>
                  </a:lnTo>
                  <a:lnTo>
                    <a:pt x="1" y="2463"/>
                  </a:lnTo>
                  <a:lnTo>
                    <a:pt x="5" y="2470"/>
                  </a:lnTo>
                  <a:lnTo>
                    <a:pt x="12" y="2474"/>
                  </a:lnTo>
                  <a:lnTo>
                    <a:pt x="16" y="2475"/>
                  </a:lnTo>
                  <a:lnTo>
                    <a:pt x="20" y="2475"/>
                  </a:lnTo>
                  <a:lnTo>
                    <a:pt x="126" y="2475"/>
                  </a:lnTo>
                  <a:lnTo>
                    <a:pt x="126" y="2475"/>
                  </a:lnTo>
                  <a:lnTo>
                    <a:pt x="130" y="2475"/>
                  </a:lnTo>
                  <a:lnTo>
                    <a:pt x="134" y="2474"/>
                  </a:lnTo>
                  <a:lnTo>
                    <a:pt x="141" y="2470"/>
                  </a:lnTo>
                  <a:lnTo>
                    <a:pt x="145" y="2463"/>
                  </a:lnTo>
                  <a:lnTo>
                    <a:pt x="146" y="2459"/>
                  </a:lnTo>
                  <a:lnTo>
                    <a:pt x="146" y="2455"/>
                  </a:lnTo>
                  <a:lnTo>
                    <a:pt x="146" y="0"/>
                  </a:lnTo>
                  <a:lnTo>
                    <a:pt x="0" y="0"/>
                  </a:lnTo>
                  <a:lnTo>
                    <a:pt x="0" y="2455"/>
                  </a:lnTo>
                  <a:close/>
                </a:path>
              </a:pathLst>
            </a:custGeom>
            <a:grpFill/>
            <a:ln>
              <a:noFill/>
            </a:ln>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45" name="Rectangle 10">
              <a:extLst>
                <a:ext uri="{FF2B5EF4-FFF2-40B4-BE49-F238E27FC236}">
                  <a16:creationId xmlns:a16="http://schemas.microsoft.com/office/drawing/2014/main" id="{E485372F-A53B-42E4-8C9E-2644A5D8F344}"/>
                </a:ext>
              </a:extLst>
            </p:cNvPr>
            <p:cNvSpPr>
              <a:spLocks noChangeArrowheads="1"/>
            </p:cNvSpPr>
            <p:nvPr/>
          </p:nvSpPr>
          <p:spPr bwMode="auto">
            <a:xfrm>
              <a:off x="10979150" y="2001838"/>
              <a:ext cx="7937"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46" name="Rectangle 11">
              <a:extLst>
                <a:ext uri="{FF2B5EF4-FFF2-40B4-BE49-F238E27FC236}">
                  <a16:creationId xmlns:a16="http://schemas.microsoft.com/office/drawing/2014/main" id="{6EE77F4B-09DC-4F5C-9705-A86BCC76B23E}"/>
                </a:ext>
              </a:extLst>
            </p:cNvPr>
            <p:cNvSpPr>
              <a:spLocks noChangeArrowheads="1"/>
            </p:cNvSpPr>
            <p:nvPr/>
          </p:nvSpPr>
          <p:spPr bwMode="auto">
            <a:xfrm>
              <a:off x="11601450" y="2001838"/>
              <a:ext cx="7937"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47" name="Freeform 12">
              <a:extLst>
                <a:ext uri="{FF2B5EF4-FFF2-40B4-BE49-F238E27FC236}">
                  <a16:creationId xmlns:a16="http://schemas.microsoft.com/office/drawing/2014/main" id="{CDF75765-3E25-48E7-8E6F-A2A66ED84C5B}"/>
                </a:ext>
              </a:extLst>
            </p:cNvPr>
            <p:cNvSpPr>
              <a:spLocks/>
            </p:cNvSpPr>
            <p:nvPr/>
          </p:nvSpPr>
          <p:spPr bwMode="auto">
            <a:xfrm>
              <a:off x="11266488" y="1817688"/>
              <a:ext cx="55562" cy="73025"/>
            </a:xfrm>
            <a:custGeom>
              <a:avLst/>
              <a:gdLst>
                <a:gd name="T0" fmla="*/ 15 w 104"/>
                <a:gd name="T1" fmla="*/ 119 h 139"/>
                <a:gd name="T2" fmla="*/ 28 w 104"/>
                <a:gd name="T3" fmla="*/ 129 h 139"/>
                <a:gd name="T4" fmla="*/ 28 w 104"/>
                <a:gd name="T5" fmla="*/ 135 h 139"/>
                <a:gd name="T6" fmla="*/ 30 w 104"/>
                <a:gd name="T7" fmla="*/ 138 h 139"/>
                <a:gd name="T8" fmla="*/ 71 w 104"/>
                <a:gd name="T9" fmla="*/ 139 h 139"/>
                <a:gd name="T10" fmla="*/ 76 w 104"/>
                <a:gd name="T11" fmla="*/ 135 h 139"/>
                <a:gd name="T12" fmla="*/ 76 w 104"/>
                <a:gd name="T13" fmla="*/ 134 h 139"/>
                <a:gd name="T14" fmla="*/ 84 w 104"/>
                <a:gd name="T15" fmla="*/ 121 h 139"/>
                <a:gd name="T16" fmla="*/ 100 w 104"/>
                <a:gd name="T17" fmla="*/ 118 h 139"/>
                <a:gd name="T18" fmla="*/ 104 w 104"/>
                <a:gd name="T19" fmla="*/ 112 h 139"/>
                <a:gd name="T20" fmla="*/ 100 w 104"/>
                <a:gd name="T21" fmla="*/ 108 h 139"/>
                <a:gd name="T22" fmla="*/ 84 w 104"/>
                <a:gd name="T23" fmla="*/ 105 h 139"/>
                <a:gd name="T24" fmla="*/ 76 w 104"/>
                <a:gd name="T25" fmla="*/ 92 h 139"/>
                <a:gd name="T26" fmla="*/ 76 w 104"/>
                <a:gd name="T27" fmla="*/ 91 h 139"/>
                <a:gd name="T28" fmla="*/ 84 w 104"/>
                <a:gd name="T29" fmla="*/ 77 h 139"/>
                <a:gd name="T30" fmla="*/ 100 w 104"/>
                <a:gd name="T31" fmla="*/ 75 h 139"/>
                <a:gd name="T32" fmla="*/ 104 w 104"/>
                <a:gd name="T33" fmla="*/ 68 h 139"/>
                <a:gd name="T34" fmla="*/ 100 w 104"/>
                <a:gd name="T35" fmla="*/ 64 h 139"/>
                <a:gd name="T36" fmla="*/ 84 w 104"/>
                <a:gd name="T37" fmla="*/ 62 h 139"/>
                <a:gd name="T38" fmla="*/ 76 w 104"/>
                <a:gd name="T39" fmla="*/ 49 h 139"/>
                <a:gd name="T40" fmla="*/ 76 w 104"/>
                <a:gd name="T41" fmla="*/ 49 h 139"/>
                <a:gd name="T42" fmla="*/ 84 w 104"/>
                <a:gd name="T43" fmla="*/ 34 h 139"/>
                <a:gd name="T44" fmla="*/ 100 w 104"/>
                <a:gd name="T45" fmla="*/ 32 h 139"/>
                <a:gd name="T46" fmla="*/ 104 w 104"/>
                <a:gd name="T47" fmla="*/ 25 h 139"/>
                <a:gd name="T48" fmla="*/ 100 w 104"/>
                <a:gd name="T49" fmla="*/ 21 h 139"/>
                <a:gd name="T50" fmla="*/ 84 w 104"/>
                <a:gd name="T51" fmla="*/ 18 h 139"/>
                <a:gd name="T52" fmla="*/ 76 w 104"/>
                <a:gd name="T53" fmla="*/ 5 h 139"/>
                <a:gd name="T54" fmla="*/ 76 w 104"/>
                <a:gd name="T55" fmla="*/ 5 h 139"/>
                <a:gd name="T56" fmla="*/ 33 w 104"/>
                <a:gd name="T57" fmla="*/ 0 h 139"/>
                <a:gd name="T58" fmla="*/ 28 w 104"/>
                <a:gd name="T59" fmla="*/ 5 h 139"/>
                <a:gd name="T60" fmla="*/ 28 w 104"/>
                <a:gd name="T61" fmla="*/ 5 h 139"/>
                <a:gd name="T62" fmla="*/ 20 w 104"/>
                <a:gd name="T63" fmla="*/ 18 h 139"/>
                <a:gd name="T64" fmla="*/ 4 w 104"/>
                <a:gd name="T65" fmla="*/ 21 h 139"/>
                <a:gd name="T66" fmla="*/ 0 w 104"/>
                <a:gd name="T67" fmla="*/ 28 h 139"/>
                <a:gd name="T68" fmla="*/ 4 w 104"/>
                <a:gd name="T69" fmla="*/ 32 h 139"/>
                <a:gd name="T70" fmla="*/ 20 w 104"/>
                <a:gd name="T71" fmla="*/ 34 h 139"/>
                <a:gd name="T72" fmla="*/ 28 w 104"/>
                <a:gd name="T73" fmla="*/ 49 h 139"/>
                <a:gd name="T74" fmla="*/ 28 w 104"/>
                <a:gd name="T75" fmla="*/ 49 h 139"/>
                <a:gd name="T76" fmla="*/ 20 w 104"/>
                <a:gd name="T77" fmla="*/ 62 h 139"/>
                <a:gd name="T78" fmla="*/ 4 w 104"/>
                <a:gd name="T79" fmla="*/ 64 h 139"/>
                <a:gd name="T80" fmla="*/ 0 w 104"/>
                <a:gd name="T81" fmla="*/ 71 h 139"/>
                <a:gd name="T82" fmla="*/ 4 w 104"/>
                <a:gd name="T83" fmla="*/ 75 h 139"/>
                <a:gd name="T84" fmla="*/ 20 w 104"/>
                <a:gd name="T85" fmla="*/ 77 h 139"/>
                <a:gd name="T86" fmla="*/ 28 w 104"/>
                <a:gd name="T87" fmla="*/ 91 h 139"/>
                <a:gd name="T88" fmla="*/ 28 w 104"/>
                <a:gd name="T89" fmla="*/ 92 h 139"/>
                <a:gd name="T90" fmla="*/ 20 w 104"/>
                <a:gd name="T91" fmla="*/ 105 h 139"/>
                <a:gd name="T92" fmla="*/ 4 w 104"/>
                <a:gd name="T93" fmla="*/ 108 h 139"/>
                <a:gd name="T94" fmla="*/ 0 w 104"/>
                <a:gd name="T95" fmla="*/ 114 h 139"/>
                <a:gd name="T96" fmla="*/ 4 w 104"/>
                <a:gd name="T97"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39">
                  <a:moveTo>
                    <a:pt x="4" y="118"/>
                  </a:moveTo>
                  <a:lnTo>
                    <a:pt x="15" y="119"/>
                  </a:lnTo>
                  <a:lnTo>
                    <a:pt x="15" y="119"/>
                  </a:lnTo>
                  <a:lnTo>
                    <a:pt x="20" y="121"/>
                  </a:lnTo>
                  <a:lnTo>
                    <a:pt x="25" y="125"/>
                  </a:lnTo>
                  <a:lnTo>
                    <a:pt x="28" y="129"/>
                  </a:lnTo>
                  <a:lnTo>
                    <a:pt x="28" y="134"/>
                  </a:lnTo>
                  <a:lnTo>
                    <a:pt x="28" y="134"/>
                  </a:lnTo>
                  <a:lnTo>
                    <a:pt x="28" y="135"/>
                  </a:lnTo>
                  <a:lnTo>
                    <a:pt x="28" y="135"/>
                  </a:lnTo>
                  <a:lnTo>
                    <a:pt x="28" y="135"/>
                  </a:lnTo>
                  <a:lnTo>
                    <a:pt x="30" y="138"/>
                  </a:lnTo>
                  <a:lnTo>
                    <a:pt x="33" y="139"/>
                  </a:lnTo>
                  <a:lnTo>
                    <a:pt x="71" y="139"/>
                  </a:lnTo>
                  <a:lnTo>
                    <a:pt x="71" y="139"/>
                  </a:lnTo>
                  <a:lnTo>
                    <a:pt x="75" y="138"/>
                  </a:lnTo>
                  <a:lnTo>
                    <a:pt x="76" y="135"/>
                  </a:lnTo>
                  <a:lnTo>
                    <a:pt x="76" y="135"/>
                  </a:lnTo>
                  <a:lnTo>
                    <a:pt x="76" y="134"/>
                  </a:lnTo>
                  <a:lnTo>
                    <a:pt x="76" y="134"/>
                  </a:lnTo>
                  <a:lnTo>
                    <a:pt x="76" y="134"/>
                  </a:lnTo>
                  <a:lnTo>
                    <a:pt x="78" y="129"/>
                  </a:lnTo>
                  <a:lnTo>
                    <a:pt x="80" y="125"/>
                  </a:lnTo>
                  <a:lnTo>
                    <a:pt x="84" y="121"/>
                  </a:lnTo>
                  <a:lnTo>
                    <a:pt x="90" y="119"/>
                  </a:lnTo>
                  <a:lnTo>
                    <a:pt x="100" y="118"/>
                  </a:lnTo>
                  <a:lnTo>
                    <a:pt x="100" y="118"/>
                  </a:lnTo>
                  <a:lnTo>
                    <a:pt x="103" y="117"/>
                  </a:lnTo>
                  <a:lnTo>
                    <a:pt x="104" y="114"/>
                  </a:lnTo>
                  <a:lnTo>
                    <a:pt x="104" y="112"/>
                  </a:lnTo>
                  <a:lnTo>
                    <a:pt x="104" y="112"/>
                  </a:lnTo>
                  <a:lnTo>
                    <a:pt x="103" y="109"/>
                  </a:lnTo>
                  <a:lnTo>
                    <a:pt x="100" y="108"/>
                  </a:lnTo>
                  <a:lnTo>
                    <a:pt x="90" y="106"/>
                  </a:lnTo>
                  <a:lnTo>
                    <a:pt x="90" y="106"/>
                  </a:lnTo>
                  <a:lnTo>
                    <a:pt x="84" y="105"/>
                  </a:lnTo>
                  <a:lnTo>
                    <a:pt x="80" y="101"/>
                  </a:lnTo>
                  <a:lnTo>
                    <a:pt x="78" y="97"/>
                  </a:lnTo>
                  <a:lnTo>
                    <a:pt x="76" y="92"/>
                  </a:lnTo>
                  <a:lnTo>
                    <a:pt x="76" y="92"/>
                  </a:lnTo>
                  <a:lnTo>
                    <a:pt x="76" y="91"/>
                  </a:lnTo>
                  <a:lnTo>
                    <a:pt x="76" y="91"/>
                  </a:lnTo>
                  <a:lnTo>
                    <a:pt x="78" y="85"/>
                  </a:lnTo>
                  <a:lnTo>
                    <a:pt x="80" y="81"/>
                  </a:lnTo>
                  <a:lnTo>
                    <a:pt x="84" y="77"/>
                  </a:lnTo>
                  <a:lnTo>
                    <a:pt x="90" y="76"/>
                  </a:lnTo>
                  <a:lnTo>
                    <a:pt x="100" y="75"/>
                  </a:lnTo>
                  <a:lnTo>
                    <a:pt x="100" y="75"/>
                  </a:lnTo>
                  <a:lnTo>
                    <a:pt x="103" y="74"/>
                  </a:lnTo>
                  <a:lnTo>
                    <a:pt x="104" y="71"/>
                  </a:lnTo>
                  <a:lnTo>
                    <a:pt x="104" y="68"/>
                  </a:lnTo>
                  <a:lnTo>
                    <a:pt x="104" y="68"/>
                  </a:lnTo>
                  <a:lnTo>
                    <a:pt x="103" y="66"/>
                  </a:lnTo>
                  <a:lnTo>
                    <a:pt x="100" y="64"/>
                  </a:lnTo>
                  <a:lnTo>
                    <a:pt x="90" y="63"/>
                  </a:lnTo>
                  <a:lnTo>
                    <a:pt x="90" y="63"/>
                  </a:lnTo>
                  <a:lnTo>
                    <a:pt x="84" y="62"/>
                  </a:lnTo>
                  <a:lnTo>
                    <a:pt x="80" y="58"/>
                  </a:lnTo>
                  <a:lnTo>
                    <a:pt x="78" y="54"/>
                  </a:lnTo>
                  <a:lnTo>
                    <a:pt x="76" y="49"/>
                  </a:lnTo>
                  <a:lnTo>
                    <a:pt x="76" y="49"/>
                  </a:lnTo>
                  <a:lnTo>
                    <a:pt x="76" y="49"/>
                  </a:lnTo>
                  <a:lnTo>
                    <a:pt x="76" y="49"/>
                  </a:lnTo>
                  <a:lnTo>
                    <a:pt x="78" y="42"/>
                  </a:lnTo>
                  <a:lnTo>
                    <a:pt x="80" y="38"/>
                  </a:lnTo>
                  <a:lnTo>
                    <a:pt x="84" y="34"/>
                  </a:lnTo>
                  <a:lnTo>
                    <a:pt x="90" y="33"/>
                  </a:lnTo>
                  <a:lnTo>
                    <a:pt x="100" y="32"/>
                  </a:lnTo>
                  <a:lnTo>
                    <a:pt x="100" y="32"/>
                  </a:lnTo>
                  <a:lnTo>
                    <a:pt x="103" y="30"/>
                  </a:lnTo>
                  <a:lnTo>
                    <a:pt x="104" y="28"/>
                  </a:lnTo>
                  <a:lnTo>
                    <a:pt x="104" y="25"/>
                  </a:lnTo>
                  <a:lnTo>
                    <a:pt x="104" y="25"/>
                  </a:lnTo>
                  <a:lnTo>
                    <a:pt x="103" y="22"/>
                  </a:lnTo>
                  <a:lnTo>
                    <a:pt x="100" y="21"/>
                  </a:lnTo>
                  <a:lnTo>
                    <a:pt x="90" y="20"/>
                  </a:lnTo>
                  <a:lnTo>
                    <a:pt x="90" y="20"/>
                  </a:lnTo>
                  <a:lnTo>
                    <a:pt x="84" y="18"/>
                  </a:lnTo>
                  <a:lnTo>
                    <a:pt x="80" y="14"/>
                  </a:lnTo>
                  <a:lnTo>
                    <a:pt x="78" y="11"/>
                  </a:lnTo>
                  <a:lnTo>
                    <a:pt x="76" y="5"/>
                  </a:lnTo>
                  <a:lnTo>
                    <a:pt x="76" y="5"/>
                  </a:lnTo>
                  <a:lnTo>
                    <a:pt x="76" y="5"/>
                  </a:lnTo>
                  <a:lnTo>
                    <a:pt x="76" y="5"/>
                  </a:lnTo>
                  <a:lnTo>
                    <a:pt x="75" y="1"/>
                  </a:lnTo>
                  <a:lnTo>
                    <a:pt x="71" y="0"/>
                  </a:lnTo>
                  <a:lnTo>
                    <a:pt x="33" y="0"/>
                  </a:lnTo>
                  <a:lnTo>
                    <a:pt x="33" y="0"/>
                  </a:lnTo>
                  <a:lnTo>
                    <a:pt x="30" y="1"/>
                  </a:lnTo>
                  <a:lnTo>
                    <a:pt x="28" y="5"/>
                  </a:lnTo>
                  <a:lnTo>
                    <a:pt x="28" y="5"/>
                  </a:lnTo>
                  <a:lnTo>
                    <a:pt x="28" y="5"/>
                  </a:lnTo>
                  <a:lnTo>
                    <a:pt x="28" y="5"/>
                  </a:lnTo>
                  <a:lnTo>
                    <a:pt x="28" y="11"/>
                  </a:lnTo>
                  <a:lnTo>
                    <a:pt x="25" y="14"/>
                  </a:lnTo>
                  <a:lnTo>
                    <a:pt x="20" y="18"/>
                  </a:lnTo>
                  <a:lnTo>
                    <a:pt x="15" y="20"/>
                  </a:lnTo>
                  <a:lnTo>
                    <a:pt x="4" y="21"/>
                  </a:lnTo>
                  <a:lnTo>
                    <a:pt x="4" y="21"/>
                  </a:lnTo>
                  <a:lnTo>
                    <a:pt x="2" y="22"/>
                  </a:lnTo>
                  <a:lnTo>
                    <a:pt x="0" y="25"/>
                  </a:lnTo>
                  <a:lnTo>
                    <a:pt x="0" y="28"/>
                  </a:lnTo>
                  <a:lnTo>
                    <a:pt x="0" y="28"/>
                  </a:lnTo>
                  <a:lnTo>
                    <a:pt x="2" y="30"/>
                  </a:lnTo>
                  <a:lnTo>
                    <a:pt x="4" y="32"/>
                  </a:lnTo>
                  <a:lnTo>
                    <a:pt x="15" y="33"/>
                  </a:lnTo>
                  <a:lnTo>
                    <a:pt x="15" y="33"/>
                  </a:lnTo>
                  <a:lnTo>
                    <a:pt x="20" y="34"/>
                  </a:lnTo>
                  <a:lnTo>
                    <a:pt x="25" y="38"/>
                  </a:lnTo>
                  <a:lnTo>
                    <a:pt x="28" y="42"/>
                  </a:lnTo>
                  <a:lnTo>
                    <a:pt x="28" y="49"/>
                  </a:lnTo>
                  <a:lnTo>
                    <a:pt x="28" y="49"/>
                  </a:lnTo>
                  <a:lnTo>
                    <a:pt x="28" y="49"/>
                  </a:lnTo>
                  <a:lnTo>
                    <a:pt x="28" y="49"/>
                  </a:lnTo>
                  <a:lnTo>
                    <a:pt x="28" y="54"/>
                  </a:lnTo>
                  <a:lnTo>
                    <a:pt x="25" y="58"/>
                  </a:lnTo>
                  <a:lnTo>
                    <a:pt x="20" y="62"/>
                  </a:lnTo>
                  <a:lnTo>
                    <a:pt x="15" y="63"/>
                  </a:lnTo>
                  <a:lnTo>
                    <a:pt x="4" y="64"/>
                  </a:lnTo>
                  <a:lnTo>
                    <a:pt x="4" y="64"/>
                  </a:lnTo>
                  <a:lnTo>
                    <a:pt x="2" y="66"/>
                  </a:lnTo>
                  <a:lnTo>
                    <a:pt x="0" y="68"/>
                  </a:lnTo>
                  <a:lnTo>
                    <a:pt x="0" y="71"/>
                  </a:lnTo>
                  <a:lnTo>
                    <a:pt x="0" y="71"/>
                  </a:lnTo>
                  <a:lnTo>
                    <a:pt x="2" y="74"/>
                  </a:lnTo>
                  <a:lnTo>
                    <a:pt x="4" y="75"/>
                  </a:lnTo>
                  <a:lnTo>
                    <a:pt x="15" y="76"/>
                  </a:lnTo>
                  <a:lnTo>
                    <a:pt x="15" y="76"/>
                  </a:lnTo>
                  <a:lnTo>
                    <a:pt x="20" y="77"/>
                  </a:lnTo>
                  <a:lnTo>
                    <a:pt x="25" y="81"/>
                  </a:lnTo>
                  <a:lnTo>
                    <a:pt x="28" y="85"/>
                  </a:lnTo>
                  <a:lnTo>
                    <a:pt x="28" y="91"/>
                  </a:lnTo>
                  <a:lnTo>
                    <a:pt x="28" y="92"/>
                  </a:lnTo>
                  <a:lnTo>
                    <a:pt x="28" y="92"/>
                  </a:lnTo>
                  <a:lnTo>
                    <a:pt x="28" y="92"/>
                  </a:lnTo>
                  <a:lnTo>
                    <a:pt x="28" y="97"/>
                  </a:lnTo>
                  <a:lnTo>
                    <a:pt x="25" y="101"/>
                  </a:lnTo>
                  <a:lnTo>
                    <a:pt x="20" y="105"/>
                  </a:lnTo>
                  <a:lnTo>
                    <a:pt x="15" y="106"/>
                  </a:lnTo>
                  <a:lnTo>
                    <a:pt x="4" y="108"/>
                  </a:lnTo>
                  <a:lnTo>
                    <a:pt x="4" y="108"/>
                  </a:lnTo>
                  <a:lnTo>
                    <a:pt x="2" y="109"/>
                  </a:lnTo>
                  <a:lnTo>
                    <a:pt x="0" y="112"/>
                  </a:lnTo>
                  <a:lnTo>
                    <a:pt x="0" y="114"/>
                  </a:lnTo>
                  <a:lnTo>
                    <a:pt x="0" y="114"/>
                  </a:lnTo>
                  <a:lnTo>
                    <a:pt x="2" y="117"/>
                  </a:lnTo>
                  <a:lnTo>
                    <a:pt x="4" y="118"/>
                  </a:lnTo>
                  <a:lnTo>
                    <a:pt x="4"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48" name="Rectangle 13">
              <a:extLst>
                <a:ext uri="{FF2B5EF4-FFF2-40B4-BE49-F238E27FC236}">
                  <a16:creationId xmlns:a16="http://schemas.microsoft.com/office/drawing/2014/main" id="{F1CB2366-1FC8-4A10-9D8B-A74C60D0110A}"/>
                </a:ext>
              </a:extLst>
            </p:cNvPr>
            <p:cNvSpPr>
              <a:spLocks noChangeArrowheads="1"/>
            </p:cNvSpPr>
            <p:nvPr/>
          </p:nvSpPr>
          <p:spPr bwMode="auto">
            <a:xfrm>
              <a:off x="11290300" y="1901826"/>
              <a:ext cx="7937"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49" name="Freeform 14">
              <a:extLst>
                <a:ext uri="{FF2B5EF4-FFF2-40B4-BE49-F238E27FC236}">
                  <a16:creationId xmlns:a16="http://schemas.microsoft.com/office/drawing/2014/main" id="{2479F43A-0BFC-4248-B246-A324463EF780}"/>
                </a:ext>
              </a:extLst>
            </p:cNvPr>
            <p:cNvSpPr>
              <a:spLocks/>
            </p:cNvSpPr>
            <p:nvPr/>
          </p:nvSpPr>
          <p:spPr bwMode="auto">
            <a:xfrm>
              <a:off x="10764838" y="2098676"/>
              <a:ext cx="42862" cy="57150"/>
            </a:xfrm>
            <a:custGeom>
              <a:avLst/>
              <a:gdLst>
                <a:gd name="T0" fmla="*/ 12 w 81"/>
                <a:gd name="T1" fmla="*/ 93 h 107"/>
                <a:gd name="T2" fmla="*/ 21 w 81"/>
                <a:gd name="T3" fmla="*/ 99 h 107"/>
                <a:gd name="T4" fmla="*/ 21 w 81"/>
                <a:gd name="T5" fmla="*/ 103 h 107"/>
                <a:gd name="T6" fmla="*/ 23 w 81"/>
                <a:gd name="T7" fmla="*/ 107 h 107"/>
                <a:gd name="T8" fmla="*/ 56 w 81"/>
                <a:gd name="T9" fmla="*/ 107 h 107"/>
                <a:gd name="T10" fmla="*/ 60 w 81"/>
                <a:gd name="T11" fmla="*/ 105 h 107"/>
                <a:gd name="T12" fmla="*/ 60 w 81"/>
                <a:gd name="T13" fmla="*/ 103 h 107"/>
                <a:gd name="T14" fmla="*/ 65 w 81"/>
                <a:gd name="T15" fmla="*/ 94 h 107"/>
                <a:gd name="T16" fmla="*/ 78 w 81"/>
                <a:gd name="T17" fmla="*/ 91 h 107"/>
                <a:gd name="T18" fmla="*/ 81 w 81"/>
                <a:gd name="T19" fmla="*/ 86 h 107"/>
                <a:gd name="T20" fmla="*/ 78 w 81"/>
                <a:gd name="T21" fmla="*/ 82 h 107"/>
                <a:gd name="T22" fmla="*/ 65 w 81"/>
                <a:gd name="T23" fmla="*/ 81 h 107"/>
                <a:gd name="T24" fmla="*/ 60 w 81"/>
                <a:gd name="T25" fmla="*/ 70 h 107"/>
                <a:gd name="T26" fmla="*/ 60 w 81"/>
                <a:gd name="T27" fmla="*/ 70 h 107"/>
                <a:gd name="T28" fmla="*/ 65 w 81"/>
                <a:gd name="T29" fmla="*/ 60 h 107"/>
                <a:gd name="T30" fmla="*/ 78 w 81"/>
                <a:gd name="T31" fmla="*/ 57 h 107"/>
                <a:gd name="T32" fmla="*/ 81 w 81"/>
                <a:gd name="T33" fmla="*/ 52 h 107"/>
                <a:gd name="T34" fmla="*/ 78 w 81"/>
                <a:gd name="T35" fmla="*/ 49 h 107"/>
                <a:gd name="T36" fmla="*/ 65 w 81"/>
                <a:gd name="T37" fmla="*/ 47 h 107"/>
                <a:gd name="T38" fmla="*/ 60 w 81"/>
                <a:gd name="T39" fmla="*/ 36 h 107"/>
                <a:gd name="T40" fmla="*/ 60 w 81"/>
                <a:gd name="T41" fmla="*/ 36 h 107"/>
                <a:gd name="T42" fmla="*/ 65 w 81"/>
                <a:gd name="T43" fmla="*/ 26 h 107"/>
                <a:gd name="T44" fmla="*/ 78 w 81"/>
                <a:gd name="T45" fmla="*/ 24 h 107"/>
                <a:gd name="T46" fmla="*/ 81 w 81"/>
                <a:gd name="T47" fmla="*/ 19 h 107"/>
                <a:gd name="T48" fmla="*/ 78 w 81"/>
                <a:gd name="T49" fmla="*/ 15 h 107"/>
                <a:gd name="T50" fmla="*/ 65 w 81"/>
                <a:gd name="T51" fmla="*/ 14 h 107"/>
                <a:gd name="T52" fmla="*/ 60 w 81"/>
                <a:gd name="T53" fmla="*/ 3 h 107"/>
                <a:gd name="T54" fmla="*/ 60 w 81"/>
                <a:gd name="T55" fmla="*/ 3 h 107"/>
                <a:gd name="T56" fmla="*/ 25 w 81"/>
                <a:gd name="T57" fmla="*/ 0 h 107"/>
                <a:gd name="T58" fmla="*/ 21 w 81"/>
                <a:gd name="T59" fmla="*/ 3 h 107"/>
                <a:gd name="T60" fmla="*/ 21 w 81"/>
                <a:gd name="T61" fmla="*/ 3 h 107"/>
                <a:gd name="T62" fmla="*/ 16 w 81"/>
                <a:gd name="T63" fmla="*/ 14 h 107"/>
                <a:gd name="T64" fmla="*/ 3 w 81"/>
                <a:gd name="T65" fmla="*/ 15 h 107"/>
                <a:gd name="T66" fmla="*/ 0 w 81"/>
                <a:gd name="T67" fmla="*/ 21 h 107"/>
                <a:gd name="T68" fmla="*/ 3 w 81"/>
                <a:gd name="T69" fmla="*/ 24 h 107"/>
                <a:gd name="T70" fmla="*/ 16 w 81"/>
                <a:gd name="T71" fmla="*/ 26 h 107"/>
                <a:gd name="T72" fmla="*/ 21 w 81"/>
                <a:gd name="T73" fmla="*/ 36 h 107"/>
                <a:gd name="T74" fmla="*/ 21 w 81"/>
                <a:gd name="T75" fmla="*/ 36 h 107"/>
                <a:gd name="T76" fmla="*/ 16 w 81"/>
                <a:gd name="T77" fmla="*/ 47 h 107"/>
                <a:gd name="T78" fmla="*/ 3 w 81"/>
                <a:gd name="T79" fmla="*/ 49 h 107"/>
                <a:gd name="T80" fmla="*/ 0 w 81"/>
                <a:gd name="T81" fmla="*/ 55 h 107"/>
                <a:gd name="T82" fmla="*/ 3 w 81"/>
                <a:gd name="T83" fmla="*/ 57 h 107"/>
                <a:gd name="T84" fmla="*/ 16 w 81"/>
                <a:gd name="T85" fmla="*/ 60 h 107"/>
                <a:gd name="T86" fmla="*/ 21 w 81"/>
                <a:gd name="T87" fmla="*/ 70 h 107"/>
                <a:gd name="T88" fmla="*/ 21 w 81"/>
                <a:gd name="T89" fmla="*/ 70 h 107"/>
                <a:gd name="T90" fmla="*/ 16 w 81"/>
                <a:gd name="T91" fmla="*/ 81 h 107"/>
                <a:gd name="T92" fmla="*/ 3 w 81"/>
                <a:gd name="T93" fmla="*/ 82 h 107"/>
                <a:gd name="T94" fmla="*/ 0 w 81"/>
                <a:gd name="T95" fmla="*/ 89 h 107"/>
                <a:gd name="T96" fmla="*/ 3 w 81"/>
                <a:gd name="T9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7">
                  <a:moveTo>
                    <a:pt x="3" y="91"/>
                  </a:moveTo>
                  <a:lnTo>
                    <a:pt x="12" y="93"/>
                  </a:lnTo>
                  <a:lnTo>
                    <a:pt x="12" y="93"/>
                  </a:lnTo>
                  <a:lnTo>
                    <a:pt x="16" y="94"/>
                  </a:lnTo>
                  <a:lnTo>
                    <a:pt x="19" y="97"/>
                  </a:lnTo>
                  <a:lnTo>
                    <a:pt x="21" y="99"/>
                  </a:lnTo>
                  <a:lnTo>
                    <a:pt x="21" y="103"/>
                  </a:lnTo>
                  <a:lnTo>
                    <a:pt x="21" y="103"/>
                  </a:lnTo>
                  <a:lnTo>
                    <a:pt x="21" y="103"/>
                  </a:lnTo>
                  <a:lnTo>
                    <a:pt x="21" y="105"/>
                  </a:lnTo>
                  <a:lnTo>
                    <a:pt x="21" y="105"/>
                  </a:lnTo>
                  <a:lnTo>
                    <a:pt x="23" y="107"/>
                  </a:lnTo>
                  <a:lnTo>
                    <a:pt x="25" y="107"/>
                  </a:lnTo>
                  <a:lnTo>
                    <a:pt x="56" y="107"/>
                  </a:lnTo>
                  <a:lnTo>
                    <a:pt x="56" y="107"/>
                  </a:lnTo>
                  <a:lnTo>
                    <a:pt x="58" y="107"/>
                  </a:lnTo>
                  <a:lnTo>
                    <a:pt x="60" y="105"/>
                  </a:lnTo>
                  <a:lnTo>
                    <a:pt x="60" y="105"/>
                  </a:lnTo>
                  <a:lnTo>
                    <a:pt x="60" y="103"/>
                  </a:lnTo>
                  <a:lnTo>
                    <a:pt x="60" y="103"/>
                  </a:lnTo>
                  <a:lnTo>
                    <a:pt x="60" y="103"/>
                  </a:lnTo>
                  <a:lnTo>
                    <a:pt x="60" y="99"/>
                  </a:lnTo>
                  <a:lnTo>
                    <a:pt x="62" y="97"/>
                  </a:lnTo>
                  <a:lnTo>
                    <a:pt x="65" y="94"/>
                  </a:lnTo>
                  <a:lnTo>
                    <a:pt x="69" y="93"/>
                  </a:lnTo>
                  <a:lnTo>
                    <a:pt x="78" y="91"/>
                  </a:lnTo>
                  <a:lnTo>
                    <a:pt x="78" y="91"/>
                  </a:lnTo>
                  <a:lnTo>
                    <a:pt x="79" y="90"/>
                  </a:lnTo>
                  <a:lnTo>
                    <a:pt x="81" y="89"/>
                  </a:lnTo>
                  <a:lnTo>
                    <a:pt x="81" y="86"/>
                  </a:lnTo>
                  <a:lnTo>
                    <a:pt x="81" y="86"/>
                  </a:lnTo>
                  <a:lnTo>
                    <a:pt x="79" y="84"/>
                  </a:lnTo>
                  <a:lnTo>
                    <a:pt x="78" y="82"/>
                  </a:lnTo>
                  <a:lnTo>
                    <a:pt x="69" y="82"/>
                  </a:lnTo>
                  <a:lnTo>
                    <a:pt x="69" y="82"/>
                  </a:lnTo>
                  <a:lnTo>
                    <a:pt x="65" y="81"/>
                  </a:lnTo>
                  <a:lnTo>
                    <a:pt x="62" y="78"/>
                  </a:lnTo>
                  <a:lnTo>
                    <a:pt x="60" y="74"/>
                  </a:lnTo>
                  <a:lnTo>
                    <a:pt x="60" y="70"/>
                  </a:lnTo>
                  <a:lnTo>
                    <a:pt x="60" y="70"/>
                  </a:lnTo>
                  <a:lnTo>
                    <a:pt x="60" y="70"/>
                  </a:lnTo>
                  <a:lnTo>
                    <a:pt x="60" y="70"/>
                  </a:lnTo>
                  <a:lnTo>
                    <a:pt x="60" y="66"/>
                  </a:lnTo>
                  <a:lnTo>
                    <a:pt x="62" y="63"/>
                  </a:lnTo>
                  <a:lnTo>
                    <a:pt x="65" y="60"/>
                  </a:lnTo>
                  <a:lnTo>
                    <a:pt x="69" y="59"/>
                  </a:lnTo>
                  <a:lnTo>
                    <a:pt x="78" y="57"/>
                  </a:lnTo>
                  <a:lnTo>
                    <a:pt x="78" y="57"/>
                  </a:lnTo>
                  <a:lnTo>
                    <a:pt x="79" y="57"/>
                  </a:lnTo>
                  <a:lnTo>
                    <a:pt x="81" y="55"/>
                  </a:lnTo>
                  <a:lnTo>
                    <a:pt x="81" y="52"/>
                  </a:lnTo>
                  <a:lnTo>
                    <a:pt x="81" y="52"/>
                  </a:lnTo>
                  <a:lnTo>
                    <a:pt x="79" y="51"/>
                  </a:lnTo>
                  <a:lnTo>
                    <a:pt x="78" y="49"/>
                  </a:lnTo>
                  <a:lnTo>
                    <a:pt x="69" y="48"/>
                  </a:lnTo>
                  <a:lnTo>
                    <a:pt x="69" y="48"/>
                  </a:lnTo>
                  <a:lnTo>
                    <a:pt x="65" y="47"/>
                  </a:lnTo>
                  <a:lnTo>
                    <a:pt x="62" y="44"/>
                  </a:lnTo>
                  <a:lnTo>
                    <a:pt x="60" y="42"/>
                  </a:lnTo>
                  <a:lnTo>
                    <a:pt x="60" y="36"/>
                  </a:lnTo>
                  <a:lnTo>
                    <a:pt x="60" y="36"/>
                  </a:lnTo>
                  <a:lnTo>
                    <a:pt x="60" y="36"/>
                  </a:lnTo>
                  <a:lnTo>
                    <a:pt x="60" y="36"/>
                  </a:lnTo>
                  <a:lnTo>
                    <a:pt x="60" y="32"/>
                  </a:lnTo>
                  <a:lnTo>
                    <a:pt x="62" y="28"/>
                  </a:lnTo>
                  <a:lnTo>
                    <a:pt x="65" y="26"/>
                  </a:lnTo>
                  <a:lnTo>
                    <a:pt x="69" y="24"/>
                  </a:lnTo>
                  <a:lnTo>
                    <a:pt x="78" y="24"/>
                  </a:lnTo>
                  <a:lnTo>
                    <a:pt x="78" y="24"/>
                  </a:lnTo>
                  <a:lnTo>
                    <a:pt x="79" y="23"/>
                  </a:lnTo>
                  <a:lnTo>
                    <a:pt x="81" y="21"/>
                  </a:lnTo>
                  <a:lnTo>
                    <a:pt x="81" y="19"/>
                  </a:lnTo>
                  <a:lnTo>
                    <a:pt x="81" y="19"/>
                  </a:lnTo>
                  <a:lnTo>
                    <a:pt x="79" y="17"/>
                  </a:lnTo>
                  <a:lnTo>
                    <a:pt x="78" y="15"/>
                  </a:lnTo>
                  <a:lnTo>
                    <a:pt x="69" y="15"/>
                  </a:lnTo>
                  <a:lnTo>
                    <a:pt x="69" y="15"/>
                  </a:lnTo>
                  <a:lnTo>
                    <a:pt x="65" y="14"/>
                  </a:lnTo>
                  <a:lnTo>
                    <a:pt x="62" y="11"/>
                  </a:lnTo>
                  <a:lnTo>
                    <a:pt x="60" y="7"/>
                  </a:lnTo>
                  <a:lnTo>
                    <a:pt x="60" y="3"/>
                  </a:lnTo>
                  <a:lnTo>
                    <a:pt x="60" y="3"/>
                  </a:lnTo>
                  <a:lnTo>
                    <a:pt x="60" y="3"/>
                  </a:lnTo>
                  <a:lnTo>
                    <a:pt x="60" y="3"/>
                  </a:lnTo>
                  <a:lnTo>
                    <a:pt x="58" y="1"/>
                  </a:lnTo>
                  <a:lnTo>
                    <a:pt x="56" y="0"/>
                  </a:lnTo>
                  <a:lnTo>
                    <a:pt x="25" y="0"/>
                  </a:lnTo>
                  <a:lnTo>
                    <a:pt x="25" y="0"/>
                  </a:lnTo>
                  <a:lnTo>
                    <a:pt x="23" y="1"/>
                  </a:lnTo>
                  <a:lnTo>
                    <a:pt x="21" y="3"/>
                  </a:lnTo>
                  <a:lnTo>
                    <a:pt x="21" y="3"/>
                  </a:lnTo>
                  <a:lnTo>
                    <a:pt x="21" y="3"/>
                  </a:lnTo>
                  <a:lnTo>
                    <a:pt x="21" y="3"/>
                  </a:lnTo>
                  <a:lnTo>
                    <a:pt x="21" y="7"/>
                  </a:lnTo>
                  <a:lnTo>
                    <a:pt x="19" y="11"/>
                  </a:lnTo>
                  <a:lnTo>
                    <a:pt x="16" y="14"/>
                  </a:lnTo>
                  <a:lnTo>
                    <a:pt x="12" y="15"/>
                  </a:lnTo>
                  <a:lnTo>
                    <a:pt x="3" y="15"/>
                  </a:lnTo>
                  <a:lnTo>
                    <a:pt x="3" y="15"/>
                  </a:lnTo>
                  <a:lnTo>
                    <a:pt x="2" y="17"/>
                  </a:lnTo>
                  <a:lnTo>
                    <a:pt x="0" y="19"/>
                  </a:lnTo>
                  <a:lnTo>
                    <a:pt x="0" y="21"/>
                  </a:lnTo>
                  <a:lnTo>
                    <a:pt x="0" y="21"/>
                  </a:lnTo>
                  <a:lnTo>
                    <a:pt x="2" y="23"/>
                  </a:lnTo>
                  <a:lnTo>
                    <a:pt x="3" y="24"/>
                  </a:lnTo>
                  <a:lnTo>
                    <a:pt x="12" y="24"/>
                  </a:lnTo>
                  <a:lnTo>
                    <a:pt x="12" y="24"/>
                  </a:lnTo>
                  <a:lnTo>
                    <a:pt x="16" y="26"/>
                  </a:lnTo>
                  <a:lnTo>
                    <a:pt x="19" y="28"/>
                  </a:lnTo>
                  <a:lnTo>
                    <a:pt x="21" y="32"/>
                  </a:lnTo>
                  <a:lnTo>
                    <a:pt x="21" y="36"/>
                  </a:lnTo>
                  <a:lnTo>
                    <a:pt x="21" y="36"/>
                  </a:lnTo>
                  <a:lnTo>
                    <a:pt x="21" y="36"/>
                  </a:lnTo>
                  <a:lnTo>
                    <a:pt x="21" y="36"/>
                  </a:lnTo>
                  <a:lnTo>
                    <a:pt x="21" y="42"/>
                  </a:lnTo>
                  <a:lnTo>
                    <a:pt x="19" y="44"/>
                  </a:lnTo>
                  <a:lnTo>
                    <a:pt x="16" y="47"/>
                  </a:lnTo>
                  <a:lnTo>
                    <a:pt x="12" y="48"/>
                  </a:lnTo>
                  <a:lnTo>
                    <a:pt x="3" y="49"/>
                  </a:lnTo>
                  <a:lnTo>
                    <a:pt x="3" y="49"/>
                  </a:lnTo>
                  <a:lnTo>
                    <a:pt x="2" y="51"/>
                  </a:lnTo>
                  <a:lnTo>
                    <a:pt x="0" y="52"/>
                  </a:lnTo>
                  <a:lnTo>
                    <a:pt x="0" y="55"/>
                  </a:lnTo>
                  <a:lnTo>
                    <a:pt x="0" y="55"/>
                  </a:lnTo>
                  <a:lnTo>
                    <a:pt x="2" y="57"/>
                  </a:lnTo>
                  <a:lnTo>
                    <a:pt x="3" y="57"/>
                  </a:lnTo>
                  <a:lnTo>
                    <a:pt x="12" y="59"/>
                  </a:lnTo>
                  <a:lnTo>
                    <a:pt x="12" y="59"/>
                  </a:lnTo>
                  <a:lnTo>
                    <a:pt x="16" y="60"/>
                  </a:lnTo>
                  <a:lnTo>
                    <a:pt x="19" y="63"/>
                  </a:lnTo>
                  <a:lnTo>
                    <a:pt x="21" y="66"/>
                  </a:lnTo>
                  <a:lnTo>
                    <a:pt x="21" y="70"/>
                  </a:lnTo>
                  <a:lnTo>
                    <a:pt x="21" y="70"/>
                  </a:lnTo>
                  <a:lnTo>
                    <a:pt x="21" y="70"/>
                  </a:lnTo>
                  <a:lnTo>
                    <a:pt x="21" y="70"/>
                  </a:lnTo>
                  <a:lnTo>
                    <a:pt x="21" y="74"/>
                  </a:lnTo>
                  <a:lnTo>
                    <a:pt x="19" y="78"/>
                  </a:lnTo>
                  <a:lnTo>
                    <a:pt x="16" y="81"/>
                  </a:lnTo>
                  <a:lnTo>
                    <a:pt x="12" y="82"/>
                  </a:lnTo>
                  <a:lnTo>
                    <a:pt x="3" y="82"/>
                  </a:lnTo>
                  <a:lnTo>
                    <a:pt x="3" y="82"/>
                  </a:lnTo>
                  <a:lnTo>
                    <a:pt x="2" y="84"/>
                  </a:lnTo>
                  <a:lnTo>
                    <a:pt x="0" y="86"/>
                  </a:lnTo>
                  <a:lnTo>
                    <a:pt x="0" y="89"/>
                  </a:lnTo>
                  <a:lnTo>
                    <a:pt x="0" y="89"/>
                  </a:lnTo>
                  <a:lnTo>
                    <a:pt x="2" y="90"/>
                  </a:lnTo>
                  <a:lnTo>
                    <a:pt x="3" y="91"/>
                  </a:lnTo>
                  <a:lnTo>
                    <a:pt x="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0" name="Freeform 15">
              <a:extLst>
                <a:ext uri="{FF2B5EF4-FFF2-40B4-BE49-F238E27FC236}">
                  <a16:creationId xmlns:a16="http://schemas.microsoft.com/office/drawing/2014/main" id="{4B3DC43B-27B1-429A-BCC4-6BC972EB6851}"/>
                </a:ext>
              </a:extLst>
            </p:cNvPr>
            <p:cNvSpPr>
              <a:spLocks/>
            </p:cNvSpPr>
            <p:nvPr/>
          </p:nvSpPr>
          <p:spPr bwMode="auto">
            <a:xfrm>
              <a:off x="10998200" y="2119313"/>
              <a:ext cx="60325" cy="55563"/>
            </a:xfrm>
            <a:custGeom>
              <a:avLst/>
              <a:gdLst>
                <a:gd name="T0" fmla="*/ 0 w 114"/>
                <a:gd name="T1" fmla="*/ 15 h 107"/>
                <a:gd name="T2" fmla="*/ 0 w 114"/>
                <a:gd name="T3" fmla="*/ 107 h 107"/>
                <a:gd name="T4" fmla="*/ 114 w 114"/>
                <a:gd name="T5" fmla="*/ 107 h 107"/>
                <a:gd name="T6" fmla="*/ 114 w 114"/>
                <a:gd name="T7" fmla="*/ 15 h 107"/>
                <a:gd name="T8" fmla="*/ 114 w 114"/>
                <a:gd name="T9" fmla="*/ 15 h 107"/>
                <a:gd name="T10" fmla="*/ 113 w 114"/>
                <a:gd name="T11" fmla="*/ 9 h 107"/>
                <a:gd name="T12" fmla="*/ 109 w 114"/>
                <a:gd name="T13" fmla="*/ 4 h 107"/>
                <a:gd name="T14" fmla="*/ 104 w 114"/>
                <a:gd name="T15" fmla="*/ 1 h 107"/>
                <a:gd name="T16" fmla="*/ 98 w 114"/>
                <a:gd name="T17" fmla="*/ 0 h 107"/>
                <a:gd name="T18" fmla="*/ 16 w 114"/>
                <a:gd name="T19" fmla="*/ 0 h 107"/>
                <a:gd name="T20" fmla="*/ 16 w 114"/>
                <a:gd name="T21" fmla="*/ 0 h 107"/>
                <a:gd name="T22" fmla="*/ 9 w 114"/>
                <a:gd name="T23" fmla="*/ 1 h 107"/>
                <a:gd name="T24" fmla="*/ 5 w 114"/>
                <a:gd name="T25" fmla="*/ 4 h 107"/>
                <a:gd name="T26" fmla="*/ 1 w 114"/>
                <a:gd name="T27" fmla="*/ 9 h 107"/>
                <a:gd name="T28" fmla="*/ 0 w 114"/>
                <a:gd name="T29" fmla="*/ 15 h 107"/>
                <a:gd name="T30" fmla="*/ 0 w 114"/>
                <a:gd name="T31" fmla="*/ 1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07">
                  <a:moveTo>
                    <a:pt x="0" y="15"/>
                  </a:moveTo>
                  <a:lnTo>
                    <a:pt x="0" y="107"/>
                  </a:lnTo>
                  <a:lnTo>
                    <a:pt x="114" y="107"/>
                  </a:lnTo>
                  <a:lnTo>
                    <a:pt x="114" y="15"/>
                  </a:lnTo>
                  <a:lnTo>
                    <a:pt x="114" y="15"/>
                  </a:lnTo>
                  <a:lnTo>
                    <a:pt x="113" y="9"/>
                  </a:lnTo>
                  <a:lnTo>
                    <a:pt x="109" y="4"/>
                  </a:lnTo>
                  <a:lnTo>
                    <a:pt x="104" y="1"/>
                  </a:lnTo>
                  <a:lnTo>
                    <a:pt x="98" y="0"/>
                  </a:lnTo>
                  <a:lnTo>
                    <a:pt x="16" y="0"/>
                  </a:lnTo>
                  <a:lnTo>
                    <a:pt x="16" y="0"/>
                  </a:lnTo>
                  <a:lnTo>
                    <a:pt x="9" y="1"/>
                  </a:lnTo>
                  <a:lnTo>
                    <a:pt x="5" y="4"/>
                  </a:lnTo>
                  <a:lnTo>
                    <a:pt x="1" y="9"/>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1" name="Freeform 16">
              <a:extLst>
                <a:ext uri="{FF2B5EF4-FFF2-40B4-BE49-F238E27FC236}">
                  <a16:creationId xmlns:a16="http://schemas.microsoft.com/office/drawing/2014/main" id="{B91D0000-541F-4555-9453-8E925C9D41D4}"/>
                </a:ext>
              </a:extLst>
            </p:cNvPr>
            <p:cNvSpPr>
              <a:spLocks/>
            </p:cNvSpPr>
            <p:nvPr/>
          </p:nvSpPr>
          <p:spPr bwMode="auto">
            <a:xfrm>
              <a:off x="10998200" y="2233613"/>
              <a:ext cx="60325" cy="1017588"/>
            </a:xfrm>
            <a:custGeom>
              <a:avLst/>
              <a:gdLst>
                <a:gd name="T0" fmla="*/ 0 w 114"/>
                <a:gd name="T1" fmla="*/ 1908 h 1923"/>
                <a:gd name="T2" fmla="*/ 0 w 114"/>
                <a:gd name="T3" fmla="*/ 1908 h 1923"/>
                <a:gd name="T4" fmla="*/ 1 w 114"/>
                <a:gd name="T5" fmla="*/ 1914 h 1923"/>
                <a:gd name="T6" fmla="*/ 5 w 114"/>
                <a:gd name="T7" fmla="*/ 1919 h 1923"/>
                <a:gd name="T8" fmla="*/ 9 w 114"/>
                <a:gd name="T9" fmla="*/ 1922 h 1923"/>
                <a:gd name="T10" fmla="*/ 16 w 114"/>
                <a:gd name="T11" fmla="*/ 1923 h 1923"/>
                <a:gd name="T12" fmla="*/ 98 w 114"/>
                <a:gd name="T13" fmla="*/ 1923 h 1923"/>
                <a:gd name="T14" fmla="*/ 98 w 114"/>
                <a:gd name="T15" fmla="*/ 1923 h 1923"/>
                <a:gd name="T16" fmla="*/ 104 w 114"/>
                <a:gd name="T17" fmla="*/ 1922 h 1923"/>
                <a:gd name="T18" fmla="*/ 109 w 114"/>
                <a:gd name="T19" fmla="*/ 1919 h 1923"/>
                <a:gd name="T20" fmla="*/ 113 w 114"/>
                <a:gd name="T21" fmla="*/ 1914 h 1923"/>
                <a:gd name="T22" fmla="*/ 114 w 114"/>
                <a:gd name="T23" fmla="*/ 1908 h 1923"/>
                <a:gd name="T24" fmla="*/ 114 w 114"/>
                <a:gd name="T25" fmla="*/ 0 h 1923"/>
                <a:gd name="T26" fmla="*/ 0 w 114"/>
                <a:gd name="T27" fmla="*/ 0 h 1923"/>
                <a:gd name="T28" fmla="*/ 0 w 114"/>
                <a:gd name="T29" fmla="*/ 1908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923">
                  <a:moveTo>
                    <a:pt x="0" y="1908"/>
                  </a:moveTo>
                  <a:lnTo>
                    <a:pt x="0" y="1908"/>
                  </a:lnTo>
                  <a:lnTo>
                    <a:pt x="1" y="1914"/>
                  </a:lnTo>
                  <a:lnTo>
                    <a:pt x="5" y="1919"/>
                  </a:lnTo>
                  <a:lnTo>
                    <a:pt x="9" y="1922"/>
                  </a:lnTo>
                  <a:lnTo>
                    <a:pt x="16" y="1923"/>
                  </a:lnTo>
                  <a:lnTo>
                    <a:pt x="98" y="1923"/>
                  </a:lnTo>
                  <a:lnTo>
                    <a:pt x="98" y="1923"/>
                  </a:lnTo>
                  <a:lnTo>
                    <a:pt x="104" y="1922"/>
                  </a:lnTo>
                  <a:lnTo>
                    <a:pt x="109" y="1919"/>
                  </a:lnTo>
                  <a:lnTo>
                    <a:pt x="113" y="1914"/>
                  </a:lnTo>
                  <a:lnTo>
                    <a:pt x="114" y="1908"/>
                  </a:lnTo>
                  <a:lnTo>
                    <a:pt x="114" y="0"/>
                  </a:lnTo>
                  <a:lnTo>
                    <a:pt x="0" y="0"/>
                  </a:lnTo>
                  <a:lnTo>
                    <a:pt x="0" y="1908"/>
                  </a:lnTo>
                  <a:close/>
                </a:path>
              </a:pathLst>
            </a:custGeom>
            <a:grpFill/>
            <a:ln>
              <a:noFill/>
            </a:ln>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2" name="Rectangle 17">
              <a:extLst>
                <a:ext uri="{FF2B5EF4-FFF2-40B4-BE49-F238E27FC236}">
                  <a16:creationId xmlns:a16="http://schemas.microsoft.com/office/drawing/2014/main" id="{46BD3E0A-EC3A-4591-8971-451351B3F792}"/>
                </a:ext>
              </a:extLst>
            </p:cNvPr>
            <p:cNvSpPr>
              <a:spLocks noChangeArrowheads="1"/>
            </p:cNvSpPr>
            <p:nvPr/>
          </p:nvSpPr>
          <p:spPr bwMode="auto">
            <a:xfrm>
              <a:off x="10783888" y="2163763"/>
              <a:ext cx="476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3" name="Rectangle 18">
              <a:extLst>
                <a:ext uri="{FF2B5EF4-FFF2-40B4-BE49-F238E27FC236}">
                  <a16:creationId xmlns:a16="http://schemas.microsoft.com/office/drawing/2014/main" id="{6C6D9471-1BC6-49E8-9D71-5FEF066F1D5E}"/>
                </a:ext>
              </a:extLst>
            </p:cNvPr>
            <p:cNvSpPr>
              <a:spLocks noChangeArrowheads="1"/>
            </p:cNvSpPr>
            <p:nvPr/>
          </p:nvSpPr>
          <p:spPr bwMode="auto">
            <a:xfrm>
              <a:off x="11025188" y="2085976"/>
              <a:ext cx="635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4" name="Freeform 19">
              <a:extLst>
                <a:ext uri="{FF2B5EF4-FFF2-40B4-BE49-F238E27FC236}">
                  <a16:creationId xmlns:a16="http://schemas.microsoft.com/office/drawing/2014/main" id="{8DA2A842-6B8B-4A42-A691-DEF313ECF51D}"/>
                </a:ext>
              </a:extLst>
            </p:cNvPr>
            <p:cNvSpPr>
              <a:spLocks/>
            </p:cNvSpPr>
            <p:nvPr/>
          </p:nvSpPr>
          <p:spPr bwMode="auto">
            <a:xfrm>
              <a:off x="10579100" y="2347913"/>
              <a:ext cx="366712" cy="12700"/>
            </a:xfrm>
            <a:custGeom>
              <a:avLst/>
              <a:gdLst>
                <a:gd name="T0" fmla="*/ 688 w 692"/>
                <a:gd name="T1" fmla="*/ 0 h 24"/>
                <a:gd name="T2" fmla="*/ 4 w 692"/>
                <a:gd name="T3" fmla="*/ 0 h 24"/>
                <a:gd name="T4" fmla="*/ 4 w 692"/>
                <a:gd name="T5" fmla="*/ 0 h 24"/>
                <a:gd name="T6" fmla="*/ 2 w 692"/>
                <a:gd name="T7" fmla="*/ 2 h 24"/>
                <a:gd name="T8" fmla="*/ 0 w 692"/>
                <a:gd name="T9" fmla="*/ 6 h 24"/>
                <a:gd name="T10" fmla="*/ 0 w 692"/>
                <a:gd name="T11" fmla="*/ 20 h 24"/>
                <a:gd name="T12" fmla="*/ 0 w 692"/>
                <a:gd name="T13" fmla="*/ 20 h 24"/>
                <a:gd name="T14" fmla="*/ 2 w 692"/>
                <a:gd name="T15" fmla="*/ 23 h 24"/>
                <a:gd name="T16" fmla="*/ 4 w 692"/>
                <a:gd name="T17" fmla="*/ 24 h 24"/>
                <a:gd name="T18" fmla="*/ 688 w 692"/>
                <a:gd name="T19" fmla="*/ 24 h 24"/>
                <a:gd name="T20" fmla="*/ 688 w 692"/>
                <a:gd name="T21" fmla="*/ 24 h 24"/>
                <a:gd name="T22" fmla="*/ 691 w 692"/>
                <a:gd name="T23" fmla="*/ 23 h 24"/>
                <a:gd name="T24" fmla="*/ 692 w 692"/>
                <a:gd name="T25" fmla="*/ 20 h 24"/>
                <a:gd name="T26" fmla="*/ 692 w 692"/>
                <a:gd name="T27" fmla="*/ 6 h 24"/>
                <a:gd name="T28" fmla="*/ 692 w 692"/>
                <a:gd name="T29" fmla="*/ 6 h 24"/>
                <a:gd name="T30" fmla="*/ 691 w 692"/>
                <a:gd name="T31" fmla="*/ 2 h 24"/>
                <a:gd name="T32" fmla="*/ 688 w 692"/>
                <a:gd name="T33" fmla="*/ 0 h 24"/>
                <a:gd name="T34" fmla="*/ 688 w 692"/>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2" h="24">
                  <a:moveTo>
                    <a:pt x="688" y="0"/>
                  </a:moveTo>
                  <a:lnTo>
                    <a:pt x="4" y="0"/>
                  </a:lnTo>
                  <a:lnTo>
                    <a:pt x="4" y="0"/>
                  </a:lnTo>
                  <a:lnTo>
                    <a:pt x="2" y="2"/>
                  </a:lnTo>
                  <a:lnTo>
                    <a:pt x="0" y="6"/>
                  </a:lnTo>
                  <a:lnTo>
                    <a:pt x="0" y="20"/>
                  </a:lnTo>
                  <a:lnTo>
                    <a:pt x="0" y="20"/>
                  </a:lnTo>
                  <a:lnTo>
                    <a:pt x="2" y="23"/>
                  </a:lnTo>
                  <a:lnTo>
                    <a:pt x="4" y="24"/>
                  </a:lnTo>
                  <a:lnTo>
                    <a:pt x="688" y="24"/>
                  </a:lnTo>
                  <a:lnTo>
                    <a:pt x="688" y="24"/>
                  </a:lnTo>
                  <a:lnTo>
                    <a:pt x="691" y="23"/>
                  </a:lnTo>
                  <a:lnTo>
                    <a:pt x="692" y="20"/>
                  </a:lnTo>
                  <a:lnTo>
                    <a:pt x="692" y="6"/>
                  </a:lnTo>
                  <a:lnTo>
                    <a:pt x="692" y="6"/>
                  </a:lnTo>
                  <a:lnTo>
                    <a:pt x="691" y="2"/>
                  </a:lnTo>
                  <a:lnTo>
                    <a:pt x="688" y="0"/>
                  </a:lnTo>
                  <a:lnTo>
                    <a:pt x="6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5" name="Freeform 20">
              <a:extLst>
                <a:ext uri="{FF2B5EF4-FFF2-40B4-BE49-F238E27FC236}">
                  <a16:creationId xmlns:a16="http://schemas.microsoft.com/office/drawing/2014/main" id="{9EB6E48E-A2EA-46BF-94CA-F440ADF0CA2C}"/>
                </a:ext>
              </a:extLst>
            </p:cNvPr>
            <p:cNvSpPr>
              <a:spLocks/>
            </p:cNvSpPr>
            <p:nvPr/>
          </p:nvSpPr>
          <p:spPr bwMode="auto">
            <a:xfrm>
              <a:off x="10574338" y="2279651"/>
              <a:ext cx="30162" cy="39688"/>
            </a:xfrm>
            <a:custGeom>
              <a:avLst/>
              <a:gdLst>
                <a:gd name="T0" fmla="*/ 8 w 58"/>
                <a:gd name="T1" fmla="*/ 67 h 77"/>
                <a:gd name="T2" fmla="*/ 16 w 58"/>
                <a:gd name="T3" fmla="*/ 72 h 77"/>
                <a:gd name="T4" fmla="*/ 16 w 58"/>
                <a:gd name="T5" fmla="*/ 75 h 77"/>
                <a:gd name="T6" fmla="*/ 17 w 58"/>
                <a:gd name="T7" fmla="*/ 77 h 77"/>
                <a:gd name="T8" fmla="*/ 40 w 58"/>
                <a:gd name="T9" fmla="*/ 77 h 77"/>
                <a:gd name="T10" fmla="*/ 42 w 58"/>
                <a:gd name="T11" fmla="*/ 75 h 77"/>
                <a:gd name="T12" fmla="*/ 42 w 58"/>
                <a:gd name="T13" fmla="*/ 75 h 77"/>
                <a:gd name="T14" fmla="*/ 46 w 58"/>
                <a:gd name="T15" fmla="*/ 67 h 77"/>
                <a:gd name="T16" fmla="*/ 55 w 58"/>
                <a:gd name="T17" fmla="*/ 66 h 77"/>
                <a:gd name="T18" fmla="*/ 58 w 58"/>
                <a:gd name="T19" fmla="*/ 62 h 77"/>
                <a:gd name="T20" fmla="*/ 55 w 58"/>
                <a:gd name="T21" fmla="*/ 60 h 77"/>
                <a:gd name="T22" fmla="*/ 46 w 58"/>
                <a:gd name="T23" fmla="*/ 58 h 77"/>
                <a:gd name="T24" fmla="*/ 42 w 58"/>
                <a:gd name="T25" fmla="*/ 51 h 77"/>
                <a:gd name="T26" fmla="*/ 42 w 58"/>
                <a:gd name="T27" fmla="*/ 51 h 77"/>
                <a:gd name="T28" fmla="*/ 46 w 58"/>
                <a:gd name="T29" fmla="*/ 43 h 77"/>
                <a:gd name="T30" fmla="*/ 55 w 58"/>
                <a:gd name="T31" fmla="*/ 42 h 77"/>
                <a:gd name="T32" fmla="*/ 58 w 58"/>
                <a:gd name="T33" fmla="*/ 38 h 77"/>
                <a:gd name="T34" fmla="*/ 55 w 58"/>
                <a:gd name="T35" fmla="*/ 35 h 77"/>
                <a:gd name="T36" fmla="*/ 46 w 58"/>
                <a:gd name="T37" fmla="*/ 34 h 77"/>
                <a:gd name="T38" fmla="*/ 42 w 58"/>
                <a:gd name="T39" fmla="*/ 28 h 77"/>
                <a:gd name="T40" fmla="*/ 42 w 58"/>
                <a:gd name="T41" fmla="*/ 26 h 77"/>
                <a:gd name="T42" fmla="*/ 46 w 58"/>
                <a:gd name="T43" fmla="*/ 20 h 77"/>
                <a:gd name="T44" fmla="*/ 55 w 58"/>
                <a:gd name="T45" fmla="*/ 18 h 77"/>
                <a:gd name="T46" fmla="*/ 58 w 58"/>
                <a:gd name="T47" fmla="*/ 14 h 77"/>
                <a:gd name="T48" fmla="*/ 55 w 58"/>
                <a:gd name="T49" fmla="*/ 12 h 77"/>
                <a:gd name="T50" fmla="*/ 46 w 58"/>
                <a:gd name="T51" fmla="*/ 10 h 77"/>
                <a:gd name="T52" fmla="*/ 42 w 58"/>
                <a:gd name="T53" fmla="*/ 3 h 77"/>
                <a:gd name="T54" fmla="*/ 42 w 58"/>
                <a:gd name="T55" fmla="*/ 3 h 77"/>
                <a:gd name="T56" fmla="*/ 19 w 58"/>
                <a:gd name="T57" fmla="*/ 0 h 77"/>
                <a:gd name="T58" fmla="*/ 16 w 58"/>
                <a:gd name="T59" fmla="*/ 3 h 77"/>
                <a:gd name="T60" fmla="*/ 16 w 58"/>
                <a:gd name="T61" fmla="*/ 3 h 77"/>
                <a:gd name="T62" fmla="*/ 12 w 58"/>
                <a:gd name="T63" fmla="*/ 10 h 77"/>
                <a:gd name="T64" fmla="*/ 3 w 58"/>
                <a:gd name="T65" fmla="*/ 12 h 77"/>
                <a:gd name="T66" fmla="*/ 0 w 58"/>
                <a:gd name="T67" fmla="*/ 16 h 77"/>
                <a:gd name="T68" fmla="*/ 3 w 58"/>
                <a:gd name="T69" fmla="*/ 18 h 77"/>
                <a:gd name="T70" fmla="*/ 12 w 58"/>
                <a:gd name="T71" fmla="*/ 20 h 77"/>
                <a:gd name="T72" fmla="*/ 16 w 58"/>
                <a:gd name="T73" fmla="*/ 26 h 77"/>
                <a:gd name="T74" fmla="*/ 16 w 58"/>
                <a:gd name="T75" fmla="*/ 28 h 77"/>
                <a:gd name="T76" fmla="*/ 12 w 58"/>
                <a:gd name="T77" fmla="*/ 34 h 77"/>
                <a:gd name="T78" fmla="*/ 3 w 58"/>
                <a:gd name="T79" fmla="*/ 35 h 77"/>
                <a:gd name="T80" fmla="*/ 0 w 58"/>
                <a:gd name="T81" fmla="*/ 39 h 77"/>
                <a:gd name="T82" fmla="*/ 3 w 58"/>
                <a:gd name="T83" fmla="*/ 42 h 77"/>
                <a:gd name="T84" fmla="*/ 12 w 58"/>
                <a:gd name="T85" fmla="*/ 43 h 77"/>
                <a:gd name="T86" fmla="*/ 16 w 58"/>
                <a:gd name="T87" fmla="*/ 51 h 77"/>
                <a:gd name="T88" fmla="*/ 16 w 58"/>
                <a:gd name="T89" fmla="*/ 51 h 77"/>
                <a:gd name="T90" fmla="*/ 12 w 58"/>
                <a:gd name="T91" fmla="*/ 58 h 77"/>
                <a:gd name="T92" fmla="*/ 3 w 58"/>
                <a:gd name="T93" fmla="*/ 60 h 77"/>
                <a:gd name="T94" fmla="*/ 0 w 58"/>
                <a:gd name="T95" fmla="*/ 64 h 77"/>
                <a:gd name="T96" fmla="*/ 3 w 58"/>
                <a:gd name="T97"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77">
                  <a:moveTo>
                    <a:pt x="3" y="66"/>
                  </a:moveTo>
                  <a:lnTo>
                    <a:pt x="8" y="67"/>
                  </a:lnTo>
                  <a:lnTo>
                    <a:pt x="8" y="67"/>
                  </a:lnTo>
                  <a:lnTo>
                    <a:pt x="12" y="67"/>
                  </a:lnTo>
                  <a:lnTo>
                    <a:pt x="13" y="70"/>
                  </a:lnTo>
                  <a:lnTo>
                    <a:pt x="16" y="72"/>
                  </a:lnTo>
                  <a:lnTo>
                    <a:pt x="16" y="75"/>
                  </a:lnTo>
                  <a:lnTo>
                    <a:pt x="16" y="75"/>
                  </a:lnTo>
                  <a:lnTo>
                    <a:pt x="16" y="75"/>
                  </a:lnTo>
                  <a:lnTo>
                    <a:pt x="16" y="75"/>
                  </a:lnTo>
                  <a:lnTo>
                    <a:pt x="16" y="75"/>
                  </a:lnTo>
                  <a:lnTo>
                    <a:pt x="17" y="77"/>
                  </a:lnTo>
                  <a:lnTo>
                    <a:pt x="19" y="77"/>
                  </a:lnTo>
                  <a:lnTo>
                    <a:pt x="40" y="77"/>
                  </a:lnTo>
                  <a:lnTo>
                    <a:pt x="40" y="77"/>
                  </a:lnTo>
                  <a:lnTo>
                    <a:pt x="41" y="77"/>
                  </a:lnTo>
                  <a:lnTo>
                    <a:pt x="42" y="75"/>
                  </a:lnTo>
                  <a:lnTo>
                    <a:pt x="42" y="75"/>
                  </a:lnTo>
                  <a:lnTo>
                    <a:pt x="42" y="75"/>
                  </a:lnTo>
                  <a:lnTo>
                    <a:pt x="42" y="75"/>
                  </a:lnTo>
                  <a:lnTo>
                    <a:pt x="42" y="75"/>
                  </a:lnTo>
                  <a:lnTo>
                    <a:pt x="42" y="72"/>
                  </a:lnTo>
                  <a:lnTo>
                    <a:pt x="45" y="70"/>
                  </a:lnTo>
                  <a:lnTo>
                    <a:pt x="46" y="67"/>
                  </a:lnTo>
                  <a:lnTo>
                    <a:pt x="50" y="67"/>
                  </a:lnTo>
                  <a:lnTo>
                    <a:pt x="55" y="66"/>
                  </a:lnTo>
                  <a:lnTo>
                    <a:pt x="55" y="66"/>
                  </a:lnTo>
                  <a:lnTo>
                    <a:pt x="57" y="66"/>
                  </a:lnTo>
                  <a:lnTo>
                    <a:pt x="58" y="64"/>
                  </a:lnTo>
                  <a:lnTo>
                    <a:pt x="58" y="62"/>
                  </a:lnTo>
                  <a:lnTo>
                    <a:pt x="58" y="62"/>
                  </a:lnTo>
                  <a:lnTo>
                    <a:pt x="57" y="60"/>
                  </a:lnTo>
                  <a:lnTo>
                    <a:pt x="55" y="60"/>
                  </a:lnTo>
                  <a:lnTo>
                    <a:pt x="50" y="59"/>
                  </a:lnTo>
                  <a:lnTo>
                    <a:pt x="50" y="59"/>
                  </a:lnTo>
                  <a:lnTo>
                    <a:pt x="46" y="58"/>
                  </a:lnTo>
                  <a:lnTo>
                    <a:pt x="45" y="56"/>
                  </a:lnTo>
                  <a:lnTo>
                    <a:pt x="42" y="54"/>
                  </a:lnTo>
                  <a:lnTo>
                    <a:pt x="42" y="51"/>
                  </a:lnTo>
                  <a:lnTo>
                    <a:pt x="42" y="51"/>
                  </a:lnTo>
                  <a:lnTo>
                    <a:pt x="42" y="51"/>
                  </a:lnTo>
                  <a:lnTo>
                    <a:pt x="42" y="51"/>
                  </a:lnTo>
                  <a:lnTo>
                    <a:pt x="42" y="47"/>
                  </a:lnTo>
                  <a:lnTo>
                    <a:pt x="45" y="46"/>
                  </a:lnTo>
                  <a:lnTo>
                    <a:pt x="46" y="43"/>
                  </a:lnTo>
                  <a:lnTo>
                    <a:pt x="50" y="43"/>
                  </a:lnTo>
                  <a:lnTo>
                    <a:pt x="55" y="42"/>
                  </a:lnTo>
                  <a:lnTo>
                    <a:pt x="55" y="42"/>
                  </a:lnTo>
                  <a:lnTo>
                    <a:pt x="57" y="41"/>
                  </a:lnTo>
                  <a:lnTo>
                    <a:pt x="58" y="39"/>
                  </a:lnTo>
                  <a:lnTo>
                    <a:pt x="58" y="38"/>
                  </a:lnTo>
                  <a:lnTo>
                    <a:pt x="58" y="38"/>
                  </a:lnTo>
                  <a:lnTo>
                    <a:pt x="57" y="37"/>
                  </a:lnTo>
                  <a:lnTo>
                    <a:pt x="55" y="35"/>
                  </a:lnTo>
                  <a:lnTo>
                    <a:pt x="50" y="35"/>
                  </a:lnTo>
                  <a:lnTo>
                    <a:pt x="50" y="35"/>
                  </a:lnTo>
                  <a:lnTo>
                    <a:pt x="46" y="34"/>
                  </a:lnTo>
                  <a:lnTo>
                    <a:pt x="45" y="33"/>
                  </a:lnTo>
                  <a:lnTo>
                    <a:pt x="42" y="30"/>
                  </a:lnTo>
                  <a:lnTo>
                    <a:pt x="42" y="28"/>
                  </a:lnTo>
                  <a:lnTo>
                    <a:pt x="42" y="28"/>
                  </a:lnTo>
                  <a:lnTo>
                    <a:pt x="42" y="26"/>
                  </a:lnTo>
                  <a:lnTo>
                    <a:pt x="42" y="26"/>
                  </a:lnTo>
                  <a:lnTo>
                    <a:pt x="42" y="24"/>
                  </a:lnTo>
                  <a:lnTo>
                    <a:pt x="45" y="21"/>
                  </a:lnTo>
                  <a:lnTo>
                    <a:pt x="46" y="20"/>
                  </a:lnTo>
                  <a:lnTo>
                    <a:pt x="50" y="18"/>
                  </a:lnTo>
                  <a:lnTo>
                    <a:pt x="55" y="18"/>
                  </a:lnTo>
                  <a:lnTo>
                    <a:pt x="55" y="18"/>
                  </a:lnTo>
                  <a:lnTo>
                    <a:pt x="57" y="17"/>
                  </a:lnTo>
                  <a:lnTo>
                    <a:pt x="58" y="16"/>
                  </a:lnTo>
                  <a:lnTo>
                    <a:pt x="58" y="14"/>
                  </a:lnTo>
                  <a:lnTo>
                    <a:pt x="58" y="14"/>
                  </a:lnTo>
                  <a:lnTo>
                    <a:pt x="57" y="13"/>
                  </a:lnTo>
                  <a:lnTo>
                    <a:pt x="55" y="12"/>
                  </a:lnTo>
                  <a:lnTo>
                    <a:pt x="50" y="12"/>
                  </a:lnTo>
                  <a:lnTo>
                    <a:pt x="50" y="12"/>
                  </a:lnTo>
                  <a:lnTo>
                    <a:pt x="46" y="10"/>
                  </a:lnTo>
                  <a:lnTo>
                    <a:pt x="45" y="9"/>
                  </a:lnTo>
                  <a:lnTo>
                    <a:pt x="42" y="7"/>
                  </a:lnTo>
                  <a:lnTo>
                    <a:pt x="42" y="3"/>
                  </a:lnTo>
                  <a:lnTo>
                    <a:pt x="42" y="3"/>
                  </a:lnTo>
                  <a:lnTo>
                    <a:pt x="42" y="3"/>
                  </a:lnTo>
                  <a:lnTo>
                    <a:pt x="42" y="3"/>
                  </a:lnTo>
                  <a:lnTo>
                    <a:pt x="41" y="1"/>
                  </a:lnTo>
                  <a:lnTo>
                    <a:pt x="40" y="0"/>
                  </a:lnTo>
                  <a:lnTo>
                    <a:pt x="19" y="0"/>
                  </a:lnTo>
                  <a:lnTo>
                    <a:pt x="19" y="0"/>
                  </a:lnTo>
                  <a:lnTo>
                    <a:pt x="17" y="1"/>
                  </a:lnTo>
                  <a:lnTo>
                    <a:pt x="16" y="3"/>
                  </a:lnTo>
                  <a:lnTo>
                    <a:pt x="16" y="3"/>
                  </a:lnTo>
                  <a:lnTo>
                    <a:pt x="16" y="3"/>
                  </a:lnTo>
                  <a:lnTo>
                    <a:pt x="16" y="3"/>
                  </a:lnTo>
                  <a:lnTo>
                    <a:pt x="16" y="7"/>
                  </a:lnTo>
                  <a:lnTo>
                    <a:pt x="13" y="9"/>
                  </a:lnTo>
                  <a:lnTo>
                    <a:pt x="12" y="10"/>
                  </a:lnTo>
                  <a:lnTo>
                    <a:pt x="8" y="12"/>
                  </a:lnTo>
                  <a:lnTo>
                    <a:pt x="3" y="12"/>
                  </a:lnTo>
                  <a:lnTo>
                    <a:pt x="3" y="12"/>
                  </a:lnTo>
                  <a:lnTo>
                    <a:pt x="2" y="13"/>
                  </a:lnTo>
                  <a:lnTo>
                    <a:pt x="0" y="14"/>
                  </a:lnTo>
                  <a:lnTo>
                    <a:pt x="0" y="16"/>
                  </a:lnTo>
                  <a:lnTo>
                    <a:pt x="0" y="16"/>
                  </a:lnTo>
                  <a:lnTo>
                    <a:pt x="2" y="17"/>
                  </a:lnTo>
                  <a:lnTo>
                    <a:pt x="3" y="18"/>
                  </a:lnTo>
                  <a:lnTo>
                    <a:pt x="8" y="18"/>
                  </a:lnTo>
                  <a:lnTo>
                    <a:pt x="8" y="18"/>
                  </a:lnTo>
                  <a:lnTo>
                    <a:pt x="12" y="20"/>
                  </a:lnTo>
                  <a:lnTo>
                    <a:pt x="13" y="21"/>
                  </a:lnTo>
                  <a:lnTo>
                    <a:pt x="16" y="24"/>
                  </a:lnTo>
                  <a:lnTo>
                    <a:pt x="16" y="26"/>
                  </a:lnTo>
                  <a:lnTo>
                    <a:pt x="16" y="28"/>
                  </a:lnTo>
                  <a:lnTo>
                    <a:pt x="16" y="28"/>
                  </a:lnTo>
                  <a:lnTo>
                    <a:pt x="16" y="28"/>
                  </a:lnTo>
                  <a:lnTo>
                    <a:pt x="16" y="30"/>
                  </a:lnTo>
                  <a:lnTo>
                    <a:pt x="13" y="33"/>
                  </a:lnTo>
                  <a:lnTo>
                    <a:pt x="12" y="34"/>
                  </a:lnTo>
                  <a:lnTo>
                    <a:pt x="8" y="35"/>
                  </a:lnTo>
                  <a:lnTo>
                    <a:pt x="3" y="35"/>
                  </a:lnTo>
                  <a:lnTo>
                    <a:pt x="3" y="35"/>
                  </a:lnTo>
                  <a:lnTo>
                    <a:pt x="2" y="37"/>
                  </a:lnTo>
                  <a:lnTo>
                    <a:pt x="0" y="38"/>
                  </a:lnTo>
                  <a:lnTo>
                    <a:pt x="0" y="39"/>
                  </a:lnTo>
                  <a:lnTo>
                    <a:pt x="0" y="39"/>
                  </a:lnTo>
                  <a:lnTo>
                    <a:pt x="2" y="41"/>
                  </a:lnTo>
                  <a:lnTo>
                    <a:pt x="3" y="42"/>
                  </a:lnTo>
                  <a:lnTo>
                    <a:pt x="8" y="43"/>
                  </a:lnTo>
                  <a:lnTo>
                    <a:pt x="8" y="43"/>
                  </a:lnTo>
                  <a:lnTo>
                    <a:pt x="12" y="43"/>
                  </a:lnTo>
                  <a:lnTo>
                    <a:pt x="13" y="46"/>
                  </a:lnTo>
                  <a:lnTo>
                    <a:pt x="16" y="47"/>
                  </a:lnTo>
                  <a:lnTo>
                    <a:pt x="16" y="51"/>
                  </a:lnTo>
                  <a:lnTo>
                    <a:pt x="16" y="51"/>
                  </a:lnTo>
                  <a:lnTo>
                    <a:pt x="16" y="51"/>
                  </a:lnTo>
                  <a:lnTo>
                    <a:pt x="16" y="51"/>
                  </a:lnTo>
                  <a:lnTo>
                    <a:pt x="16" y="54"/>
                  </a:lnTo>
                  <a:lnTo>
                    <a:pt x="13" y="56"/>
                  </a:lnTo>
                  <a:lnTo>
                    <a:pt x="12" y="58"/>
                  </a:lnTo>
                  <a:lnTo>
                    <a:pt x="8" y="59"/>
                  </a:lnTo>
                  <a:lnTo>
                    <a:pt x="3" y="60"/>
                  </a:lnTo>
                  <a:lnTo>
                    <a:pt x="3" y="60"/>
                  </a:lnTo>
                  <a:lnTo>
                    <a:pt x="2" y="60"/>
                  </a:lnTo>
                  <a:lnTo>
                    <a:pt x="0" y="62"/>
                  </a:lnTo>
                  <a:lnTo>
                    <a:pt x="0" y="64"/>
                  </a:lnTo>
                  <a:lnTo>
                    <a:pt x="0" y="64"/>
                  </a:lnTo>
                  <a:lnTo>
                    <a:pt x="2" y="66"/>
                  </a:lnTo>
                  <a:lnTo>
                    <a:pt x="3" y="66"/>
                  </a:lnTo>
                  <a:lnTo>
                    <a:pt x="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6" name="Freeform 21">
              <a:extLst>
                <a:ext uri="{FF2B5EF4-FFF2-40B4-BE49-F238E27FC236}">
                  <a16:creationId xmlns:a16="http://schemas.microsoft.com/office/drawing/2014/main" id="{1A8DAF19-54D6-4C96-A95D-EFBEF261317B}"/>
                </a:ext>
              </a:extLst>
            </p:cNvPr>
            <p:cNvSpPr>
              <a:spLocks/>
            </p:cNvSpPr>
            <p:nvPr/>
          </p:nvSpPr>
          <p:spPr bwMode="auto">
            <a:xfrm>
              <a:off x="10918825" y="2279651"/>
              <a:ext cx="31750" cy="39688"/>
            </a:xfrm>
            <a:custGeom>
              <a:avLst/>
              <a:gdLst>
                <a:gd name="T0" fmla="*/ 50 w 58"/>
                <a:gd name="T1" fmla="*/ 12 h 77"/>
                <a:gd name="T2" fmla="*/ 44 w 58"/>
                <a:gd name="T3" fmla="*/ 7 h 77"/>
                <a:gd name="T4" fmla="*/ 42 w 58"/>
                <a:gd name="T5" fmla="*/ 3 h 77"/>
                <a:gd name="T6" fmla="*/ 40 w 58"/>
                <a:gd name="T7" fmla="*/ 0 h 77"/>
                <a:gd name="T8" fmla="*/ 17 w 58"/>
                <a:gd name="T9" fmla="*/ 1 h 77"/>
                <a:gd name="T10" fmla="*/ 16 w 58"/>
                <a:gd name="T11" fmla="*/ 3 h 77"/>
                <a:gd name="T12" fmla="*/ 15 w 58"/>
                <a:gd name="T13" fmla="*/ 9 h 77"/>
                <a:gd name="T14" fmla="*/ 3 w 58"/>
                <a:gd name="T15" fmla="*/ 12 h 77"/>
                <a:gd name="T16" fmla="*/ 0 w 58"/>
                <a:gd name="T17" fmla="*/ 14 h 77"/>
                <a:gd name="T18" fmla="*/ 2 w 58"/>
                <a:gd name="T19" fmla="*/ 17 h 77"/>
                <a:gd name="T20" fmla="*/ 9 w 58"/>
                <a:gd name="T21" fmla="*/ 18 h 77"/>
                <a:gd name="T22" fmla="*/ 16 w 58"/>
                <a:gd name="T23" fmla="*/ 24 h 77"/>
                <a:gd name="T24" fmla="*/ 16 w 58"/>
                <a:gd name="T25" fmla="*/ 28 h 77"/>
                <a:gd name="T26" fmla="*/ 15 w 58"/>
                <a:gd name="T27" fmla="*/ 33 h 77"/>
                <a:gd name="T28" fmla="*/ 3 w 58"/>
                <a:gd name="T29" fmla="*/ 35 h 77"/>
                <a:gd name="T30" fmla="*/ 0 w 58"/>
                <a:gd name="T31" fmla="*/ 38 h 77"/>
                <a:gd name="T32" fmla="*/ 2 w 58"/>
                <a:gd name="T33" fmla="*/ 41 h 77"/>
                <a:gd name="T34" fmla="*/ 9 w 58"/>
                <a:gd name="T35" fmla="*/ 43 h 77"/>
                <a:gd name="T36" fmla="*/ 16 w 58"/>
                <a:gd name="T37" fmla="*/ 47 h 77"/>
                <a:gd name="T38" fmla="*/ 16 w 58"/>
                <a:gd name="T39" fmla="*/ 51 h 77"/>
                <a:gd name="T40" fmla="*/ 15 w 58"/>
                <a:gd name="T41" fmla="*/ 56 h 77"/>
                <a:gd name="T42" fmla="*/ 3 w 58"/>
                <a:gd name="T43" fmla="*/ 60 h 77"/>
                <a:gd name="T44" fmla="*/ 0 w 58"/>
                <a:gd name="T45" fmla="*/ 62 h 77"/>
                <a:gd name="T46" fmla="*/ 2 w 58"/>
                <a:gd name="T47" fmla="*/ 66 h 77"/>
                <a:gd name="T48" fmla="*/ 9 w 58"/>
                <a:gd name="T49" fmla="*/ 67 h 77"/>
                <a:gd name="T50" fmla="*/ 16 w 58"/>
                <a:gd name="T51" fmla="*/ 72 h 77"/>
                <a:gd name="T52" fmla="*/ 16 w 58"/>
                <a:gd name="T53" fmla="*/ 75 h 77"/>
                <a:gd name="T54" fmla="*/ 16 w 58"/>
                <a:gd name="T55" fmla="*/ 75 h 77"/>
                <a:gd name="T56" fmla="*/ 40 w 58"/>
                <a:gd name="T57" fmla="*/ 77 h 77"/>
                <a:gd name="T58" fmla="*/ 42 w 58"/>
                <a:gd name="T59" fmla="*/ 75 h 77"/>
                <a:gd name="T60" fmla="*/ 42 w 58"/>
                <a:gd name="T61" fmla="*/ 75 h 77"/>
                <a:gd name="T62" fmla="*/ 45 w 58"/>
                <a:gd name="T63" fmla="*/ 70 h 77"/>
                <a:gd name="T64" fmla="*/ 57 w 58"/>
                <a:gd name="T65" fmla="*/ 66 h 77"/>
                <a:gd name="T66" fmla="*/ 58 w 58"/>
                <a:gd name="T67" fmla="*/ 64 h 77"/>
                <a:gd name="T68" fmla="*/ 58 w 58"/>
                <a:gd name="T69" fmla="*/ 60 h 77"/>
                <a:gd name="T70" fmla="*/ 50 w 58"/>
                <a:gd name="T71" fmla="*/ 59 h 77"/>
                <a:gd name="T72" fmla="*/ 44 w 58"/>
                <a:gd name="T73" fmla="*/ 54 h 77"/>
                <a:gd name="T74" fmla="*/ 42 w 58"/>
                <a:gd name="T75" fmla="*/ 51 h 77"/>
                <a:gd name="T76" fmla="*/ 45 w 58"/>
                <a:gd name="T77" fmla="*/ 46 h 77"/>
                <a:gd name="T78" fmla="*/ 57 w 58"/>
                <a:gd name="T79" fmla="*/ 42 h 77"/>
                <a:gd name="T80" fmla="*/ 58 w 58"/>
                <a:gd name="T81" fmla="*/ 39 h 77"/>
                <a:gd name="T82" fmla="*/ 58 w 58"/>
                <a:gd name="T83" fmla="*/ 37 h 77"/>
                <a:gd name="T84" fmla="*/ 50 w 58"/>
                <a:gd name="T85" fmla="*/ 35 h 77"/>
                <a:gd name="T86" fmla="*/ 44 w 58"/>
                <a:gd name="T87" fmla="*/ 30 h 77"/>
                <a:gd name="T88" fmla="*/ 42 w 58"/>
                <a:gd name="T89" fmla="*/ 26 h 77"/>
                <a:gd name="T90" fmla="*/ 45 w 58"/>
                <a:gd name="T91" fmla="*/ 21 h 77"/>
                <a:gd name="T92" fmla="*/ 57 w 58"/>
                <a:gd name="T93" fmla="*/ 18 h 77"/>
                <a:gd name="T94" fmla="*/ 58 w 58"/>
                <a:gd name="T95" fmla="*/ 16 h 77"/>
                <a:gd name="T96" fmla="*/ 58 w 58"/>
                <a:gd name="T97"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77">
                  <a:moveTo>
                    <a:pt x="57" y="12"/>
                  </a:moveTo>
                  <a:lnTo>
                    <a:pt x="50" y="12"/>
                  </a:lnTo>
                  <a:lnTo>
                    <a:pt x="50" y="12"/>
                  </a:lnTo>
                  <a:lnTo>
                    <a:pt x="48" y="10"/>
                  </a:lnTo>
                  <a:lnTo>
                    <a:pt x="45" y="9"/>
                  </a:lnTo>
                  <a:lnTo>
                    <a:pt x="44" y="7"/>
                  </a:lnTo>
                  <a:lnTo>
                    <a:pt x="42" y="3"/>
                  </a:lnTo>
                  <a:lnTo>
                    <a:pt x="42" y="3"/>
                  </a:lnTo>
                  <a:lnTo>
                    <a:pt x="42" y="3"/>
                  </a:lnTo>
                  <a:lnTo>
                    <a:pt x="42" y="3"/>
                  </a:lnTo>
                  <a:lnTo>
                    <a:pt x="42" y="1"/>
                  </a:lnTo>
                  <a:lnTo>
                    <a:pt x="40" y="0"/>
                  </a:lnTo>
                  <a:lnTo>
                    <a:pt x="19" y="0"/>
                  </a:lnTo>
                  <a:lnTo>
                    <a:pt x="19" y="0"/>
                  </a:lnTo>
                  <a:lnTo>
                    <a:pt x="17" y="1"/>
                  </a:lnTo>
                  <a:lnTo>
                    <a:pt x="16" y="3"/>
                  </a:lnTo>
                  <a:lnTo>
                    <a:pt x="16" y="3"/>
                  </a:lnTo>
                  <a:lnTo>
                    <a:pt x="16" y="3"/>
                  </a:lnTo>
                  <a:lnTo>
                    <a:pt x="16" y="3"/>
                  </a:lnTo>
                  <a:lnTo>
                    <a:pt x="16" y="7"/>
                  </a:lnTo>
                  <a:lnTo>
                    <a:pt x="15" y="9"/>
                  </a:lnTo>
                  <a:lnTo>
                    <a:pt x="12" y="10"/>
                  </a:lnTo>
                  <a:lnTo>
                    <a:pt x="9" y="12"/>
                  </a:lnTo>
                  <a:lnTo>
                    <a:pt x="3" y="12"/>
                  </a:lnTo>
                  <a:lnTo>
                    <a:pt x="3" y="12"/>
                  </a:lnTo>
                  <a:lnTo>
                    <a:pt x="2" y="13"/>
                  </a:lnTo>
                  <a:lnTo>
                    <a:pt x="0" y="14"/>
                  </a:lnTo>
                  <a:lnTo>
                    <a:pt x="0" y="16"/>
                  </a:lnTo>
                  <a:lnTo>
                    <a:pt x="0" y="16"/>
                  </a:lnTo>
                  <a:lnTo>
                    <a:pt x="2" y="17"/>
                  </a:lnTo>
                  <a:lnTo>
                    <a:pt x="3" y="18"/>
                  </a:lnTo>
                  <a:lnTo>
                    <a:pt x="9" y="18"/>
                  </a:lnTo>
                  <a:lnTo>
                    <a:pt x="9" y="18"/>
                  </a:lnTo>
                  <a:lnTo>
                    <a:pt x="12" y="20"/>
                  </a:lnTo>
                  <a:lnTo>
                    <a:pt x="15" y="21"/>
                  </a:lnTo>
                  <a:lnTo>
                    <a:pt x="16" y="24"/>
                  </a:lnTo>
                  <a:lnTo>
                    <a:pt x="16" y="26"/>
                  </a:lnTo>
                  <a:lnTo>
                    <a:pt x="16" y="28"/>
                  </a:lnTo>
                  <a:lnTo>
                    <a:pt x="16" y="28"/>
                  </a:lnTo>
                  <a:lnTo>
                    <a:pt x="16" y="28"/>
                  </a:lnTo>
                  <a:lnTo>
                    <a:pt x="16" y="30"/>
                  </a:lnTo>
                  <a:lnTo>
                    <a:pt x="15" y="33"/>
                  </a:lnTo>
                  <a:lnTo>
                    <a:pt x="12" y="34"/>
                  </a:lnTo>
                  <a:lnTo>
                    <a:pt x="9" y="35"/>
                  </a:lnTo>
                  <a:lnTo>
                    <a:pt x="3" y="35"/>
                  </a:lnTo>
                  <a:lnTo>
                    <a:pt x="3" y="35"/>
                  </a:lnTo>
                  <a:lnTo>
                    <a:pt x="2" y="37"/>
                  </a:lnTo>
                  <a:lnTo>
                    <a:pt x="0" y="38"/>
                  </a:lnTo>
                  <a:lnTo>
                    <a:pt x="0" y="39"/>
                  </a:lnTo>
                  <a:lnTo>
                    <a:pt x="0" y="39"/>
                  </a:lnTo>
                  <a:lnTo>
                    <a:pt x="2" y="41"/>
                  </a:lnTo>
                  <a:lnTo>
                    <a:pt x="3" y="42"/>
                  </a:lnTo>
                  <a:lnTo>
                    <a:pt x="9" y="43"/>
                  </a:lnTo>
                  <a:lnTo>
                    <a:pt x="9" y="43"/>
                  </a:lnTo>
                  <a:lnTo>
                    <a:pt x="12" y="43"/>
                  </a:lnTo>
                  <a:lnTo>
                    <a:pt x="15" y="46"/>
                  </a:lnTo>
                  <a:lnTo>
                    <a:pt x="16" y="47"/>
                  </a:lnTo>
                  <a:lnTo>
                    <a:pt x="16" y="51"/>
                  </a:lnTo>
                  <a:lnTo>
                    <a:pt x="16" y="51"/>
                  </a:lnTo>
                  <a:lnTo>
                    <a:pt x="16" y="51"/>
                  </a:lnTo>
                  <a:lnTo>
                    <a:pt x="16" y="51"/>
                  </a:lnTo>
                  <a:lnTo>
                    <a:pt x="16" y="54"/>
                  </a:lnTo>
                  <a:lnTo>
                    <a:pt x="15" y="56"/>
                  </a:lnTo>
                  <a:lnTo>
                    <a:pt x="12" y="58"/>
                  </a:lnTo>
                  <a:lnTo>
                    <a:pt x="9" y="59"/>
                  </a:lnTo>
                  <a:lnTo>
                    <a:pt x="3" y="60"/>
                  </a:lnTo>
                  <a:lnTo>
                    <a:pt x="3" y="60"/>
                  </a:lnTo>
                  <a:lnTo>
                    <a:pt x="2" y="60"/>
                  </a:lnTo>
                  <a:lnTo>
                    <a:pt x="0" y="62"/>
                  </a:lnTo>
                  <a:lnTo>
                    <a:pt x="0" y="64"/>
                  </a:lnTo>
                  <a:lnTo>
                    <a:pt x="0" y="64"/>
                  </a:lnTo>
                  <a:lnTo>
                    <a:pt x="2" y="66"/>
                  </a:lnTo>
                  <a:lnTo>
                    <a:pt x="3" y="66"/>
                  </a:lnTo>
                  <a:lnTo>
                    <a:pt x="9" y="67"/>
                  </a:lnTo>
                  <a:lnTo>
                    <a:pt x="9" y="67"/>
                  </a:lnTo>
                  <a:lnTo>
                    <a:pt x="12" y="67"/>
                  </a:lnTo>
                  <a:lnTo>
                    <a:pt x="15" y="70"/>
                  </a:lnTo>
                  <a:lnTo>
                    <a:pt x="16" y="72"/>
                  </a:lnTo>
                  <a:lnTo>
                    <a:pt x="16" y="75"/>
                  </a:lnTo>
                  <a:lnTo>
                    <a:pt x="16" y="75"/>
                  </a:lnTo>
                  <a:lnTo>
                    <a:pt x="16" y="75"/>
                  </a:lnTo>
                  <a:lnTo>
                    <a:pt x="16" y="75"/>
                  </a:lnTo>
                  <a:lnTo>
                    <a:pt x="16" y="75"/>
                  </a:lnTo>
                  <a:lnTo>
                    <a:pt x="16" y="75"/>
                  </a:lnTo>
                  <a:lnTo>
                    <a:pt x="17" y="77"/>
                  </a:lnTo>
                  <a:lnTo>
                    <a:pt x="19" y="77"/>
                  </a:lnTo>
                  <a:lnTo>
                    <a:pt x="40" y="77"/>
                  </a:lnTo>
                  <a:lnTo>
                    <a:pt x="40" y="77"/>
                  </a:lnTo>
                  <a:lnTo>
                    <a:pt x="42" y="77"/>
                  </a:lnTo>
                  <a:lnTo>
                    <a:pt x="42" y="75"/>
                  </a:lnTo>
                  <a:lnTo>
                    <a:pt x="42" y="75"/>
                  </a:lnTo>
                  <a:lnTo>
                    <a:pt x="42" y="75"/>
                  </a:lnTo>
                  <a:lnTo>
                    <a:pt x="42" y="75"/>
                  </a:lnTo>
                  <a:lnTo>
                    <a:pt x="42" y="75"/>
                  </a:lnTo>
                  <a:lnTo>
                    <a:pt x="44" y="72"/>
                  </a:lnTo>
                  <a:lnTo>
                    <a:pt x="45" y="70"/>
                  </a:lnTo>
                  <a:lnTo>
                    <a:pt x="48" y="67"/>
                  </a:lnTo>
                  <a:lnTo>
                    <a:pt x="50" y="67"/>
                  </a:lnTo>
                  <a:lnTo>
                    <a:pt x="57" y="66"/>
                  </a:lnTo>
                  <a:lnTo>
                    <a:pt x="57" y="66"/>
                  </a:lnTo>
                  <a:lnTo>
                    <a:pt x="58" y="66"/>
                  </a:lnTo>
                  <a:lnTo>
                    <a:pt x="58" y="64"/>
                  </a:lnTo>
                  <a:lnTo>
                    <a:pt x="58" y="62"/>
                  </a:lnTo>
                  <a:lnTo>
                    <a:pt x="58" y="62"/>
                  </a:lnTo>
                  <a:lnTo>
                    <a:pt x="58" y="60"/>
                  </a:lnTo>
                  <a:lnTo>
                    <a:pt x="57" y="60"/>
                  </a:lnTo>
                  <a:lnTo>
                    <a:pt x="50" y="59"/>
                  </a:lnTo>
                  <a:lnTo>
                    <a:pt x="50" y="59"/>
                  </a:lnTo>
                  <a:lnTo>
                    <a:pt x="48" y="58"/>
                  </a:lnTo>
                  <a:lnTo>
                    <a:pt x="45" y="56"/>
                  </a:lnTo>
                  <a:lnTo>
                    <a:pt x="44" y="54"/>
                  </a:lnTo>
                  <a:lnTo>
                    <a:pt x="42" y="51"/>
                  </a:lnTo>
                  <a:lnTo>
                    <a:pt x="42" y="51"/>
                  </a:lnTo>
                  <a:lnTo>
                    <a:pt x="42" y="51"/>
                  </a:lnTo>
                  <a:lnTo>
                    <a:pt x="42" y="51"/>
                  </a:lnTo>
                  <a:lnTo>
                    <a:pt x="44" y="47"/>
                  </a:lnTo>
                  <a:lnTo>
                    <a:pt x="45" y="46"/>
                  </a:lnTo>
                  <a:lnTo>
                    <a:pt x="48" y="43"/>
                  </a:lnTo>
                  <a:lnTo>
                    <a:pt x="50" y="43"/>
                  </a:lnTo>
                  <a:lnTo>
                    <a:pt x="57" y="42"/>
                  </a:lnTo>
                  <a:lnTo>
                    <a:pt x="57" y="42"/>
                  </a:lnTo>
                  <a:lnTo>
                    <a:pt x="58" y="41"/>
                  </a:lnTo>
                  <a:lnTo>
                    <a:pt x="58" y="39"/>
                  </a:lnTo>
                  <a:lnTo>
                    <a:pt x="58" y="38"/>
                  </a:lnTo>
                  <a:lnTo>
                    <a:pt x="58" y="38"/>
                  </a:lnTo>
                  <a:lnTo>
                    <a:pt x="58" y="37"/>
                  </a:lnTo>
                  <a:lnTo>
                    <a:pt x="57" y="35"/>
                  </a:lnTo>
                  <a:lnTo>
                    <a:pt x="50" y="35"/>
                  </a:lnTo>
                  <a:lnTo>
                    <a:pt x="50" y="35"/>
                  </a:lnTo>
                  <a:lnTo>
                    <a:pt x="48" y="34"/>
                  </a:lnTo>
                  <a:lnTo>
                    <a:pt x="45" y="33"/>
                  </a:lnTo>
                  <a:lnTo>
                    <a:pt x="44" y="30"/>
                  </a:lnTo>
                  <a:lnTo>
                    <a:pt x="42" y="28"/>
                  </a:lnTo>
                  <a:lnTo>
                    <a:pt x="42" y="28"/>
                  </a:lnTo>
                  <a:lnTo>
                    <a:pt x="42" y="26"/>
                  </a:lnTo>
                  <a:lnTo>
                    <a:pt x="42" y="26"/>
                  </a:lnTo>
                  <a:lnTo>
                    <a:pt x="44" y="24"/>
                  </a:lnTo>
                  <a:lnTo>
                    <a:pt x="45" y="21"/>
                  </a:lnTo>
                  <a:lnTo>
                    <a:pt x="48" y="20"/>
                  </a:lnTo>
                  <a:lnTo>
                    <a:pt x="50" y="18"/>
                  </a:lnTo>
                  <a:lnTo>
                    <a:pt x="57" y="18"/>
                  </a:lnTo>
                  <a:lnTo>
                    <a:pt x="57" y="18"/>
                  </a:lnTo>
                  <a:lnTo>
                    <a:pt x="58" y="17"/>
                  </a:lnTo>
                  <a:lnTo>
                    <a:pt x="58" y="16"/>
                  </a:lnTo>
                  <a:lnTo>
                    <a:pt x="58" y="14"/>
                  </a:lnTo>
                  <a:lnTo>
                    <a:pt x="58" y="14"/>
                  </a:lnTo>
                  <a:lnTo>
                    <a:pt x="58" y="13"/>
                  </a:lnTo>
                  <a:lnTo>
                    <a:pt x="57" y="12"/>
                  </a:lnTo>
                  <a:lnTo>
                    <a:pt x="5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7" name="Freeform 22">
              <a:extLst>
                <a:ext uri="{FF2B5EF4-FFF2-40B4-BE49-F238E27FC236}">
                  <a16:creationId xmlns:a16="http://schemas.microsoft.com/office/drawing/2014/main" id="{8C31EBF0-471D-45A1-A00E-5CD97095818C}"/>
                </a:ext>
              </a:extLst>
            </p:cNvPr>
            <p:cNvSpPr>
              <a:spLocks/>
            </p:cNvSpPr>
            <p:nvPr/>
          </p:nvSpPr>
          <p:spPr bwMode="auto">
            <a:xfrm>
              <a:off x="10741025" y="2293938"/>
              <a:ext cx="42862" cy="39688"/>
            </a:xfrm>
            <a:custGeom>
              <a:avLst/>
              <a:gdLst>
                <a:gd name="T0" fmla="*/ 12 w 82"/>
                <a:gd name="T1" fmla="*/ 0 h 76"/>
                <a:gd name="T2" fmla="*/ 12 w 82"/>
                <a:gd name="T3" fmla="*/ 0 h 76"/>
                <a:gd name="T4" fmla="*/ 7 w 82"/>
                <a:gd name="T5" fmla="*/ 1 h 76"/>
                <a:gd name="T6" fmla="*/ 4 w 82"/>
                <a:gd name="T7" fmla="*/ 2 h 76"/>
                <a:gd name="T8" fmla="*/ 2 w 82"/>
                <a:gd name="T9" fmla="*/ 6 h 76"/>
                <a:gd name="T10" fmla="*/ 0 w 82"/>
                <a:gd name="T11" fmla="*/ 10 h 76"/>
                <a:gd name="T12" fmla="*/ 0 w 82"/>
                <a:gd name="T13" fmla="*/ 76 h 76"/>
                <a:gd name="T14" fmla="*/ 82 w 82"/>
                <a:gd name="T15" fmla="*/ 76 h 76"/>
                <a:gd name="T16" fmla="*/ 82 w 82"/>
                <a:gd name="T17" fmla="*/ 10 h 76"/>
                <a:gd name="T18" fmla="*/ 82 w 82"/>
                <a:gd name="T19" fmla="*/ 10 h 76"/>
                <a:gd name="T20" fmla="*/ 81 w 82"/>
                <a:gd name="T21" fmla="*/ 6 h 76"/>
                <a:gd name="T22" fmla="*/ 78 w 82"/>
                <a:gd name="T23" fmla="*/ 2 h 76"/>
                <a:gd name="T24" fmla="*/ 75 w 82"/>
                <a:gd name="T25" fmla="*/ 1 h 76"/>
                <a:gd name="T26" fmla="*/ 70 w 82"/>
                <a:gd name="T27" fmla="*/ 0 h 76"/>
                <a:gd name="T28" fmla="*/ 12 w 82"/>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6">
                  <a:moveTo>
                    <a:pt x="12" y="0"/>
                  </a:moveTo>
                  <a:lnTo>
                    <a:pt x="12" y="0"/>
                  </a:lnTo>
                  <a:lnTo>
                    <a:pt x="7" y="1"/>
                  </a:lnTo>
                  <a:lnTo>
                    <a:pt x="4" y="2"/>
                  </a:lnTo>
                  <a:lnTo>
                    <a:pt x="2" y="6"/>
                  </a:lnTo>
                  <a:lnTo>
                    <a:pt x="0" y="10"/>
                  </a:lnTo>
                  <a:lnTo>
                    <a:pt x="0" y="76"/>
                  </a:lnTo>
                  <a:lnTo>
                    <a:pt x="82" y="76"/>
                  </a:lnTo>
                  <a:lnTo>
                    <a:pt x="82" y="10"/>
                  </a:lnTo>
                  <a:lnTo>
                    <a:pt x="82" y="10"/>
                  </a:lnTo>
                  <a:lnTo>
                    <a:pt x="81" y="6"/>
                  </a:lnTo>
                  <a:lnTo>
                    <a:pt x="78" y="2"/>
                  </a:lnTo>
                  <a:lnTo>
                    <a:pt x="75" y="1"/>
                  </a:lnTo>
                  <a:lnTo>
                    <a:pt x="7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8" name="Freeform 23">
              <a:extLst>
                <a:ext uri="{FF2B5EF4-FFF2-40B4-BE49-F238E27FC236}">
                  <a16:creationId xmlns:a16="http://schemas.microsoft.com/office/drawing/2014/main" id="{C0370542-F7F1-4A47-987D-01FBEC8C2079}"/>
                </a:ext>
              </a:extLst>
            </p:cNvPr>
            <p:cNvSpPr>
              <a:spLocks/>
            </p:cNvSpPr>
            <p:nvPr/>
          </p:nvSpPr>
          <p:spPr bwMode="auto">
            <a:xfrm>
              <a:off x="10741025" y="2376488"/>
              <a:ext cx="42862" cy="725488"/>
            </a:xfrm>
            <a:custGeom>
              <a:avLst/>
              <a:gdLst>
                <a:gd name="T0" fmla="*/ 0 w 82"/>
                <a:gd name="T1" fmla="*/ 1360 h 1372"/>
                <a:gd name="T2" fmla="*/ 0 w 82"/>
                <a:gd name="T3" fmla="*/ 1360 h 1372"/>
                <a:gd name="T4" fmla="*/ 2 w 82"/>
                <a:gd name="T5" fmla="*/ 1364 h 1372"/>
                <a:gd name="T6" fmla="*/ 4 w 82"/>
                <a:gd name="T7" fmla="*/ 1368 h 1372"/>
                <a:gd name="T8" fmla="*/ 7 w 82"/>
                <a:gd name="T9" fmla="*/ 1371 h 1372"/>
                <a:gd name="T10" fmla="*/ 12 w 82"/>
                <a:gd name="T11" fmla="*/ 1372 h 1372"/>
                <a:gd name="T12" fmla="*/ 70 w 82"/>
                <a:gd name="T13" fmla="*/ 1372 h 1372"/>
                <a:gd name="T14" fmla="*/ 70 w 82"/>
                <a:gd name="T15" fmla="*/ 1372 h 1372"/>
                <a:gd name="T16" fmla="*/ 75 w 82"/>
                <a:gd name="T17" fmla="*/ 1371 h 1372"/>
                <a:gd name="T18" fmla="*/ 78 w 82"/>
                <a:gd name="T19" fmla="*/ 1368 h 1372"/>
                <a:gd name="T20" fmla="*/ 81 w 82"/>
                <a:gd name="T21" fmla="*/ 1364 h 1372"/>
                <a:gd name="T22" fmla="*/ 82 w 82"/>
                <a:gd name="T23" fmla="*/ 1360 h 1372"/>
                <a:gd name="T24" fmla="*/ 82 w 82"/>
                <a:gd name="T25" fmla="*/ 0 h 1372"/>
                <a:gd name="T26" fmla="*/ 0 w 82"/>
                <a:gd name="T27" fmla="*/ 0 h 1372"/>
                <a:gd name="T28" fmla="*/ 0 w 82"/>
                <a:gd name="T29" fmla="*/ 1360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372">
                  <a:moveTo>
                    <a:pt x="0" y="1360"/>
                  </a:moveTo>
                  <a:lnTo>
                    <a:pt x="0" y="1360"/>
                  </a:lnTo>
                  <a:lnTo>
                    <a:pt x="2" y="1364"/>
                  </a:lnTo>
                  <a:lnTo>
                    <a:pt x="4" y="1368"/>
                  </a:lnTo>
                  <a:lnTo>
                    <a:pt x="7" y="1371"/>
                  </a:lnTo>
                  <a:lnTo>
                    <a:pt x="12" y="1372"/>
                  </a:lnTo>
                  <a:lnTo>
                    <a:pt x="70" y="1372"/>
                  </a:lnTo>
                  <a:lnTo>
                    <a:pt x="70" y="1372"/>
                  </a:lnTo>
                  <a:lnTo>
                    <a:pt x="75" y="1371"/>
                  </a:lnTo>
                  <a:lnTo>
                    <a:pt x="78" y="1368"/>
                  </a:lnTo>
                  <a:lnTo>
                    <a:pt x="81" y="1364"/>
                  </a:lnTo>
                  <a:lnTo>
                    <a:pt x="82" y="1360"/>
                  </a:lnTo>
                  <a:lnTo>
                    <a:pt x="82" y="0"/>
                  </a:lnTo>
                  <a:lnTo>
                    <a:pt x="0" y="0"/>
                  </a:lnTo>
                  <a:lnTo>
                    <a:pt x="0" y="1360"/>
                  </a:lnTo>
                  <a:close/>
                </a:path>
              </a:pathLst>
            </a:custGeom>
            <a:grpFill/>
            <a:ln>
              <a:noFill/>
            </a:ln>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59" name="Rectangle 24">
              <a:extLst>
                <a:ext uri="{FF2B5EF4-FFF2-40B4-BE49-F238E27FC236}">
                  <a16:creationId xmlns:a16="http://schemas.microsoft.com/office/drawing/2014/main" id="{874D0DE5-ED42-4638-974A-15BE61C8CAF5}"/>
                </a:ext>
              </a:extLst>
            </p:cNvPr>
            <p:cNvSpPr>
              <a:spLocks noChangeArrowheads="1"/>
            </p:cNvSpPr>
            <p:nvPr/>
          </p:nvSpPr>
          <p:spPr bwMode="auto">
            <a:xfrm>
              <a:off x="10587038" y="2325688"/>
              <a:ext cx="4762"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0" name="Rectangle 25">
              <a:extLst>
                <a:ext uri="{FF2B5EF4-FFF2-40B4-BE49-F238E27FC236}">
                  <a16:creationId xmlns:a16="http://schemas.microsoft.com/office/drawing/2014/main" id="{DC9B0827-BE76-4561-B0FD-E5C1B00DE525}"/>
                </a:ext>
              </a:extLst>
            </p:cNvPr>
            <p:cNvSpPr>
              <a:spLocks noChangeArrowheads="1"/>
            </p:cNvSpPr>
            <p:nvPr/>
          </p:nvSpPr>
          <p:spPr bwMode="auto">
            <a:xfrm>
              <a:off x="10933113" y="2325688"/>
              <a:ext cx="31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1" name="Freeform 26">
              <a:extLst>
                <a:ext uri="{FF2B5EF4-FFF2-40B4-BE49-F238E27FC236}">
                  <a16:creationId xmlns:a16="http://schemas.microsoft.com/office/drawing/2014/main" id="{5652EE21-B860-46A4-BF30-73E1D8E29C5C}"/>
                </a:ext>
              </a:extLst>
            </p:cNvPr>
            <p:cNvSpPr>
              <a:spLocks/>
            </p:cNvSpPr>
            <p:nvPr/>
          </p:nvSpPr>
          <p:spPr bwMode="auto">
            <a:xfrm>
              <a:off x="10747375" y="2224088"/>
              <a:ext cx="30162" cy="41275"/>
            </a:xfrm>
            <a:custGeom>
              <a:avLst/>
              <a:gdLst>
                <a:gd name="T0" fmla="*/ 50 w 58"/>
                <a:gd name="T1" fmla="*/ 11 h 78"/>
                <a:gd name="T2" fmla="*/ 44 w 58"/>
                <a:gd name="T3" fmla="*/ 5 h 78"/>
                <a:gd name="T4" fmla="*/ 42 w 58"/>
                <a:gd name="T5" fmla="*/ 3 h 78"/>
                <a:gd name="T6" fmla="*/ 40 w 58"/>
                <a:gd name="T7" fmla="*/ 0 h 78"/>
                <a:gd name="T8" fmla="*/ 17 w 58"/>
                <a:gd name="T9" fmla="*/ 0 h 78"/>
                <a:gd name="T10" fmla="*/ 16 w 58"/>
                <a:gd name="T11" fmla="*/ 3 h 78"/>
                <a:gd name="T12" fmla="*/ 13 w 58"/>
                <a:gd name="T13" fmla="*/ 8 h 78"/>
                <a:gd name="T14" fmla="*/ 3 w 58"/>
                <a:gd name="T15" fmla="*/ 12 h 78"/>
                <a:gd name="T16" fmla="*/ 0 w 58"/>
                <a:gd name="T17" fmla="*/ 13 h 78"/>
                <a:gd name="T18" fmla="*/ 2 w 58"/>
                <a:gd name="T19" fmla="*/ 17 h 78"/>
                <a:gd name="T20" fmla="*/ 8 w 58"/>
                <a:gd name="T21" fmla="*/ 19 h 78"/>
                <a:gd name="T22" fmla="*/ 16 w 58"/>
                <a:gd name="T23" fmla="*/ 24 h 78"/>
                <a:gd name="T24" fmla="*/ 16 w 58"/>
                <a:gd name="T25" fmla="*/ 26 h 78"/>
                <a:gd name="T26" fmla="*/ 13 w 58"/>
                <a:gd name="T27" fmla="*/ 32 h 78"/>
                <a:gd name="T28" fmla="*/ 3 w 58"/>
                <a:gd name="T29" fmla="*/ 36 h 78"/>
                <a:gd name="T30" fmla="*/ 0 w 58"/>
                <a:gd name="T31" fmla="*/ 37 h 78"/>
                <a:gd name="T32" fmla="*/ 2 w 58"/>
                <a:gd name="T33" fmla="*/ 41 h 78"/>
                <a:gd name="T34" fmla="*/ 8 w 58"/>
                <a:gd name="T35" fmla="*/ 42 h 78"/>
                <a:gd name="T36" fmla="*/ 16 w 58"/>
                <a:gd name="T37" fmla="*/ 47 h 78"/>
                <a:gd name="T38" fmla="*/ 16 w 58"/>
                <a:gd name="T39" fmla="*/ 50 h 78"/>
                <a:gd name="T40" fmla="*/ 13 w 58"/>
                <a:gd name="T41" fmla="*/ 57 h 78"/>
                <a:gd name="T42" fmla="*/ 3 w 58"/>
                <a:gd name="T43" fmla="*/ 59 h 78"/>
                <a:gd name="T44" fmla="*/ 0 w 58"/>
                <a:gd name="T45" fmla="*/ 62 h 78"/>
                <a:gd name="T46" fmla="*/ 2 w 58"/>
                <a:gd name="T47" fmla="*/ 65 h 78"/>
                <a:gd name="T48" fmla="*/ 8 w 58"/>
                <a:gd name="T49" fmla="*/ 66 h 78"/>
                <a:gd name="T50" fmla="*/ 16 w 58"/>
                <a:gd name="T51" fmla="*/ 71 h 78"/>
                <a:gd name="T52" fmla="*/ 16 w 58"/>
                <a:gd name="T53" fmla="*/ 75 h 78"/>
                <a:gd name="T54" fmla="*/ 17 w 58"/>
                <a:gd name="T55" fmla="*/ 76 h 78"/>
                <a:gd name="T56" fmla="*/ 40 w 58"/>
                <a:gd name="T57" fmla="*/ 78 h 78"/>
                <a:gd name="T58" fmla="*/ 42 w 58"/>
                <a:gd name="T59" fmla="*/ 75 h 78"/>
                <a:gd name="T60" fmla="*/ 42 w 58"/>
                <a:gd name="T61" fmla="*/ 74 h 78"/>
                <a:gd name="T62" fmla="*/ 48 w 58"/>
                <a:gd name="T63" fmla="*/ 67 h 78"/>
                <a:gd name="T64" fmla="*/ 55 w 58"/>
                <a:gd name="T65" fmla="*/ 66 h 78"/>
                <a:gd name="T66" fmla="*/ 58 w 58"/>
                <a:gd name="T67" fmla="*/ 62 h 78"/>
                <a:gd name="T68" fmla="*/ 55 w 58"/>
                <a:gd name="T69" fmla="*/ 59 h 78"/>
                <a:gd name="T70" fmla="*/ 48 w 58"/>
                <a:gd name="T71" fmla="*/ 58 h 78"/>
                <a:gd name="T72" fmla="*/ 42 w 58"/>
                <a:gd name="T73" fmla="*/ 50 h 78"/>
                <a:gd name="T74" fmla="*/ 42 w 58"/>
                <a:gd name="T75" fmla="*/ 50 h 78"/>
                <a:gd name="T76" fmla="*/ 48 w 58"/>
                <a:gd name="T77" fmla="*/ 44 h 78"/>
                <a:gd name="T78" fmla="*/ 55 w 58"/>
                <a:gd name="T79" fmla="*/ 41 h 78"/>
                <a:gd name="T80" fmla="*/ 58 w 58"/>
                <a:gd name="T81" fmla="*/ 37 h 78"/>
                <a:gd name="T82" fmla="*/ 55 w 58"/>
                <a:gd name="T83" fmla="*/ 36 h 78"/>
                <a:gd name="T84" fmla="*/ 48 w 58"/>
                <a:gd name="T85" fmla="*/ 34 h 78"/>
                <a:gd name="T86" fmla="*/ 42 w 58"/>
                <a:gd name="T87" fmla="*/ 26 h 78"/>
                <a:gd name="T88" fmla="*/ 42 w 58"/>
                <a:gd name="T89" fmla="*/ 26 h 78"/>
                <a:gd name="T90" fmla="*/ 48 w 58"/>
                <a:gd name="T91" fmla="*/ 19 h 78"/>
                <a:gd name="T92" fmla="*/ 55 w 58"/>
                <a:gd name="T93" fmla="*/ 17 h 78"/>
                <a:gd name="T94" fmla="*/ 58 w 58"/>
                <a:gd name="T95" fmla="*/ 13 h 78"/>
                <a:gd name="T96" fmla="*/ 55 w 58"/>
                <a:gd name="T97"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78">
                  <a:moveTo>
                    <a:pt x="55" y="12"/>
                  </a:moveTo>
                  <a:lnTo>
                    <a:pt x="50" y="11"/>
                  </a:lnTo>
                  <a:lnTo>
                    <a:pt x="50" y="11"/>
                  </a:lnTo>
                  <a:lnTo>
                    <a:pt x="48" y="9"/>
                  </a:lnTo>
                  <a:lnTo>
                    <a:pt x="45" y="8"/>
                  </a:lnTo>
                  <a:lnTo>
                    <a:pt x="44" y="5"/>
                  </a:lnTo>
                  <a:lnTo>
                    <a:pt x="42" y="3"/>
                  </a:lnTo>
                  <a:lnTo>
                    <a:pt x="42" y="3"/>
                  </a:lnTo>
                  <a:lnTo>
                    <a:pt x="42" y="3"/>
                  </a:lnTo>
                  <a:lnTo>
                    <a:pt x="42" y="3"/>
                  </a:lnTo>
                  <a:lnTo>
                    <a:pt x="42" y="0"/>
                  </a:lnTo>
                  <a:lnTo>
                    <a:pt x="40" y="0"/>
                  </a:lnTo>
                  <a:lnTo>
                    <a:pt x="19" y="0"/>
                  </a:lnTo>
                  <a:lnTo>
                    <a:pt x="19" y="0"/>
                  </a:lnTo>
                  <a:lnTo>
                    <a:pt x="17" y="0"/>
                  </a:lnTo>
                  <a:lnTo>
                    <a:pt x="16" y="3"/>
                  </a:lnTo>
                  <a:lnTo>
                    <a:pt x="16" y="3"/>
                  </a:lnTo>
                  <a:lnTo>
                    <a:pt x="16" y="3"/>
                  </a:lnTo>
                  <a:lnTo>
                    <a:pt x="16" y="3"/>
                  </a:lnTo>
                  <a:lnTo>
                    <a:pt x="16" y="5"/>
                  </a:lnTo>
                  <a:lnTo>
                    <a:pt x="13" y="8"/>
                  </a:lnTo>
                  <a:lnTo>
                    <a:pt x="12" y="9"/>
                  </a:lnTo>
                  <a:lnTo>
                    <a:pt x="8" y="11"/>
                  </a:lnTo>
                  <a:lnTo>
                    <a:pt x="3" y="12"/>
                  </a:lnTo>
                  <a:lnTo>
                    <a:pt x="3" y="12"/>
                  </a:lnTo>
                  <a:lnTo>
                    <a:pt x="2" y="12"/>
                  </a:lnTo>
                  <a:lnTo>
                    <a:pt x="0" y="13"/>
                  </a:lnTo>
                  <a:lnTo>
                    <a:pt x="0" y="16"/>
                  </a:lnTo>
                  <a:lnTo>
                    <a:pt x="0" y="16"/>
                  </a:lnTo>
                  <a:lnTo>
                    <a:pt x="2" y="17"/>
                  </a:lnTo>
                  <a:lnTo>
                    <a:pt x="3" y="17"/>
                  </a:lnTo>
                  <a:lnTo>
                    <a:pt x="8" y="19"/>
                  </a:lnTo>
                  <a:lnTo>
                    <a:pt x="8" y="19"/>
                  </a:lnTo>
                  <a:lnTo>
                    <a:pt x="12" y="19"/>
                  </a:lnTo>
                  <a:lnTo>
                    <a:pt x="13" y="21"/>
                  </a:lnTo>
                  <a:lnTo>
                    <a:pt x="16" y="24"/>
                  </a:lnTo>
                  <a:lnTo>
                    <a:pt x="16" y="26"/>
                  </a:lnTo>
                  <a:lnTo>
                    <a:pt x="16" y="26"/>
                  </a:lnTo>
                  <a:lnTo>
                    <a:pt x="16" y="26"/>
                  </a:lnTo>
                  <a:lnTo>
                    <a:pt x="16" y="26"/>
                  </a:lnTo>
                  <a:lnTo>
                    <a:pt x="16" y="29"/>
                  </a:lnTo>
                  <a:lnTo>
                    <a:pt x="13" y="32"/>
                  </a:lnTo>
                  <a:lnTo>
                    <a:pt x="12" y="34"/>
                  </a:lnTo>
                  <a:lnTo>
                    <a:pt x="8" y="34"/>
                  </a:lnTo>
                  <a:lnTo>
                    <a:pt x="3" y="36"/>
                  </a:lnTo>
                  <a:lnTo>
                    <a:pt x="3" y="36"/>
                  </a:lnTo>
                  <a:lnTo>
                    <a:pt x="2" y="36"/>
                  </a:lnTo>
                  <a:lnTo>
                    <a:pt x="0" y="37"/>
                  </a:lnTo>
                  <a:lnTo>
                    <a:pt x="0" y="40"/>
                  </a:lnTo>
                  <a:lnTo>
                    <a:pt x="0" y="40"/>
                  </a:lnTo>
                  <a:lnTo>
                    <a:pt x="2" y="41"/>
                  </a:lnTo>
                  <a:lnTo>
                    <a:pt x="3" y="41"/>
                  </a:lnTo>
                  <a:lnTo>
                    <a:pt x="8" y="42"/>
                  </a:lnTo>
                  <a:lnTo>
                    <a:pt x="8" y="42"/>
                  </a:lnTo>
                  <a:lnTo>
                    <a:pt x="12" y="44"/>
                  </a:lnTo>
                  <a:lnTo>
                    <a:pt x="13" y="45"/>
                  </a:lnTo>
                  <a:lnTo>
                    <a:pt x="16" y="47"/>
                  </a:lnTo>
                  <a:lnTo>
                    <a:pt x="16" y="50"/>
                  </a:lnTo>
                  <a:lnTo>
                    <a:pt x="16" y="50"/>
                  </a:lnTo>
                  <a:lnTo>
                    <a:pt x="16" y="50"/>
                  </a:lnTo>
                  <a:lnTo>
                    <a:pt x="16" y="50"/>
                  </a:lnTo>
                  <a:lnTo>
                    <a:pt x="16" y="54"/>
                  </a:lnTo>
                  <a:lnTo>
                    <a:pt x="13" y="57"/>
                  </a:lnTo>
                  <a:lnTo>
                    <a:pt x="12" y="58"/>
                  </a:lnTo>
                  <a:lnTo>
                    <a:pt x="8" y="59"/>
                  </a:lnTo>
                  <a:lnTo>
                    <a:pt x="3" y="59"/>
                  </a:lnTo>
                  <a:lnTo>
                    <a:pt x="3" y="59"/>
                  </a:lnTo>
                  <a:lnTo>
                    <a:pt x="2" y="61"/>
                  </a:lnTo>
                  <a:lnTo>
                    <a:pt x="0" y="62"/>
                  </a:lnTo>
                  <a:lnTo>
                    <a:pt x="0" y="63"/>
                  </a:lnTo>
                  <a:lnTo>
                    <a:pt x="0" y="63"/>
                  </a:lnTo>
                  <a:lnTo>
                    <a:pt x="2" y="65"/>
                  </a:lnTo>
                  <a:lnTo>
                    <a:pt x="3" y="66"/>
                  </a:lnTo>
                  <a:lnTo>
                    <a:pt x="8" y="66"/>
                  </a:lnTo>
                  <a:lnTo>
                    <a:pt x="8" y="66"/>
                  </a:lnTo>
                  <a:lnTo>
                    <a:pt x="12" y="67"/>
                  </a:lnTo>
                  <a:lnTo>
                    <a:pt x="13" y="68"/>
                  </a:lnTo>
                  <a:lnTo>
                    <a:pt x="16" y="71"/>
                  </a:lnTo>
                  <a:lnTo>
                    <a:pt x="16" y="74"/>
                  </a:lnTo>
                  <a:lnTo>
                    <a:pt x="16" y="75"/>
                  </a:lnTo>
                  <a:lnTo>
                    <a:pt x="16" y="75"/>
                  </a:lnTo>
                  <a:lnTo>
                    <a:pt x="16" y="75"/>
                  </a:lnTo>
                  <a:lnTo>
                    <a:pt x="16" y="75"/>
                  </a:lnTo>
                  <a:lnTo>
                    <a:pt x="17" y="76"/>
                  </a:lnTo>
                  <a:lnTo>
                    <a:pt x="19" y="78"/>
                  </a:lnTo>
                  <a:lnTo>
                    <a:pt x="40" y="78"/>
                  </a:lnTo>
                  <a:lnTo>
                    <a:pt x="40" y="78"/>
                  </a:lnTo>
                  <a:lnTo>
                    <a:pt x="42" y="76"/>
                  </a:lnTo>
                  <a:lnTo>
                    <a:pt x="42" y="75"/>
                  </a:lnTo>
                  <a:lnTo>
                    <a:pt x="42" y="75"/>
                  </a:lnTo>
                  <a:lnTo>
                    <a:pt x="42" y="75"/>
                  </a:lnTo>
                  <a:lnTo>
                    <a:pt x="42" y="74"/>
                  </a:lnTo>
                  <a:lnTo>
                    <a:pt x="42" y="74"/>
                  </a:lnTo>
                  <a:lnTo>
                    <a:pt x="44" y="71"/>
                  </a:lnTo>
                  <a:lnTo>
                    <a:pt x="45" y="68"/>
                  </a:lnTo>
                  <a:lnTo>
                    <a:pt x="48" y="67"/>
                  </a:lnTo>
                  <a:lnTo>
                    <a:pt x="50" y="66"/>
                  </a:lnTo>
                  <a:lnTo>
                    <a:pt x="55" y="66"/>
                  </a:lnTo>
                  <a:lnTo>
                    <a:pt x="55" y="66"/>
                  </a:lnTo>
                  <a:lnTo>
                    <a:pt x="57" y="65"/>
                  </a:lnTo>
                  <a:lnTo>
                    <a:pt x="58" y="63"/>
                  </a:lnTo>
                  <a:lnTo>
                    <a:pt x="58" y="62"/>
                  </a:lnTo>
                  <a:lnTo>
                    <a:pt x="58" y="62"/>
                  </a:lnTo>
                  <a:lnTo>
                    <a:pt x="57" y="61"/>
                  </a:lnTo>
                  <a:lnTo>
                    <a:pt x="55" y="59"/>
                  </a:lnTo>
                  <a:lnTo>
                    <a:pt x="50" y="59"/>
                  </a:lnTo>
                  <a:lnTo>
                    <a:pt x="50" y="59"/>
                  </a:lnTo>
                  <a:lnTo>
                    <a:pt x="48" y="58"/>
                  </a:lnTo>
                  <a:lnTo>
                    <a:pt x="45" y="57"/>
                  </a:lnTo>
                  <a:lnTo>
                    <a:pt x="44" y="54"/>
                  </a:lnTo>
                  <a:lnTo>
                    <a:pt x="42" y="50"/>
                  </a:lnTo>
                  <a:lnTo>
                    <a:pt x="42" y="50"/>
                  </a:lnTo>
                  <a:lnTo>
                    <a:pt x="42" y="50"/>
                  </a:lnTo>
                  <a:lnTo>
                    <a:pt x="42" y="50"/>
                  </a:lnTo>
                  <a:lnTo>
                    <a:pt x="44" y="47"/>
                  </a:lnTo>
                  <a:lnTo>
                    <a:pt x="45" y="45"/>
                  </a:lnTo>
                  <a:lnTo>
                    <a:pt x="48" y="44"/>
                  </a:lnTo>
                  <a:lnTo>
                    <a:pt x="50" y="42"/>
                  </a:lnTo>
                  <a:lnTo>
                    <a:pt x="55" y="41"/>
                  </a:lnTo>
                  <a:lnTo>
                    <a:pt x="55" y="41"/>
                  </a:lnTo>
                  <a:lnTo>
                    <a:pt x="57" y="41"/>
                  </a:lnTo>
                  <a:lnTo>
                    <a:pt x="58" y="40"/>
                  </a:lnTo>
                  <a:lnTo>
                    <a:pt x="58" y="37"/>
                  </a:lnTo>
                  <a:lnTo>
                    <a:pt x="58" y="37"/>
                  </a:lnTo>
                  <a:lnTo>
                    <a:pt x="57" y="36"/>
                  </a:lnTo>
                  <a:lnTo>
                    <a:pt x="55" y="36"/>
                  </a:lnTo>
                  <a:lnTo>
                    <a:pt x="50" y="34"/>
                  </a:lnTo>
                  <a:lnTo>
                    <a:pt x="50" y="34"/>
                  </a:lnTo>
                  <a:lnTo>
                    <a:pt x="48" y="34"/>
                  </a:lnTo>
                  <a:lnTo>
                    <a:pt x="45" y="32"/>
                  </a:lnTo>
                  <a:lnTo>
                    <a:pt x="44" y="29"/>
                  </a:lnTo>
                  <a:lnTo>
                    <a:pt x="42" y="26"/>
                  </a:lnTo>
                  <a:lnTo>
                    <a:pt x="42" y="26"/>
                  </a:lnTo>
                  <a:lnTo>
                    <a:pt x="42" y="26"/>
                  </a:lnTo>
                  <a:lnTo>
                    <a:pt x="42" y="26"/>
                  </a:lnTo>
                  <a:lnTo>
                    <a:pt x="44" y="24"/>
                  </a:lnTo>
                  <a:lnTo>
                    <a:pt x="45" y="21"/>
                  </a:lnTo>
                  <a:lnTo>
                    <a:pt x="48" y="19"/>
                  </a:lnTo>
                  <a:lnTo>
                    <a:pt x="50" y="19"/>
                  </a:lnTo>
                  <a:lnTo>
                    <a:pt x="55" y="17"/>
                  </a:lnTo>
                  <a:lnTo>
                    <a:pt x="55" y="17"/>
                  </a:lnTo>
                  <a:lnTo>
                    <a:pt x="57" y="17"/>
                  </a:lnTo>
                  <a:lnTo>
                    <a:pt x="58" y="16"/>
                  </a:lnTo>
                  <a:lnTo>
                    <a:pt x="58" y="13"/>
                  </a:lnTo>
                  <a:lnTo>
                    <a:pt x="58" y="13"/>
                  </a:lnTo>
                  <a:lnTo>
                    <a:pt x="57" y="12"/>
                  </a:lnTo>
                  <a:lnTo>
                    <a:pt x="55" y="12"/>
                  </a:lnTo>
                  <a:lnTo>
                    <a:pt x="5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2" name="Rectangle 27">
              <a:extLst>
                <a:ext uri="{FF2B5EF4-FFF2-40B4-BE49-F238E27FC236}">
                  <a16:creationId xmlns:a16="http://schemas.microsoft.com/office/drawing/2014/main" id="{758D4B31-AE22-4119-9F89-046C3BEBC6EB}"/>
                </a:ext>
              </a:extLst>
            </p:cNvPr>
            <p:cNvSpPr>
              <a:spLocks noChangeArrowheads="1"/>
            </p:cNvSpPr>
            <p:nvPr/>
          </p:nvSpPr>
          <p:spPr bwMode="auto">
            <a:xfrm>
              <a:off x="10760075" y="2270126"/>
              <a:ext cx="4762"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3" name="Freeform 28">
              <a:extLst>
                <a:ext uri="{FF2B5EF4-FFF2-40B4-BE49-F238E27FC236}">
                  <a16:creationId xmlns:a16="http://schemas.microsoft.com/office/drawing/2014/main" id="{C0FE9180-5AD6-423A-80B0-FE296AF82BF1}"/>
                </a:ext>
              </a:extLst>
            </p:cNvPr>
            <p:cNvSpPr>
              <a:spLocks/>
            </p:cNvSpPr>
            <p:nvPr/>
          </p:nvSpPr>
          <p:spPr bwMode="auto">
            <a:xfrm>
              <a:off x="10387013" y="2501901"/>
              <a:ext cx="219075" cy="7938"/>
            </a:xfrm>
            <a:custGeom>
              <a:avLst/>
              <a:gdLst>
                <a:gd name="T0" fmla="*/ 410 w 412"/>
                <a:gd name="T1" fmla="*/ 0 h 14"/>
                <a:gd name="T2" fmla="*/ 2 w 412"/>
                <a:gd name="T3" fmla="*/ 0 h 14"/>
                <a:gd name="T4" fmla="*/ 2 w 412"/>
                <a:gd name="T5" fmla="*/ 0 h 14"/>
                <a:gd name="T6" fmla="*/ 0 w 412"/>
                <a:gd name="T7" fmla="*/ 0 h 14"/>
                <a:gd name="T8" fmla="*/ 0 w 412"/>
                <a:gd name="T9" fmla="*/ 3 h 14"/>
                <a:gd name="T10" fmla="*/ 0 w 412"/>
                <a:gd name="T11" fmla="*/ 11 h 14"/>
                <a:gd name="T12" fmla="*/ 0 w 412"/>
                <a:gd name="T13" fmla="*/ 11 h 14"/>
                <a:gd name="T14" fmla="*/ 0 w 412"/>
                <a:gd name="T15" fmla="*/ 14 h 14"/>
                <a:gd name="T16" fmla="*/ 2 w 412"/>
                <a:gd name="T17" fmla="*/ 14 h 14"/>
                <a:gd name="T18" fmla="*/ 410 w 412"/>
                <a:gd name="T19" fmla="*/ 14 h 14"/>
                <a:gd name="T20" fmla="*/ 410 w 412"/>
                <a:gd name="T21" fmla="*/ 14 h 14"/>
                <a:gd name="T22" fmla="*/ 412 w 412"/>
                <a:gd name="T23" fmla="*/ 14 h 14"/>
                <a:gd name="T24" fmla="*/ 412 w 412"/>
                <a:gd name="T25" fmla="*/ 11 h 14"/>
                <a:gd name="T26" fmla="*/ 412 w 412"/>
                <a:gd name="T27" fmla="*/ 3 h 14"/>
                <a:gd name="T28" fmla="*/ 412 w 412"/>
                <a:gd name="T29" fmla="*/ 3 h 14"/>
                <a:gd name="T30" fmla="*/ 412 w 412"/>
                <a:gd name="T31" fmla="*/ 0 h 14"/>
                <a:gd name="T32" fmla="*/ 410 w 412"/>
                <a:gd name="T33" fmla="*/ 0 h 14"/>
                <a:gd name="T34" fmla="*/ 410 w 412"/>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2" h="14">
                  <a:moveTo>
                    <a:pt x="410" y="0"/>
                  </a:moveTo>
                  <a:lnTo>
                    <a:pt x="2" y="0"/>
                  </a:lnTo>
                  <a:lnTo>
                    <a:pt x="2" y="0"/>
                  </a:lnTo>
                  <a:lnTo>
                    <a:pt x="0" y="0"/>
                  </a:lnTo>
                  <a:lnTo>
                    <a:pt x="0" y="3"/>
                  </a:lnTo>
                  <a:lnTo>
                    <a:pt x="0" y="11"/>
                  </a:lnTo>
                  <a:lnTo>
                    <a:pt x="0" y="11"/>
                  </a:lnTo>
                  <a:lnTo>
                    <a:pt x="0" y="14"/>
                  </a:lnTo>
                  <a:lnTo>
                    <a:pt x="2" y="14"/>
                  </a:lnTo>
                  <a:lnTo>
                    <a:pt x="410" y="14"/>
                  </a:lnTo>
                  <a:lnTo>
                    <a:pt x="410" y="14"/>
                  </a:lnTo>
                  <a:lnTo>
                    <a:pt x="412" y="14"/>
                  </a:lnTo>
                  <a:lnTo>
                    <a:pt x="412" y="11"/>
                  </a:lnTo>
                  <a:lnTo>
                    <a:pt x="412" y="3"/>
                  </a:lnTo>
                  <a:lnTo>
                    <a:pt x="412" y="3"/>
                  </a:lnTo>
                  <a:lnTo>
                    <a:pt x="412" y="0"/>
                  </a:lnTo>
                  <a:lnTo>
                    <a:pt x="410" y="0"/>
                  </a:lnTo>
                  <a:lnTo>
                    <a:pt x="4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4" name="Freeform 29">
              <a:extLst>
                <a:ext uri="{FF2B5EF4-FFF2-40B4-BE49-F238E27FC236}">
                  <a16:creationId xmlns:a16="http://schemas.microsoft.com/office/drawing/2014/main" id="{527AC6D0-FD5F-4A1A-A024-F489EB65CB9A}"/>
                </a:ext>
              </a:extLst>
            </p:cNvPr>
            <p:cNvSpPr>
              <a:spLocks/>
            </p:cNvSpPr>
            <p:nvPr/>
          </p:nvSpPr>
          <p:spPr bwMode="auto">
            <a:xfrm>
              <a:off x="10383838" y="2460626"/>
              <a:ext cx="17462" cy="23813"/>
            </a:xfrm>
            <a:custGeom>
              <a:avLst/>
              <a:gdLst>
                <a:gd name="T0" fmla="*/ 9 w 34"/>
                <a:gd name="T1" fmla="*/ 44 h 46"/>
                <a:gd name="T2" fmla="*/ 9 w 34"/>
                <a:gd name="T3" fmla="*/ 44 h 46"/>
                <a:gd name="T4" fmla="*/ 11 w 34"/>
                <a:gd name="T5" fmla="*/ 44 h 46"/>
                <a:gd name="T6" fmla="*/ 24 w 34"/>
                <a:gd name="T7" fmla="*/ 46 h 46"/>
                <a:gd name="T8" fmla="*/ 25 w 34"/>
                <a:gd name="T9" fmla="*/ 44 h 46"/>
                <a:gd name="T10" fmla="*/ 25 w 34"/>
                <a:gd name="T11" fmla="*/ 44 h 46"/>
                <a:gd name="T12" fmla="*/ 25 w 34"/>
                <a:gd name="T13" fmla="*/ 44 h 46"/>
                <a:gd name="T14" fmla="*/ 26 w 34"/>
                <a:gd name="T15" fmla="*/ 40 h 46"/>
                <a:gd name="T16" fmla="*/ 34 w 34"/>
                <a:gd name="T17" fmla="*/ 39 h 46"/>
                <a:gd name="T18" fmla="*/ 34 w 34"/>
                <a:gd name="T19" fmla="*/ 38 h 46"/>
                <a:gd name="T20" fmla="*/ 34 w 34"/>
                <a:gd name="T21" fmla="*/ 36 h 46"/>
                <a:gd name="T22" fmla="*/ 30 w 34"/>
                <a:gd name="T23" fmla="*/ 34 h 46"/>
                <a:gd name="T24" fmla="*/ 26 w 34"/>
                <a:gd name="T25" fmla="*/ 33 h 46"/>
                <a:gd name="T26" fmla="*/ 25 w 34"/>
                <a:gd name="T27" fmla="*/ 30 h 46"/>
                <a:gd name="T28" fmla="*/ 25 w 34"/>
                <a:gd name="T29" fmla="*/ 30 h 46"/>
                <a:gd name="T30" fmla="*/ 30 w 34"/>
                <a:gd name="T31" fmla="*/ 25 h 46"/>
                <a:gd name="T32" fmla="*/ 34 w 34"/>
                <a:gd name="T33" fmla="*/ 25 h 46"/>
                <a:gd name="T34" fmla="*/ 34 w 34"/>
                <a:gd name="T35" fmla="*/ 22 h 46"/>
                <a:gd name="T36" fmla="*/ 34 w 34"/>
                <a:gd name="T37" fmla="*/ 21 h 46"/>
                <a:gd name="T38" fmla="*/ 30 w 34"/>
                <a:gd name="T39" fmla="*/ 21 h 46"/>
                <a:gd name="T40" fmla="*/ 25 w 34"/>
                <a:gd name="T41" fmla="*/ 15 h 46"/>
                <a:gd name="T42" fmla="*/ 25 w 34"/>
                <a:gd name="T43" fmla="*/ 15 h 46"/>
                <a:gd name="T44" fmla="*/ 26 w 34"/>
                <a:gd name="T45" fmla="*/ 11 h 46"/>
                <a:gd name="T46" fmla="*/ 34 w 34"/>
                <a:gd name="T47" fmla="*/ 10 h 46"/>
                <a:gd name="T48" fmla="*/ 34 w 34"/>
                <a:gd name="T49" fmla="*/ 9 h 46"/>
                <a:gd name="T50" fmla="*/ 34 w 34"/>
                <a:gd name="T51" fmla="*/ 8 h 46"/>
                <a:gd name="T52" fmla="*/ 30 w 34"/>
                <a:gd name="T53" fmla="*/ 6 h 46"/>
                <a:gd name="T54" fmla="*/ 26 w 34"/>
                <a:gd name="T55" fmla="*/ 4 h 46"/>
                <a:gd name="T56" fmla="*/ 25 w 34"/>
                <a:gd name="T57" fmla="*/ 1 h 46"/>
                <a:gd name="T58" fmla="*/ 25 w 34"/>
                <a:gd name="T59" fmla="*/ 1 h 46"/>
                <a:gd name="T60" fmla="*/ 24 w 34"/>
                <a:gd name="T61" fmla="*/ 0 h 46"/>
                <a:gd name="T62" fmla="*/ 12 w 34"/>
                <a:gd name="T63" fmla="*/ 0 h 46"/>
                <a:gd name="T64" fmla="*/ 9 w 34"/>
                <a:gd name="T65" fmla="*/ 1 h 46"/>
                <a:gd name="T66" fmla="*/ 9 w 34"/>
                <a:gd name="T67" fmla="*/ 1 h 46"/>
                <a:gd name="T68" fmla="*/ 9 w 34"/>
                <a:gd name="T69" fmla="*/ 4 h 46"/>
                <a:gd name="T70" fmla="*/ 1 w 34"/>
                <a:gd name="T71" fmla="*/ 6 h 46"/>
                <a:gd name="T72" fmla="*/ 0 w 34"/>
                <a:gd name="T73" fmla="*/ 8 h 46"/>
                <a:gd name="T74" fmla="*/ 0 w 34"/>
                <a:gd name="T75" fmla="*/ 9 h 46"/>
                <a:gd name="T76" fmla="*/ 5 w 34"/>
                <a:gd name="T77" fmla="*/ 10 h 46"/>
                <a:gd name="T78" fmla="*/ 9 w 34"/>
                <a:gd name="T79" fmla="*/ 11 h 46"/>
                <a:gd name="T80" fmla="*/ 9 w 34"/>
                <a:gd name="T81" fmla="*/ 15 h 46"/>
                <a:gd name="T82" fmla="*/ 9 w 34"/>
                <a:gd name="T83" fmla="*/ 15 h 46"/>
                <a:gd name="T84" fmla="*/ 5 w 34"/>
                <a:gd name="T85" fmla="*/ 21 h 46"/>
                <a:gd name="T86" fmla="*/ 1 w 34"/>
                <a:gd name="T87" fmla="*/ 21 h 46"/>
                <a:gd name="T88" fmla="*/ 0 w 34"/>
                <a:gd name="T89" fmla="*/ 23 h 46"/>
                <a:gd name="T90" fmla="*/ 1 w 34"/>
                <a:gd name="T91" fmla="*/ 25 h 46"/>
                <a:gd name="T92" fmla="*/ 5 w 34"/>
                <a:gd name="T93" fmla="*/ 25 h 46"/>
                <a:gd name="T94" fmla="*/ 9 w 34"/>
                <a:gd name="T95" fmla="*/ 30 h 46"/>
                <a:gd name="T96" fmla="*/ 9 w 34"/>
                <a:gd name="T97" fmla="*/ 30 h 46"/>
                <a:gd name="T98" fmla="*/ 9 w 34"/>
                <a:gd name="T99" fmla="*/ 33 h 46"/>
                <a:gd name="T100" fmla="*/ 1 w 34"/>
                <a:gd name="T101" fmla="*/ 35 h 46"/>
                <a:gd name="T102" fmla="*/ 0 w 34"/>
                <a:gd name="T103" fmla="*/ 36 h 46"/>
                <a:gd name="T104" fmla="*/ 0 w 34"/>
                <a:gd name="T105" fmla="*/ 38 h 46"/>
                <a:gd name="T106" fmla="*/ 5 w 34"/>
                <a:gd name="T107" fmla="*/ 39 h 46"/>
                <a:gd name="T108" fmla="*/ 9 w 34"/>
                <a:gd name="T109" fmla="*/ 40 h 46"/>
                <a:gd name="T110" fmla="*/ 9 w 34"/>
                <a:gd name="T111"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46">
                  <a:moveTo>
                    <a:pt x="9" y="44"/>
                  </a:moveTo>
                  <a:lnTo>
                    <a:pt x="9" y="44"/>
                  </a:lnTo>
                  <a:lnTo>
                    <a:pt x="9" y="44"/>
                  </a:lnTo>
                  <a:lnTo>
                    <a:pt x="9" y="44"/>
                  </a:lnTo>
                  <a:lnTo>
                    <a:pt x="9" y="44"/>
                  </a:lnTo>
                  <a:lnTo>
                    <a:pt x="11" y="44"/>
                  </a:lnTo>
                  <a:lnTo>
                    <a:pt x="12" y="46"/>
                  </a:lnTo>
                  <a:lnTo>
                    <a:pt x="24" y="46"/>
                  </a:lnTo>
                  <a:lnTo>
                    <a:pt x="24" y="46"/>
                  </a:lnTo>
                  <a:lnTo>
                    <a:pt x="25" y="44"/>
                  </a:lnTo>
                  <a:lnTo>
                    <a:pt x="25" y="44"/>
                  </a:lnTo>
                  <a:lnTo>
                    <a:pt x="25" y="44"/>
                  </a:lnTo>
                  <a:lnTo>
                    <a:pt x="25" y="44"/>
                  </a:lnTo>
                  <a:lnTo>
                    <a:pt x="25" y="44"/>
                  </a:lnTo>
                  <a:lnTo>
                    <a:pt x="25" y="44"/>
                  </a:lnTo>
                  <a:lnTo>
                    <a:pt x="26" y="40"/>
                  </a:lnTo>
                  <a:lnTo>
                    <a:pt x="30" y="39"/>
                  </a:lnTo>
                  <a:lnTo>
                    <a:pt x="34" y="39"/>
                  </a:lnTo>
                  <a:lnTo>
                    <a:pt x="34" y="39"/>
                  </a:lnTo>
                  <a:lnTo>
                    <a:pt x="34" y="38"/>
                  </a:lnTo>
                  <a:lnTo>
                    <a:pt x="34" y="36"/>
                  </a:lnTo>
                  <a:lnTo>
                    <a:pt x="34" y="36"/>
                  </a:lnTo>
                  <a:lnTo>
                    <a:pt x="34" y="35"/>
                  </a:lnTo>
                  <a:lnTo>
                    <a:pt x="30" y="34"/>
                  </a:lnTo>
                  <a:lnTo>
                    <a:pt x="30" y="34"/>
                  </a:lnTo>
                  <a:lnTo>
                    <a:pt x="26" y="33"/>
                  </a:lnTo>
                  <a:lnTo>
                    <a:pt x="25" y="30"/>
                  </a:lnTo>
                  <a:lnTo>
                    <a:pt x="25" y="30"/>
                  </a:lnTo>
                  <a:lnTo>
                    <a:pt x="25" y="30"/>
                  </a:lnTo>
                  <a:lnTo>
                    <a:pt x="25" y="30"/>
                  </a:lnTo>
                  <a:lnTo>
                    <a:pt x="26" y="26"/>
                  </a:lnTo>
                  <a:lnTo>
                    <a:pt x="30" y="25"/>
                  </a:lnTo>
                  <a:lnTo>
                    <a:pt x="34" y="25"/>
                  </a:lnTo>
                  <a:lnTo>
                    <a:pt x="34" y="25"/>
                  </a:lnTo>
                  <a:lnTo>
                    <a:pt x="34" y="23"/>
                  </a:lnTo>
                  <a:lnTo>
                    <a:pt x="34" y="22"/>
                  </a:lnTo>
                  <a:lnTo>
                    <a:pt x="34" y="22"/>
                  </a:lnTo>
                  <a:lnTo>
                    <a:pt x="34" y="21"/>
                  </a:lnTo>
                  <a:lnTo>
                    <a:pt x="30" y="21"/>
                  </a:lnTo>
                  <a:lnTo>
                    <a:pt x="30" y="21"/>
                  </a:lnTo>
                  <a:lnTo>
                    <a:pt x="26" y="18"/>
                  </a:lnTo>
                  <a:lnTo>
                    <a:pt x="25" y="15"/>
                  </a:lnTo>
                  <a:lnTo>
                    <a:pt x="25" y="15"/>
                  </a:lnTo>
                  <a:lnTo>
                    <a:pt x="25" y="15"/>
                  </a:lnTo>
                  <a:lnTo>
                    <a:pt x="25" y="15"/>
                  </a:lnTo>
                  <a:lnTo>
                    <a:pt x="26" y="11"/>
                  </a:lnTo>
                  <a:lnTo>
                    <a:pt x="30" y="10"/>
                  </a:lnTo>
                  <a:lnTo>
                    <a:pt x="34" y="10"/>
                  </a:lnTo>
                  <a:lnTo>
                    <a:pt x="34" y="10"/>
                  </a:lnTo>
                  <a:lnTo>
                    <a:pt x="34" y="9"/>
                  </a:lnTo>
                  <a:lnTo>
                    <a:pt x="34" y="8"/>
                  </a:lnTo>
                  <a:lnTo>
                    <a:pt x="34" y="8"/>
                  </a:lnTo>
                  <a:lnTo>
                    <a:pt x="34" y="6"/>
                  </a:lnTo>
                  <a:lnTo>
                    <a:pt x="30" y="6"/>
                  </a:lnTo>
                  <a:lnTo>
                    <a:pt x="30" y="6"/>
                  </a:lnTo>
                  <a:lnTo>
                    <a:pt x="26" y="4"/>
                  </a:lnTo>
                  <a:lnTo>
                    <a:pt x="25" y="1"/>
                  </a:lnTo>
                  <a:lnTo>
                    <a:pt x="25" y="1"/>
                  </a:lnTo>
                  <a:lnTo>
                    <a:pt x="25" y="1"/>
                  </a:lnTo>
                  <a:lnTo>
                    <a:pt x="25" y="1"/>
                  </a:lnTo>
                  <a:lnTo>
                    <a:pt x="25" y="0"/>
                  </a:lnTo>
                  <a:lnTo>
                    <a:pt x="24" y="0"/>
                  </a:lnTo>
                  <a:lnTo>
                    <a:pt x="12" y="0"/>
                  </a:lnTo>
                  <a:lnTo>
                    <a:pt x="12" y="0"/>
                  </a:lnTo>
                  <a:lnTo>
                    <a:pt x="11" y="0"/>
                  </a:lnTo>
                  <a:lnTo>
                    <a:pt x="9" y="1"/>
                  </a:lnTo>
                  <a:lnTo>
                    <a:pt x="9" y="1"/>
                  </a:lnTo>
                  <a:lnTo>
                    <a:pt x="9" y="1"/>
                  </a:lnTo>
                  <a:lnTo>
                    <a:pt x="9" y="1"/>
                  </a:lnTo>
                  <a:lnTo>
                    <a:pt x="9" y="4"/>
                  </a:lnTo>
                  <a:lnTo>
                    <a:pt x="5" y="6"/>
                  </a:lnTo>
                  <a:lnTo>
                    <a:pt x="1" y="6"/>
                  </a:lnTo>
                  <a:lnTo>
                    <a:pt x="1" y="6"/>
                  </a:lnTo>
                  <a:lnTo>
                    <a:pt x="0" y="8"/>
                  </a:lnTo>
                  <a:lnTo>
                    <a:pt x="0" y="9"/>
                  </a:lnTo>
                  <a:lnTo>
                    <a:pt x="0" y="9"/>
                  </a:lnTo>
                  <a:lnTo>
                    <a:pt x="1" y="10"/>
                  </a:lnTo>
                  <a:lnTo>
                    <a:pt x="5" y="10"/>
                  </a:lnTo>
                  <a:lnTo>
                    <a:pt x="5" y="10"/>
                  </a:lnTo>
                  <a:lnTo>
                    <a:pt x="9" y="11"/>
                  </a:lnTo>
                  <a:lnTo>
                    <a:pt x="9" y="15"/>
                  </a:lnTo>
                  <a:lnTo>
                    <a:pt x="9" y="15"/>
                  </a:lnTo>
                  <a:lnTo>
                    <a:pt x="9" y="15"/>
                  </a:lnTo>
                  <a:lnTo>
                    <a:pt x="9" y="15"/>
                  </a:lnTo>
                  <a:lnTo>
                    <a:pt x="9" y="18"/>
                  </a:lnTo>
                  <a:lnTo>
                    <a:pt x="5" y="21"/>
                  </a:lnTo>
                  <a:lnTo>
                    <a:pt x="1" y="21"/>
                  </a:lnTo>
                  <a:lnTo>
                    <a:pt x="1" y="21"/>
                  </a:lnTo>
                  <a:lnTo>
                    <a:pt x="0" y="22"/>
                  </a:lnTo>
                  <a:lnTo>
                    <a:pt x="0" y="23"/>
                  </a:lnTo>
                  <a:lnTo>
                    <a:pt x="0" y="23"/>
                  </a:lnTo>
                  <a:lnTo>
                    <a:pt x="1" y="25"/>
                  </a:lnTo>
                  <a:lnTo>
                    <a:pt x="5" y="25"/>
                  </a:lnTo>
                  <a:lnTo>
                    <a:pt x="5" y="25"/>
                  </a:lnTo>
                  <a:lnTo>
                    <a:pt x="9" y="26"/>
                  </a:lnTo>
                  <a:lnTo>
                    <a:pt x="9" y="30"/>
                  </a:lnTo>
                  <a:lnTo>
                    <a:pt x="9" y="30"/>
                  </a:lnTo>
                  <a:lnTo>
                    <a:pt x="9" y="30"/>
                  </a:lnTo>
                  <a:lnTo>
                    <a:pt x="9" y="30"/>
                  </a:lnTo>
                  <a:lnTo>
                    <a:pt x="9" y="33"/>
                  </a:lnTo>
                  <a:lnTo>
                    <a:pt x="5" y="34"/>
                  </a:lnTo>
                  <a:lnTo>
                    <a:pt x="1" y="35"/>
                  </a:lnTo>
                  <a:lnTo>
                    <a:pt x="1" y="35"/>
                  </a:lnTo>
                  <a:lnTo>
                    <a:pt x="0" y="36"/>
                  </a:lnTo>
                  <a:lnTo>
                    <a:pt x="0" y="38"/>
                  </a:lnTo>
                  <a:lnTo>
                    <a:pt x="0" y="38"/>
                  </a:lnTo>
                  <a:lnTo>
                    <a:pt x="1" y="39"/>
                  </a:lnTo>
                  <a:lnTo>
                    <a:pt x="5" y="39"/>
                  </a:lnTo>
                  <a:lnTo>
                    <a:pt x="5" y="39"/>
                  </a:lnTo>
                  <a:lnTo>
                    <a:pt x="9" y="40"/>
                  </a:lnTo>
                  <a:lnTo>
                    <a:pt x="9" y="44"/>
                  </a:lnTo>
                  <a:lnTo>
                    <a:pt x="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5" name="Freeform 30">
              <a:extLst>
                <a:ext uri="{FF2B5EF4-FFF2-40B4-BE49-F238E27FC236}">
                  <a16:creationId xmlns:a16="http://schemas.microsoft.com/office/drawing/2014/main" id="{764D5A7B-32F6-4FC4-8887-8816BAD24BFD}"/>
                </a:ext>
              </a:extLst>
            </p:cNvPr>
            <p:cNvSpPr>
              <a:spLocks/>
            </p:cNvSpPr>
            <p:nvPr/>
          </p:nvSpPr>
          <p:spPr bwMode="auto">
            <a:xfrm>
              <a:off x="10590213" y="2460626"/>
              <a:ext cx="19050" cy="23813"/>
            </a:xfrm>
            <a:custGeom>
              <a:avLst/>
              <a:gdLst>
                <a:gd name="T0" fmla="*/ 31 w 35"/>
                <a:gd name="T1" fmla="*/ 6 h 46"/>
                <a:gd name="T2" fmla="*/ 27 w 35"/>
                <a:gd name="T3" fmla="*/ 4 h 46"/>
                <a:gd name="T4" fmla="*/ 25 w 35"/>
                <a:gd name="T5" fmla="*/ 1 h 46"/>
                <a:gd name="T6" fmla="*/ 25 w 35"/>
                <a:gd name="T7" fmla="*/ 1 h 46"/>
                <a:gd name="T8" fmla="*/ 24 w 35"/>
                <a:gd name="T9" fmla="*/ 0 h 46"/>
                <a:gd name="T10" fmla="*/ 11 w 35"/>
                <a:gd name="T11" fmla="*/ 0 h 46"/>
                <a:gd name="T12" fmla="*/ 10 w 35"/>
                <a:gd name="T13" fmla="*/ 1 h 46"/>
                <a:gd name="T14" fmla="*/ 10 w 35"/>
                <a:gd name="T15" fmla="*/ 1 h 46"/>
                <a:gd name="T16" fmla="*/ 8 w 35"/>
                <a:gd name="T17" fmla="*/ 4 h 46"/>
                <a:gd name="T18" fmla="*/ 2 w 35"/>
                <a:gd name="T19" fmla="*/ 6 h 46"/>
                <a:gd name="T20" fmla="*/ 0 w 35"/>
                <a:gd name="T21" fmla="*/ 8 h 46"/>
                <a:gd name="T22" fmla="*/ 0 w 35"/>
                <a:gd name="T23" fmla="*/ 9 h 46"/>
                <a:gd name="T24" fmla="*/ 6 w 35"/>
                <a:gd name="T25" fmla="*/ 10 h 46"/>
                <a:gd name="T26" fmla="*/ 8 w 35"/>
                <a:gd name="T27" fmla="*/ 11 h 46"/>
                <a:gd name="T28" fmla="*/ 10 w 35"/>
                <a:gd name="T29" fmla="*/ 15 h 46"/>
                <a:gd name="T30" fmla="*/ 10 w 35"/>
                <a:gd name="T31" fmla="*/ 15 h 46"/>
                <a:gd name="T32" fmla="*/ 6 w 35"/>
                <a:gd name="T33" fmla="*/ 21 h 46"/>
                <a:gd name="T34" fmla="*/ 2 w 35"/>
                <a:gd name="T35" fmla="*/ 21 h 46"/>
                <a:gd name="T36" fmla="*/ 0 w 35"/>
                <a:gd name="T37" fmla="*/ 23 h 46"/>
                <a:gd name="T38" fmla="*/ 2 w 35"/>
                <a:gd name="T39" fmla="*/ 25 h 46"/>
                <a:gd name="T40" fmla="*/ 6 w 35"/>
                <a:gd name="T41" fmla="*/ 25 h 46"/>
                <a:gd name="T42" fmla="*/ 10 w 35"/>
                <a:gd name="T43" fmla="*/ 30 h 46"/>
                <a:gd name="T44" fmla="*/ 10 w 35"/>
                <a:gd name="T45" fmla="*/ 30 h 46"/>
                <a:gd name="T46" fmla="*/ 8 w 35"/>
                <a:gd name="T47" fmla="*/ 33 h 46"/>
                <a:gd name="T48" fmla="*/ 2 w 35"/>
                <a:gd name="T49" fmla="*/ 35 h 46"/>
                <a:gd name="T50" fmla="*/ 0 w 35"/>
                <a:gd name="T51" fmla="*/ 36 h 46"/>
                <a:gd name="T52" fmla="*/ 0 w 35"/>
                <a:gd name="T53" fmla="*/ 38 h 46"/>
                <a:gd name="T54" fmla="*/ 6 w 35"/>
                <a:gd name="T55" fmla="*/ 39 h 46"/>
                <a:gd name="T56" fmla="*/ 8 w 35"/>
                <a:gd name="T57" fmla="*/ 40 h 46"/>
                <a:gd name="T58" fmla="*/ 10 w 35"/>
                <a:gd name="T59" fmla="*/ 44 h 46"/>
                <a:gd name="T60" fmla="*/ 10 w 35"/>
                <a:gd name="T61" fmla="*/ 44 h 46"/>
                <a:gd name="T62" fmla="*/ 11 w 35"/>
                <a:gd name="T63" fmla="*/ 44 h 46"/>
                <a:gd name="T64" fmla="*/ 24 w 35"/>
                <a:gd name="T65" fmla="*/ 46 h 46"/>
                <a:gd name="T66" fmla="*/ 25 w 35"/>
                <a:gd name="T67" fmla="*/ 44 h 46"/>
                <a:gd name="T68" fmla="*/ 25 w 35"/>
                <a:gd name="T69" fmla="*/ 44 h 46"/>
                <a:gd name="T70" fmla="*/ 25 w 35"/>
                <a:gd name="T71" fmla="*/ 44 h 46"/>
                <a:gd name="T72" fmla="*/ 27 w 35"/>
                <a:gd name="T73" fmla="*/ 40 h 46"/>
                <a:gd name="T74" fmla="*/ 33 w 35"/>
                <a:gd name="T75" fmla="*/ 39 h 46"/>
                <a:gd name="T76" fmla="*/ 35 w 35"/>
                <a:gd name="T77" fmla="*/ 38 h 46"/>
                <a:gd name="T78" fmla="*/ 35 w 35"/>
                <a:gd name="T79" fmla="*/ 36 h 46"/>
                <a:gd name="T80" fmla="*/ 31 w 35"/>
                <a:gd name="T81" fmla="*/ 34 h 46"/>
                <a:gd name="T82" fmla="*/ 27 w 35"/>
                <a:gd name="T83" fmla="*/ 33 h 46"/>
                <a:gd name="T84" fmla="*/ 25 w 35"/>
                <a:gd name="T85" fmla="*/ 30 h 46"/>
                <a:gd name="T86" fmla="*/ 25 w 35"/>
                <a:gd name="T87" fmla="*/ 30 h 46"/>
                <a:gd name="T88" fmla="*/ 31 w 35"/>
                <a:gd name="T89" fmla="*/ 25 h 46"/>
                <a:gd name="T90" fmla="*/ 33 w 35"/>
                <a:gd name="T91" fmla="*/ 25 h 46"/>
                <a:gd name="T92" fmla="*/ 35 w 35"/>
                <a:gd name="T93" fmla="*/ 22 h 46"/>
                <a:gd name="T94" fmla="*/ 33 w 35"/>
                <a:gd name="T95" fmla="*/ 21 h 46"/>
                <a:gd name="T96" fmla="*/ 31 w 35"/>
                <a:gd name="T97" fmla="*/ 21 h 46"/>
                <a:gd name="T98" fmla="*/ 25 w 35"/>
                <a:gd name="T99" fmla="*/ 15 h 46"/>
                <a:gd name="T100" fmla="*/ 25 w 35"/>
                <a:gd name="T101" fmla="*/ 15 h 46"/>
                <a:gd name="T102" fmla="*/ 27 w 35"/>
                <a:gd name="T103" fmla="*/ 11 h 46"/>
                <a:gd name="T104" fmla="*/ 33 w 35"/>
                <a:gd name="T105" fmla="*/ 10 h 46"/>
                <a:gd name="T106" fmla="*/ 35 w 35"/>
                <a:gd name="T107" fmla="*/ 9 h 46"/>
                <a:gd name="T108" fmla="*/ 35 w 35"/>
                <a:gd name="T109" fmla="*/ 8 h 46"/>
                <a:gd name="T110" fmla="*/ 33 w 35"/>
                <a:gd name="T111"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 h="46">
                  <a:moveTo>
                    <a:pt x="33" y="6"/>
                  </a:moveTo>
                  <a:lnTo>
                    <a:pt x="31" y="6"/>
                  </a:lnTo>
                  <a:lnTo>
                    <a:pt x="31" y="6"/>
                  </a:lnTo>
                  <a:lnTo>
                    <a:pt x="27" y="4"/>
                  </a:lnTo>
                  <a:lnTo>
                    <a:pt x="25" y="1"/>
                  </a:lnTo>
                  <a:lnTo>
                    <a:pt x="25" y="1"/>
                  </a:lnTo>
                  <a:lnTo>
                    <a:pt x="25" y="1"/>
                  </a:lnTo>
                  <a:lnTo>
                    <a:pt x="25" y="1"/>
                  </a:lnTo>
                  <a:lnTo>
                    <a:pt x="25" y="0"/>
                  </a:lnTo>
                  <a:lnTo>
                    <a:pt x="24" y="0"/>
                  </a:lnTo>
                  <a:lnTo>
                    <a:pt x="11" y="0"/>
                  </a:lnTo>
                  <a:lnTo>
                    <a:pt x="11" y="0"/>
                  </a:lnTo>
                  <a:lnTo>
                    <a:pt x="11" y="0"/>
                  </a:lnTo>
                  <a:lnTo>
                    <a:pt x="10" y="1"/>
                  </a:lnTo>
                  <a:lnTo>
                    <a:pt x="10" y="1"/>
                  </a:lnTo>
                  <a:lnTo>
                    <a:pt x="10" y="1"/>
                  </a:lnTo>
                  <a:lnTo>
                    <a:pt x="10" y="1"/>
                  </a:lnTo>
                  <a:lnTo>
                    <a:pt x="8" y="4"/>
                  </a:lnTo>
                  <a:lnTo>
                    <a:pt x="6" y="6"/>
                  </a:lnTo>
                  <a:lnTo>
                    <a:pt x="2" y="6"/>
                  </a:lnTo>
                  <a:lnTo>
                    <a:pt x="2" y="6"/>
                  </a:lnTo>
                  <a:lnTo>
                    <a:pt x="0" y="8"/>
                  </a:lnTo>
                  <a:lnTo>
                    <a:pt x="0" y="9"/>
                  </a:lnTo>
                  <a:lnTo>
                    <a:pt x="0" y="9"/>
                  </a:lnTo>
                  <a:lnTo>
                    <a:pt x="2" y="10"/>
                  </a:lnTo>
                  <a:lnTo>
                    <a:pt x="6" y="10"/>
                  </a:lnTo>
                  <a:lnTo>
                    <a:pt x="6" y="10"/>
                  </a:lnTo>
                  <a:lnTo>
                    <a:pt x="8" y="11"/>
                  </a:lnTo>
                  <a:lnTo>
                    <a:pt x="10" y="15"/>
                  </a:lnTo>
                  <a:lnTo>
                    <a:pt x="10" y="15"/>
                  </a:lnTo>
                  <a:lnTo>
                    <a:pt x="10" y="15"/>
                  </a:lnTo>
                  <a:lnTo>
                    <a:pt x="10" y="15"/>
                  </a:lnTo>
                  <a:lnTo>
                    <a:pt x="8" y="18"/>
                  </a:lnTo>
                  <a:lnTo>
                    <a:pt x="6" y="21"/>
                  </a:lnTo>
                  <a:lnTo>
                    <a:pt x="2" y="21"/>
                  </a:lnTo>
                  <a:lnTo>
                    <a:pt x="2" y="21"/>
                  </a:lnTo>
                  <a:lnTo>
                    <a:pt x="0" y="22"/>
                  </a:lnTo>
                  <a:lnTo>
                    <a:pt x="0" y="23"/>
                  </a:lnTo>
                  <a:lnTo>
                    <a:pt x="0" y="23"/>
                  </a:lnTo>
                  <a:lnTo>
                    <a:pt x="2" y="25"/>
                  </a:lnTo>
                  <a:lnTo>
                    <a:pt x="6" y="25"/>
                  </a:lnTo>
                  <a:lnTo>
                    <a:pt x="6" y="25"/>
                  </a:lnTo>
                  <a:lnTo>
                    <a:pt x="8" y="26"/>
                  </a:lnTo>
                  <a:lnTo>
                    <a:pt x="10" y="30"/>
                  </a:lnTo>
                  <a:lnTo>
                    <a:pt x="10" y="30"/>
                  </a:lnTo>
                  <a:lnTo>
                    <a:pt x="10" y="30"/>
                  </a:lnTo>
                  <a:lnTo>
                    <a:pt x="10" y="30"/>
                  </a:lnTo>
                  <a:lnTo>
                    <a:pt x="8" y="33"/>
                  </a:lnTo>
                  <a:lnTo>
                    <a:pt x="6" y="34"/>
                  </a:lnTo>
                  <a:lnTo>
                    <a:pt x="2" y="35"/>
                  </a:lnTo>
                  <a:lnTo>
                    <a:pt x="2" y="35"/>
                  </a:lnTo>
                  <a:lnTo>
                    <a:pt x="0" y="36"/>
                  </a:lnTo>
                  <a:lnTo>
                    <a:pt x="0" y="38"/>
                  </a:lnTo>
                  <a:lnTo>
                    <a:pt x="0" y="38"/>
                  </a:lnTo>
                  <a:lnTo>
                    <a:pt x="2" y="39"/>
                  </a:lnTo>
                  <a:lnTo>
                    <a:pt x="6" y="39"/>
                  </a:lnTo>
                  <a:lnTo>
                    <a:pt x="6" y="39"/>
                  </a:lnTo>
                  <a:lnTo>
                    <a:pt x="8" y="40"/>
                  </a:lnTo>
                  <a:lnTo>
                    <a:pt x="10" y="44"/>
                  </a:lnTo>
                  <a:lnTo>
                    <a:pt x="10" y="44"/>
                  </a:lnTo>
                  <a:lnTo>
                    <a:pt x="10" y="44"/>
                  </a:lnTo>
                  <a:lnTo>
                    <a:pt x="10" y="44"/>
                  </a:lnTo>
                  <a:lnTo>
                    <a:pt x="10" y="44"/>
                  </a:lnTo>
                  <a:lnTo>
                    <a:pt x="11" y="44"/>
                  </a:lnTo>
                  <a:lnTo>
                    <a:pt x="11" y="46"/>
                  </a:lnTo>
                  <a:lnTo>
                    <a:pt x="24" y="46"/>
                  </a:lnTo>
                  <a:lnTo>
                    <a:pt x="24" y="46"/>
                  </a:lnTo>
                  <a:lnTo>
                    <a:pt x="25" y="44"/>
                  </a:lnTo>
                  <a:lnTo>
                    <a:pt x="25" y="44"/>
                  </a:lnTo>
                  <a:lnTo>
                    <a:pt x="25" y="44"/>
                  </a:lnTo>
                  <a:lnTo>
                    <a:pt x="25" y="44"/>
                  </a:lnTo>
                  <a:lnTo>
                    <a:pt x="25" y="44"/>
                  </a:lnTo>
                  <a:lnTo>
                    <a:pt x="25" y="44"/>
                  </a:lnTo>
                  <a:lnTo>
                    <a:pt x="27" y="40"/>
                  </a:lnTo>
                  <a:lnTo>
                    <a:pt x="31" y="39"/>
                  </a:lnTo>
                  <a:lnTo>
                    <a:pt x="33" y="39"/>
                  </a:lnTo>
                  <a:lnTo>
                    <a:pt x="33" y="39"/>
                  </a:lnTo>
                  <a:lnTo>
                    <a:pt x="35" y="38"/>
                  </a:lnTo>
                  <a:lnTo>
                    <a:pt x="35" y="36"/>
                  </a:lnTo>
                  <a:lnTo>
                    <a:pt x="35" y="36"/>
                  </a:lnTo>
                  <a:lnTo>
                    <a:pt x="33" y="35"/>
                  </a:lnTo>
                  <a:lnTo>
                    <a:pt x="31" y="34"/>
                  </a:lnTo>
                  <a:lnTo>
                    <a:pt x="31" y="34"/>
                  </a:lnTo>
                  <a:lnTo>
                    <a:pt x="27" y="33"/>
                  </a:lnTo>
                  <a:lnTo>
                    <a:pt x="25" y="30"/>
                  </a:lnTo>
                  <a:lnTo>
                    <a:pt x="25" y="30"/>
                  </a:lnTo>
                  <a:lnTo>
                    <a:pt x="25" y="30"/>
                  </a:lnTo>
                  <a:lnTo>
                    <a:pt x="25" y="30"/>
                  </a:lnTo>
                  <a:lnTo>
                    <a:pt x="27" y="26"/>
                  </a:lnTo>
                  <a:lnTo>
                    <a:pt x="31" y="25"/>
                  </a:lnTo>
                  <a:lnTo>
                    <a:pt x="33" y="25"/>
                  </a:lnTo>
                  <a:lnTo>
                    <a:pt x="33" y="25"/>
                  </a:lnTo>
                  <a:lnTo>
                    <a:pt x="35" y="23"/>
                  </a:lnTo>
                  <a:lnTo>
                    <a:pt x="35" y="22"/>
                  </a:lnTo>
                  <a:lnTo>
                    <a:pt x="35" y="22"/>
                  </a:lnTo>
                  <a:lnTo>
                    <a:pt x="33" y="21"/>
                  </a:lnTo>
                  <a:lnTo>
                    <a:pt x="31" y="21"/>
                  </a:lnTo>
                  <a:lnTo>
                    <a:pt x="31" y="21"/>
                  </a:lnTo>
                  <a:lnTo>
                    <a:pt x="27" y="18"/>
                  </a:lnTo>
                  <a:lnTo>
                    <a:pt x="25" y="15"/>
                  </a:lnTo>
                  <a:lnTo>
                    <a:pt x="25" y="15"/>
                  </a:lnTo>
                  <a:lnTo>
                    <a:pt x="25" y="15"/>
                  </a:lnTo>
                  <a:lnTo>
                    <a:pt x="25" y="15"/>
                  </a:lnTo>
                  <a:lnTo>
                    <a:pt x="27" y="11"/>
                  </a:lnTo>
                  <a:lnTo>
                    <a:pt x="31" y="10"/>
                  </a:lnTo>
                  <a:lnTo>
                    <a:pt x="33" y="10"/>
                  </a:lnTo>
                  <a:lnTo>
                    <a:pt x="33" y="10"/>
                  </a:lnTo>
                  <a:lnTo>
                    <a:pt x="35" y="9"/>
                  </a:lnTo>
                  <a:lnTo>
                    <a:pt x="35" y="8"/>
                  </a:lnTo>
                  <a:lnTo>
                    <a:pt x="35" y="8"/>
                  </a:lnTo>
                  <a:lnTo>
                    <a:pt x="33" y="6"/>
                  </a:lnTo>
                  <a:lnTo>
                    <a:pt x="3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6" name="Freeform 31">
              <a:extLst>
                <a:ext uri="{FF2B5EF4-FFF2-40B4-BE49-F238E27FC236}">
                  <a16:creationId xmlns:a16="http://schemas.microsoft.com/office/drawing/2014/main" id="{DBC6F1ED-A6B1-4B76-AD36-A077181F45B4}"/>
                </a:ext>
              </a:extLst>
            </p:cNvPr>
            <p:cNvSpPr>
              <a:spLocks/>
            </p:cNvSpPr>
            <p:nvPr/>
          </p:nvSpPr>
          <p:spPr bwMode="auto">
            <a:xfrm>
              <a:off x="10483850" y="2517776"/>
              <a:ext cx="25400" cy="434975"/>
            </a:xfrm>
            <a:custGeom>
              <a:avLst/>
              <a:gdLst>
                <a:gd name="T0" fmla="*/ 0 w 49"/>
                <a:gd name="T1" fmla="*/ 814 h 820"/>
                <a:gd name="T2" fmla="*/ 0 w 49"/>
                <a:gd name="T3" fmla="*/ 814 h 820"/>
                <a:gd name="T4" fmla="*/ 1 w 49"/>
                <a:gd name="T5" fmla="*/ 816 h 820"/>
                <a:gd name="T6" fmla="*/ 3 w 49"/>
                <a:gd name="T7" fmla="*/ 818 h 820"/>
                <a:gd name="T8" fmla="*/ 5 w 49"/>
                <a:gd name="T9" fmla="*/ 819 h 820"/>
                <a:gd name="T10" fmla="*/ 7 w 49"/>
                <a:gd name="T11" fmla="*/ 820 h 820"/>
                <a:gd name="T12" fmla="*/ 42 w 49"/>
                <a:gd name="T13" fmla="*/ 820 h 820"/>
                <a:gd name="T14" fmla="*/ 42 w 49"/>
                <a:gd name="T15" fmla="*/ 820 h 820"/>
                <a:gd name="T16" fmla="*/ 45 w 49"/>
                <a:gd name="T17" fmla="*/ 819 h 820"/>
                <a:gd name="T18" fmla="*/ 47 w 49"/>
                <a:gd name="T19" fmla="*/ 818 h 820"/>
                <a:gd name="T20" fmla="*/ 49 w 49"/>
                <a:gd name="T21" fmla="*/ 816 h 820"/>
                <a:gd name="T22" fmla="*/ 49 w 49"/>
                <a:gd name="T23" fmla="*/ 814 h 820"/>
                <a:gd name="T24" fmla="*/ 49 w 49"/>
                <a:gd name="T25" fmla="*/ 0 h 820"/>
                <a:gd name="T26" fmla="*/ 0 w 49"/>
                <a:gd name="T27" fmla="*/ 0 h 820"/>
                <a:gd name="T28" fmla="*/ 0 w 49"/>
                <a:gd name="T29" fmla="*/ 81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820">
                  <a:moveTo>
                    <a:pt x="0" y="814"/>
                  </a:moveTo>
                  <a:lnTo>
                    <a:pt x="0" y="814"/>
                  </a:lnTo>
                  <a:lnTo>
                    <a:pt x="1" y="816"/>
                  </a:lnTo>
                  <a:lnTo>
                    <a:pt x="3" y="818"/>
                  </a:lnTo>
                  <a:lnTo>
                    <a:pt x="5" y="819"/>
                  </a:lnTo>
                  <a:lnTo>
                    <a:pt x="7" y="820"/>
                  </a:lnTo>
                  <a:lnTo>
                    <a:pt x="42" y="820"/>
                  </a:lnTo>
                  <a:lnTo>
                    <a:pt x="42" y="820"/>
                  </a:lnTo>
                  <a:lnTo>
                    <a:pt x="45" y="819"/>
                  </a:lnTo>
                  <a:lnTo>
                    <a:pt x="47" y="818"/>
                  </a:lnTo>
                  <a:lnTo>
                    <a:pt x="49" y="816"/>
                  </a:lnTo>
                  <a:lnTo>
                    <a:pt x="49" y="814"/>
                  </a:lnTo>
                  <a:lnTo>
                    <a:pt x="49" y="0"/>
                  </a:lnTo>
                  <a:lnTo>
                    <a:pt x="0" y="0"/>
                  </a:lnTo>
                  <a:lnTo>
                    <a:pt x="0" y="814"/>
                  </a:lnTo>
                  <a:close/>
                </a:path>
              </a:pathLst>
            </a:custGeom>
            <a:grpFill/>
            <a:ln>
              <a:noFill/>
            </a:ln>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7" name="Rectangle 32">
              <a:extLst>
                <a:ext uri="{FF2B5EF4-FFF2-40B4-BE49-F238E27FC236}">
                  <a16:creationId xmlns:a16="http://schemas.microsoft.com/office/drawing/2014/main" id="{E35436DC-3643-429F-852E-1383B5E1A098}"/>
                </a:ext>
              </a:extLst>
            </p:cNvPr>
            <p:cNvSpPr>
              <a:spLocks noChangeArrowheads="1"/>
            </p:cNvSpPr>
            <p:nvPr/>
          </p:nvSpPr>
          <p:spPr bwMode="auto">
            <a:xfrm>
              <a:off x="10391775" y="2487613"/>
              <a:ext cx="317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8" name="Rectangle 33">
              <a:extLst>
                <a:ext uri="{FF2B5EF4-FFF2-40B4-BE49-F238E27FC236}">
                  <a16:creationId xmlns:a16="http://schemas.microsoft.com/office/drawing/2014/main" id="{DF1377BA-9D26-46C3-8917-55CD2FBFEA6C}"/>
                </a:ext>
              </a:extLst>
            </p:cNvPr>
            <p:cNvSpPr>
              <a:spLocks noChangeArrowheads="1"/>
            </p:cNvSpPr>
            <p:nvPr/>
          </p:nvSpPr>
          <p:spPr bwMode="auto">
            <a:xfrm>
              <a:off x="10598150" y="2487613"/>
              <a:ext cx="317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69" name="Freeform 34">
              <a:extLst>
                <a:ext uri="{FF2B5EF4-FFF2-40B4-BE49-F238E27FC236}">
                  <a16:creationId xmlns:a16="http://schemas.microsoft.com/office/drawing/2014/main" id="{F69380A4-DFF2-40A4-9A6B-1BFB3371279E}"/>
                </a:ext>
              </a:extLst>
            </p:cNvPr>
            <p:cNvSpPr>
              <a:spLocks/>
            </p:cNvSpPr>
            <p:nvPr/>
          </p:nvSpPr>
          <p:spPr bwMode="auto">
            <a:xfrm>
              <a:off x="10487025" y="2427288"/>
              <a:ext cx="19050" cy="23813"/>
            </a:xfrm>
            <a:custGeom>
              <a:avLst/>
              <a:gdLst>
                <a:gd name="T0" fmla="*/ 5 w 34"/>
                <a:gd name="T1" fmla="*/ 39 h 46"/>
                <a:gd name="T2" fmla="*/ 8 w 34"/>
                <a:gd name="T3" fmla="*/ 42 h 46"/>
                <a:gd name="T4" fmla="*/ 9 w 34"/>
                <a:gd name="T5" fmla="*/ 44 h 46"/>
                <a:gd name="T6" fmla="*/ 9 w 34"/>
                <a:gd name="T7" fmla="*/ 44 h 46"/>
                <a:gd name="T8" fmla="*/ 9 w 34"/>
                <a:gd name="T9" fmla="*/ 46 h 46"/>
                <a:gd name="T10" fmla="*/ 10 w 34"/>
                <a:gd name="T11" fmla="*/ 46 h 46"/>
                <a:gd name="T12" fmla="*/ 17 w 34"/>
                <a:gd name="T13" fmla="*/ 40 h 46"/>
                <a:gd name="T14" fmla="*/ 26 w 34"/>
                <a:gd name="T15" fmla="*/ 34 h 46"/>
                <a:gd name="T16" fmla="*/ 25 w 34"/>
                <a:gd name="T17" fmla="*/ 30 h 46"/>
                <a:gd name="T18" fmla="*/ 25 w 34"/>
                <a:gd name="T19" fmla="*/ 30 h 46"/>
                <a:gd name="T20" fmla="*/ 26 w 34"/>
                <a:gd name="T21" fmla="*/ 27 h 46"/>
                <a:gd name="T22" fmla="*/ 33 w 34"/>
                <a:gd name="T23" fmla="*/ 25 h 46"/>
                <a:gd name="T24" fmla="*/ 34 w 34"/>
                <a:gd name="T25" fmla="*/ 23 h 46"/>
                <a:gd name="T26" fmla="*/ 34 w 34"/>
                <a:gd name="T27" fmla="*/ 22 h 46"/>
                <a:gd name="T28" fmla="*/ 29 w 34"/>
                <a:gd name="T29" fmla="*/ 21 h 46"/>
                <a:gd name="T30" fmla="*/ 26 w 34"/>
                <a:gd name="T31" fmla="*/ 19 h 46"/>
                <a:gd name="T32" fmla="*/ 25 w 34"/>
                <a:gd name="T33" fmla="*/ 15 h 46"/>
                <a:gd name="T34" fmla="*/ 25 w 34"/>
                <a:gd name="T35" fmla="*/ 15 h 46"/>
                <a:gd name="T36" fmla="*/ 29 w 34"/>
                <a:gd name="T37" fmla="*/ 10 h 46"/>
                <a:gd name="T38" fmla="*/ 33 w 34"/>
                <a:gd name="T39" fmla="*/ 10 h 46"/>
                <a:gd name="T40" fmla="*/ 34 w 34"/>
                <a:gd name="T41" fmla="*/ 8 h 46"/>
                <a:gd name="T42" fmla="*/ 33 w 34"/>
                <a:gd name="T43" fmla="*/ 6 h 46"/>
                <a:gd name="T44" fmla="*/ 29 w 34"/>
                <a:gd name="T45" fmla="*/ 6 h 46"/>
                <a:gd name="T46" fmla="*/ 25 w 34"/>
                <a:gd name="T47" fmla="*/ 1 h 46"/>
                <a:gd name="T48" fmla="*/ 25 w 34"/>
                <a:gd name="T49" fmla="*/ 1 h 46"/>
                <a:gd name="T50" fmla="*/ 25 w 34"/>
                <a:gd name="T51" fmla="*/ 0 h 46"/>
                <a:gd name="T52" fmla="*/ 10 w 34"/>
                <a:gd name="T53" fmla="*/ 0 h 46"/>
                <a:gd name="T54" fmla="*/ 9 w 34"/>
                <a:gd name="T55" fmla="*/ 0 h 46"/>
                <a:gd name="T56" fmla="*/ 9 w 34"/>
                <a:gd name="T57" fmla="*/ 1 h 46"/>
                <a:gd name="T58" fmla="*/ 9 w 34"/>
                <a:gd name="T59" fmla="*/ 1 h 46"/>
                <a:gd name="T60" fmla="*/ 5 w 34"/>
                <a:gd name="T61" fmla="*/ 6 h 46"/>
                <a:gd name="T62" fmla="*/ 1 w 34"/>
                <a:gd name="T63" fmla="*/ 6 h 46"/>
                <a:gd name="T64" fmla="*/ 0 w 34"/>
                <a:gd name="T65" fmla="*/ 9 h 46"/>
                <a:gd name="T66" fmla="*/ 1 w 34"/>
                <a:gd name="T67" fmla="*/ 10 h 46"/>
                <a:gd name="T68" fmla="*/ 5 w 34"/>
                <a:gd name="T69" fmla="*/ 10 h 46"/>
                <a:gd name="T70" fmla="*/ 9 w 34"/>
                <a:gd name="T71" fmla="*/ 15 h 46"/>
                <a:gd name="T72" fmla="*/ 9 w 34"/>
                <a:gd name="T73" fmla="*/ 15 h 46"/>
                <a:gd name="T74" fmla="*/ 8 w 34"/>
                <a:gd name="T75" fmla="*/ 19 h 46"/>
                <a:gd name="T76" fmla="*/ 1 w 34"/>
                <a:gd name="T77" fmla="*/ 21 h 46"/>
                <a:gd name="T78" fmla="*/ 0 w 34"/>
                <a:gd name="T79" fmla="*/ 22 h 46"/>
                <a:gd name="T80" fmla="*/ 0 w 34"/>
                <a:gd name="T81" fmla="*/ 23 h 46"/>
                <a:gd name="T82" fmla="*/ 5 w 34"/>
                <a:gd name="T83" fmla="*/ 25 h 46"/>
                <a:gd name="T84" fmla="*/ 8 w 34"/>
                <a:gd name="T85" fmla="*/ 27 h 46"/>
                <a:gd name="T86" fmla="*/ 9 w 34"/>
                <a:gd name="T87" fmla="*/ 30 h 46"/>
                <a:gd name="T88" fmla="*/ 9 w 34"/>
                <a:gd name="T89" fmla="*/ 30 h 46"/>
                <a:gd name="T90" fmla="*/ 5 w 34"/>
                <a:gd name="T91" fmla="*/ 35 h 46"/>
                <a:gd name="T92" fmla="*/ 1 w 34"/>
                <a:gd name="T93" fmla="*/ 35 h 46"/>
                <a:gd name="T94" fmla="*/ 0 w 34"/>
                <a:gd name="T95" fmla="*/ 38 h 46"/>
                <a:gd name="T96" fmla="*/ 1 w 34"/>
                <a:gd name="T9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46">
                  <a:moveTo>
                    <a:pt x="1" y="39"/>
                  </a:moveTo>
                  <a:lnTo>
                    <a:pt x="5" y="39"/>
                  </a:lnTo>
                  <a:lnTo>
                    <a:pt x="5" y="39"/>
                  </a:lnTo>
                  <a:lnTo>
                    <a:pt x="8" y="42"/>
                  </a:lnTo>
                  <a:lnTo>
                    <a:pt x="9" y="44"/>
                  </a:lnTo>
                  <a:lnTo>
                    <a:pt x="9" y="44"/>
                  </a:lnTo>
                  <a:lnTo>
                    <a:pt x="9" y="44"/>
                  </a:lnTo>
                  <a:lnTo>
                    <a:pt x="9" y="44"/>
                  </a:lnTo>
                  <a:lnTo>
                    <a:pt x="9" y="44"/>
                  </a:lnTo>
                  <a:lnTo>
                    <a:pt x="9" y="46"/>
                  </a:lnTo>
                  <a:lnTo>
                    <a:pt x="10" y="46"/>
                  </a:lnTo>
                  <a:lnTo>
                    <a:pt x="10" y="46"/>
                  </a:lnTo>
                  <a:lnTo>
                    <a:pt x="17" y="42"/>
                  </a:lnTo>
                  <a:lnTo>
                    <a:pt x="17" y="40"/>
                  </a:lnTo>
                  <a:lnTo>
                    <a:pt x="17" y="40"/>
                  </a:lnTo>
                  <a:lnTo>
                    <a:pt x="26" y="34"/>
                  </a:lnTo>
                  <a:lnTo>
                    <a:pt x="26" y="34"/>
                  </a:lnTo>
                  <a:lnTo>
                    <a:pt x="25" y="30"/>
                  </a:lnTo>
                  <a:lnTo>
                    <a:pt x="25" y="30"/>
                  </a:lnTo>
                  <a:lnTo>
                    <a:pt x="25" y="30"/>
                  </a:lnTo>
                  <a:lnTo>
                    <a:pt x="25" y="30"/>
                  </a:lnTo>
                  <a:lnTo>
                    <a:pt x="26" y="27"/>
                  </a:lnTo>
                  <a:lnTo>
                    <a:pt x="29" y="25"/>
                  </a:lnTo>
                  <a:lnTo>
                    <a:pt x="33" y="25"/>
                  </a:lnTo>
                  <a:lnTo>
                    <a:pt x="33" y="25"/>
                  </a:lnTo>
                  <a:lnTo>
                    <a:pt x="34" y="23"/>
                  </a:lnTo>
                  <a:lnTo>
                    <a:pt x="34" y="22"/>
                  </a:lnTo>
                  <a:lnTo>
                    <a:pt x="34" y="22"/>
                  </a:lnTo>
                  <a:lnTo>
                    <a:pt x="33" y="21"/>
                  </a:lnTo>
                  <a:lnTo>
                    <a:pt x="29" y="21"/>
                  </a:lnTo>
                  <a:lnTo>
                    <a:pt x="29" y="21"/>
                  </a:lnTo>
                  <a:lnTo>
                    <a:pt x="26" y="19"/>
                  </a:lnTo>
                  <a:lnTo>
                    <a:pt x="25" y="15"/>
                  </a:lnTo>
                  <a:lnTo>
                    <a:pt x="25" y="15"/>
                  </a:lnTo>
                  <a:lnTo>
                    <a:pt x="25" y="15"/>
                  </a:lnTo>
                  <a:lnTo>
                    <a:pt x="25" y="15"/>
                  </a:lnTo>
                  <a:lnTo>
                    <a:pt x="26" y="13"/>
                  </a:lnTo>
                  <a:lnTo>
                    <a:pt x="29" y="10"/>
                  </a:lnTo>
                  <a:lnTo>
                    <a:pt x="33" y="10"/>
                  </a:lnTo>
                  <a:lnTo>
                    <a:pt x="33" y="10"/>
                  </a:lnTo>
                  <a:lnTo>
                    <a:pt x="34" y="9"/>
                  </a:lnTo>
                  <a:lnTo>
                    <a:pt x="34" y="8"/>
                  </a:lnTo>
                  <a:lnTo>
                    <a:pt x="34" y="8"/>
                  </a:lnTo>
                  <a:lnTo>
                    <a:pt x="33" y="6"/>
                  </a:lnTo>
                  <a:lnTo>
                    <a:pt x="29" y="6"/>
                  </a:lnTo>
                  <a:lnTo>
                    <a:pt x="29" y="6"/>
                  </a:lnTo>
                  <a:lnTo>
                    <a:pt x="26" y="5"/>
                  </a:lnTo>
                  <a:lnTo>
                    <a:pt x="25" y="1"/>
                  </a:lnTo>
                  <a:lnTo>
                    <a:pt x="25" y="1"/>
                  </a:lnTo>
                  <a:lnTo>
                    <a:pt x="25" y="1"/>
                  </a:lnTo>
                  <a:lnTo>
                    <a:pt x="25" y="1"/>
                  </a:lnTo>
                  <a:lnTo>
                    <a:pt x="25" y="0"/>
                  </a:lnTo>
                  <a:lnTo>
                    <a:pt x="24" y="0"/>
                  </a:lnTo>
                  <a:lnTo>
                    <a:pt x="10" y="0"/>
                  </a:lnTo>
                  <a:lnTo>
                    <a:pt x="10" y="0"/>
                  </a:lnTo>
                  <a:lnTo>
                    <a:pt x="9" y="0"/>
                  </a:lnTo>
                  <a:lnTo>
                    <a:pt x="9" y="1"/>
                  </a:lnTo>
                  <a:lnTo>
                    <a:pt x="9" y="1"/>
                  </a:lnTo>
                  <a:lnTo>
                    <a:pt x="9" y="1"/>
                  </a:lnTo>
                  <a:lnTo>
                    <a:pt x="9" y="1"/>
                  </a:lnTo>
                  <a:lnTo>
                    <a:pt x="8" y="5"/>
                  </a:lnTo>
                  <a:lnTo>
                    <a:pt x="5" y="6"/>
                  </a:lnTo>
                  <a:lnTo>
                    <a:pt x="1" y="6"/>
                  </a:lnTo>
                  <a:lnTo>
                    <a:pt x="1" y="6"/>
                  </a:lnTo>
                  <a:lnTo>
                    <a:pt x="0" y="8"/>
                  </a:lnTo>
                  <a:lnTo>
                    <a:pt x="0" y="9"/>
                  </a:lnTo>
                  <a:lnTo>
                    <a:pt x="0" y="9"/>
                  </a:lnTo>
                  <a:lnTo>
                    <a:pt x="1" y="10"/>
                  </a:lnTo>
                  <a:lnTo>
                    <a:pt x="5" y="10"/>
                  </a:lnTo>
                  <a:lnTo>
                    <a:pt x="5" y="10"/>
                  </a:lnTo>
                  <a:lnTo>
                    <a:pt x="8" y="13"/>
                  </a:lnTo>
                  <a:lnTo>
                    <a:pt x="9" y="15"/>
                  </a:lnTo>
                  <a:lnTo>
                    <a:pt x="9" y="15"/>
                  </a:lnTo>
                  <a:lnTo>
                    <a:pt x="9" y="15"/>
                  </a:lnTo>
                  <a:lnTo>
                    <a:pt x="9" y="15"/>
                  </a:lnTo>
                  <a:lnTo>
                    <a:pt x="8" y="19"/>
                  </a:lnTo>
                  <a:lnTo>
                    <a:pt x="5" y="21"/>
                  </a:lnTo>
                  <a:lnTo>
                    <a:pt x="1" y="21"/>
                  </a:lnTo>
                  <a:lnTo>
                    <a:pt x="1" y="21"/>
                  </a:lnTo>
                  <a:lnTo>
                    <a:pt x="0" y="22"/>
                  </a:lnTo>
                  <a:lnTo>
                    <a:pt x="0" y="23"/>
                  </a:lnTo>
                  <a:lnTo>
                    <a:pt x="0" y="23"/>
                  </a:lnTo>
                  <a:lnTo>
                    <a:pt x="1" y="25"/>
                  </a:lnTo>
                  <a:lnTo>
                    <a:pt x="5" y="25"/>
                  </a:lnTo>
                  <a:lnTo>
                    <a:pt x="5" y="25"/>
                  </a:lnTo>
                  <a:lnTo>
                    <a:pt x="8" y="27"/>
                  </a:lnTo>
                  <a:lnTo>
                    <a:pt x="9" y="30"/>
                  </a:lnTo>
                  <a:lnTo>
                    <a:pt x="9" y="30"/>
                  </a:lnTo>
                  <a:lnTo>
                    <a:pt x="9" y="30"/>
                  </a:lnTo>
                  <a:lnTo>
                    <a:pt x="9" y="30"/>
                  </a:lnTo>
                  <a:lnTo>
                    <a:pt x="8" y="34"/>
                  </a:lnTo>
                  <a:lnTo>
                    <a:pt x="5" y="35"/>
                  </a:lnTo>
                  <a:lnTo>
                    <a:pt x="1" y="35"/>
                  </a:lnTo>
                  <a:lnTo>
                    <a:pt x="1" y="35"/>
                  </a:lnTo>
                  <a:lnTo>
                    <a:pt x="0" y="36"/>
                  </a:lnTo>
                  <a:lnTo>
                    <a:pt x="0" y="38"/>
                  </a:lnTo>
                  <a:lnTo>
                    <a:pt x="0" y="38"/>
                  </a:lnTo>
                  <a:lnTo>
                    <a:pt x="1" y="39"/>
                  </a:lnTo>
                  <a:lnTo>
                    <a:pt x="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0" name="Freeform 35">
              <a:extLst>
                <a:ext uri="{FF2B5EF4-FFF2-40B4-BE49-F238E27FC236}">
                  <a16:creationId xmlns:a16="http://schemas.microsoft.com/office/drawing/2014/main" id="{9C95A88B-4D4F-4CFF-85CB-DAEAFDB43771}"/>
                </a:ext>
              </a:extLst>
            </p:cNvPr>
            <p:cNvSpPr>
              <a:spLocks/>
            </p:cNvSpPr>
            <p:nvPr/>
          </p:nvSpPr>
          <p:spPr bwMode="auto">
            <a:xfrm>
              <a:off x="10483850" y="2468563"/>
              <a:ext cx="25400" cy="23813"/>
            </a:xfrm>
            <a:custGeom>
              <a:avLst/>
              <a:gdLst>
                <a:gd name="T0" fmla="*/ 42 w 49"/>
                <a:gd name="T1" fmla="*/ 0 h 46"/>
                <a:gd name="T2" fmla="*/ 14 w 49"/>
                <a:gd name="T3" fmla="*/ 0 h 46"/>
                <a:gd name="T4" fmla="*/ 14 w 49"/>
                <a:gd name="T5" fmla="*/ 0 h 46"/>
                <a:gd name="T6" fmla="*/ 9 w 49"/>
                <a:gd name="T7" fmla="*/ 3 h 46"/>
                <a:gd name="T8" fmla="*/ 0 w 49"/>
                <a:gd name="T9" fmla="*/ 8 h 46"/>
                <a:gd name="T10" fmla="*/ 0 w 49"/>
                <a:gd name="T11" fmla="*/ 46 h 46"/>
                <a:gd name="T12" fmla="*/ 49 w 49"/>
                <a:gd name="T13" fmla="*/ 46 h 46"/>
                <a:gd name="T14" fmla="*/ 49 w 49"/>
                <a:gd name="T15" fmla="*/ 7 h 46"/>
                <a:gd name="T16" fmla="*/ 49 w 49"/>
                <a:gd name="T17" fmla="*/ 7 h 46"/>
                <a:gd name="T18" fmla="*/ 49 w 49"/>
                <a:gd name="T19" fmla="*/ 4 h 46"/>
                <a:gd name="T20" fmla="*/ 47 w 49"/>
                <a:gd name="T21" fmla="*/ 2 h 46"/>
                <a:gd name="T22" fmla="*/ 45 w 49"/>
                <a:gd name="T23" fmla="*/ 0 h 46"/>
                <a:gd name="T24" fmla="*/ 42 w 49"/>
                <a:gd name="T25" fmla="*/ 0 h 46"/>
                <a:gd name="T26" fmla="*/ 42 w 49"/>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6">
                  <a:moveTo>
                    <a:pt x="42" y="0"/>
                  </a:moveTo>
                  <a:lnTo>
                    <a:pt x="14" y="0"/>
                  </a:lnTo>
                  <a:lnTo>
                    <a:pt x="14" y="0"/>
                  </a:lnTo>
                  <a:lnTo>
                    <a:pt x="9" y="3"/>
                  </a:lnTo>
                  <a:lnTo>
                    <a:pt x="0" y="8"/>
                  </a:lnTo>
                  <a:lnTo>
                    <a:pt x="0" y="46"/>
                  </a:lnTo>
                  <a:lnTo>
                    <a:pt x="49" y="46"/>
                  </a:lnTo>
                  <a:lnTo>
                    <a:pt x="49" y="7"/>
                  </a:lnTo>
                  <a:lnTo>
                    <a:pt x="49" y="7"/>
                  </a:lnTo>
                  <a:lnTo>
                    <a:pt x="49" y="4"/>
                  </a:lnTo>
                  <a:lnTo>
                    <a:pt x="47" y="2"/>
                  </a:lnTo>
                  <a:lnTo>
                    <a:pt x="45" y="0"/>
                  </a:lnTo>
                  <a:lnTo>
                    <a:pt x="42" y="0"/>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1" name="Freeform 36">
              <a:extLst>
                <a:ext uri="{FF2B5EF4-FFF2-40B4-BE49-F238E27FC236}">
                  <a16:creationId xmlns:a16="http://schemas.microsoft.com/office/drawing/2014/main" id="{F92C6F5B-A651-4244-A959-32D8EAC92450}"/>
                </a:ext>
              </a:extLst>
            </p:cNvPr>
            <p:cNvSpPr>
              <a:spLocks/>
            </p:cNvSpPr>
            <p:nvPr/>
          </p:nvSpPr>
          <p:spPr bwMode="auto">
            <a:xfrm>
              <a:off x="10688638" y="2263776"/>
              <a:ext cx="63500" cy="80963"/>
            </a:xfrm>
            <a:custGeom>
              <a:avLst/>
              <a:gdLst>
                <a:gd name="T0" fmla="*/ 118 w 118"/>
                <a:gd name="T1" fmla="*/ 8 h 152"/>
                <a:gd name="T2" fmla="*/ 118 w 118"/>
                <a:gd name="T3" fmla="*/ 8 h 152"/>
                <a:gd name="T4" fmla="*/ 117 w 118"/>
                <a:gd name="T5" fmla="*/ 4 h 152"/>
                <a:gd name="T6" fmla="*/ 117 w 118"/>
                <a:gd name="T7" fmla="*/ 4 h 152"/>
                <a:gd name="T8" fmla="*/ 114 w 118"/>
                <a:gd name="T9" fmla="*/ 1 h 152"/>
                <a:gd name="T10" fmla="*/ 111 w 118"/>
                <a:gd name="T11" fmla="*/ 0 h 152"/>
                <a:gd name="T12" fmla="*/ 111 w 118"/>
                <a:gd name="T13" fmla="*/ 0 h 152"/>
                <a:gd name="T14" fmla="*/ 111 w 118"/>
                <a:gd name="T15" fmla="*/ 0 h 152"/>
                <a:gd name="T16" fmla="*/ 111 w 118"/>
                <a:gd name="T17" fmla="*/ 0 h 152"/>
                <a:gd name="T18" fmla="*/ 111 w 118"/>
                <a:gd name="T19" fmla="*/ 0 h 152"/>
                <a:gd name="T20" fmla="*/ 89 w 118"/>
                <a:gd name="T21" fmla="*/ 32 h 152"/>
                <a:gd name="T22" fmla="*/ 89 w 118"/>
                <a:gd name="T23" fmla="*/ 32 h 152"/>
                <a:gd name="T24" fmla="*/ 67 w 118"/>
                <a:gd name="T25" fmla="*/ 66 h 152"/>
                <a:gd name="T26" fmla="*/ 42 w 118"/>
                <a:gd name="T27" fmla="*/ 99 h 152"/>
                <a:gd name="T28" fmla="*/ 42 w 118"/>
                <a:gd name="T29" fmla="*/ 99 h 152"/>
                <a:gd name="T30" fmla="*/ 17 w 118"/>
                <a:gd name="T31" fmla="*/ 131 h 152"/>
                <a:gd name="T32" fmla="*/ 17 w 118"/>
                <a:gd name="T33" fmla="*/ 131 h 152"/>
                <a:gd name="T34" fmla="*/ 0 w 118"/>
                <a:gd name="T35" fmla="*/ 152 h 152"/>
                <a:gd name="T36" fmla="*/ 12 w 118"/>
                <a:gd name="T37" fmla="*/ 152 h 152"/>
                <a:gd name="T38" fmla="*/ 12 w 118"/>
                <a:gd name="T39" fmla="*/ 152 h 152"/>
                <a:gd name="T40" fmla="*/ 24 w 118"/>
                <a:gd name="T41" fmla="*/ 137 h 152"/>
                <a:gd name="T42" fmla="*/ 24 w 118"/>
                <a:gd name="T43" fmla="*/ 137 h 152"/>
                <a:gd name="T44" fmla="*/ 50 w 118"/>
                <a:gd name="T45" fmla="*/ 105 h 152"/>
                <a:gd name="T46" fmla="*/ 50 w 118"/>
                <a:gd name="T47" fmla="*/ 105 h 152"/>
                <a:gd name="T48" fmla="*/ 75 w 118"/>
                <a:gd name="T49" fmla="*/ 71 h 152"/>
                <a:gd name="T50" fmla="*/ 100 w 118"/>
                <a:gd name="T51" fmla="*/ 37 h 152"/>
                <a:gd name="T52" fmla="*/ 100 w 118"/>
                <a:gd name="T53" fmla="*/ 37 h 152"/>
                <a:gd name="T54" fmla="*/ 118 w 118"/>
                <a:gd name="T55" fmla="*/ 8 h 152"/>
                <a:gd name="T56" fmla="*/ 118 w 118"/>
                <a:gd name="T57"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52">
                  <a:moveTo>
                    <a:pt x="118" y="8"/>
                  </a:moveTo>
                  <a:lnTo>
                    <a:pt x="118" y="8"/>
                  </a:lnTo>
                  <a:lnTo>
                    <a:pt x="117" y="4"/>
                  </a:lnTo>
                  <a:lnTo>
                    <a:pt x="117" y="4"/>
                  </a:lnTo>
                  <a:lnTo>
                    <a:pt x="114" y="1"/>
                  </a:lnTo>
                  <a:lnTo>
                    <a:pt x="111" y="0"/>
                  </a:lnTo>
                  <a:lnTo>
                    <a:pt x="111" y="0"/>
                  </a:lnTo>
                  <a:lnTo>
                    <a:pt x="111" y="0"/>
                  </a:lnTo>
                  <a:lnTo>
                    <a:pt x="111" y="0"/>
                  </a:lnTo>
                  <a:lnTo>
                    <a:pt x="111" y="0"/>
                  </a:lnTo>
                  <a:lnTo>
                    <a:pt x="89" y="32"/>
                  </a:lnTo>
                  <a:lnTo>
                    <a:pt x="89" y="32"/>
                  </a:lnTo>
                  <a:lnTo>
                    <a:pt x="67" y="66"/>
                  </a:lnTo>
                  <a:lnTo>
                    <a:pt x="42" y="99"/>
                  </a:lnTo>
                  <a:lnTo>
                    <a:pt x="42" y="99"/>
                  </a:lnTo>
                  <a:lnTo>
                    <a:pt x="17" y="131"/>
                  </a:lnTo>
                  <a:lnTo>
                    <a:pt x="17" y="131"/>
                  </a:lnTo>
                  <a:lnTo>
                    <a:pt x="0" y="152"/>
                  </a:lnTo>
                  <a:lnTo>
                    <a:pt x="12" y="152"/>
                  </a:lnTo>
                  <a:lnTo>
                    <a:pt x="12" y="152"/>
                  </a:lnTo>
                  <a:lnTo>
                    <a:pt x="24" y="137"/>
                  </a:lnTo>
                  <a:lnTo>
                    <a:pt x="24" y="137"/>
                  </a:lnTo>
                  <a:lnTo>
                    <a:pt x="50" y="105"/>
                  </a:lnTo>
                  <a:lnTo>
                    <a:pt x="50" y="105"/>
                  </a:lnTo>
                  <a:lnTo>
                    <a:pt x="75" y="71"/>
                  </a:lnTo>
                  <a:lnTo>
                    <a:pt x="100" y="37"/>
                  </a:lnTo>
                  <a:lnTo>
                    <a:pt x="100" y="37"/>
                  </a:lnTo>
                  <a:lnTo>
                    <a:pt x="118" y="8"/>
                  </a:lnTo>
                  <a:lnTo>
                    <a:pt x="11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2" name="Freeform 37">
              <a:extLst>
                <a:ext uri="{FF2B5EF4-FFF2-40B4-BE49-F238E27FC236}">
                  <a16:creationId xmlns:a16="http://schemas.microsoft.com/office/drawing/2014/main" id="{4B9445B9-6826-4F76-BC34-45A4A0054008}"/>
                </a:ext>
              </a:extLst>
            </p:cNvPr>
            <p:cNvSpPr>
              <a:spLocks/>
            </p:cNvSpPr>
            <p:nvPr/>
          </p:nvSpPr>
          <p:spPr bwMode="auto">
            <a:xfrm>
              <a:off x="10521950" y="2365376"/>
              <a:ext cx="152400" cy="77788"/>
            </a:xfrm>
            <a:custGeom>
              <a:avLst/>
              <a:gdLst>
                <a:gd name="T0" fmla="*/ 75 w 289"/>
                <a:gd name="T1" fmla="*/ 134 h 147"/>
                <a:gd name="T2" fmla="*/ 50 w 289"/>
                <a:gd name="T3" fmla="*/ 141 h 147"/>
                <a:gd name="T4" fmla="*/ 34 w 289"/>
                <a:gd name="T5" fmla="*/ 142 h 147"/>
                <a:gd name="T6" fmla="*/ 25 w 289"/>
                <a:gd name="T7" fmla="*/ 143 h 147"/>
                <a:gd name="T8" fmla="*/ 6 w 289"/>
                <a:gd name="T9" fmla="*/ 143 h 147"/>
                <a:gd name="T10" fmla="*/ 0 w 289"/>
                <a:gd name="T11" fmla="*/ 147 h 147"/>
                <a:gd name="T12" fmla="*/ 15 w 289"/>
                <a:gd name="T13" fmla="*/ 147 h 147"/>
                <a:gd name="T14" fmla="*/ 25 w 289"/>
                <a:gd name="T15" fmla="*/ 147 h 147"/>
                <a:gd name="T16" fmla="*/ 46 w 289"/>
                <a:gd name="T17" fmla="*/ 146 h 147"/>
                <a:gd name="T18" fmla="*/ 56 w 289"/>
                <a:gd name="T19" fmla="*/ 143 h 147"/>
                <a:gd name="T20" fmla="*/ 77 w 289"/>
                <a:gd name="T21" fmla="*/ 139 h 147"/>
                <a:gd name="T22" fmla="*/ 96 w 289"/>
                <a:gd name="T23" fmla="*/ 133 h 147"/>
                <a:gd name="T24" fmla="*/ 116 w 289"/>
                <a:gd name="T25" fmla="*/ 126 h 147"/>
                <a:gd name="T26" fmla="*/ 136 w 289"/>
                <a:gd name="T27" fmla="*/ 117 h 147"/>
                <a:gd name="T28" fmla="*/ 154 w 289"/>
                <a:gd name="T29" fmla="*/ 108 h 147"/>
                <a:gd name="T30" fmla="*/ 171 w 289"/>
                <a:gd name="T31" fmla="*/ 97 h 147"/>
                <a:gd name="T32" fmla="*/ 190 w 289"/>
                <a:gd name="T33" fmla="*/ 85 h 147"/>
                <a:gd name="T34" fmla="*/ 222 w 289"/>
                <a:gd name="T35" fmla="*/ 60 h 147"/>
                <a:gd name="T36" fmla="*/ 240 w 289"/>
                <a:gd name="T37" fmla="*/ 47 h 147"/>
                <a:gd name="T38" fmla="*/ 255 w 289"/>
                <a:gd name="T39" fmla="*/ 34 h 147"/>
                <a:gd name="T40" fmla="*/ 286 w 289"/>
                <a:gd name="T41" fmla="*/ 5 h 147"/>
                <a:gd name="T42" fmla="*/ 289 w 289"/>
                <a:gd name="T43" fmla="*/ 0 h 147"/>
                <a:gd name="T44" fmla="*/ 265 w 289"/>
                <a:gd name="T45" fmla="*/ 15 h 147"/>
                <a:gd name="T46" fmla="*/ 250 w 289"/>
                <a:gd name="T47" fmla="*/ 28 h 147"/>
                <a:gd name="T48" fmla="*/ 226 w 289"/>
                <a:gd name="T49" fmla="*/ 49 h 147"/>
                <a:gd name="T50" fmla="*/ 219 w 289"/>
                <a:gd name="T51" fmla="*/ 55 h 147"/>
                <a:gd name="T52" fmla="*/ 186 w 289"/>
                <a:gd name="T53" fmla="*/ 80 h 147"/>
                <a:gd name="T54" fmla="*/ 169 w 289"/>
                <a:gd name="T55" fmla="*/ 92 h 147"/>
                <a:gd name="T56" fmla="*/ 142 w 289"/>
                <a:gd name="T57" fmla="*/ 106 h 147"/>
                <a:gd name="T58" fmla="*/ 133 w 289"/>
                <a:gd name="T59" fmla="*/ 112 h 147"/>
                <a:gd name="T60" fmla="*/ 113 w 289"/>
                <a:gd name="T61" fmla="*/ 121 h 147"/>
                <a:gd name="T62" fmla="*/ 95 w 289"/>
                <a:gd name="T63" fmla="*/ 12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9" h="147">
                  <a:moveTo>
                    <a:pt x="75" y="134"/>
                  </a:moveTo>
                  <a:lnTo>
                    <a:pt x="75" y="134"/>
                  </a:lnTo>
                  <a:lnTo>
                    <a:pt x="56" y="139"/>
                  </a:lnTo>
                  <a:lnTo>
                    <a:pt x="50" y="141"/>
                  </a:lnTo>
                  <a:lnTo>
                    <a:pt x="45" y="141"/>
                  </a:lnTo>
                  <a:lnTo>
                    <a:pt x="34" y="142"/>
                  </a:lnTo>
                  <a:lnTo>
                    <a:pt x="34" y="142"/>
                  </a:lnTo>
                  <a:lnTo>
                    <a:pt x="25" y="143"/>
                  </a:lnTo>
                  <a:lnTo>
                    <a:pt x="15" y="143"/>
                  </a:lnTo>
                  <a:lnTo>
                    <a:pt x="6" y="143"/>
                  </a:lnTo>
                  <a:lnTo>
                    <a:pt x="0" y="147"/>
                  </a:lnTo>
                  <a:lnTo>
                    <a:pt x="0" y="147"/>
                  </a:lnTo>
                  <a:lnTo>
                    <a:pt x="4" y="147"/>
                  </a:lnTo>
                  <a:lnTo>
                    <a:pt x="15" y="147"/>
                  </a:lnTo>
                  <a:lnTo>
                    <a:pt x="25" y="147"/>
                  </a:lnTo>
                  <a:lnTo>
                    <a:pt x="25" y="147"/>
                  </a:lnTo>
                  <a:lnTo>
                    <a:pt x="36" y="146"/>
                  </a:lnTo>
                  <a:lnTo>
                    <a:pt x="46" y="146"/>
                  </a:lnTo>
                  <a:lnTo>
                    <a:pt x="52" y="145"/>
                  </a:lnTo>
                  <a:lnTo>
                    <a:pt x="56" y="143"/>
                  </a:lnTo>
                  <a:lnTo>
                    <a:pt x="56" y="143"/>
                  </a:lnTo>
                  <a:lnTo>
                    <a:pt x="77" y="139"/>
                  </a:lnTo>
                  <a:lnTo>
                    <a:pt x="96" y="133"/>
                  </a:lnTo>
                  <a:lnTo>
                    <a:pt x="96" y="133"/>
                  </a:lnTo>
                  <a:lnTo>
                    <a:pt x="116" y="126"/>
                  </a:lnTo>
                  <a:lnTo>
                    <a:pt x="116" y="126"/>
                  </a:lnTo>
                  <a:lnTo>
                    <a:pt x="125" y="121"/>
                  </a:lnTo>
                  <a:lnTo>
                    <a:pt x="136" y="117"/>
                  </a:lnTo>
                  <a:lnTo>
                    <a:pt x="145" y="113"/>
                  </a:lnTo>
                  <a:lnTo>
                    <a:pt x="154" y="108"/>
                  </a:lnTo>
                  <a:lnTo>
                    <a:pt x="154" y="108"/>
                  </a:lnTo>
                  <a:lnTo>
                    <a:pt x="171" y="97"/>
                  </a:lnTo>
                  <a:lnTo>
                    <a:pt x="190" y="85"/>
                  </a:lnTo>
                  <a:lnTo>
                    <a:pt x="190" y="85"/>
                  </a:lnTo>
                  <a:lnTo>
                    <a:pt x="207" y="74"/>
                  </a:lnTo>
                  <a:lnTo>
                    <a:pt x="222" y="60"/>
                  </a:lnTo>
                  <a:lnTo>
                    <a:pt x="232" y="54"/>
                  </a:lnTo>
                  <a:lnTo>
                    <a:pt x="240" y="47"/>
                  </a:lnTo>
                  <a:lnTo>
                    <a:pt x="240" y="47"/>
                  </a:lnTo>
                  <a:lnTo>
                    <a:pt x="255" y="34"/>
                  </a:lnTo>
                  <a:lnTo>
                    <a:pt x="270" y="20"/>
                  </a:lnTo>
                  <a:lnTo>
                    <a:pt x="286" y="5"/>
                  </a:lnTo>
                  <a:lnTo>
                    <a:pt x="286" y="5"/>
                  </a:lnTo>
                  <a:lnTo>
                    <a:pt x="289" y="0"/>
                  </a:lnTo>
                  <a:lnTo>
                    <a:pt x="278" y="0"/>
                  </a:lnTo>
                  <a:lnTo>
                    <a:pt x="265" y="15"/>
                  </a:lnTo>
                  <a:lnTo>
                    <a:pt x="250" y="28"/>
                  </a:lnTo>
                  <a:lnTo>
                    <a:pt x="250" y="28"/>
                  </a:lnTo>
                  <a:lnTo>
                    <a:pt x="234" y="42"/>
                  </a:lnTo>
                  <a:lnTo>
                    <a:pt x="226" y="49"/>
                  </a:lnTo>
                  <a:lnTo>
                    <a:pt x="219" y="55"/>
                  </a:lnTo>
                  <a:lnTo>
                    <a:pt x="219" y="55"/>
                  </a:lnTo>
                  <a:lnTo>
                    <a:pt x="203" y="68"/>
                  </a:lnTo>
                  <a:lnTo>
                    <a:pt x="186" y="80"/>
                  </a:lnTo>
                  <a:lnTo>
                    <a:pt x="186" y="80"/>
                  </a:lnTo>
                  <a:lnTo>
                    <a:pt x="169" y="92"/>
                  </a:lnTo>
                  <a:lnTo>
                    <a:pt x="150" y="103"/>
                  </a:lnTo>
                  <a:lnTo>
                    <a:pt x="142" y="106"/>
                  </a:lnTo>
                  <a:lnTo>
                    <a:pt x="133" y="112"/>
                  </a:lnTo>
                  <a:lnTo>
                    <a:pt x="133" y="112"/>
                  </a:lnTo>
                  <a:lnTo>
                    <a:pt x="124" y="116"/>
                  </a:lnTo>
                  <a:lnTo>
                    <a:pt x="113" y="121"/>
                  </a:lnTo>
                  <a:lnTo>
                    <a:pt x="113" y="121"/>
                  </a:lnTo>
                  <a:lnTo>
                    <a:pt x="95" y="127"/>
                  </a:lnTo>
                  <a:lnTo>
                    <a:pt x="75"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3" name="Freeform 38">
              <a:extLst>
                <a:ext uri="{FF2B5EF4-FFF2-40B4-BE49-F238E27FC236}">
                  <a16:creationId xmlns:a16="http://schemas.microsoft.com/office/drawing/2014/main" id="{A435854A-FBE3-4FF1-BFC5-5AEF40578860}"/>
                </a:ext>
              </a:extLst>
            </p:cNvPr>
            <p:cNvSpPr>
              <a:spLocks/>
            </p:cNvSpPr>
            <p:nvPr/>
          </p:nvSpPr>
          <p:spPr bwMode="auto">
            <a:xfrm>
              <a:off x="10901363" y="2319338"/>
              <a:ext cx="22225" cy="25400"/>
            </a:xfrm>
            <a:custGeom>
              <a:avLst/>
              <a:gdLst>
                <a:gd name="T0" fmla="*/ 42 w 42"/>
                <a:gd name="T1" fmla="*/ 8 h 48"/>
                <a:gd name="T2" fmla="*/ 42 w 42"/>
                <a:gd name="T3" fmla="*/ 8 h 48"/>
                <a:gd name="T4" fmla="*/ 41 w 42"/>
                <a:gd name="T5" fmla="*/ 4 h 48"/>
                <a:gd name="T6" fmla="*/ 40 w 42"/>
                <a:gd name="T7" fmla="*/ 1 h 48"/>
                <a:gd name="T8" fmla="*/ 35 w 42"/>
                <a:gd name="T9" fmla="*/ 0 h 48"/>
                <a:gd name="T10" fmla="*/ 35 w 42"/>
                <a:gd name="T11" fmla="*/ 0 h 48"/>
                <a:gd name="T12" fmla="*/ 33 w 42"/>
                <a:gd name="T13" fmla="*/ 0 h 48"/>
                <a:gd name="T14" fmla="*/ 33 w 42"/>
                <a:gd name="T15" fmla="*/ 0 h 48"/>
                <a:gd name="T16" fmla="*/ 32 w 42"/>
                <a:gd name="T17" fmla="*/ 2 h 48"/>
                <a:gd name="T18" fmla="*/ 32 w 42"/>
                <a:gd name="T19" fmla="*/ 2 h 48"/>
                <a:gd name="T20" fmla="*/ 4 w 42"/>
                <a:gd name="T21" fmla="*/ 42 h 48"/>
                <a:gd name="T22" fmla="*/ 4 w 42"/>
                <a:gd name="T23" fmla="*/ 42 h 48"/>
                <a:gd name="T24" fmla="*/ 0 w 42"/>
                <a:gd name="T25" fmla="*/ 48 h 48"/>
                <a:gd name="T26" fmla="*/ 15 w 42"/>
                <a:gd name="T27" fmla="*/ 48 h 48"/>
                <a:gd name="T28" fmla="*/ 15 w 42"/>
                <a:gd name="T29" fmla="*/ 48 h 48"/>
                <a:gd name="T30" fmla="*/ 42 w 42"/>
                <a:gd name="T31" fmla="*/ 9 h 48"/>
                <a:gd name="T32" fmla="*/ 42 w 42"/>
                <a:gd name="T33" fmla="*/ 9 h 48"/>
                <a:gd name="T34" fmla="*/ 42 w 42"/>
                <a:gd name="T35" fmla="*/ 8 h 48"/>
                <a:gd name="T36" fmla="*/ 42 w 42"/>
                <a:gd name="T3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8">
                  <a:moveTo>
                    <a:pt x="42" y="8"/>
                  </a:moveTo>
                  <a:lnTo>
                    <a:pt x="42" y="8"/>
                  </a:lnTo>
                  <a:lnTo>
                    <a:pt x="41" y="4"/>
                  </a:lnTo>
                  <a:lnTo>
                    <a:pt x="40" y="1"/>
                  </a:lnTo>
                  <a:lnTo>
                    <a:pt x="35" y="0"/>
                  </a:lnTo>
                  <a:lnTo>
                    <a:pt x="35" y="0"/>
                  </a:lnTo>
                  <a:lnTo>
                    <a:pt x="33" y="0"/>
                  </a:lnTo>
                  <a:lnTo>
                    <a:pt x="33" y="0"/>
                  </a:lnTo>
                  <a:lnTo>
                    <a:pt x="32" y="2"/>
                  </a:lnTo>
                  <a:lnTo>
                    <a:pt x="32" y="2"/>
                  </a:lnTo>
                  <a:lnTo>
                    <a:pt x="4" y="42"/>
                  </a:lnTo>
                  <a:lnTo>
                    <a:pt x="4" y="42"/>
                  </a:lnTo>
                  <a:lnTo>
                    <a:pt x="0" y="48"/>
                  </a:lnTo>
                  <a:lnTo>
                    <a:pt x="15" y="48"/>
                  </a:lnTo>
                  <a:lnTo>
                    <a:pt x="15" y="48"/>
                  </a:lnTo>
                  <a:lnTo>
                    <a:pt x="42" y="9"/>
                  </a:lnTo>
                  <a:lnTo>
                    <a:pt x="42" y="9"/>
                  </a:lnTo>
                  <a:lnTo>
                    <a:pt x="42" y="8"/>
                  </a:lnTo>
                  <a:lnTo>
                    <a:pt x="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4" name="Freeform 39">
              <a:extLst>
                <a:ext uri="{FF2B5EF4-FFF2-40B4-BE49-F238E27FC236}">
                  <a16:creationId xmlns:a16="http://schemas.microsoft.com/office/drawing/2014/main" id="{DD847D22-57EA-4C26-B422-560EF9D40B67}"/>
                </a:ext>
              </a:extLst>
            </p:cNvPr>
            <p:cNvSpPr>
              <a:spLocks/>
            </p:cNvSpPr>
            <p:nvPr/>
          </p:nvSpPr>
          <p:spPr bwMode="auto">
            <a:xfrm>
              <a:off x="10788650" y="2365376"/>
              <a:ext cx="103187" cy="92075"/>
            </a:xfrm>
            <a:custGeom>
              <a:avLst/>
              <a:gdLst>
                <a:gd name="T0" fmla="*/ 159 w 196"/>
                <a:gd name="T1" fmla="*/ 29 h 173"/>
                <a:gd name="T2" fmla="*/ 159 w 196"/>
                <a:gd name="T3" fmla="*/ 29 h 173"/>
                <a:gd name="T4" fmla="*/ 142 w 196"/>
                <a:gd name="T5" fmla="*/ 47 h 173"/>
                <a:gd name="T6" fmla="*/ 125 w 196"/>
                <a:gd name="T7" fmla="*/ 64 h 173"/>
                <a:gd name="T8" fmla="*/ 125 w 196"/>
                <a:gd name="T9" fmla="*/ 64 h 173"/>
                <a:gd name="T10" fmla="*/ 108 w 196"/>
                <a:gd name="T11" fmla="*/ 81 h 173"/>
                <a:gd name="T12" fmla="*/ 108 w 196"/>
                <a:gd name="T13" fmla="*/ 81 h 173"/>
                <a:gd name="T14" fmla="*/ 89 w 196"/>
                <a:gd name="T15" fmla="*/ 97 h 173"/>
                <a:gd name="T16" fmla="*/ 89 w 196"/>
                <a:gd name="T17" fmla="*/ 97 h 173"/>
                <a:gd name="T18" fmla="*/ 71 w 196"/>
                <a:gd name="T19" fmla="*/ 113 h 173"/>
                <a:gd name="T20" fmla="*/ 53 w 196"/>
                <a:gd name="T21" fmla="*/ 129 h 173"/>
                <a:gd name="T22" fmla="*/ 33 w 196"/>
                <a:gd name="T23" fmla="*/ 143 h 173"/>
                <a:gd name="T24" fmla="*/ 33 w 196"/>
                <a:gd name="T25" fmla="*/ 143 h 173"/>
                <a:gd name="T26" fmla="*/ 13 w 196"/>
                <a:gd name="T27" fmla="*/ 156 h 173"/>
                <a:gd name="T28" fmla="*/ 13 w 196"/>
                <a:gd name="T29" fmla="*/ 156 h 173"/>
                <a:gd name="T30" fmla="*/ 0 w 196"/>
                <a:gd name="T31" fmla="*/ 164 h 173"/>
                <a:gd name="T32" fmla="*/ 0 w 196"/>
                <a:gd name="T33" fmla="*/ 173 h 173"/>
                <a:gd name="T34" fmla="*/ 0 w 196"/>
                <a:gd name="T35" fmla="*/ 173 h 173"/>
                <a:gd name="T36" fmla="*/ 17 w 196"/>
                <a:gd name="T37" fmla="*/ 163 h 173"/>
                <a:gd name="T38" fmla="*/ 17 w 196"/>
                <a:gd name="T39" fmla="*/ 163 h 173"/>
                <a:gd name="T40" fmla="*/ 38 w 196"/>
                <a:gd name="T41" fmla="*/ 150 h 173"/>
                <a:gd name="T42" fmla="*/ 58 w 196"/>
                <a:gd name="T43" fmla="*/ 135 h 173"/>
                <a:gd name="T44" fmla="*/ 58 w 196"/>
                <a:gd name="T45" fmla="*/ 135 h 173"/>
                <a:gd name="T46" fmla="*/ 78 w 196"/>
                <a:gd name="T47" fmla="*/ 120 h 173"/>
                <a:gd name="T48" fmla="*/ 96 w 196"/>
                <a:gd name="T49" fmla="*/ 104 h 173"/>
                <a:gd name="T50" fmla="*/ 96 w 196"/>
                <a:gd name="T51" fmla="*/ 104 h 173"/>
                <a:gd name="T52" fmla="*/ 114 w 196"/>
                <a:gd name="T53" fmla="*/ 88 h 173"/>
                <a:gd name="T54" fmla="*/ 114 w 196"/>
                <a:gd name="T55" fmla="*/ 88 h 173"/>
                <a:gd name="T56" fmla="*/ 132 w 196"/>
                <a:gd name="T57" fmla="*/ 71 h 173"/>
                <a:gd name="T58" fmla="*/ 132 w 196"/>
                <a:gd name="T59" fmla="*/ 71 h 173"/>
                <a:gd name="T60" fmla="*/ 149 w 196"/>
                <a:gd name="T61" fmla="*/ 54 h 173"/>
                <a:gd name="T62" fmla="*/ 166 w 196"/>
                <a:gd name="T63" fmla="*/ 36 h 173"/>
                <a:gd name="T64" fmla="*/ 166 w 196"/>
                <a:gd name="T65" fmla="*/ 36 h 173"/>
                <a:gd name="T66" fmla="*/ 196 w 196"/>
                <a:gd name="T67" fmla="*/ 0 h 173"/>
                <a:gd name="T68" fmla="*/ 183 w 196"/>
                <a:gd name="T69" fmla="*/ 0 h 173"/>
                <a:gd name="T70" fmla="*/ 183 w 196"/>
                <a:gd name="T71" fmla="*/ 0 h 173"/>
                <a:gd name="T72" fmla="*/ 159 w 196"/>
                <a:gd name="T73" fmla="*/ 29 h 173"/>
                <a:gd name="T74" fmla="*/ 159 w 196"/>
                <a:gd name="T75"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173">
                  <a:moveTo>
                    <a:pt x="159" y="29"/>
                  </a:moveTo>
                  <a:lnTo>
                    <a:pt x="159" y="29"/>
                  </a:lnTo>
                  <a:lnTo>
                    <a:pt x="142" y="47"/>
                  </a:lnTo>
                  <a:lnTo>
                    <a:pt x="125" y="64"/>
                  </a:lnTo>
                  <a:lnTo>
                    <a:pt x="125" y="64"/>
                  </a:lnTo>
                  <a:lnTo>
                    <a:pt x="108" y="81"/>
                  </a:lnTo>
                  <a:lnTo>
                    <a:pt x="108" y="81"/>
                  </a:lnTo>
                  <a:lnTo>
                    <a:pt x="89" y="97"/>
                  </a:lnTo>
                  <a:lnTo>
                    <a:pt x="89" y="97"/>
                  </a:lnTo>
                  <a:lnTo>
                    <a:pt x="71" y="113"/>
                  </a:lnTo>
                  <a:lnTo>
                    <a:pt x="53" y="129"/>
                  </a:lnTo>
                  <a:lnTo>
                    <a:pt x="33" y="143"/>
                  </a:lnTo>
                  <a:lnTo>
                    <a:pt x="33" y="143"/>
                  </a:lnTo>
                  <a:lnTo>
                    <a:pt x="13" y="156"/>
                  </a:lnTo>
                  <a:lnTo>
                    <a:pt x="13" y="156"/>
                  </a:lnTo>
                  <a:lnTo>
                    <a:pt x="0" y="164"/>
                  </a:lnTo>
                  <a:lnTo>
                    <a:pt x="0" y="173"/>
                  </a:lnTo>
                  <a:lnTo>
                    <a:pt x="0" y="173"/>
                  </a:lnTo>
                  <a:lnTo>
                    <a:pt x="17" y="163"/>
                  </a:lnTo>
                  <a:lnTo>
                    <a:pt x="17" y="163"/>
                  </a:lnTo>
                  <a:lnTo>
                    <a:pt x="38" y="150"/>
                  </a:lnTo>
                  <a:lnTo>
                    <a:pt x="58" y="135"/>
                  </a:lnTo>
                  <a:lnTo>
                    <a:pt x="58" y="135"/>
                  </a:lnTo>
                  <a:lnTo>
                    <a:pt x="78" y="120"/>
                  </a:lnTo>
                  <a:lnTo>
                    <a:pt x="96" y="104"/>
                  </a:lnTo>
                  <a:lnTo>
                    <a:pt x="96" y="104"/>
                  </a:lnTo>
                  <a:lnTo>
                    <a:pt x="114" y="88"/>
                  </a:lnTo>
                  <a:lnTo>
                    <a:pt x="114" y="88"/>
                  </a:lnTo>
                  <a:lnTo>
                    <a:pt x="132" y="71"/>
                  </a:lnTo>
                  <a:lnTo>
                    <a:pt x="132" y="71"/>
                  </a:lnTo>
                  <a:lnTo>
                    <a:pt x="149" y="54"/>
                  </a:lnTo>
                  <a:lnTo>
                    <a:pt x="166" y="36"/>
                  </a:lnTo>
                  <a:lnTo>
                    <a:pt x="166" y="36"/>
                  </a:lnTo>
                  <a:lnTo>
                    <a:pt x="196" y="0"/>
                  </a:lnTo>
                  <a:lnTo>
                    <a:pt x="183" y="0"/>
                  </a:lnTo>
                  <a:lnTo>
                    <a:pt x="183" y="0"/>
                  </a:lnTo>
                  <a:lnTo>
                    <a:pt x="159" y="29"/>
                  </a:lnTo>
                  <a:lnTo>
                    <a:pt x="15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5" name="Freeform 40">
              <a:extLst>
                <a:ext uri="{FF2B5EF4-FFF2-40B4-BE49-F238E27FC236}">
                  <a16:creationId xmlns:a16="http://schemas.microsoft.com/office/drawing/2014/main" id="{13FB2A43-6750-41AE-9BA0-0D7F164DA89F}"/>
                </a:ext>
              </a:extLst>
            </p:cNvPr>
            <p:cNvSpPr>
              <a:spLocks/>
            </p:cNvSpPr>
            <p:nvPr/>
          </p:nvSpPr>
          <p:spPr bwMode="auto">
            <a:xfrm>
              <a:off x="10612438" y="2476501"/>
              <a:ext cx="123825" cy="12700"/>
            </a:xfrm>
            <a:custGeom>
              <a:avLst/>
              <a:gdLst>
                <a:gd name="T0" fmla="*/ 204 w 234"/>
                <a:gd name="T1" fmla="*/ 10 h 25"/>
                <a:gd name="T2" fmla="*/ 192 w 234"/>
                <a:gd name="T3" fmla="*/ 13 h 25"/>
                <a:gd name="T4" fmla="*/ 192 w 234"/>
                <a:gd name="T5" fmla="*/ 13 h 25"/>
                <a:gd name="T6" fmla="*/ 180 w 234"/>
                <a:gd name="T7" fmla="*/ 15 h 25"/>
                <a:gd name="T8" fmla="*/ 167 w 234"/>
                <a:gd name="T9" fmla="*/ 17 h 25"/>
                <a:gd name="T10" fmla="*/ 143 w 234"/>
                <a:gd name="T11" fmla="*/ 19 h 25"/>
                <a:gd name="T12" fmla="*/ 120 w 234"/>
                <a:gd name="T13" fmla="*/ 19 h 25"/>
                <a:gd name="T14" fmla="*/ 120 w 234"/>
                <a:gd name="T15" fmla="*/ 19 h 25"/>
                <a:gd name="T16" fmla="*/ 108 w 234"/>
                <a:gd name="T17" fmla="*/ 19 h 25"/>
                <a:gd name="T18" fmla="*/ 95 w 234"/>
                <a:gd name="T19" fmla="*/ 18 h 25"/>
                <a:gd name="T20" fmla="*/ 95 w 234"/>
                <a:gd name="T21" fmla="*/ 18 h 25"/>
                <a:gd name="T22" fmla="*/ 83 w 234"/>
                <a:gd name="T23" fmla="*/ 18 h 25"/>
                <a:gd name="T24" fmla="*/ 71 w 234"/>
                <a:gd name="T25" fmla="*/ 17 h 25"/>
                <a:gd name="T26" fmla="*/ 48 w 234"/>
                <a:gd name="T27" fmla="*/ 13 h 25"/>
                <a:gd name="T28" fmla="*/ 24 w 234"/>
                <a:gd name="T29" fmla="*/ 6 h 25"/>
                <a:gd name="T30" fmla="*/ 12 w 234"/>
                <a:gd name="T31" fmla="*/ 4 h 25"/>
                <a:gd name="T32" fmla="*/ 1 w 234"/>
                <a:gd name="T33" fmla="*/ 0 h 25"/>
                <a:gd name="T34" fmla="*/ 1 w 234"/>
                <a:gd name="T35" fmla="*/ 0 h 25"/>
                <a:gd name="T36" fmla="*/ 0 w 234"/>
                <a:gd name="T37" fmla="*/ 1 h 25"/>
                <a:gd name="T38" fmla="*/ 0 w 234"/>
                <a:gd name="T39" fmla="*/ 1 h 25"/>
                <a:gd name="T40" fmla="*/ 3 w 234"/>
                <a:gd name="T41" fmla="*/ 4 h 25"/>
                <a:gd name="T42" fmla="*/ 11 w 234"/>
                <a:gd name="T43" fmla="*/ 7 h 25"/>
                <a:gd name="T44" fmla="*/ 23 w 234"/>
                <a:gd name="T45" fmla="*/ 10 h 25"/>
                <a:gd name="T46" fmla="*/ 46 w 234"/>
                <a:gd name="T47" fmla="*/ 17 h 25"/>
                <a:gd name="T48" fmla="*/ 71 w 234"/>
                <a:gd name="T49" fmla="*/ 21 h 25"/>
                <a:gd name="T50" fmla="*/ 71 w 234"/>
                <a:gd name="T51" fmla="*/ 21 h 25"/>
                <a:gd name="T52" fmla="*/ 83 w 234"/>
                <a:gd name="T53" fmla="*/ 22 h 25"/>
                <a:gd name="T54" fmla="*/ 95 w 234"/>
                <a:gd name="T55" fmla="*/ 23 h 25"/>
                <a:gd name="T56" fmla="*/ 95 w 234"/>
                <a:gd name="T57" fmla="*/ 23 h 25"/>
                <a:gd name="T58" fmla="*/ 107 w 234"/>
                <a:gd name="T59" fmla="*/ 25 h 25"/>
                <a:gd name="T60" fmla="*/ 120 w 234"/>
                <a:gd name="T61" fmla="*/ 25 h 25"/>
                <a:gd name="T62" fmla="*/ 143 w 234"/>
                <a:gd name="T63" fmla="*/ 25 h 25"/>
                <a:gd name="T64" fmla="*/ 168 w 234"/>
                <a:gd name="T65" fmla="*/ 22 h 25"/>
                <a:gd name="T66" fmla="*/ 168 w 234"/>
                <a:gd name="T67" fmla="*/ 22 h 25"/>
                <a:gd name="T68" fmla="*/ 180 w 234"/>
                <a:gd name="T69" fmla="*/ 21 h 25"/>
                <a:gd name="T70" fmla="*/ 192 w 234"/>
                <a:gd name="T71" fmla="*/ 18 h 25"/>
                <a:gd name="T72" fmla="*/ 205 w 234"/>
                <a:gd name="T73" fmla="*/ 17 h 25"/>
                <a:gd name="T74" fmla="*/ 205 w 234"/>
                <a:gd name="T75" fmla="*/ 17 h 25"/>
                <a:gd name="T76" fmla="*/ 217 w 234"/>
                <a:gd name="T77" fmla="*/ 13 h 25"/>
                <a:gd name="T78" fmla="*/ 217 w 234"/>
                <a:gd name="T79" fmla="*/ 13 h 25"/>
                <a:gd name="T80" fmla="*/ 234 w 234"/>
                <a:gd name="T81" fmla="*/ 9 h 25"/>
                <a:gd name="T82" fmla="*/ 234 w 234"/>
                <a:gd name="T83" fmla="*/ 2 h 25"/>
                <a:gd name="T84" fmla="*/ 234 w 234"/>
                <a:gd name="T85" fmla="*/ 2 h 25"/>
                <a:gd name="T86" fmla="*/ 216 w 234"/>
                <a:gd name="T87" fmla="*/ 7 h 25"/>
                <a:gd name="T88" fmla="*/ 216 w 234"/>
                <a:gd name="T89" fmla="*/ 7 h 25"/>
                <a:gd name="T90" fmla="*/ 204 w 234"/>
                <a:gd name="T91" fmla="*/ 10 h 25"/>
                <a:gd name="T92" fmla="*/ 204 w 234"/>
                <a:gd name="T9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25">
                  <a:moveTo>
                    <a:pt x="204" y="10"/>
                  </a:moveTo>
                  <a:lnTo>
                    <a:pt x="192" y="13"/>
                  </a:lnTo>
                  <a:lnTo>
                    <a:pt x="192" y="13"/>
                  </a:lnTo>
                  <a:lnTo>
                    <a:pt x="180" y="15"/>
                  </a:lnTo>
                  <a:lnTo>
                    <a:pt x="167" y="17"/>
                  </a:lnTo>
                  <a:lnTo>
                    <a:pt x="143" y="19"/>
                  </a:lnTo>
                  <a:lnTo>
                    <a:pt x="120" y="19"/>
                  </a:lnTo>
                  <a:lnTo>
                    <a:pt x="120" y="19"/>
                  </a:lnTo>
                  <a:lnTo>
                    <a:pt x="108" y="19"/>
                  </a:lnTo>
                  <a:lnTo>
                    <a:pt x="95" y="18"/>
                  </a:lnTo>
                  <a:lnTo>
                    <a:pt x="95" y="18"/>
                  </a:lnTo>
                  <a:lnTo>
                    <a:pt x="83" y="18"/>
                  </a:lnTo>
                  <a:lnTo>
                    <a:pt x="71" y="17"/>
                  </a:lnTo>
                  <a:lnTo>
                    <a:pt x="48" y="13"/>
                  </a:lnTo>
                  <a:lnTo>
                    <a:pt x="24" y="6"/>
                  </a:lnTo>
                  <a:lnTo>
                    <a:pt x="12" y="4"/>
                  </a:lnTo>
                  <a:lnTo>
                    <a:pt x="1" y="0"/>
                  </a:lnTo>
                  <a:lnTo>
                    <a:pt x="1" y="0"/>
                  </a:lnTo>
                  <a:lnTo>
                    <a:pt x="0" y="1"/>
                  </a:lnTo>
                  <a:lnTo>
                    <a:pt x="0" y="1"/>
                  </a:lnTo>
                  <a:lnTo>
                    <a:pt x="3" y="4"/>
                  </a:lnTo>
                  <a:lnTo>
                    <a:pt x="11" y="7"/>
                  </a:lnTo>
                  <a:lnTo>
                    <a:pt x="23" y="10"/>
                  </a:lnTo>
                  <a:lnTo>
                    <a:pt x="46" y="17"/>
                  </a:lnTo>
                  <a:lnTo>
                    <a:pt x="71" y="21"/>
                  </a:lnTo>
                  <a:lnTo>
                    <a:pt x="71" y="21"/>
                  </a:lnTo>
                  <a:lnTo>
                    <a:pt x="83" y="22"/>
                  </a:lnTo>
                  <a:lnTo>
                    <a:pt x="95" y="23"/>
                  </a:lnTo>
                  <a:lnTo>
                    <a:pt x="95" y="23"/>
                  </a:lnTo>
                  <a:lnTo>
                    <a:pt x="107" y="25"/>
                  </a:lnTo>
                  <a:lnTo>
                    <a:pt x="120" y="25"/>
                  </a:lnTo>
                  <a:lnTo>
                    <a:pt x="143" y="25"/>
                  </a:lnTo>
                  <a:lnTo>
                    <a:pt x="168" y="22"/>
                  </a:lnTo>
                  <a:lnTo>
                    <a:pt x="168" y="22"/>
                  </a:lnTo>
                  <a:lnTo>
                    <a:pt x="180" y="21"/>
                  </a:lnTo>
                  <a:lnTo>
                    <a:pt x="192" y="18"/>
                  </a:lnTo>
                  <a:lnTo>
                    <a:pt x="205" y="17"/>
                  </a:lnTo>
                  <a:lnTo>
                    <a:pt x="205" y="17"/>
                  </a:lnTo>
                  <a:lnTo>
                    <a:pt x="217" y="13"/>
                  </a:lnTo>
                  <a:lnTo>
                    <a:pt x="217" y="13"/>
                  </a:lnTo>
                  <a:lnTo>
                    <a:pt x="234" y="9"/>
                  </a:lnTo>
                  <a:lnTo>
                    <a:pt x="234" y="2"/>
                  </a:lnTo>
                  <a:lnTo>
                    <a:pt x="234" y="2"/>
                  </a:lnTo>
                  <a:lnTo>
                    <a:pt x="216" y="7"/>
                  </a:lnTo>
                  <a:lnTo>
                    <a:pt x="216" y="7"/>
                  </a:lnTo>
                  <a:lnTo>
                    <a:pt x="204" y="10"/>
                  </a:lnTo>
                  <a:lnTo>
                    <a:pt x="20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6" name="Freeform 41">
              <a:extLst>
                <a:ext uri="{FF2B5EF4-FFF2-40B4-BE49-F238E27FC236}">
                  <a16:creationId xmlns:a16="http://schemas.microsoft.com/office/drawing/2014/main" id="{4AB9466D-43AD-4AB0-9F0F-CE6BE921A4B6}"/>
                </a:ext>
              </a:extLst>
            </p:cNvPr>
            <p:cNvSpPr>
              <a:spLocks/>
            </p:cNvSpPr>
            <p:nvPr/>
          </p:nvSpPr>
          <p:spPr bwMode="auto">
            <a:xfrm>
              <a:off x="10406063" y="2324101"/>
              <a:ext cx="176212" cy="157163"/>
            </a:xfrm>
            <a:custGeom>
              <a:avLst/>
              <a:gdLst>
                <a:gd name="T0" fmla="*/ 17 w 334"/>
                <a:gd name="T1" fmla="*/ 297 h 298"/>
                <a:gd name="T2" fmla="*/ 34 w 334"/>
                <a:gd name="T3" fmla="*/ 298 h 298"/>
                <a:gd name="T4" fmla="*/ 51 w 334"/>
                <a:gd name="T5" fmla="*/ 298 h 298"/>
                <a:gd name="T6" fmla="*/ 70 w 334"/>
                <a:gd name="T7" fmla="*/ 297 h 298"/>
                <a:gd name="T8" fmla="*/ 87 w 334"/>
                <a:gd name="T9" fmla="*/ 294 h 298"/>
                <a:gd name="T10" fmla="*/ 95 w 334"/>
                <a:gd name="T11" fmla="*/ 292 h 298"/>
                <a:gd name="T12" fmla="*/ 104 w 334"/>
                <a:gd name="T13" fmla="*/ 289 h 298"/>
                <a:gd name="T14" fmla="*/ 135 w 334"/>
                <a:gd name="T15" fmla="*/ 277 h 298"/>
                <a:gd name="T16" fmla="*/ 151 w 334"/>
                <a:gd name="T17" fmla="*/ 269 h 298"/>
                <a:gd name="T18" fmla="*/ 166 w 334"/>
                <a:gd name="T19" fmla="*/ 260 h 298"/>
                <a:gd name="T20" fmla="*/ 180 w 334"/>
                <a:gd name="T21" fmla="*/ 249 h 298"/>
                <a:gd name="T22" fmla="*/ 193 w 334"/>
                <a:gd name="T23" fmla="*/ 239 h 298"/>
                <a:gd name="T24" fmla="*/ 206 w 334"/>
                <a:gd name="T25" fmla="*/ 227 h 298"/>
                <a:gd name="T26" fmla="*/ 230 w 334"/>
                <a:gd name="T27" fmla="*/ 202 h 298"/>
                <a:gd name="T28" fmla="*/ 242 w 334"/>
                <a:gd name="T29" fmla="*/ 189 h 298"/>
                <a:gd name="T30" fmla="*/ 252 w 334"/>
                <a:gd name="T31" fmla="*/ 175 h 298"/>
                <a:gd name="T32" fmla="*/ 272 w 334"/>
                <a:gd name="T33" fmla="*/ 146 h 298"/>
                <a:gd name="T34" fmla="*/ 289 w 334"/>
                <a:gd name="T35" fmla="*/ 117 h 298"/>
                <a:gd name="T36" fmla="*/ 305 w 334"/>
                <a:gd name="T37" fmla="*/ 85 h 298"/>
                <a:gd name="T38" fmla="*/ 318 w 334"/>
                <a:gd name="T39" fmla="*/ 58 h 298"/>
                <a:gd name="T40" fmla="*/ 318 w 334"/>
                <a:gd name="T41" fmla="*/ 53 h 298"/>
                <a:gd name="T42" fmla="*/ 321 w 334"/>
                <a:gd name="T43" fmla="*/ 45 h 298"/>
                <a:gd name="T44" fmla="*/ 326 w 334"/>
                <a:gd name="T45" fmla="*/ 41 h 298"/>
                <a:gd name="T46" fmla="*/ 333 w 334"/>
                <a:gd name="T47" fmla="*/ 22 h 298"/>
                <a:gd name="T48" fmla="*/ 334 w 334"/>
                <a:gd name="T49" fmla="*/ 20 h 298"/>
                <a:gd name="T50" fmla="*/ 334 w 334"/>
                <a:gd name="T51" fmla="*/ 3 h 298"/>
                <a:gd name="T52" fmla="*/ 329 w 334"/>
                <a:gd name="T53" fmla="*/ 0 h 298"/>
                <a:gd name="T54" fmla="*/ 322 w 334"/>
                <a:gd name="T55" fmla="*/ 18 h 298"/>
                <a:gd name="T56" fmla="*/ 310 w 334"/>
                <a:gd name="T57" fmla="*/ 50 h 298"/>
                <a:gd name="T58" fmla="*/ 296 w 334"/>
                <a:gd name="T59" fmla="*/ 81 h 298"/>
                <a:gd name="T60" fmla="*/ 272 w 334"/>
                <a:gd name="T61" fmla="*/ 127 h 298"/>
                <a:gd name="T62" fmla="*/ 264 w 334"/>
                <a:gd name="T63" fmla="*/ 142 h 298"/>
                <a:gd name="T64" fmla="*/ 245 w 334"/>
                <a:gd name="T65" fmla="*/ 169 h 298"/>
                <a:gd name="T66" fmla="*/ 235 w 334"/>
                <a:gd name="T67" fmla="*/ 184 h 298"/>
                <a:gd name="T68" fmla="*/ 213 w 334"/>
                <a:gd name="T69" fmla="*/ 210 h 298"/>
                <a:gd name="T70" fmla="*/ 201 w 334"/>
                <a:gd name="T71" fmla="*/ 222 h 298"/>
                <a:gd name="T72" fmla="*/ 189 w 334"/>
                <a:gd name="T73" fmla="*/ 234 h 298"/>
                <a:gd name="T74" fmla="*/ 176 w 334"/>
                <a:gd name="T75" fmla="*/ 244 h 298"/>
                <a:gd name="T76" fmla="*/ 162 w 334"/>
                <a:gd name="T77" fmla="*/ 255 h 298"/>
                <a:gd name="T78" fmla="*/ 149 w 334"/>
                <a:gd name="T79" fmla="*/ 264 h 298"/>
                <a:gd name="T80" fmla="*/ 118 w 334"/>
                <a:gd name="T81" fmla="*/ 278 h 298"/>
                <a:gd name="T82" fmla="*/ 101 w 334"/>
                <a:gd name="T83" fmla="*/ 285 h 298"/>
                <a:gd name="T84" fmla="*/ 93 w 334"/>
                <a:gd name="T85" fmla="*/ 286 h 298"/>
                <a:gd name="T86" fmla="*/ 86 w 334"/>
                <a:gd name="T87" fmla="*/ 289 h 298"/>
                <a:gd name="T88" fmla="*/ 68 w 334"/>
                <a:gd name="T89" fmla="*/ 292 h 298"/>
                <a:gd name="T90" fmla="*/ 51 w 334"/>
                <a:gd name="T91" fmla="*/ 293 h 298"/>
                <a:gd name="T92" fmla="*/ 34 w 334"/>
                <a:gd name="T93" fmla="*/ 294 h 298"/>
                <a:gd name="T94" fmla="*/ 9 w 334"/>
                <a:gd name="T95" fmla="*/ 292 h 298"/>
                <a:gd name="T96" fmla="*/ 1 w 334"/>
                <a:gd name="T97" fmla="*/ 290 h 298"/>
                <a:gd name="T98" fmla="*/ 0 w 334"/>
                <a:gd name="T99" fmla="*/ 290 h 298"/>
                <a:gd name="T100" fmla="*/ 1 w 334"/>
                <a:gd name="T101" fmla="*/ 294 h 298"/>
                <a:gd name="T102" fmla="*/ 9 w 334"/>
                <a:gd name="T103"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4" h="298">
                  <a:moveTo>
                    <a:pt x="9" y="295"/>
                  </a:moveTo>
                  <a:lnTo>
                    <a:pt x="17" y="297"/>
                  </a:lnTo>
                  <a:lnTo>
                    <a:pt x="17" y="297"/>
                  </a:lnTo>
                  <a:lnTo>
                    <a:pt x="34" y="298"/>
                  </a:lnTo>
                  <a:lnTo>
                    <a:pt x="51" y="298"/>
                  </a:lnTo>
                  <a:lnTo>
                    <a:pt x="51" y="298"/>
                  </a:lnTo>
                  <a:lnTo>
                    <a:pt x="70" y="297"/>
                  </a:lnTo>
                  <a:lnTo>
                    <a:pt x="70" y="297"/>
                  </a:lnTo>
                  <a:lnTo>
                    <a:pt x="78" y="295"/>
                  </a:lnTo>
                  <a:lnTo>
                    <a:pt x="87" y="294"/>
                  </a:lnTo>
                  <a:lnTo>
                    <a:pt x="87" y="294"/>
                  </a:lnTo>
                  <a:lnTo>
                    <a:pt x="95" y="292"/>
                  </a:lnTo>
                  <a:lnTo>
                    <a:pt x="104" y="289"/>
                  </a:lnTo>
                  <a:lnTo>
                    <a:pt x="104" y="289"/>
                  </a:lnTo>
                  <a:lnTo>
                    <a:pt x="120" y="284"/>
                  </a:lnTo>
                  <a:lnTo>
                    <a:pt x="135" y="277"/>
                  </a:lnTo>
                  <a:lnTo>
                    <a:pt x="151" y="269"/>
                  </a:lnTo>
                  <a:lnTo>
                    <a:pt x="151" y="269"/>
                  </a:lnTo>
                  <a:lnTo>
                    <a:pt x="159" y="265"/>
                  </a:lnTo>
                  <a:lnTo>
                    <a:pt x="166" y="260"/>
                  </a:lnTo>
                  <a:lnTo>
                    <a:pt x="166" y="260"/>
                  </a:lnTo>
                  <a:lnTo>
                    <a:pt x="180" y="249"/>
                  </a:lnTo>
                  <a:lnTo>
                    <a:pt x="180" y="249"/>
                  </a:lnTo>
                  <a:lnTo>
                    <a:pt x="193" y="239"/>
                  </a:lnTo>
                  <a:lnTo>
                    <a:pt x="193" y="239"/>
                  </a:lnTo>
                  <a:lnTo>
                    <a:pt x="206" y="227"/>
                  </a:lnTo>
                  <a:lnTo>
                    <a:pt x="218" y="215"/>
                  </a:lnTo>
                  <a:lnTo>
                    <a:pt x="230" y="202"/>
                  </a:lnTo>
                  <a:lnTo>
                    <a:pt x="230" y="202"/>
                  </a:lnTo>
                  <a:lnTo>
                    <a:pt x="242" y="189"/>
                  </a:lnTo>
                  <a:lnTo>
                    <a:pt x="252" y="175"/>
                  </a:lnTo>
                  <a:lnTo>
                    <a:pt x="252" y="175"/>
                  </a:lnTo>
                  <a:lnTo>
                    <a:pt x="262" y="160"/>
                  </a:lnTo>
                  <a:lnTo>
                    <a:pt x="272" y="146"/>
                  </a:lnTo>
                  <a:lnTo>
                    <a:pt x="280" y="131"/>
                  </a:lnTo>
                  <a:lnTo>
                    <a:pt x="289" y="117"/>
                  </a:lnTo>
                  <a:lnTo>
                    <a:pt x="289" y="117"/>
                  </a:lnTo>
                  <a:lnTo>
                    <a:pt x="305" y="85"/>
                  </a:lnTo>
                  <a:lnTo>
                    <a:pt x="305" y="85"/>
                  </a:lnTo>
                  <a:lnTo>
                    <a:pt x="318" y="58"/>
                  </a:lnTo>
                  <a:lnTo>
                    <a:pt x="318" y="53"/>
                  </a:lnTo>
                  <a:lnTo>
                    <a:pt x="318" y="53"/>
                  </a:lnTo>
                  <a:lnTo>
                    <a:pt x="320" y="49"/>
                  </a:lnTo>
                  <a:lnTo>
                    <a:pt x="321" y="45"/>
                  </a:lnTo>
                  <a:lnTo>
                    <a:pt x="323" y="42"/>
                  </a:lnTo>
                  <a:lnTo>
                    <a:pt x="326" y="41"/>
                  </a:lnTo>
                  <a:lnTo>
                    <a:pt x="326" y="41"/>
                  </a:lnTo>
                  <a:lnTo>
                    <a:pt x="333" y="22"/>
                  </a:lnTo>
                  <a:lnTo>
                    <a:pt x="333" y="22"/>
                  </a:lnTo>
                  <a:lnTo>
                    <a:pt x="334" y="20"/>
                  </a:lnTo>
                  <a:lnTo>
                    <a:pt x="334" y="3"/>
                  </a:lnTo>
                  <a:lnTo>
                    <a:pt x="334" y="3"/>
                  </a:lnTo>
                  <a:lnTo>
                    <a:pt x="329" y="0"/>
                  </a:lnTo>
                  <a:lnTo>
                    <a:pt x="329" y="0"/>
                  </a:lnTo>
                  <a:lnTo>
                    <a:pt x="322" y="18"/>
                  </a:lnTo>
                  <a:lnTo>
                    <a:pt x="322" y="18"/>
                  </a:lnTo>
                  <a:lnTo>
                    <a:pt x="310" y="50"/>
                  </a:lnTo>
                  <a:lnTo>
                    <a:pt x="310" y="50"/>
                  </a:lnTo>
                  <a:lnTo>
                    <a:pt x="296" y="81"/>
                  </a:lnTo>
                  <a:lnTo>
                    <a:pt x="296" y="81"/>
                  </a:lnTo>
                  <a:lnTo>
                    <a:pt x="281" y="112"/>
                  </a:lnTo>
                  <a:lnTo>
                    <a:pt x="272" y="127"/>
                  </a:lnTo>
                  <a:lnTo>
                    <a:pt x="264" y="142"/>
                  </a:lnTo>
                  <a:lnTo>
                    <a:pt x="264" y="142"/>
                  </a:lnTo>
                  <a:lnTo>
                    <a:pt x="255" y="156"/>
                  </a:lnTo>
                  <a:lnTo>
                    <a:pt x="245" y="169"/>
                  </a:lnTo>
                  <a:lnTo>
                    <a:pt x="245" y="169"/>
                  </a:lnTo>
                  <a:lnTo>
                    <a:pt x="235" y="184"/>
                  </a:lnTo>
                  <a:lnTo>
                    <a:pt x="225" y="197"/>
                  </a:lnTo>
                  <a:lnTo>
                    <a:pt x="213" y="210"/>
                  </a:lnTo>
                  <a:lnTo>
                    <a:pt x="201" y="222"/>
                  </a:lnTo>
                  <a:lnTo>
                    <a:pt x="201" y="222"/>
                  </a:lnTo>
                  <a:lnTo>
                    <a:pt x="189" y="234"/>
                  </a:lnTo>
                  <a:lnTo>
                    <a:pt x="189" y="234"/>
                  </a:lnTo>
                  <a:lnTo>
                    <a:pt x="176" y="244"/>
                  </a:lnTo>
                  <a:lnTo>
                    <a:pt x="176" y="244"/>
                  </a:lnTo>
                  <a:lnTo>
                    <a:pt x="162" y="255"/>
                  </a:lnTo>
                  <a:lnTo>
                    <a:pt x="162" y="255"/>
                  </a:lnTo>
                  <a:lnTo>
                    <a:pt x="155" y="259"/>
                  </a:lnTo>
                  <a:lnTo>
                    <a:pt x="149" y="264"/>
                  </a:lnTo>
                  <a:lnTo>
                    <a:pt x="133" y="272"/>
                  </a:lnTo>
                  <a:lnTo>
                    <a:pt x="118" y="278"/>
                  </a:lnTo>
                  <a:lnTo>
                    <a:pt x="118" y="278"/>
                  </a:lnTo>
                  <a:lnTo>
                    <a:pt x="101" y="285"/>
                  </a:lnTo>
                  <a:lnTo>
                    <a:pt x="101" y="285"/>
                  </a:lnTo>
                  <a:lnTo>
                    <a:pt x="93" y="286"/>
                  </a:lnTo>
                  <a:lnTo>
                    <a:pt x="86" y="289"/>
                  </a:lnTo>
                  <a:lnTo>
                    <a:pt x="86" y="289"/>
                  </a:lnTo>
                  <a:lnTo>
                    <a:pt x="78" y="290"/>
                  </a:lnTo>
                  <a:lnTo>
                    <a:pt x="68" y="292"/>
                  </a:lnTo>
                  <a:lnTo>
                    <a:pt x="68" y="292"/>
                  </a:lnTo>
                  <a:lnTo>
                    <a:pt x="51" y="293"/>
                  </a:lnTo>
                  <a:lnTo>
                    <a:pt x="34" y="294"/>
                  </a:lnTo>
                  <a:lnTo>
                    <a:pt x="34" y="294"/>
                  </a:lnTo>
                  <a:lnTo>
                    <a:pt x="17" y="293"/>
                  </a:lnTo>
                  <a:lnTo>
                    <a:pt x="9" y="292"/>
                  </a:lnTo>
                  <a:lnTo>
                    <a:pt x="9" y="292"/>
                  </a:lnTo>
                  <a:lnTo>
                    <a:pt x="1" y="290"/>
                  </a:lnTo>
                  <a:lnTo>
                    <a:pt x="0" y="290"/>
                  </a:lnTo>
                  <a:lnTo>
                    <a:pt x="0" y="290"/>
                  </a:lnTo>
                  <a:lnTo>
                    <a:pt x="1" y="294"/>
                  </a:lnTo>
                  <a:lnTo>
                    <a:pt x="1" y="294"/>
                  </a:lnTo>
                  <a:lnTo>
                    <a:pt x="9" y="295"/>
                  </a:lnTo>
                  <a:lnTo>
                    <a:pt x="9"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7" name="Freeform 42">
              <a:extLst>
                <a:ext uri="{FF2B5EF4-FFF2-40B4-BE49-F238E27FC236}">
                  <a16:creationId xmlns:a16="http://schemas.microsoft.com/office/drawing/2014/main" id="{1DB4C56D-9619-408B-A686-8AD2BF9076B3}"/>
                </a:ext>
              </a:extLst>
            </p:cNvPr>
            <p:cNvSpPr>
              <a:spLocks/>
            </p:cNvSpPr>
            <p:nvPr/>
          </p:nvSpPr>
          <p:spPr bwMode="auto">
            <a:xfrm>
              <a:off x="10609263" y="2157413"/>
              <a:ext cx="169862" cy="144463"/>
            </a:xfrm>
            <a:custGeom>
              <a:avLst/>
              <a:gdLst>
                <a:gd name="T0" fmla="*/ 2 w 322"/>
                <a:gd name="T1" fmla="*/ 269 h 273"/>
                <a:gd name="T2" fmla="*/ 1 w 322"/>
                <a:gd name="T3" fmla="*/ 273 h 273"/>
                <a:gd name="T4" fmla="*/ 32 w 322"/>
                <a:gd name="T5" fmla="*/ 268 h 273"/>
                <a:gd name="T6" fmla="*/ 50 w 322"/>
                <a:gd name="T7" fmla="*/ 264 h 273"/>
                <a:gd name="T8" fmla="*/ 67 w 322"/>
                <a:gd name="T9" fmla="*/ 260 h 273"/>
                <a:gd name="T10" fmla="*/ 82 w 322"/>
                <a:gd name="T11" fmla="*/ 255 h 273"/>
                <a:gd name="T12" fmla="*/ 114 w 322"/>
                <a:gd name="T13" fmla="*/ 243 h 273"/>
                <a:gd name="T14" fmla="*/ 128 w 322"/>
                <a:gd name="T15" fmla="*/ 235 h 273"/>
                <a:gd name="T16" fmla="*/ 144 w 322"/>
                <a:gd name="T17" fmla="*/ 227 h 273"/>
                <a:gd name="T18" fmla="*/ 172 w 322"/>
                <a:gd name="T19" fmla="*/ 209 h 273"/>
                <a:gd name="T20" fmla="*/ 185 w 322"/>
                <a:gd name="T21" fmla="*/ 198 h 273"/>
                <a:gd name="T22" fmla="*/ 205 w 322"/>
                <a:gd name="T23" fmla="*/ 181 h 273"/>
                <a:gd name="T24" fmla="*/ 211 w 322"/>
                <a:gd name="T25" fmla="*/ 176 h 273"/>
                <a:gd name="T26" fmla="*/ 235 w 322"/>
                <a:gd name="T27" fmla="*/ 151 h 273"/>
                <a:gd name="T28" fmla="*/ 256 w 322"/>
                <a:gd name="T29" fmla="*/ 125 h 273"/>
                <a:gd name="T30" fmla="*/ 274 w 322"/>
                <a:gd name="T31" fmla="*/ 97 h 273"/>
                <a:gd name="T32" fmla="*/ 284 w 322"/>
                <a:gd name="T33" fmla="*/ 83 h 273"/>
                <a:gd name="T34" fmla="*/ 291 w 322"/>
                <a:gd name="T35" fmla="*/ 68 h 273"/>
                <a:gd name="T36" fmla="*/ 299 w 322"/>
                <a:gd name="T37" fmla="*/ 54 h 273"/>
                <a:gd name="T38" fmla="*/ 307 w 322"/>
                <a:gd name="T39" fmla="*/ 38 h 273"/>
                <a:gd name="T40" fmla="*/ 320 w 322"/>
                <a:gd name="T41" fmla="*/ 8 h 273"/>
                <a:gd name="T42" fmla="*/ 322 w 322"/>
                <a:gd name="T43" fmla="*/ 5 h 273"/>
                <a:gd name="T44" fmla="*/ 320 w 322"/>
                <a:gd name="T45" fmla="*/ 5 h 273"/>
                <a:gd name="T46" fmla="*/ 310 w 322"/>
                <a:gd name="T47" fmla="*/ 0 h 273"/>
                <a:gd name="T48" fmla="*/ 310 w 322"/>
                <a:gd name="T49" fmla="*/ 4 h 273"/>
                <a:gd name="T50" fmla="*/ 297 w 322"/>
                <a:gd name="T51" fmla="*/ 33 h 273"/>
                <a:gd name="T52" fmla="*/ 289 w 322"/>
                <a:gd name="T53" fmla="*/ 49 h 273"/>
                <a:gd name="T54" fmla="*/ 281 w 322"/>
                <a:gd name="T55" fmla="*/ 63 h 273"/>
                <a:gd name="T56" fmla="*/ 273 w 322"/>
                <a:gd name="T57" fmla="*/ 78 h 273"/>
                <a:gd name="T58" fmla="*/ 264 w 322"/>
                <a:gd name="T59" fmla="*/ 91 h 273"/>
                <a:gd name="T60" fmla="*/ 245 w 322"/>
                <a:gd name="T61" fmla="*/ 118 h 273"/>
                <a:gd name="T62" fmla="*/ 226 w 322"/>
                <a:gd name="T63" fmla="*/ 143 h 273"/>
                <a:gd name="T64" fmla="*/ 214 w 322"/>
                <a:gd name="T65" fmla="*/ 155 h 273"/>
                <a:gd name="T66" fmla="*/ 197 w 322"/>
                <a:gd name="T67" fmla="*/ 173 h 273"/>
                <a:gd name="T68" fmla="*/ 190 w 322"/>
                <a:gd name="T69" fmla="*/ 179 h 273"/>
                <a:gd name="T70" fmla="*/ 165 w 322"/>
                <a:gd name="T71" fmla="*/ 198 h 273"/>
                <a:gd name="T72" fmla="*/ 151 w 322"/>
                <a:gd name="T73" fmla="*/ 208 h 273"/>
                <a:gd name="T74" fmla="*/ 138 w 322"/>
                <a:gd name="T75" fmla="*/ 217 h 273"/>
                <a:gd name="T76" fmla="*/ 109 w 322"/>
                <a:gd name="T77" fmla="*/ 231 h 273"/>
                <a:gd name="T78" fmla="*/ 93 w 322"/>
                <a:gd name="T79" fmla="*/ 238 h 273"/>
                <a:gd name="T80" fmla="*/ 78 w 322"/>
                <a:gd name="T81" fmla="*/ 243 h 273"/>
                <a:gd name="T82" fmla="*/ 63 w 322"/>
                <a:gd name="T83" fmla="*/ 248 h 273"/>
                <a:gd name="T84" fmla="*/ 31 w 322"/>
                <a:gd name="T85" fmla="*/ 256 h 273"/>
                <a:gd name="T86" fmla="*/ 15 w 322"/>
                <a:gd name="T87" fmla="*/ 259 h 273"/>
                <a:gd name="T88" fmla="*/ 0 w 322"/>
                <a:gd name="T89" fmla="*/ 260 h 273"/>
                <a:gd name="T90" fmla="*/ 2 w 322"/>
                <a:gd name="T91" fmla="*/ 26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 h="273">
                  <a:moveTo>
                    <a:pt x="2" y="269"/>
                  </a:moveTo>
                  <a:lnTo>
                    <a:pt x="2" y="269"/>
                  </a:lnTo>
                  <a:lnTo>
                    <a:pt x="1" y="273"/>
                  </a:lnTo>
                  <a:lnTo>
                    <a:pt x="1" y="273"/>
                  </a:lnTo>
                  <a:lnTo>
                    <a:pt x="17" y="271"/>
                  </a:lnTo>
                  <a:lnTo>
                    <a:pt x="32" y="268"/>
                  </a:lnTo>
                  <a:lnTo>
                    <a:pt x="32" y="268"/>
                  </a:lnTo>
                  <a:lnTo>
                    <a:pt x="50" y="264"/>
                  </a:lnTo>
                  <a:lnTo>
                    <a:pt x="67" y="260"/>
                  </a:lnTo>
                  <a:lnTo>
                    <a:pt x="67" y="260"/>
                  </a:lnTo>
                  <a:lnTo>
                    <a:pt x="82" y="255"/>
                  </a:lnTo>
                  <a:lnTo>
                    <a:pt x="82" y="255"/>
                  </a:lnTo>
                  <a:lnTo>
                    <a:pt x="98" y="250"/>
                  </a:lnTo>
                  <a:lnTo>
                    <a:pt x="114" y="243"/>
                  </a:lnTo>
                  <a:lnTo>
                    <a:pt x="128" y="235"/>
                  </a:lnTo>
                  <a:lnTo>
                    <a:pt x="128" y="235"/>
                  </a:lnTo>
                  <a:lnTo>
                    <a:pt x="144" y="227"/>
                  </a:lnTo>
                  <a:lnTo>
                    <a:pt x="144" y="227"/>
                  </a:lnTo>
                  <a:lnTo>
                    <a:pt x="159" y="218"/>
                  </a:lnTo>
                  <a:lnTo>
                    <a:pt x="172" y="209"/>
                  </a:lnTo>
                  <a:lnTo>
                    <a:pt x="185" y="198"/>
                  </a:lnTo>
                  <a:lnTo>
                    <a:pt x="185" y="198"/>
                  </a:lnTo>
                  <a:lnTo>
                    <a:pt x="198" y="188"/>
                  </a:lnTo>
                  <a:lnTo>
                    <a:pt x="205" y="181"/>
                  </a:lnTo>
                  <a:lnTo>
                    <a:pt x="211" y="176"/>
                  </a:lnTo>
                  <a:lnTo>
                    <a:pt x="211" y="176"/>
                  </a:lnTo>
                  <a:lnTo>
                    <a:pt x="223" y="164"/>
                  </a:lnTo>
                  <a:lnTo>
                    <a:pt x="235" y="151"/>
                  </a:lnTo>
                  <a:lnTo>
                    <a:pt x="245" y="139"/>
                  </a:lnTo>
                  <a:lnTo>
                    <a:pt x="256" y="125"/>
                  </a:lnTo>
                  <a:lnTo>
                    <a:pt x="256" y="125"/>
                  </a:lnTo>
                  <a:lnTo>
                    <a:pt x="274" y="97"/>
                  </a:lnTo>
                  <a:lnTo>
                    <a:pt x="274" y="97"/>
                  </a:lnTo>
                  <a:lnTo>
                    <a:pt x="284" y="83"/>
                  </a:lnTo>
                  <a:lnTo>
                    <a:pt x="284" y="83"/>
                  </a:lnTo>
                  <a:lnTo>
                    <a:pt x="291" y="68"/>
                  </a:lnTo>
                  <a:lnTo>
                    <a:pt x="291" y="68"/>
                  </a:lnTo>
                  <a:lnTo>
                    <a:pt x="299" y="54"/>
                  </a:lnTo>
                  <a:lnTo>
                    <a:pt x="299" y="54"/>
                  </a:lnTo>
                  <a:lnTo>
                    <a:pt x="307" y="38"/>
                  </a:lnTo>
                  <a:lnTo>
                    <a:pt x="307" y="38"/>
                  </a:lnTo>
                  <a:lnTo>
                    <a:pt x="320" y="8"/>
                  </a:lnTo>
                  <a:lnTo>
                    <a:pt x="320" y="8"/>
                  </a:lnTo>
                  <a:lnTo>
                    <a:pt x="322" y="5"/>
                  </a:lnTo>
                  <a:lnTo>
                    <a:pt x="320" y="5"/>
                  </a:lnTo>
                  <a:lnTo>
                    <a:pt x="320" y="5"/>
                  </a:lnTo>
                  <a:lnTo>
                    <a:pt x="315" y="4"/>
                  </a:lnTo>
                  <a:lnTo>
                    <a:pt x="310" y="0"/>
                  </a:lnTo>
                  <a:lnTo>
                    <a:pt x="310" y="0"/>
                  </a:lnTo>
                  <a:lnTo>
                    <a:pt x="310" y="4"/>
                  </a:lnTo>
                  <a:lnTo>
                    <a:pt x="310" y="4"/>
                  </a:lnTo>
                  <a:lnTo>
                    <a:pt x="297" y="33"/>
                  </a:lnTo>
                  <a:lnTo>
                    <a:pt x="297" y="33"/>
                  </a:lnTo>
                  <a:lnTo>
                    <a:pt x="289" y="49"/>
                  </a:lnTo>
                  <a:lnTo>
                    <a:pt x="289" y="49"/>
                  </a:lnTo>
                  <a:lnTo>
                    <a:pt x="281" y="63"/>
                  </a:lnTo>
                  <a:lnTo>
                    <a:pt x="281" y="63"/>
                  </a:lnTo>
                  <a:lnTo>
                    <a:pt x="273" y="78"/>
                  </a:lnTo>
                  <a:lnTo>
                    <a:pt x="273" y="78"/>
                  </a:lnTo>
                  <a:lnTo>
                    <a:pt x="264" y="91"/>
                  </a:lnTo>
                  <a:lnTo>
                    <a:pt x="264" y="91"/>
                  </a:lnTo>
                  <a:lnTo>
                    <a:pt x="245" y="118"/>
                  </a:lnTo>
                  <a:lnTo>
                    <a:pt x="236" y="131"/>
                  </a:lnTo>
                  <a:lnTo>
                    <a:pt x="226" y="143"/>
                  </a:lnTo>
                  <a:lnTo>
                    <a:pt x="226" y="143"/>
                  </a:lnTo>
                  <a:lnTo>
                    <a:pt x="214" y="155"/>
                  </a:lnTo>
                  <a:lnTo>
                    <a:pt x="202" y="167"/>
                  </a:lnTo>
                  <a:lnTo>
                    <a:pt x="197" y="173"/>
                  </a:lnTo>
                  <a:lnTo>
                    <a:pt x="190" y="179"/>
                  </a:lnTo>
                  <a:lnTo>
                    <a:pt x="190" y="179"/>
                  </a:lnTo>
                  <a:lnTo>
                    <a:pt x="178" y="189"/>
                  </a:lnTo>
                  <a:lnTo>
                    <a:pt x="165" y="198"/>
                  </a:lnTo>
                  <a:lnTo>
                    <a:pt x="151" y="208"/>
                  </a:lnTo>
                  <a:lnTo>
                    <a:pt x="151" y="208"/>
                  </a:lnTo>
                  <a:lnTo>
                    <a:pt x="138" y="217"/>
                  </a:lnTo>
                  <a:lnTo>
                    <a:pt x="138" y="217"/>
                  </a:lnTo>
                  <a:lnTo>
                    <a:pt x="123" y="225"/>
                  </a:lnTo>
                  <a:lnTo>
                    <a:pt x="109" y="231"/>
                  </a:lnTo>
                  <a:lnTo>
                    <a:pt x="93" y="238"/>
                  </a:lnTo>
                  <a:lnTo>
                    <a:pt x="93" y="238"/>
                  </a:lnTo>
                  <a:lnTo>
                    <a:pt x="78" y="243"/>
                  </a:lnTo>
                  <a:lnTo>
                    <a:pt x="78" y="243"/>
                  </a:lnTo>
                  <a:lnTo>
                    <a:pt x="63" y="248"/>
                  </a:lnTo>
                  <a:lnTo>
                    <a:pt x="63" y="248"/>
                  </a:lnTo>
                  <a:lnTo>
                    <a:pt x="47" y="252"/>
                  </a:lnTo>
                  <a:lnTo>
                    <a:pt x="31" y="256"/>
                  </a:lnTo>
                  <a:lnTo>
                    <a:pt x="31" y="256"/>
                  </a:lnTo>
                  <a:lnTo>
                    <a:pt x="15" y="259"/>
                  </a:lnTo>
                  <a:lnTo>
                    <a:pt x="0" y="260"/>
                  </a:lnTo>
                  <a:lnTo>
                    <a:pt x="0" y="260"/>
                  </a:lnTo>
                  <a:lnTo>
                    <a:pt x="1" y="264"/>
                  </a:lnTo>
                  <a:lnTo>
                    <a:pt x="2" y="268"/>
                  </a:lnTo>
                  <a:lnTo>
                    <a:pt x="2" y="2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8" name="Freeform 43">
              <a:extLst>
                <a:ext uri="{FF2B5EF4-FFF2-40B4-BE49-F238E27FC236}">
                  <a16:creationId xmlns:a16="http://schemas.microsoft.com/office/drawing/2014/main" id="{BD496356-FFF3-4D5F-9376-C166A810D7F6}"/>
                </a:ext>
              </a:extLst>
            </p:cNvPr>
            <p:cNvSpPr>
              <a:spLocks/>
            </p:cNvSpPr>
            <p:nvPr/>
          </p:nvSpPr>
          <p:spPr bwMode="auto">
            <a:xfrm>
              <a:off x="10904538" y="2081213"/>
              <a:ext cx="120650" cy="109538"/>
            </a:xfrm>
            <a:custGeom>
              <a:avLst/>
              <a:gdLst>
                <a:gd name="T0" fmla="*/ 198 w 226"/>
                <a:gd name="T1" fmla="*/ 17 h 206"/>
                <a:gd name="T2" fmla="*/ 198 w 226"/>
                <a:gd name="T3" fmla="*/ 17 h 206"/>
                <a:gd name="T4" fmla="*/ 173 w 226"/>
                <a:gd name="T5" fmla="*/ 49 h 206"/>
                <a:gd name="T6" fmla="*/ 146 w 226"/>
                <a:gd name="T7" fmla="*/ 79 h 206"/>
                <a:gd name="T8" fmla="*/ 131 w 226"/>
                <a:gd name="T9" fmla="*/ 93 h 206"/>
                <a:gd name="T10" fmla="*/ 118 w 226"/>
                <a:gd name="T11" fmla="*/ 108 h 206"/>
                <a:gd name="T12" fmla="*/ 118 w 226"/>
                <a:gd name="T13" fmla="*/ 108 h 206"/>
                <a:gd name="T14" fmla="*/ 88 w 226"/>
                <a:gd name="T15" fmla="*/ 137 h 206"/>
                <a:gd name="T16" fmla="*/ 88 w 226"/>
                <a:gd name="T17" fmla="*/ 137 h 206"/>
                <a:gd name="T18" fmla="*/ 73 w 226"/>
                <a:gd name="T19" fmla="*/ 150 h 206"/>
                <a:gd name="T20" fmla="*/ 73 w 226"/>
                <a:gd name="T21" fmla="*/ 150 h 206"/>
                <a:gd name="T22" fmla="*/ 57 w 226"/>
                <a:gd name="T23" fmla="*/ 163 h 206"/>
                <a:gd name="T24" fmla="*/ 57 w 226"/>
                <a:gd name="T25" fmla="*/ 163 h 206"/>
                <a:gd name="T26" fmla="*/ 42 w 226"/>
                <a:gd name="T27" fmla="*/ 175 h 206"/>
                <a:gd name="T28" fmla="*/ 26 w 226"/>
                <a:gd name="T29" fmla="*/ 188 h 206"/>
                <a:gd name="T30" fmla="*/ 26 w 226"/>
                <a:gd name="T31" fmla="*/ 188 h 206"/>
                <a:gd name="T32" fmla="*/ 0 w 226"/>
                <a:gd name="T33" fmla="*/ 206 h 206"/>
                <a:gd name="T34" fmla="*/ 21 w 226"/>
                <a:gd name="T35" fmla="*/ 206 h 206"/>
                <a:gd name="T36" fmla="*/ 21 w 226"/>
                <a:gd name="T37" fmla="*/ 206 h 206"/>
                <a:gd name="T38" fmla="*/ 34 w 226"/>
                <a:gd name="T39" fmla="*/ 197 h 206"/>
                <a:gd name="T40" fmla="*/ 50 w 226"/>
                <a:gd name="T41" fmla="*/ 185 h 206"/>
                <a:gd name="T42" fmla="*/ 50 w 226"/>
                <a:gd name="T43" fmla="*/ 185 h 206"/>
                <a:gd name="T44" fmla="*/ 65 w 226"/>
                <a:gd name="T45" fmla="*/ 172 h 206"/>
                <a:gd name="T46" fmla="*/ 65 w 226"/>
                <a:gd name="T47" fmla="*/ 172 h 206"/>
                <a:gd name="T48" fmla="*/ 81 w 226"/>
                <a:gd name="T49" fmla="*/ 159 h 206"/>
                <a:gd name="T50" fmla="*/ 81 w 226"/>
                <a:gd name="T51" fmla="*/ 159 h 206"/>
                <a:gd name="T52" fmla="*/ 97 w 226"/>
                <a:gd name="T53" fmla="*/ 144 h 206"/>
                <a:gd name="T54" fmla="*/ 97 w 226"/>
                <a:gd name="T55" fmla="*/ 144 h 206"/>
                <a:gd name="T56" fmla="*/ 126 w 226"/>
                <a:gd name="T57" fmla="*/ 117 h 206"/>
                <a:gd name="T58" fmla="*/ 140 w 226"/>
                <a:gd name="T59" fmla="*/ 102 h 206"/>
                <a:gd name="T60" fmla="*/ 155 w 226"/>
                <a:gd name="T61" fmla="*/ 88 h 206"/>
                <a:gd name="T62" fmla="*/ 155 w 226"/>
                <a:gd name="T63" fmla="*/ 88 h 206"/>
                <a:gd name="T64" fmla="*/ 182 w 226"/>
                <a:gd name="T65" fmla="*/ 56 h 206"/>
                <a:gd name="T66" fmla="*/ 209 w 226"/>
                <a:gd name="T67" fmla="*/ 25 h 206"/>
                <a:gd name="T68" fmla="*/ 209 w 226"/>
                <a:gd name="T69" fmla="*/ 25 h 206"/>
                <a:gd name="T70" fmla="*/ 226 w 226"/>
                <a:gd name="T71" fmla="*/ 3 h 206"/>
                <a:gd name="T72" fmla="*/ 218 w 226"/>
                <a:gd name="T73" fmla="*/ 3 h 206"/>
                <a:gd name="T74" fmla="*/ 218 w 226"/>
                <a:gd name="T75" fmla="*/ 3 h 206"/>
                <a:gd name="T76" fmla="*/ 215 w 226"/>
                <a:gd name="T77" fmla="*/ 1 h 206"/>
                <a:gd name="T78" fmla="*/ 211 w 226"/>
                <a:gd name="T79" fmla="*/ 0 h 206"/>
                <a:gd name="T80" fmla="*/ 211 w 226"/>
                <a:gd name="T81" fmla="*/ 0 h 206"/>
                <a:gd name="T82" fmla="*/ 198 w 226"/>
                <a:gd name="T83" fmla="*/ 17 h 206"/>
                <a:gd name="T84" fmla="*/ 198 w 226"/>
                <a:gd name="T85" fmla="*/ 1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206">
                  <a:moveTo>
                    <a:pt x="198" y="17"/>
                  </a:moveTo>
                  <a:lnTo>
                    <a:pt x="198" y="17"/>
                  </a:lnTo>
                  <a:lnTo>
                    <a:pt x="173" y="49"/>
                  </a:lnTo>
                  <a:lnTo>
                    <a:pt x="146" y="79"/>
                  </a:lnTo>
                  <a:lnTo>
                    <a:pt x="131" y="93"/>
                  </a:lnTo>
                  <a:lnTo>
                    <a:pt x="118" y="108"/>
                  </a:lnTo>
                  <a:lnTo>
                    <a:pt x="118" y="108"/>
                  </a:lnTo>
                  <a:lnTo>
                    <a:pt x="88" y="137"/>
                  </a:lnTo>
                  <a:lnTo>
                    <a:pt x="88" y="137"/>
                  </a:lnTo>
                  <a:lnTo>
                    <a:pt x="73" y="150"/>
                  </a:lnTo>
                  <a:lnTo>
                    <a:pt x="73" y="150"/>
                  </a:lnTo>
                  <a:lnTo>
                    <a:pt x="57" y="163"/>
                  </a:lnTo>
                  <a:lnTo>
                    <a:pt x="57" y="163"/>
                  </a:lnTo>
                  <a:lnTo>
                    <a:pt x="42" y="175"/>
                  </a:lnTo>
                  <a:lnTo>
                    <a:pt x="26" y="188"/>
                  </a:lnTo>
                  <a:lnTo>
                    <a:pt x="26" y="188"/>
                  </a:lnTo>
                  <a:lnTo>
                    <a:pt x="0" y="206"/>
                  </a:lnTo>
                  <a:lnTo>
                    <a:pt x="21" y="206"/>
                  </a:lnTo>
                  <a:lnTo>
                    <a:pt x="21" y="206"/>
                  </a:lnTo>
                  <a:lnTo>
                    <a:pt x="34" y="197"/>
                  </a:lnTo>
                  <a:lnTo>
                    <a:pt x="50" y="185"/>
                  </a:lnTo>
                  <a:lnTo>
                    <a:pt x="50" y="185"/>
                  </a:lnTo>
                  <a:lnTo>
                    <a:pt x="65" y="172"/>
                  </a:lnTo>
                  <a:lnTo>
                    <a:pt x="65" y="172"/>
                  </a:lnTo>
                  <a:lnTo>
                    <a:pt x="81" y="159"/>
                  </a:lnTo>
                  <a:lnTo>
                    <a:pt x="81" y="159"/>
                  </a:lnTo>
                  <a:lnTo>
                    <a:pt x="97" y="144"/>
                  </a:lnTo>
                  <a:lnTo>
                    <a:pt x="97" y="144"/>
                  </a:lnTo>
                  <a:lnTo>
                    <a:pt x="126" y="117"/>
                  </a:lnTo>
                  <a:lnTo>
                    <a:pt x="140" y="102"/>
                  </a:lnTo>
                  <a:lnTo>
                    <a:pt x="155" y="88"/>
                  </a:lnTo>
                  <a:lnTo>
                    <a:pt x="155" y="88"/>
                  </a:lnTo>
                  <a:lnTo>
                    <a:pt x="182" y="56"/>
                  </a:lnTo>
                  <a:lnTo>
                    <a:pt x="209" y="25"/>
                  </a:lnTo>
                  <a:lnTo>
                    <a:pt x="209" y="25"/>
                  </a:lnTo>
                  <a:lnTo>
                    <a:pt x="226" y="3"/>
                  </a:lnTo>
                  <a:lnTo>
                    <a:pt x="218" y="3"/>
                  </a:lnTo>
                  <a:lnTo>
                    <a:pt x="218" y="3"/>
                  </a:lnTo>
                  <a:lnTo>
                    <a:pt x="215" y="1"/>
                  </a:lnTo>
                  <a:lnTo>
                    <a:pt x="211" y="0"/>
                  </a:lnTo>
                  <a:lnTo>
                    <a:pt x="211" y="0"/>
                  </a:lnTo>
                  <a:lnTo>
                    <a:pt x="198" y="17"/>
                  </a:lnTo>
                  <a:lnTo>
                    <a:pt x="19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79" name="Freeform 44">
              <a:extLst>
                <a:ext uri="{FF2B5EF4-FFF2-40B4-BE49-F238E27FC236}">
                  <a16:creationId xmlns:a16="http://schemas.microsoft.com/office/drawing/2014/main" id="{C3CE445A-D9E6-4BC2-9C76-510DD962445A}"/>
                </a:ext>
              </a:extLst>
            </p:cNvPr>
            <p:cNvSpPr>
              <a:spLocks/>
            </p:cNvSpPr>
            <p:nvPr/>
          </p:nvSpPr>
          <p:spPr bwMode="auto">
            <a:xfrm>
              <a:off x="10780713" y="2217738"/>
              <a:ext cx="92075" cy="28575"/>
            </a:xfrm>
            <a:custGeom>
              <a:avLst/>
              <a:gdLst>
                <a:gd name="T0" fmla="*/ 1 w 172"/>
                <a:gd name="T1" fmla="*/ 54 h 54"/>
                <a:gd name="T2" fmla="*/ 1 w 172"/>
                <a:gd name="T3" fmla="*/ 54 h 54"/>
                <a:gd name="T4" fmla="*/ 6 w 172"/>
                <a:gd name="T5" fmla="*/ 54 h 54"/>
                <a:gd name="T6" fmla="*/ 6 w 172"/>
                <a:gd name="T7" fmla="*/ 54 h 54"/>
                <a:gd name="T8" fmla="*/ 26 w 172"/>
                <a:gd name="T9" fmla="*/ 50 h 54"/>
                <a:gd name="T10" fmla="*/ 47 w 172"/>
                <a:gd name="T11" fmla="*/ 48 h 54"/>
                <a:gd name="T12" fmla="*/ 47 w 172"/>
                <a:gd name="T13" fmla="*/ 48 h 54"/>
                <a:gd name="T14" fmla="*/ 67 w 172"/>
                <a:gd name="T15" fmla="*/ 42 h 54"/>
                <a:gd name="T16" fmla="*/ 67 w 172"/>
                <a:gd name="T17" fmla="*/ 42 h 54"/>
                <a:gd name="T18" fmla="*/ 86 w 172"/>
                <a:gd name="T19" fmla="*/ 36 h 54"/>
                <a:gd name="T20" fmla="*/ 86 w 172"/>
                <a:gd name="T21" fmla="*/ 36 h 54"/>
                <a:gd name="T22" fmla="*/ 106 w 172"/>
                <a:gd name="T23" fmla="*/ 29 h 54"/>
                <a:gd name="T24" fmla="*/ 125 w 172"/>
                <a:gd name="T25" fmla="*/ 23 h 54"/>
                <a:gd name="T26" fmla="*/ 125 w 172"/>
                <a:gd name="T27" fmla="*/ 23 h 54"/>
                <a:gd name="T28" fmla="*/ 144 w 172"/>
                <a:gd name="T29" fmla="*/ 15 h 54"/>
                <a:gd name="T30" fmla="*/ 163 w 172"/>
                <a:gd name="T31" fmla="*/ 6 h 54"/>
                <a:gd name="T32" fmla="*/ 163 w 172"/>
                <a:gd name="T33" fmla="*/ 6 h 54"/>
                <a:gd name="T34" fmla="*/ 172 w 172"/>
                <a:gd name="T35" fmla="*/ 0 h 54"/>
                <a:gd name="T36" fmla="*/ 144 w 172"/>
                <a:gd name="T37" fmla="*/ 0 h 54"/>
                <a:gd name="T38" fmla="*/ 144 w 172"/>
                <a:gd name="T39" fmla="*/ 0 h 54"/>
                <a:gd name="T40" fmla="*/ 121 w 172"/>
                <a:gd name="T41" fmla="*/ 11 h 54"/>
                <a:gd name="T42" fmla="*/ 121 w 172"/>
                <a:gd name="T43" fmla="*/ 11 h 54"/>
                <a:gd name="T44" fmla="*/ 102 w 172"/>
                <a:gd name="T45" fmla="*/ 19 h 54"/>
                <a:gd name="T46" fmla="*/ 82 w 172"/>
                <a:gd name="T47" fmla="*/ 24 h 54"/>
                <a:gd name="T48" fmla="*/ 82 w 172"/>
                <a:gd name="T49" fmla="*/ 24 h 54"/>
                <a:gd name="T50" fmla="*/ 63 w 172"/>
                <a:gd name="T51" fmla="*/ 31 h 54"/>
                <a:gd name="T52" fmla="*/ 63 w 172"/>
                <a:gd name="T53" fmla="*/ 31 h 54"/>
                <a:gd name="T54" fmla="*/ 44 w 172"/>
                <a:gd name="T55" fmla="*/ 35 h 54"/>
                <a:gd name="T56" fmla="*/ 44 w 172"/>
                <a:gd name="T57" fmla="*/ 35 h 54"/>
                <a:gd name="T58" fmla="*/ 25 w 172"/>
                <a:gd name="T59" fmla="*/ 38 h 54"/>
                <a:gd name="T60" fmla="*/ 4 w 172"/>
                <a:gd name="T61" fmla="*/ 41 h 54"/>
                <a:gd name="T62" fmla="*/ 4 w 172"/>
                <a:gd name="T63" fmla="*/ 41 h 54"/>
                <a:gd name="T64" fmla="*/ 0 w 172"/>
                <a:gd name="T65" fmla="*/ 42 h 54"/>
                <a:gd name="T66" fmla="*/ 0 w 172"/>
                <a:gd name="T67" fmla="*/ 42 h 54"/>
                <a:gd name="T68" fmla="*/ 0 w 172"/>
                <a:gd name="T69" fmla="*/ 42 h 54"/>
                <a:gd name="T70" fmla="*/ 0 w 172"/>
                <a:gd name="T71" fmla="*/ 42 h 54"/>
                <a:gd name="T72" fmla="*/ 1 w 172"/>
                <a:gd name="T73" fmla="*/ 46 h 54"/>
                <a:gd name="T74" fmla="*/ 2 w 172"/>
                <a:gd name="T75" fmla="*/ 49 h 54"/>
                <a:gd name="T76" fmla="*/ 2 w 172"/>
                <a:gd name="T77" fmla="*/ 52 h 54"/>
                <a:gd name="T78" fmla="*/ 2 w 172"/>
                <a:gd name="T79" fmla="*/ 52 h 54"/>
                <a:gd name="T80" fmla="*/ 1 w 172"/>
                <a:gd name="T81" fmla="*/ 54 h 54"/>
                <a:gd name="T82" fmla="*/ 1 w 172"/>
                <a:gd name="T8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54">
                  <a:moveTo>
                    <a:pt x="1" y="54"/>
                  </a:moveTo>
                  <a:lnTo>
                    <a:pt x="1" y="54"/>
                  </a:lnTo>
                  <a:lnTo>
                    <a:pt x="6" y="54"/>
                  </a:lnTo>
                  <a:lnTo>
                    <a:pt x="6" y="54"/>
                  </a:lnTo>
                  <a:lnTo>
                    <a:pt x="26" y="50"/>
                  </a:lnTo>
                  <a:lnTo>
                    <a:pt x="47" y="48"/>
                  </a:lnTo>
                  <a:lnTo>
                    <a:pt x="47" y="48"/>
                  </a:lnTo>
                  <a:lnTo>
                    <a:pt x="67" y="42"/>
                  </a:lnTo>
                  <a:lnTo>
                    <a:pt x="67" y="42"/>
                  </a:lnTo>
                  <a:lnTo>
                    <a:pt x="86" y="36"/>
                  </a:lnTo>
                  <a:lnTo>
                    <a:pt x="86" y="36"/>
                  </a:lnTo>
                  <a:lnTo>
                    <a:pt x="106" y="29"/>
                  </a:lnTo>
                  <a:lnTo>
                    <a:pt x="125" y="23"/>
                  </a:lnTo>
                  <a:lnTo>
                    <a:pt x="125" y="23"/>
                  </a:lnTo>
                  <a:lnTo>
                    <a:pt x="144" y="15"/>
                  </a:lnTo>
                  <a:lnTo>
                    <a:pt x="163" y="6"/>
                  </a:lnTo>
                  <a:lnTo>
                    <a:pt x="163" y="6"/>
                  </a:lnTo>
                  <a:lnTo>
                    <a:pt x="172" y="0"/>
                  </a:lnTo>
                  <a:lnTo>
                    <a:pt x="144" y="0"/>
                  </a:lnTo>
                  <a:lnTo>
                    <a:pt x="144" y="0"/>
                  </a:lnTo>
                  <a:lnTo>
                    <a:pt x="121" y="11"/>
                  </a:lnTo>
                  <a:lnTo>
                    <a:pt x="121" y="11"/>
                  </a:lnTo>
                  <a:lnTo>
                    <a:pt x="102" y="19"/>
                  </a:lnTo>
                  <a:lnTo>
                    <a:pt x="82" y="24"/>
                  </a:lnTo>
                  <a:lnTo>
                    <a:pt x="82" y="24"/>
                  </a:lnTo>
                  <a:lnTo>
                    <a:pt x="63" y="31"/>
                  </a:lnTo>
                  <a:lnTo>
                    <a:pt x="63" y="31"/>
                  </a:lnTo>
                  <a:lnTo>
                    <a:pt x="44" y="35"/>
                  </a:lnTo>
                  <a:lnTo>
                    <a:pt x="44" y="35"/>
                  </a:lnTo>
                  <a:lnTo>
                    <a:pt x="25" y="38"/>
                  </a:lnTo>
                  <a:lnTo>
                    <a:pt x="4" y="41"/>
                  </a:lnTo>
                  <a:lnTo>
                    <a:pt x="4" y="41"/>
                  </a:lnTo>
                  <a:lnTo>
                    <a:pt x="0" y="42"/>
                  </a:lnTo>
                  <a:lnTo>
                    <a:pt x="0" y="42"/>
                  </a:lnTo>
                  <a:lnTo>
                    <a:pt x="0" y="42"/>
                  </a:lnTo>
                  <a:lnTo>
                    <a:pt x="0" y="42"/>
                  </a:lnTo>
                  <a:lnTo>
                    <a:pt x="1" y="46"/>
                  </a:lnTo>
                  <a:lnTo>
                    <a:pt x="2" y="49"/>
                  </a:lnTo>
                  <a:lnTo>
                    <a:pt x="2" y="52"/>
                  </a:lnTo>
                  <a:lnTo>
                    <a:pt x="2" y="52"/>
                  </a:lnTo>
                  <a:lnTo>
                    <a:pt x="1" y="54"/>
                  </a:lnTo>
                  <a:lnTo>
                    <a:pt x="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0" name="Freeform 45">
              <a:extLst>
                <a:ext uri="{FF2B5EF4-FFF2-40B4-BE49-F238E27FC236}">
                  <a16:creationId xmlns:a16="http://schemas.microsoft.com/office/drawing/2014/main" id="{06314F7D-0E2D-4C05-A98D-8FEA8939E1F7}"/>
                </a:ext>
              </a:extLst>
            </p:cNvPr>
            <p:cNvSpPr>
              <a:spLocks/>
            </p:cNvSpPr>
            <p:nvPr/>
          </p:nvSpPr>
          <p:spPr bwMode="auto">
            <a:xfrm>
              <a:off x="10950575" y="2300288"/>
              <a:ext cx="42862" cy="9525"/>
            </a:xfrm>
            <a:custGeom>
              <a:avLst/>
              <a:gdLst>
                <a:gd name="T0" fmla="*/ 78 w 82"/>
                <a:gd name="T1" fmla="*/ 7 h 20"/>
                <a:gd name="T2" fmla="*/ 66 w 82"/>
                <a:gd name="T3" fmla="*/ 7 h 20"/>
                <a:gd name="T4" fmla="*/ 66 w 82"/>
                <a:gd name="T5" fmla="*/ 7 h 20"/>
                <a:gd name="T6" fmla="*/ 42 w 82"/>
                <a:gd name="T7" fmla="*/ 6 h 20"/>
                <a:gd name="T8" fmla="*/ 18 w 82"/>
                <a:gd name="T9" fmla="*/ 2 h 20"/>
                <a:gd name="T10" fmla="*/ 18 w 82"/>
                <a:gd name="T11" fmla="*/ 2 h 20"/>
                <a:gd name="T12" fmla="*/ 9 w 82"/>
                <a:gd name="T13" fmla="*/ 0 h 20"/>
                <a:gd name="T14" fmla="*/ 9 w 82"/>
                <a:gd name="T15" fmla="*/ 0 h 20"/>
                <a:gd name="T16" fmla="*/ 8 w 82"/>
                <a:gd name="T17" fmla="*/ 4 h 20"/>
                <a:gd name="T18" fmla="*/ 7 w 82"/>
                <a:gd name="T19" fmla="*/ 8 h 20"/>
                <a:gd name="T20" fmla="*/ 4 w 82"/>
                <a:gd name="T21" fmla="*/ 11 h 20"/>
                <a:gd name="T22" fmla="*/ 0 w 82"/>
                <a:gd name="T23" fmla="*/ 12 h 20"/>
                <a:gd name="T24" fmla="*/ 5 w 82"/>
                <a:gd name="T25" fmla="*/ 13 h 20"/>
                <a:gd name="T26" fmla="*/ 5 w 82"/>
                <a:gd name="T27" fmla="*/ 13 h 20"/>
                <a:gd name="T28" fmla="*/ 17 w 82"/>
                <a:gd name="T29" fmla="*/ 15 h 20"/>
                <a:gd name="T30" fmla="*/ 41 w 82"/>
                <a:gd name="T31" fmla="*/ 17 h 20"/>
                <a:gd name="T32" fmla="*/ 41 w 82"/>
                <a:gd name="T33" fmla="*/ 17 h 20"/>
                <a:gd name="T34" fmla="*/ 64 w 82"/>
                <a:gd name="T35" fmla="*/ 19 h 20"/>
                <a:gd name="T36" fmla="*/ 78 w 82"/>
                <a:gd name="T37" fmla="*/ 19 h 20"/>
                <a:gd name="T38" fmla="*/ 78 w 82"/>
                <a:gd name="T39" fmla="*/ 19 h 20"/>
                <a:gd name="T40" fmla="*/ 82 w 82"/>
                <a:gd name="T41" fmla="*/ 20 h 20"/>
                <a:gd name="T42" fmla="*/ 82 w 82"/>
                <a:gd name="T43" fmla="*/ 7 h 20"/>
                <a:gd name="T44" fmla="*/ 82 w 82"/>
                <a:gd name="T45" fmla="*/ 7 h 20"/>
                <a:gd name="T46" fmla="*/ 78 w 82"/>
                <a:gd name="T47" fmla="*/ 7 h 20"/>
                <a:gd name="T48" fmla="*/ 78 w 82"/>
                <a:gd name="T4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20">
                  <a:moveTo>
                    <a:pt x="78" y="7"/>
                  </a:moveTo>
                  <a:lnTo>
                    <a:pt x="66" y="7"/>
                  </a:lnTo>
                  <a:lnTo>
                    <a:pt x="66" y="7"/>
                  </a:lnTo>
                  <a:lnTo>
                    <a:pt x="42" y="6"/>
                  </a:lnTo>
                  <a:lnTo>
                    <a:pt x="18" y="2"/>
                  </a:lnTo>
                  <a:lnTo>
                    <a:pt x="18" y="2"/>
                  </a:lnTo>
                  <a:lnTo>
                    <a:pt x="9" y="0"/>
                  </a:lnTo>
                  <a:lnTo>
                    <a:pt x="9" y="0"/>
                  </a:lnTo>
                  <a:lnTo>
                    <a:pt x="8" y="4"/>
                  </a:lnTo>
                  <a:lnTo>
                    <a:pt x="7" y="8"/>
                  </a:lnTo>
                  <a:lnTo>
                    <a:pt x="4" y="11"/>
                  </a:lnTo>
                  <a:lnTo>
                    <a:pt x="0" y="12"/>
                  </a:lnTo>
                  <a:lnTo>
                    <a:pt x="5" y="13"/>
                  </a:lnTo>
                  <a:lnTo>
                    <a:pt x="5" y="13"/>
                  </a:lnTo>
                  <a:lnTo>
                    <a:pt x="17" y="15"/>
                  </a:lnTo>
                  <a:lnTo>
                    <a:pt x="41" y="17"/>
                  </a:lnTo>
                  <a:lnTo>
                    <a:pt x="41" y="17"/>
                  </a:lnTo>
                  <a:lnTo>
                    <a:pt x="64" y="19"/>
                  </a:lnTo>
                  <a:lnTo>
                    <a:pt x="78" y="19"/>
                  </a:lnTo>
                  <a:lnTo>
                    <a:pt x="78" y="19"/>
                  </a:lnTo>
                  <a:lnTo>
                    <a:pt x="82" y="20"/>
                  </a:lnTo>
                  <a:lnTo>
                    <a:pt x="82" y="7"/>
                  </a:lnTo>
                  <a:lnTo>
                    <a:pt x="82" y="7"/>
                  </a:lnTo>
                  <a:lnTo>
                    <a:pt x="78" y="7"/>
                  </a:lnTo>
                  <a:lnTo>
                    <a:pt x="7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1" name="Freeform 46">
              <a:extLst>
                <a:ext uri="{FF2B5EF4-FFF2-40B4-BE49-F238E27FC236}">
                  <a16:creationId xmlns:a16="http://schemas.microsoft.com/office/drawing/2014/main" id="{3F0A5E32-3166-421F-B8AE-A84D53600048}"/>
                </a:ext>
              </a:extLst>
            </p:cNvPr>
            <p:cNvSpPr>
              <a:spLocks/>
            </p:cNvSpPr>
            <p:nvPr/>
          </p:nvSpPr>
          <p:spPr bwMode="auto">
            <a:xfrm>
              <a:off x="11063288" y="2217738"/>
              <a:ext cx="136525" cy="82550"/>
            </a:xfrm>
            <a:custGeom>
              <a:avLst/>
              <a:gdLst>
                <a:gd name="T0" fmla="*/ 234 w 259"/>
                <a:gd name="T1" fmla="*/ 8 h 157"/>
                <a:gd name="T2" fmla="*/ 234 w 259"/>
                <a:gd name="T3" fmla="*/ 8 h 157"/>
                <a:gd name="T4" fmla="*/ 216 w 259"/>
                <a:gd name="T5" fmla="*/ 24 h 157"/>
                <a:gd name="T6" fmla="*/ 199 w 259"/>
                <a:gd name="T7" fmla="*/ 38 h 157"/>
                <a:gd name="T8" fmla="*/ 180 w 259"/>
                <a:gd name="T9" fmla="*/ 53 h 157"/>
                <a:gd name="T10" fmla="*/ 180 w 259"/>
                <a:gd name="T11" fmla="*/ 53 h 157"/>
                <a:gd name="T12" fmla="*/ 160 w 259"/>
                <a:gd name="T13" fmla="*/ 67 h 157"/>
                <a:gd name="T14" fmla="*/ 160 w 259"/>
                <a:gd name="T15" fmla="*/ 67 h 157"/>
                <a:gd name="T16" fmla="*/ 141 w 259"/>
                <a:gd name="T17" fmla="*/ 79 h 157"/>
                <a:gd name="T18" fmla="*/ 141 w 259"/>
                <a:gd name="T19" fmla="*/ 79 h 157"/>
                <a:gd name="T20" fmla="*/ 121 w 259"/>
                <a:gd name="T21" fmla="*/ 92 h 157"/>
                <a:gd name="T22" fmla="*/ 121 w 259"/>
                <a:gd name="T23" fmla="*/ 92 h 157"/>
                <a:gd name="T24" fmla="*/ 100 w 259"/>
                <a:gd name="T25" fmla="*/ 104 h 157"/>
                <a:gd name="T26" fmla="*/ 80 w 259"/>
                <a:gd name="T27" fmla="*/ 115 h 157"/>
                <a:gd name="T28" fmla="*/ 80 w 259"/>
                <a:gd name="T29" fmla="*/ 115 h 157"/>
                <a:gd name="T30" fmla="*/ 58 w 259"/>
                <a:gd name="T31" fmla="*/ 124 h 157"/>
                <a:gd name="T32" fmla="*/ 37 w 259"/>
                <a:gd name="T33" fmla="*/ 132 h 157"/>
                <a:gd name="T34" fmla="*/ 37 w 259"/>
                <a:gd name="T35" fmla="*/ 132 h 157"/>
                <a:gd name="T36" fmla="*/ 14 w 259"/>
                <a:gd name="T37" fmla="*/ 140 h 157"/>
                <a:gd name="T38" fmla="*/ 14 w 259"/>
                <a:gd name="T39" fmla="*/ 140 h 157"/>
                <a:gd name="T40" fmla="*/ 0 w 259"/>
                <a:gd name="T41" fmla="*/ 144 h 157"/>
                <a:gd name="T42" fmla="*/ 0 w 259"/>
                <a:gd name="T43" fmla="*/ 157 h 157"/>
                <a:gd name="T44" fmla="*/ 0 w 259"/>
                <a:gd name="T45" fmla="*/ 157 h 157"/>
                <a:gd name="T46" fmla="*/ 18 w 259"/>
                <a:gd name="T47" fmla="*/ 151 h 157"/>
                <a:gd name="T48" fmla="*/ 18 w 259"/>
                <a:gd name="T49" fmla="*/ 151 h 157"/>
                <a:gd name="T50" fmla="*/ 41 w 259"/>
                <a:gd name="T51" fmla="*/ 144 h 157"/>
                <a:gd name="T52" fmla="*/ 41 w 259"/>
                <a:gd name="T53" fmla="*/ 144 h 157"/>
                <a:gd name="T54" fmla="*/ 63 w 259"/>
                <a:gd name="T55" fmla="*/ 136 h 157"/>
                <a:gd name="T56" fmla="*/ 85 w 259"/>
                <a:gd name="T57" fmla="*/ 125 h 157"/>
                <a:gd name="T58" fmla="*/ 107 w 259"/>
                <a:gd name="T59" fmla="*/ 115 h 157"/>
                <a:gd name="T60" fmla="*/ 107 w 259"/>
                <a:gd name="T61" fmla="*/ 115 h 157"/>
                <a:gd name="T62" fmla="*/ 128 w 259"/>
                <a:gd name="T63" fmla="*/ 103 h 157"/>
                <a:gd name="T64" fmla="*/ 128 w 259"/>
                <a:gd name="T65" fmla="*/ 103 h 157"/>
                <a:gd name="T66" fmla="*/ 147 w 259"/>
                <a:gd name="T67" fmla="*/ 90 h 157"/>
                <a:gd name="T68" fmla="*/ 147 w 259"/>
                <a:gd name="T69" fmla="*/ 90 h 157"/>
                <a:gd name="T70" fmla="*/ 167 w 259"/>
                <a:gd name="T71" fmla="*/ 77 h 157"/>
                <a:gd name="T72" fmla="*/ 167 w 259"/>
                <a:gd name="T73" fmla="*/ 77 h 157"/>
                <a:gd name="T74" fmla="*/ 187 w 259"/>
                <a:gd name="T75" fmla="*/ 63 h 157"/>
                <a:gd name="T76" fmla="*/ 206 w 259"/>
                <a:gd name="T77" fmla="*/ 48 h 157"/>
                <a:gd name="T78" fmla="*/ 225 w 259"/>
                <a:gd name="T79" fmla="*/ 33 h 157"/>
                <a:gd name="T80" fmla="*/ 225 w 259"/>
                <a:gd name="T81" fmla="*/ 33 h 157"/>
                <a:gd name="T82" fmla="*/ 242 w 259"/>
                <a:gd name="T83" fmla="*/ 17 h 157"/>
                <a:gd name="T84" fmla="*/ 242 w 259"/>
                <a:gd name="T85" fmla="*/ 17 h 157"/>
                <a:gd name="T86" fmla="*/ 259 w 259"/>
                <a:gd name="T87" fmla="*/ 0 h 157"/>
                <a:gd name="T88" fmla="*/ 241 w 259"/>
                <a:gd name="T89" fmla="*/ 0 h 157"/>
                <a:gd name="T90" fmla="*/ 241 w 259"/>
                <a:gd name="T91" fmla="*/ 0 h 157"/>
                <a:gd name="T92" fmla="*/ 234 w 259"/>
                <a:gd name="T93" fmla="*/ 8 h 157"/>
                <a:gd name="T94" fmla="*/ 234 w 259"/>
                <a:gd name="T95" fmla="*/ 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9" h="157">
                  <a:moveTo>
                    <a:pt x="234" y="8"/>
                  </a:moveTo>
                  <a:lnTo>
                    <a:pt x="234" y="8"/>
                  </a:lnTo>
                  <a:lnTo>
                    <a:pt x="216" y="24"/>
                  </a:lnTo>
                  <a:lnTo>
                    <a:pt x="199" y="38"/>
                  </a:lnTo>
                  <a:lnTo>
                    <a:pt x="180" y="53"/>
                  </a:lnTo>
                  <a:lnTo>
                    <a:pt x="180" y="53"/>
                  </a:lnTo>
                  <a:lnTo>
                    <a:pt x="160" y="67"/>
                  </a:lnTo>
                  <a:lnTo>
                    <a:pt x="160" y="67"/>
                  </a:lnTo>
                  <a:lnTo>
                    <a:pt x="141" y="79"/>
                  </a:lnTo>
                  <a:lnTo>
                    <a:pt x="141" y="79"/>
                  </a:lnTo>
                  <a:lnTo>
                    <a:pt x="121" y="92"/>
                  </a:lnTo>
                  <a:lnTo>
                    <a:pt x="121" y="92"/>
                  </a:lnTo>
                  <a:lnTo>
                    <a:pt x="100" y="104"/>
                  </a:lnTo>
                  <a:lnTo>
                    <a:pt x="80" y="115"/>
                  </a:lnTo>
                  <a:lnTo>
                    <a:pt x="80" y="115"/>
                  </a:lnTo>
                  <a:lnTo>
                    <a:pt x="58" y="124"/>
                  </a:lnTo>
                  <a:lnTo>
                    <a:pt x="37" y="132"/>
                  </a:lnTo>
                  <a:lnTo>
                    <a:pt x="37" y="132"/>
                  </a:lnTo>
                  <a:lnTo>
                    <a:pt x="14" y="140"/>
                  </a:lnTo>
                  <a:lnTo>
                    <a:pt x="14" y="140"/>
                  </a:lnTo>
                  <a:lnTo>
                    <a:pt x="0" y="144"/>
                  </a:lnTo>
                  <a:lnTo>
                    <a:pt x="0" y="157"/>
                  </a:lnTo>
                  <a:lnTo>
                    <a:pt x="0" y="157"/>
                  </a:lnTo>
                  <a:lnTo>
                    <a:pt x="18" y="151"/>
                  </a:lnTo>
                  <a:lnTo>
                    <a:pt x="18" y="151"/>
                  </a:lnTo>
                  <a:lnTo>
                    <a:pt x="41" y="144"/>
                  </a:lnTo>
                  <a:lnTo>
                    <a:pt x="41" y="144"/>
                  </a:lnTo>
                  <a:lnTo>
                    <a:pt x="63" y="136"/>
                  </a:lnTo>
                  <a:lnTo>
                    <a:pt x="85" y="125"/>
                  </a:lnTo>
                  <a:lnTo>
                    <a:pt x="107" y="115"/>
                  </a:lnTo>
                  <a:lnTo>
                    <a:pt x="107" y="115"/>
                  </a:lnTo>
                  <a:lnTo>
                    <a:pt x="128" y="103"/>
                  </a:lnTo>
                  <a:lnTo>
                    <a:pt x="128" y="103"/>
                  </a:lnTo>
                  <a:lnTo>
                    <a:pt x="147" y="90"/>
                  </a:lnTo>
                  <a:lnTo>
                    <a:pt x="147" y="90"/>
                  </a:lnTo>
                  <a:lnTo>
                    <a:pt x="167" y="77"/>
                  </a:lnTo>
                  <a:lnTo>
                    <a:pt x="167" y="77"/>
                  </a:lnTo>
                  <a:lnTo>
                    <a:pt x="187" y="63"/>
                  </a:lnTo>
                  <a:lnTo>
                    <a:pt x="206" y="48"/>
                  </a:lnTo>
                  <a:lnTo>
                    <a:pt x="225" y="33"/>
                  </a:lnTo>
                  <a:lnTo>
                    <a:pt x="225" y="33"/>
                  </a:lnTo>
                  <a:lnTo>
                    <a:pt x="242" y="17"/>
                  </a:lnTo>
                  <a:lnTo>
                    <a:pt x="242" y="17"/>
                  </a:lnTo>
                  <a:lnTo>
                    <a:pt x="259" y="0"/>
                  </a:lnTo>
                  <a:lnTo>
                    <a:pt x="241" y="0"/>
                  </a:lnTo>
                  <a:lnTo>
                    <a:pt x="241" y="0"/>
                  </a:lnTo>
                  <a:lnTo>
                    <a:pt x="234" y="8"/>
                  </a:lnTo>
                  <a:lnTo>
                    <a:pt x="23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2" name="Freeform 47">
              <a:extLst>
                <a:ext uri="{FF2B5EF4-FFF2-40B4-BE49-F238E27FC236}">
                  <a16:creationId xmlns:a16="http://schemas.microsoft.com/office/drawing/2014/main" id="{94087B18-1424-40CA-B93E-FC421E6F806B}"/>
                </a:ext>
              </a:extLst>
            </p:cNvPr>
            <p:cNvSpPr>
              <a:spLocks/>
            </p:cNvSpPr>
            <p:nvPr/>
          </p:nvSpPr>
          <p:spPr bwMode="auto">
            <a:xfrm>
              <a:off x="10809288" y="1997076"/>
              <a:ext cx="163512" cy="130175"/>
            </a:xfrm>
            <a:custGeom>
              <a:avLst/>
              <a:gdLst>
                <a:gd name="T0" fmla="*/ 7 w 309"/>
                <a:gd name="T1" fmla="*/ 245 h 245"/>
                <a:gd name="T2" fmla="*/ 16 w 309"/>
                <a:gd name="T3" fmla="*/ 244 h 245"/>
                <a:gd name="T4" fmla="*/ 41 w 309"/>
                <a:gd name="T5" fmla="*/ 237 h 245"/>
                <a:gd name="T6" fmla="*/ 58 w 309"/>
                <a:gd name="T7" fmla="*/ 234 h 245"/>
                <a:gd name="T8" fmla="*/ 74 w 309"/>
                <a:gd name="T9" fmla="*/ 228 h 245"/>
                <a:gd name="T10" fmla="*/ 90 w 309"/>
                <a:gd name="T11" fmla="*/ 223 h 245"/>
                <a:gd name="T12" fmla="*/ 105 w 309"/>
                <a:gd name="T13" fmla="*/ 216 h 245"/>
                <a:gd name="T14" fmla="*/ 136 w 309"/>
                <a:gd name="T15" fmla="*/ 201 h 245"/>
                <a:gd name="T16" fmla="*/ 150 w 309"/>
                <a:gd name="T17" fmla="*/ 193 h 245"/>
                <a:gd name="T18" fmla="*/ 165 w 309"/>
                <a:gd name="T19" fmla="*/ 184 h 245"/>
                <a:gd name="T20" fmla="*/ 192 w 309"/>
                <a:gd name="T21" fmla="*/ 164 h 245"/>
                <a:gd name="T22" fmla="*/ 205 w 309"/>
                <a:gd name="T23" fmla="*/ 152 h 245"/>
                <a:gd name="T24" fmla="*/ 217 w 309"/>
                <a:gd name="T25" fmla="*/ 140 h 245"/>
                <a:gd name="T26" fmla="*/ 229 w 309"/>
                <a:gd name="T27" fmla="*/ 128 h 245"/>
                <a:gd name="T28" fmla="*/ 251 w 309"/>
                <a:gd name="T29" fmla="*/ 104 h 245"/>
                <a:gd name="T30" fmla="*/ 261 w 309"/>
                <a:gd name="T31" fmla="*/ 89 h 245"/>
                <a:gd name="T32" fmla="*/ 280 w 309"/>
                <a:gd name="T33" fmla="*/ 62 h 245"/>
                <a:gd name="T34" fmla="*/ 296 w 309"/>
                <a:gd name="T35" fmla="*/ 31 h 245"/>
                <a:gd name="T36" fmla="*/ 304 w 309"/>
                <a:gd name="T37" fmla="*/ 17 h 245"/>
                <a:gd name="T38" fmla="*/ 309 w 309"/>
                <a:gd name="T39" fmla="*/ 5 h 245"/>
                <a:gd name="T40" fmla="*/ 303 w 309"/>
                <a:gd name="T41" fmla="*/ 4 h 245"/>
                <a:gd name="T42" fmla="*/ 297 w 309"/>
                <a:gd name="T43" fmla="*/ 0 h 245"/>
                <a:gd name="T44" fmla="*/ 292 w 309"/>
                <a:gd name="T45" fmla="*/ 12 h 245"/>
                <a:gd name="T46" fmla="*/ 278 w 309"/>
                <a:gd name="T47" fmla="*/ 41 h 245"/>
                <a:gd name="T48" fmla="*/ 261 w 309"/>
                <a:gd name="T49" fmla="*/ 68 h 245"/>
                <a:gd name="T50" fmla="*/ 251 w 309"/>
                <a:gd name="T51" fmla="*/ 83 h 245"/>
                <a:gd name="T52" fmla="*/ 241 w 309"/>
                <a:gd name="T53" fmla="*/ 96 h 245"/>
                <a:gd name="T54" fmla="*/ 220 w 309"/>
                <a:gd name="T55" fmla="*/ 121 h 245"/>
                <a:gd name="T56" fmla="*/ 208 w 309"/>
                <a:gd name="T57" fmla="*/ 132 h 245"/>
                <a:gd name="T58" fmla="*/ 196 w 309"/>
                <a:gd name="T59" fmla="*/ 143 h 245"/>
                <a:gd name="T60" fmla="*/ 171 w 309"/>
                <a:gd name="T61" fmla="*/ 164 h 245"/>
                <a:gd name="T62" fmla="*/ 158 w 309"/>
                <a:gd name="T63" fmla="*/ 173 h 245"/>
                <a:gd name="T64" fmla="*/ 144 w 309"/>
                <a:gd name="T65" fmla="*/ 182 h 245"/>
                <a:gd name="T66" fmla="*/ 115 w 309"/>
                <a:gd name="T67" fmla="*/ 198 h 245"/>
                <a:gd name="T68" fmla="*/ 100 w 309"/>
                <a:gd name="T69" fmla="*/ 205 h 245"/>
                <a:gd name="T70" fmla="*/ 86 w 309"/>
                <a:gd name="T71" fmla="*/ 211 h 245"/>
                <a:gd name="T72" fmla="*/ 70 w 309"/>
                <a:gd name="T73" fmla="*/ 216 h 245"/>
                <a:gd name="T74" fmla="*/ 54 w 309"/>
                <a:gd name="T75" fmla="*/ 222 h 245"/>
                <a:gd name="T76" fmla="*/ 23 w 309"/>
                <a:gd name="T77" fmla="*/ 230 h 245"/>
                <a:gd name="T78" fmla="*/ 5 w 309"/>
                <a:gd name="T79" fmla="*/ 234 h 245"/>
                <a:gd name="T80" fmla="*/ 0 w 309"/>
                <a:gd name="T81" fmla="*/ 234 h 245"/>
                <a:gd name="T82" fmla="*/ 7 w 309"/>
                <a:gd name="T83" fmla="*/ 241 h 245"/>
                <a:gd name="T84" fmla="*/ 7 w 309"/>
                <a:gd name="T85" fmla="*/ 24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245">
                  <a:moveTo>
                    <a:pt x="7" y="244"/>
                  </a:moveTo>
                  <a:lnTo>
                    <a:pt x="7" y="245"/>
                  </a:lnTo>
                  <a:lnTo>
                    <a:pt x="8" y="245"/>
                  </a:lnTo>
                  <a:lnTo>
                    <a:pt x="16" y="244"/>
                  </a:lnTo>
                  <a:lnTo>
                    <a:pt x="25" y="241"/>
                  </a:lnTo>
                  <a:lnTo>
                    <a:pt x="41" y="237"/>
                  </a:lnTo>
                  <a:lnTo>
                    <a:pt x="41" y="237"/>
                  </a:lnTo>
                  <a:lnTo>
                    <a:pt x="58" y="234"/>
                  </a:lnTo>
                  <a:lnTo>
                    <a:pt x="58" y="234"/>
                  </a:lnTo>
                  <a:lnTo>
                    <a:pt x="74" y="228"/>
                  </a:lnTo>
                  <a:lnTo>
                    <a:pt x="90" y="223"/>
                  </a:lnTo>
                  <a:lnTo>
                    <a:pt x="90" y="223"/>
                  </a:lnTo>
                  <a:lnTo>
                    <a:pt x="105" y="216"/>
                  </a:lnTo>
                  <a:lnTo>
                    <a:pt x="105" y="216"/>
                  </a:lnTo>
                  <a:lnTo>
                    <a:pt x="121" y="209"/>
                  </a:lnTo>
                  <a:lnTo>
                    <a:pt x="136" y="201"/>
                  </a:lnTo>
                  <a:lnTo>
                    <a:pt x="150" y="193"/>
                  </a:lnTo>
                  <a:lnTo>
                    <a:pt x="150" y="193"/>
                  </a:lnTo>
                  <a:lnTo>
                    <a:pt x="165" y="184"/>
                  </a:lnTo>
                  <a:lnTo>
                    <a:pt x="165" y="184"/>
                  </a:lnTo>
                  <a:lnTo>
                    <a:pt x="179" y="173"/>
                  </a:lnTo>
                  <a:lnTo>
                    <a:pt x="192" y="164"/>
                  </a:lnTo>
                  <a:lnTo>
                    <a:pt x="205" y="152"/>
                  </a:lnTo>
                  <a:lnTo>
                    <a:pt x="205" y="152"/>
                  </a:lnTo>
                  <a:lnTo>
                    <a:pt x="217" y="140"/>
                  </a:lnTo>
                  <a:lnTo>
                    <a:pt x="217" y="140"/>
                  </a:lnTo>
                  <a:lnTo>
                    <a:pt x="229" y="128"/>
                  </a:lnTo>
                  <a:lnTo>
                    <a:pt x="229" y="128"/>
                  </a:lnTo>
                  <a:lnTo>
                    <a:pt x="241" y="115"/>
                  </a:lnTo>
                  <a:lnTo>
                    <a:pt x="251" y="104"/>
                  </a:lnTo>
                  <a:lnTo>
                    <a:pt x="251" y="104"/>
                  </a:lnTo>
                  <a:lnTo>
                    <a:pt x="261" y="89"/>
                  </a:lnTo>
                  <a:lnTo>
                    <a:pt x="271" y="76"/>
                  </a:lnTo>
                  <a:lnTo>
                    <a:pt x="280" y="62"/>
                  </a:lnTo>
                  <a:lnTo>
                    <a:pt x="288" y="47"/>
                  </a:lnTo>
                  <a:lnTo>
                    <a:pt x="296" y="31"/>
                  </a:lnTo>
                  <a:lnTo>
                    <a:pt x="296" y="31"/>
                  </a:lnTo>
                  <a:lnTo>
                    <a:pt x="304" y="17"/>
                  </a:lnTo>
                  <a:lnTo>
                    <a:pt x="304" y="17"/>
                  </a:lnTo>
                  <a:lnTo>
                    <a:pt x="309" y="5"/>
                  </a:lnTo>
                  <a:lnTo>
                    <a:pt x="309" y="5"/>
                  </a:lnTo>
                  <a:lnTo>
                    <a:pt x="303" y="4"/>
                  </a:lnTo>
                  <a:lnTo>
                    <a:pt x="297" y="0"/>
                  </a:lnTo>
                  <a:lnTo>
                    <a:pt x="297" y="0"/>
                  </a:lnTo>
                  <a:lnTo>
                    <a:pt x="292" y="12"/>
                  </a:lnTo>
                  <a:lnTo>
                    <a:pt x="292" y="12"/>
                  </a:lnTo>
                  <a:lnTo>
                    <a:pt x="285" y="26"/>
                  </a:lnTo>
                  <a:lnTo>
                    <a:pt x="278" y="41"/>
                  </a:lnTo>
                  <a:lnTo>
                    <a:pt x="270" y="55"/>
                  </a:lnTo>
                  <a:lnTo>
                    <a:pt x="261" y="68"/>
                  </a:lnTo>
                  <a:lnTo>
                    <a:pt x="251" y="83"/>
                  </a:lnTo>
                  <a:lnTo>
                    <a:pt x="251" y="83"/>
                  </a:lnTo>
                  <a:lnTo>
                    <a:pt x="241" y="96"/>
                  </a:lnTo>
                  <a:lnTo>
                    <a:pt x="241" y="96"/>
                  </a:lnTo>
                  <a:lnTo>
                    <a:pt x="230" y="107"/>
                  </a:lnTo>
                  <a:lnTo>
                    <a:pt x="220" y="121"/>
                  </a:lnTo>
                  <a:lnTo>
                    <a:pt x="220" y="121"/>
                  </a:lnTo>
                  <a:lnTo>
                    <a:pt x="208" y="132"/>
                  </a:lnTo>
                  <a:lnTo>
                    <a:pt x="208" y="132"/>
                  </a:lnTo>
                  <a:lnTo>
                    <a:pt x="196" y="143"/>
                  </a:lnTo>
                  <a:lnTo>
                    <a:pt x="184" y="153"/>
                  </a:lnTo>
                  <a:lnTo>
                    <a:pt x="171" y="164"/>
                  </a:lnTo>
                  <a:lnTo>
                    <a:pt x="171" y="164"/>
                  </a:lnTo>
                  <a:lnTo>
                    <a:pt x="158" y="173"/>
                  </a:lnTo>
                  <a:lnTo>
                    <a:pt x="158" y="173"/>
                  </a:lnTo>
                  <a:lnTo>
                    <a:pt x="144" y="182"/>
                  </a:lnTo>
                  <a:lnTo>
                    <a:pt x="129" y="190"/>
                  </a:lnTo>
                  <a:lnTo>
                    <a:pt x="115" y="198"/>
                  </a:lnTo>
                  <a:lnTo>
                    <a:pt x="115" y="198"/>
                  </a:lnTo>
                  <a:lnTo>
                    <a:pt x="100" y="205"/>
                  </a:lnTo>
                  <a:lnTo>
                    <a:pt x="100" y="205"/>
                  </a:lnTo>
                  <a:lnTo>
                    <a:pt x="86" y="211"/>
                  </a:lnTo>
                  <a:lnTo>
                    <a:pt x="86" y="211"/>
                  </a:lnTo>
                  <a:lnTo>
                    <a:pt x="70" y="216"/>
                  </a:lnTo>
                  <a:lnTo>
                    <a:pt x="54" y="222"/>
                  </a:lnTo>
                  <a:lnTo>
                    <a:pt x="54" y="222"/>
                  </a:lnTo>
                  <a:lnTo>
                    <a:pt x="38" y="226"/>
                  </a:lnTo>
                  <a:lnTo>
                    <a:pt x="23" y="230"/>
                  </a:lnTo>
                  <a:lnTo>
                    <a:pt x="15" y="232"/>
                  </a:lnTo>
                  <a:lnTo>
                    <a:pt x="5" y="234"/>
                  </a:lnTo>
                  <a:lnTo>
                    <a:pt x="0" y="234"/>
                  </a:lnTo>
                  <a:lnTo>
                    <a:pt x="0" y="234"/>
                  </a:lnTo>
                  <a:lnTo>
                    <a:pt x="5" y="239"/>
                  </a:lnTo>
                  <a:lnTo>
                    <a:pt x="7" y="241"/>
                  </a:lnTo>
                  <a:lnTo>
                    <a:pt x="7" y="244"/>
                  </a:lnTo>
                  <a:lnTo>
                    <a:pt x="7"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3" name="Freeform 48">
              <a:extLst>
                <a:ext uri="{FF2B5EF4-FFF2-40B4-BE49-F238E27FC236}">
                  <a16:creationId xmlns:a16="http://schemas.microsoft.com/office/drawing/2014/main" id="{8C459548-8842-4C50-8426-04DD8E39DF34}"/>
                </a:ext>
              </a:extLst>
            </p:cNvPr>
            <p:cNvSpPr>
              <a:spLocks/>
            </p:cNvSpPr>
            <p:nvPr/>
          </p:nvSpPr>
          <p:spPr bwMode="auto">
            <a:xfrm>
              <a:off x="11118850" y="1892301"/>
              <a:ext cx="158750" cy="142875"/>
            </a:xfrm>
            <a:custGeom>
              <a:avLst/>
              <a:gdLst>
                <a:gd name="T0" fmla="*/ 45 w 301"/>
                <a:gd name="T1" fmla="*/ 261 h 269"/>
                <a:gd name="T2" fmla="*/ 62 w 301"/>
                <a:gd name="T3" fmla="*/ 250 h 269"/>
                <a:gd name="T4" fmla="*/ 62 w 301"/>
                <a:gd name="T5" fmla="*/ 250 h 269"/>
                <a:gd name="T6" fmla="*/ 80 w 301"/>
                <a:gd name="T7" fmla="*/ 240 h 269"/>
                <a:gd name="T8" fmla="*/ 88 w 301"/>
                <a:gd name="T9" fmla="*/ 235 h 269"/>
                <a:gd name="T10" fmla="*/ 97 w 301"/>
                <a:gd name="T11" fmla="*/ 228 h 269"/>
                <a:gd name="T12" fmla="*/ 97 w 301"/>
                <a:gd name="T13" fmla="*/ 228 h 269"/>
                <a:gd name="T14" fmla="*/ 113 w 301"/>
                <a:gd name="T15" fmla="*/ 216 h 269"/>
                <a:gd name="T16" fmla="*/ 130 w 301"/>
                <a:gd name="T17" fmla="*/ 203 h 269"/>
                <a:gd name="T18" fmla="*/ 146 w 301"/>
                <a:gd name="T19" fmla="*/ 190 h 269"/>
                <a:gd name="T20" fmla="*/ 146 w 301"/>
                <a:gd name="T21" fmla="*/ 190 h 269"/>
                <a:gd name="T22" fmla="*/ 161 w 301"/>
                <a:gd name="T23" fmla="*/ 177 h 269"/>
                <a:gd name="T24" fmla="*/ 161 w 301"/>
                <a:gd name="T25" fmla="*/ 177 h 269"/>
                <a:gd name="T26" fmla="*/ 176 w 301"/>
                <a:gd name="T27" fmla="*/ 164 h 269"/>
                <a:gd name="T28" fmla="*/ 176 w 301"/>
                <a:gd name="T29" fmla="*/ 164 h 269"/>
                <a:gd name="T30" fmla="*/ 205 w 301"/>
                <a:gd name="T31" fmla="*/ 133 h 269"/>
                <a:gd name="T32" fmla="*/ 205 w 301"/>
                <a:gd name="T33" fmla="*/ 133 h 269"/>
                <a:gd name="T34" fmla="*/ 233 w 301"/>
                <a:gd name="T35" fmla="*/ 103 h 269"/>
                <a:gd name="T36" fmla="*/ 233 w 301"/>
                <a:gd name="T37" fmla="*/ 103 h 269"/>
                <a:gd name="T38" fmla="*/ 258 w 301"/>
                <a:gd name="T39" fmla="*/ 72 h 269"/>
                <a:gd name="T40" fmla="*/ 258 w 301"/>
                <a:gd name="T41" fmla="*/ 72 h 269"/>
                <a:gd name="T42" fmla="*/ 283 w 301"/>
                <a:gd name="T43" fmla="*/ 39 h 269"/>
                <a:gd name="T44" fmla="*/ 283 w 301"/>
                <a:gd name="T45" fmla="*/ 39 h 269"/>
                <a:gd name="T46" fmla="*/ 301 w 301"/>
                <a:gd name="T47" fmla="*/ 10 h 269"/>
                <a:gd name="T48" fmla="*/ 301 w 301"/>
                <a:gd name="T49" fmla="*/ 10 h 269"/>
                <a:gd name="T50" fmla="*/ 296 w 301"/>
                <a:gd name="T51" fmla="*/ 6 h 269"/>
                <a:gd name="T52" fmla="*/ 293 w 301"/>
                <a:gd name="T53" fmla="*/ 0 h 269"/>
                <a:gd name="T54" fmla="*/ 293 w 301"/>
                <a:gd name="T55" fmla="*/ 0 h 269"/>
                <a:gd name="T56" fmla="*/ 272 w 301"/>
                <a:gd name="T57" fmla="*/ 31 h 269"/>
                <a:gd name="T58" fmla="*/ 272 w 301"/>
                <a:gd name="T59" fmla="*/ 31 h 269"/>
                <a:gd name="T60" fmla="*/ 249 w 301"/>
                <a:gd name="T61" fmla="*/ 64 h 269"/>
                <a:gd name="T62" fmla="*/ 249 w 301"/>
                <a:gd name="T63" fmla="*/ 64 h 269"/>
                <a:gd name="T64" fmla="*/ 222 w 301"/>
                <a:gd name="T65" fmla="*/ 95 h 269"/>
                <a:gd name="T66" fmla="*/ 222 w 301"/>
                <a:gd name="T67" fmla="*/ 95 h 269"/>
                <a:gd name="T68" fmla="*/ 196 w 301"/>
                <a:gd name="T69" fmla="*/ 126 h 269"/>
                <a:gd name="T70" fmla="*/ 196 w 301"/>
                <a:gd name="T71" fmla="*/ 126 h 269"/>
                <a:gd name="T72" fmla="*/ 167 w 301"/>
                <a:gd name="T73" fmla="*/ 154 h 269"/>
                <a:gd name="T74" fmla="*/ 167 w 301"/>
                <a:gd name="T75" fmla="*/ 154 h 269"/>
                <a:gd name="T76" fmla="*/ 153 w 301"/>
                <a:gd name="T77" fmla="*/ 168 h 269"/>
                <a:gd name="T78" fmla="*/ 153 w 301"/>
                <a:gd name="T79" fmla="*/ 168 h 269"/>
                <a:gd name="T80" fmla="*/ 138 w 301"/>
                <a:gd name="T81" fmla="*/ 181 h 269"/>
                <a:gd name="T82" fmla="*/ 122 w 301"/>
                <a:gd name="T83" fmla="*/ 194 h 269"/>
                <a:gd name="T84" fmla="*/ 107 w 301"/>
                <a:gd name="T85" fmla="*/ 206 h 269"/>
                <a:gd name="T86" fmla="*/ 107 w 301"/>
                <a:gd name="T87" fmla="*/ 206 h 269"/>
                <a:gd name="T88" fmla="*/ 90 w 301"/>
                <a:gd name="T89" fmla="*/ 217 h 269"/>
                <a:gd name="T90" fmla="*/ 82 w 301"/>
                <a:gd name="T91" fmla="*/ 224 h 269"/>
                <a:gd name="T92" fmla="*/ 73 w 301"/>
                <a:gd name="T93" fmla="*/ 229 h 269"/>
                <a:gd name="T94" fmla="*/ 73 w 301"/>
                <a:gd name="T95" fmla="*/ 229 h 269"/>
                <a:gd name="T96" fmla="*/ 57 w 301"/>
                <a:gd name="T97" fmla="*/ 240 h 269"/>
                <a:gd name="T98" fmla="*/ 38 w 301"/>
                <a:gd name="T99" fmla="*/ 250 h 269"/>
                <a:gd name="T100" fmla="*/ 38 w 301"/>
                <a:gd name="T101" fmla="*/ 250 h 269"/>
                <a:gd name="T102" fmla="*/ 21 w 301"/>
                <a:gd name="T103" fmla="*/ 260 h 269"/>
                <a:gd name="T104" fmla="*/ 12 w 301"/>
                <a:gd name="T105" fmla="*/ 263 h 269"/>
                <a:gd name="T106" fmla="*/ 3 w 301"/>
                <a:gd name="T107" fmla="*/ 267 h 269"/>
                <a:gd name="T108" fmla="*/ 3 w 301"/>
                <a:gd name="T109" fmla="*/ 267 h 269"/>
                <a:gd name="T110" fmla="*/ 0 w 301"/>
                <a:gd name="T111" fmla="*/ 269 h 269"/>
                <a:gd name="T112" fmla="*/ 29 w 301"/>
                <a:gd name="T113" fmla="*/ 269 h 269"/>
                <a:gd name="T114" fmla="*/ 29 w 301"/>
                <a:gd name="T115" fmla="*/ 269 h 269"/>
                <a:gd name="T116" fmla="*/ 45 w 301"/>
                <a:gd name="T117" fmla="*/ 261 h 269"/>
                <a:gd name="T118" fmla="*/ 45 w 301"/>
                <a:gd name="T119" fmla="*/ 26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269">
                  <a:moveTo>
                    <a:pt x="45" y="261"/>
                  </a:moveTo>
                  <a:lnTo>
                    <a:pt x="62" y="250"/>
                  </a:lnTo>
                  <a:lnTo>
                    <a:pt x="62" y="250"/>
                  </a:lnTo>
                  <a:lnTo>
                    <a:pt x="80" y="240"/>
                  </a:lnTo>
                  <a:lnTo>
                    <a:pt x="88" y="235"/>
                  </a:lnTo>
                  <a:lnTo>
                    <a:pt x="97" y="228"/>
                  </a:lnTo>
                  <a:lnTo>
                    <a:pt x="97" y="228"/>
                  </a:lnTo>
                  <a:lnTo>
                    <a:pt x="113" y="216"/>
                  </a:lnTo>
                  <a:lnTo>
                    <a:pt x="130" y="203"/>
                  </a:lnTo>
                  <a:lnTo>
                    <a:pt x="146" y="190"/>
                  </a:lnTo>
                  <a:lnTo>
                    <a:pt x="146" y="190"/>
                  </a:lnTo>
                  <a:lnTo>
                    <a:pt x="161" y="177"/>
                  </a:lnTo>
                  <a:lnTo>
                    <a:pt x="161" y="177"/>
                  </a:lnTo>
                  <a:lnTo>
                    <a:pt x="176" y="164"/>
                  </a:lnTo>
                  <a:lnTo>
                    <a:pt x="176" y="164"/>
                  </a:lnTo>
                  <a:lnTo>
                    <a:pt x="205" y="133"/>
                  </a:lnTo>
                  <a:lnTo>
                    <a:pt x="205" y="133"/>
                  </a:lnTo>
                  <a:lnTo>
                    <a:pt x="233" y="103"/>
                  </a:lnTo>
                  <a:lnTo>
                    <a:pt x="233" y="103"/>
                  </a:lnTo>
                  <a:lnTo>
                    <a:pt x="258" y="72"/>
                  </a:lnTo>
                  <a:lnTo>
                    <a:pt x="258" y="72"/>
                  </a:lnTo>
                  <a:lnTo>
                    <a:pt x="283" y="39"/>
                  </a:lnTo>
                  <a:lnTo>
                    <a:pt x="283" y="39"/>
                  </a:lnTo>
                  <a:lnTo>
                    <a:pt x="301" y="10"/>
                  </a:lnTo>
                  <a:lnTo>
                    <a:pt x="301" y="10"/>
                  </a:lnTo>
                  <a:lnTo>
                    <a:pt x="296" y="6"/>
                  </a:lnTo>
                  <a:lnTo>
                    <a:pt x="293" y="0"/>
                  </a:lnTo>
                  <a:lnTo>
                    <a:pt x="293" y="0"/>
                  </a:lnTo>
                  <a:lnTo>
                    <a:pt x="272" y="31"/>
                  </a:lnTo>
                  <a:lnTo>
                    <a:pt x="272" y="31"/>
                  </a:lnTo>
                  <a:lnTo>
                    <a:pt x="249" y="64"/>
                  </a:lnTo>
                  <a:lnTo>
                    <a:pt x="249" y="64"/>
                  </a:lnTo>
                  <a:lnTo>
                    <a:pt x="222" y="95"/>
                  </a:lnTo>
                  <a:lnTo>
                    <a:pt x="222" y="95"/>
                  </a:lnTo>
                  <a:lnTo>
                    <a:pt x="196" y="126"/>
                  </a:lnTo>
                  <a:lnTo>
                    <a:pt x="196" y="126"/>
                  </a:lnTo>
                  <a:lnTo>
                    <a:pt x="167" y="154"/>
                  </a:lnTo>
                  <a:lnTo>
                    <a:pt x="167" y="154"/>
                  </a:lnTo>
                  <a:lnTo>
                    <a:pt x="153" y="168"/>
                  </a:lnTo>
                  <a:lnTo>
                    <a:pt x="153" y="168"/>
                  </a:lnTo>
                  <a:lnTo>
                    <a:pt x="138" y="181"/>
                  </a:lnTo>
                  <a:lnTo>
                    <a:pt x="122" y="194"/>
                  </a:lnTo>
                  <a:lnTo>
                    <a:pt x="107" y="206"/>
                  </a:lnTo>
                  <a:lnTo>
                    <a:pt x="107" y="206"/>
                  </a:lnTo>
                  <a:lnTo>
                    <a:pt x="90" y="217"/>
                  </a:lnTo>
                  <a:lnTo>
                    <a:pt x="82" y="224"/>
                  </a:lnTo>
                  <a:lnTo>
                    <a:pt x="73" y="229"/>
                  </a:lnTo>
                  <a:lnTo>
                    <a:pt x="73" y="229"/>
                  </a:lnTo>
                  <a:lnTo>
                    <a:pt x="57" y="240"/>
                  </a:lnTo>
                  <a:lnTo>
                    <a:pt x="38" y="250"/>
                  </a:lnTo>
                  <a:lnTo>
                    <a:pt x="38" y="250"/>
                  </a:lnTo>
                  <a:lnTo>
                    <a:pt x="21" y="260"/>
                  </a:lnTo>
                  <a:lnTo>
                    <a:pt x="12" y="263"/>
                  </a:lnTo>
                  <a:lnTo>
                    <a:pt x="3" y="267"/>
                  </a:lnTo>
                  <a:lnTo>
                    <a:pt x="3" y="267"/>
                  </a:lnTo>
                  <a:lnTo>
                    <a:pt x="0" y="269"/>
                  </a:lnTo>
                  <a:lnTo>
                    <a:pt x="29" y="269"/>
                  </a:lnTo>
                  <a:lnTo>
                    <a:pt x="29" y="269"/>
                  </a:lnTo>
                  <a:lnTo>
                    <a:pt x="45" y="261"/>
                  </a:lnTo>
                  <a:lnTo>
                    <a:pt x="45"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4" name="Freeform 49">
              <a:extLst>
                <a:ext uri="{FF2B5EF4-FFF2-40B4-BE49-F238E27FC236}">
                  <a16:creationId xmlns:a16="http://schemas.microsoft.com/office/drawing/2014/main" id="{166069C6-45D6-471A-B284-503A49CB87FA}"/>
                </a:ext>
              </a:extLst>
            </p:cNvPr>
            <p:cNvSpPr>
              <a:spLocks/>
            </p:cNvSpPr>
            <p:nvPr/>
          </p:nvSpPr>
          <p:spPr bwMode="auto">
            <a:xfrm>
              <a:off x="11018838" y="2074863"/>
              <a:ext cx="19050" cy="3175"/>
            </a:xfrm>
            <a:custGeom>
              <a:avLst/>
              <a:gdLst>
                <a:gd name="T0" fmla="*/ 0 w 38"/>
                <a:gd name="T1" fmla="*/ 3 h 7"/>
                <a:gd name="T2" fmla="*/ 0 w 38"/>
                <a:gd name="T3" fmla="*/ 3 h 7"/>
                <a:gd name="T4" fmla="*/ 0 w 38"/>
                <a:gd name="T5" fmla="*/ 3 h 7"/>
                <a:gd name="T6" fmla="*/ 0 w 38"/>
                <a:gd name="T7" fmla="*/ 3 h 7"/>
                <a:gd name="T8" fmla="*/ 0 w 38"/>
                <a:gd name="T9" fmla="*/ 3 h 7"/>
                <a:gd name="T10" fmla="*/ 1 w 38"/>
                <a:gd name="T11" fmla="*/ 6 h 7"/>
                <a:gd name="T12" fmla="*/ 4 w 38"/>
                <a:gd name="T13" fmla="*/ 7 h 7"/>
                <a:gd name="T14" fmla="*/ 34 w 38"/>
                <a:gd name="T15" fmla="*/ 7 h 7"/>
                <a:gd name="T16" fmla="*/ 34 w 38"/>
                <a:gd name="T17" fmla="*/ 7 h 7"/>
                <a:gd name="T18" fmla="*/ 37 w 38"/>
                <a:gd name="T19" fmla="*/ 6 h 7"/>
                <a:gd name="T20" fmla="*/ 37 w 38"/>
                <a:gd name="T21" fmla="*/ 3 h 7"/>
                <a:gd name="T22" fmla="*/ 37 w 38"/>
                <a:gd name="T23" fmla="*/ 3 h 7"/>
                <a:gd name="T24" fmla="*/ 37 w 38"/>
                <a:gd name="T25" fmla="*/ 3 h 7"/>
                <a:gd name="T26" fmla="*/ 37 w 38"/>
                <a:gd name="T27" fmla="*/ 3 h 7"/>
                <a:gd name="T28" fmla="*/ 37 w 38"/>
                <a:gd name="T29" fmla="*/ 3 h 7"/>
                <a:gd name="T30" fmla="*/ 38 w 38"/>
                <a:gd name="T31" fmla="*/ 0 h 7"/>
                <a:gd name="T32" fmla="*/ 0 w 38"/>
                <a:gd name="T33" fmla="*/ 0 h 7"/>
                <a:gd name="T34" fmla="*/ 0 w 38"/>
                <a:gd name="T35" fmla="*/ 0 h 7"/>
                <a:gd name="T36" fmla="*/ 0 w 38"/>
                <a:gd name="T37" fmla="*/ 3 h 7"/>
                <a:gd name="T38" fmla="*/ 0 w 38"/>
                <a:gd name="T3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7">
                  <a:moveTo>
                    <a:pt x="0" y="3"/>
                  </a:moveTo>
                  <a:lnTo>
                    <a:pt x="0" y="3"/>
                  </a:lnTo>
                  <a:lnTo>
                    <a:pt x="0" y="3"/>
                  </a:lnTo>
                  <a:lnTo>
                    <a:pt x="0" y="3"/>
                  </a:lnTo>
                  <a:lnTo>
                    <a:pt x="0" y="3"/>
                  </a:lnTo>
                  <a:lnTo>
                    <a:pt x="1" y="6"/>
                  </a:lnTo>
                  <a:lnTo>
                    <a:pt x="4" y="7"/>
                  </a:lnTo>
                  <a:lnTo>
                    <a:pt x="34" y="7"/>
                  </a:lnTo>
                  <a:lnTo>
                    <a:pt x="34" y="7"/>
                  </a:lnTo>
                  <a:lnTo>
                    <a:pt x="37" y="6"/>
                  </a:lnTo>
                  <a:lnTo>
                    <a:pt x="37" y="3"/>
                  </a:lnTo>
                  <a:lnTo>
                    <a:pt x="37" y="3"/>
                  </a:lnTo>
                  <a:lnTo>
                    <a:pt x="37" y="3"/>
                  </a:lnTo>
                  <a:lnTo>
                    <a:pt x="37" y="3"/>
                  </a:lnTo>
                  <a:lnTo>
                    <a:pt x="37" y="3"/>
                  </a:lnTo>
                  <a:lnTo>
                    <a:pt x="38" y="0"/>
                  </a:lnTo>
                  <a:lnTo>
                    <a:pt x="0" y="0"/>
                  </a:ln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5" name="Freeform 50">
              <a:extLst>
                <a:ext uri="{FF2B5EF4-FFF2-40B4-BE49-F238E27FC236}">
                  <a16:creationId xmlns:a16="http://schemas.microsoft.com/office/drawing/2014/main" id="{4CEBECE4-8618-4D1C-BA85-16A492B5CC5C}"/>
                </a:ext>
              </a:extLst>
            </p:cNvPr>
            <p:cNvSpPr>
              <a:spLocks/>
            </p:cNvSpPr>
            <p:nvPr/>
          </p:nvSpPr>
          <p:spPr bwMode="auto">
            <a:xfrm>
              <a:off x="11007725" y="2020888"/>
              <a:ext cx="41275" cy="14288"/>
            </a:xfrm>
            <a:custGeom>
              <a:avLst/>
              <a:gdLst>
                <a:gd name="T0" fmla="*/ 0 w 80"/>
                <a:gd name="T1" fmla="*/ 20 h 27"/>
                <a:gd name="T2" fmla="*/ 0 w 80"/>
                <a:gd name="T3" fmla="*/ 23 h 27"/>
                <a:gd name="T4" fmla="*/ 0 w 80"/>
                <a:gd name="T5" fmla="*/ 23 h 27"/>
                <a:gd name="T6" fmla="*/ 0 w 80"/>
                <a:gd name="T7" fmla="*/ 25 h 27"/>
                <a:gd name="T8" fmla="*/ 3 w 80"/>
                <a:gd name="T9" fmla="*/ 25 h 27"/>
                <a:gd name="T10" fmla="*/ 10 w 80"/>
                <a:gd name="T11" fmla="*/ 27 h 27"/>
                <a:gd name="T12" fmla="*/ 10 w 80"/>
                <a:gd name="T13" fmla="*/ 27 h 27"/>
                <a:gd name="T14" fmla="*/ 12 w 80"/>
                <a:gd name="T15" fmla="*/ 27 h 27"/>
                <a:gd name="T16" fmla="*/ 68 w 80"/>
                <a:gd name="T17" fmla="*/ 27 h 27"/>
                <a:gd name="T18" fmla="*/ 68 w 80"/>
                <a:gd name="T19" fmla="*/ 27 h 27"/>
                <a:gd name="T20" fmla="*/ 68 w 80"/>
                <a:gd name="T21" fmla="*/ 27 h 27"/>
                <a:gd name="T22" fmla="*/ 77 w 80"/>
                <a:gd name="T23" fmla="*/ 25 h 27"/>
                <a:gd name="T24" fmla="*/ 77 w 80"/>
                <a:gd name="T25" fmla="*/ 25 h 27"/>
                <a:gd name="T26" fmla="*/ 79 w 80"/>
                <a:gd name="T27" fmla="*/ 25 h 27"/>
                <a:gd name="T28" fmla="*/ 80 w 80"/>
                <a:gd name="T29" fmla="*/ 23 h 27"/>
                <a:gd name="T30" fmla="*/ 80 w 80"/>
                <a:gd name="T31" fmla="*/ 20 h 27"/>
                <a:gd name="T32" fmla="*/ 80 w 80"/>
                <a:gd name="T33" fmla="*/ 20 h 27"/>
                <a:gd name="T34" fmla="*/ 79 w 80"/>
                <a:gd name="T35" fmla="*/ 19 h 27"/>
                <a:gd name="T36" fmla="*/ 77 w 80"/>
                <a:gd name="T37" fmla="*/ 18 h 27"/>
                <a:gd name="T38" fmla="*/ 68 w 80"/>
                <a:gd name="T39" fmla="*/ 16 h 27"/>
                <a:gd name="T40" fmla="*/ 68 w 80"/>
                <a:gd name="T41" fmla="*/ 16 h 27"/>
                <a:gd name="T42" fmla="*/ 64 w 80"/>
                <a:gd name="T43" fmla="*/ 15 h 27"/>
                <a:gd name="T44" fmla="*/ 62 w 80"/>
                <a:gd name="T45" fmla="*/ 12 h 27"/>
                <a:gd name="T46" fmla="*/ 59 w 80"/>
                <a:gd name="T47" fmla="*/ 8 h 27"/>
                <a:gd name="T48" fmla="*/ 58 w 80"/>
                <a:gd name="T49" fmla="*/ 4 h 27"/>
                <a:gd name="T50" fmla="*/ 58 w 80"/>
                <a:gd name="T51" fmla="*/ 4 h 27"/>
                <a:gd name="T52" fmla="*/ 58 w 80"/>
                <a:gd name="T53" fmla="*/ 4 h 27"/>
                <a:gd name="T54" fmla="*/ 58 w 80"/>
                <a:gd name="T55" fmla="*/ 4 h 27"/>
                <a:gd name="T56" fmla="*/ 58 w 80"/>
                <a:gd name="T57" fmla="*/ 2 h 27"/>
                <a:gd name="T58" fmla="*/ 55 w 80"/>
                <a:gd name="T59" fmla="*/ 0 h 27"/>
                <a:gd name="T60" fmla="*/ 25 w 80"/>
                <a:gd name="T61" fmla="*/ 0 h 27"/>
                <a:gd name="T62" fmla="*/ 25 w 80"/>
                <a:gd name="T63" fmla="*/ 0 h 27"/>
                <a:gd name="T64" fmla="*/ 22 w 80"/>
                <a:gd name="T65" fmla="*/ 2 h 27"/>
                <a:gd name="T66" fmla="*/ 21 w 80"/>
                <a:gd name="T67" fmla="*/ 4 h 27"/>
                <a:gd name="T68" fmla="*/ 21 w 80"/>
                <a:gd name="T69" fmla="*/ 4 h 27"/>
                <a:gd name="T70" fmla="*/ 21 w 80"/>
                <a:gd name="T71" fmla="*/ 4 h 27"/>
                <a:gd name="T72" fmla="*/ 21 w 80"/>
                <a:gd name="T73" fmla="*/ 4 h 27"/>
                <a:gd name="T74" fmla="*/ 21 w 80"/>
                <a:gd name="T75" fmla="*/ 8 h 27"/>
                <a:gd name="T76" fmla="*/ 18 w 80"/>
                <a:gd name="T77" fmla="*/ 12 h 27"/>
                <a:gd name="T78" fmla="*/ 16 w 80"/>
                <a:gd name="T79" fmla="*/ 15 h 27"/>
                <a:gd name="T80" fmla="*/ 10 w 80"/>
                <a:gd name="T81" fmla="*/ 16 h 27"/>
                <a:gd name="T82" fmla="*/ 3 w 80"/>
                <a:gd name="T83" fmla="*/ 18 h 27"/>
                <a:gd name="T84" fmla="*/ 3 w 80"/>
                <a:gd name="T85" fmla="*/ 18 h 27"/>
                <a:gd name="T86" fmla="*/ 0 w 80"/>
                <a:gd name="T87" fmla="*/ 19 h 27"/>
                <a:gd name="T88" fmla="*/ 0 w 80"/>
                <a:gd name="T89" fmla="*/ 20 h 27"/>
                <a:gd name="T90" fmla="*/ 0 w 80"/>
                <a:gd name="T9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27">
                  <a:moveTo>
                    <a:pt x="0" y="20"/>
                  </a:moveTo>
                  <a:lnTo>
                    <a:pt x="0" y="23"/>
                  </a:lnTo>
                  <a:lnTo>
                    <a:pt x="0" y="23"/>
                  </a:lnTo>
                  <a:lnTo>
                    <a:pt x="0" y="25"/>
                  </a:lnTo>
                  <a:lnTo>
                    <a:pt x="3" y="25"/>
                  </a:lnTo>
                  <a:lnTo>
                    <a:pt x="10" y="27"/>
                  </a:lnTo>
                  <a:lnTo>
                    <a:pt x="10" y="27"/>
                  </a:lnTo>
                  <a:lnTo>
                    <a:pt x="12" y="27"/>
                  </a:lnTo>
                  <a:lnTo>
                    <a:pt x="68" y="27"/>
                  </a:lnTo>
                  <a:lnTo>
                    <a:pt x="68" y="27"/>
                  </a:lnTo>
                  <a:lnTo>
                    <a:pt x="68" y="27"/>
                  </a:lnTo>
                  <a:lnTo>
                    <a:pt x="77" y="25"/>
                  </a:lnTo>
                  <a:lnTo>
                    <a:pt x="77" y="25"/>
                  </a:lnTo>
                  <a:lnTo>
                    <a:pt x="79" y="25"/>
                  </a:lnTo>
                  <a:lnTo>
                    <a:pt x="80" y="23"/>
                  </a:lnTo>
                  <a:lnTo>
                    <a:pt x="80" y="20"/>
                  </a:lnTo>
                  <a:lnTo>
                    <a:pt x="80" y="20"/>
                  </a:lnTo>
                  <a:lnTo>
                    <a:pt x="79" y="19"/>
                  </a:lnTo>
                  <a:lnTo>
                    <a:pt x="77" y="18"/>
                  </a:lnTo>
                  <a:lnTo>
                    <a:pt x="68" y="16"/>
                  </a:lnTo>
                  <a:lnTo>
                    <a:pt x="68" y="16"/>
                  </a:lnTo>
                  <a:lnTo>
                    <a:pt x="64" y="15"/>
                  </a:lnTo>
                  <a:lnTo>
                    <a:pt x="62" y="12"/>
                  </a:lnTo>
                  <a:lnTo>
                    <a:pt x="59" y="8"/>
                  </a:lnTo>
                  <a:lnTo>
                    <a:pt x="58" y="4"/>
                  </a:lnTo>
                  <a:lnTo>
                    <a:pt x="58" y="4"/>
                  </a:lnTo>
                  <a:lnTo>
                    <a:pt x="58" y="4"/>
                  </a:lnTo>
                  <a:lnTo>
                    <a:pt x="58" y="4"/>
                  </a:lnTo>
                  <a:lnTo>
                    <a:pt x="58" y="2"/>
                  </a:lnTo>
                  <a:lnTo>
                    <a:pt x="55" y="0"/>
                  </a:lnTo>
                  <a:lnTo>
                    <a:pt x="25" y="0"/>
                  </a:lnTo>
                  <a:lnTo>
                    <a:pt x="25" y="0"/>
                  </a:lnTo>
                  <a:lnTo>
                    <a:pt x="22" y="2"/>
                  </a:lnTo>
                  <a:lnTo>
                    <a:pt x="21" y="4"/>
                  </a:lnTo>
                  <a:lnTo>
                    <a:pt x="21" y="4"/>
                  </a:lnTo>
                  <a:lnTo>
                    <a:pt x="21" y="4"/>
                  </a:lnTo>
                  <a:lnTo>
                    <a:pt x="21" y="4"/>
                  </a:lnTo>
                  <a:lnTo>
                    <a:pt x="21" y="8"/>
                  </a:lnTo>
                  <a:lnTo>
                    <a:pt x="18" y="12"/>
                  </a:lnTo>
                  <a:lnTo>
                    <a:pt x="16" y="15"/>
                  </a:lnTo>
                  <a:lnTo>
                    <a:pt x="10" y="16"/>
                  </a:lnTo>
                  <a:lnTo>
                    <a:pt x="3" y="18"/>
                  </a:lnTo>
                  <a:lnTo>
                    <a:pt x="3" y="18"/>
                  </a:lnTo>
                  <a:lnTo>
                    <a:pt x="0" y="19"/>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6" name="Freeform 51">
              <a:extLst>
                <a:ext uri="{FF2B5EF4-FFF2-40B4-BE49-F238E27FC236}">
                  <a16:creationId xmlns:a16="http://schemas.microsoft.com/office/drawing/2014/main" id="{75B2B23B-CD14-4708-BBD2-47C7C7AF9ADD}"/>
                </a:ext>
              </a:extLst>
            </p:cNvPr>
            <p:cNvSpPr>
              <a:spLocks/>
            </p:cNvSpPr>
            <p:nvPr/>
          </p:nvSpPr>
          <p:spPr bwMode="auto">
            <a:xfrm>
              <a:off x="11553825" y="1992313"/>
              <a:ext cx="34925" cy="42863"/>
            </a:xfrm>
            <a:custGeom>
              <a:avLst/>
              <a:gdLst>
                <a:gd name="T0" fmla="*/ 29 w 67"/>
                <a:gd name="T1" fmla="*/ 63 h 80"/>
                <a:gd name="T2" fmla="*/ 29 w 67"/>
                <a:gd name="T3" fmla="*/ 63 h 80"/>
                <a:gd name="T4" fmla="*/ 45 w 67"/>
                <a:gd name="T5" fmla="*/ 43 h 80"/>
                <a:gd name="T6" fmla="*/ 59 w 67"/>
                <a:gd name="T7" fmla="*/ 22 h 80"/>
                <a:gd name="T8" fmla="*/ 59 w 67"/>
                <a:gd name="T9" fmla="*/ 22 h 80"/>
                <a:gd name="T10" fmla="*/ 67 w 67"/>
                <a:gd name="T11" fmla="*/ 10 h 80"/>
                <a:gd name="T12" fmla="*/ 67 w 67"/>
                <a:gd name="T13" fmla="*/ 10 h 80"/>
                <a:gd name="T14" fmla="*/ 63 w 67"/>
                <a:gd name="T15" fmla="*/ 6 h 80"/>
                <a:gd name="T16" fmla="*/ 59 w 67"/>
                <a:gd name="T17" fmla="*/ 0 h 80"/>
                <a:gd name="T18" fmla="*/ 59 w 67"/>
                <a:gd name="T19" fmla="*/ 0 h 80"/>
                <a:gd name="T20" fmla="*/ 49 w 67"/>
                <a:gd name="T21" fmla="*/ 15 h 80"/>
                <a:gd name="T22" fmla="*/ 34 w 67"/>
                <a:gd name="T23" fmla="*/ 35 h 80"/>
                <a:gd name="T24" fmla="*/ 34 w 67"/>
                <a:gd name="T25" fmla="*/ 35 h 80"/>
                <a:gd name="T26" fmla="*/ 20 w 67"/>
                <a:gd name="T27" fmla="*/ 55 h 80"/>
                <a:gd name="T28" fmla="*/ 20 w 67"/>
                <a:gd name="T29" fmla="*/ 55 h 80"/>
                <a:gd name="T30" fmla="*/ 0 w 67"/>
                <a:gd name="T31" fmla="*/ 80 h 80"/>
                <a:gd name="T32" fmla="*/ 16 w 67"/>
                <a:gd name="T33" fmla="*/ 80 h 80"/>
                <a:gd name="T34" fmla="*/ 16 w 67"/>
                <a:gd name="T35" fmla="*/ 80 h 80"/>
                <a:gd name="T36" fmla="*/ 29 w 67"/>
                <a:gd name="T37" fmla="*/ 63 h 80"/>
                <a:gd name="T38" fmla="*/ 29 w 67"/>
                <a:gd name="T39"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80">
                  <a:moveTo>
                    <a:pt x="29" y="63"/>
                  </a:moveTo>
                  <a:lnTo>
                    <a:pt x="29" y="63"/>
                  </a:lnTo>
                  <a:lnTo>
                    <a:pt x="45" y="43"/>
                  </a:lnTo>
                  <a:lnTo>
                    <a:pt x="59" y="22"/>
                  </a:lnTo>
                  <a:lnTo>
                    <a:pt x="59" y="22"/>
                  </a:lnTo>
                  <a:lnTo>
                    <a:pt x="67" y="10"/>
                  </a:lnTo>
                  <a:lnTo>
                    <a:pt x="67" y="10"/>
                  </a:lnTo>
                  <a:lnTo>
                    <a:pt x="63" y="6"/>
                  </a:lnTo>
                  <a:lnTo>
                    <a:pt x="59" y="0"/>
                  </a:lnTo>
                  <a:lnTo>
                    <a:pt x="59" y="0"/>
                  </a:lnTo>
                  <a:lnTo>
                    <a:pt x="49" y="15"/>
                  </a:lnTo>
                  <a:lnTo>
                    <a:pt x="34" y="35"/>
                  </a:lnTo>
                  <a:lnTo>
                    <a:pt x="34" y="35"/>
                  </a:lnTo>
                  <a:lnTo>
                    <a:pt x="20" y="55"/>
                  </a:lnTo>
                  <a:lnTo>
                    <a:pt x="20" y="55"/>
                  </a:lnTo>
                  <a:lnTo>
                    <a:pt x="0" y="80"/>
                  </a:lnTo>
                  <a:lnTo>
                    <a:pt x="16" y="80"/>
                  </a:lnTo>
                  <a:lnTo>
                    <a:pt x="16" y="80"/>
                  </a:lnTo>
                  <a:lnTo>
                    <a:pt x="29" y="63"/>
                  </a:lnTo>
                  <a:lnTo>
                    <a:pt x="29"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7" name="Freeform 52">
              <a:extLst>
                <a:ext uri="{FF2B5EF4-FFF2-40B4-BE49-F238E27FC236}">
                  <a16:creationId xmlns:a16="http://schemas.microsoft.com/office/drawing/2014/main" id="{AE19EF67-7455-4EE6-8B91-ECB6091649CB}"/>
                </a:ext>
              </a:extLst>
            </p:cNvPr>
            <p:cNvSpPr>
              <a:spLocks/>
            </p:cNvSpPr>
            <p:nvPr/>
          </p:nvSpPr>
          <p:spPr bwMode="auto">
            <a:xfrm>
              <a:off x="11341100" y="2074863"/>
              <a:ext cx="184150" cy="69850"/>
            </a:xfrm>
            <a:custGeom>
              <a:avLst/>
              <a:gdLst>
                <a:gd name="T0" fmla="*/ 321 w 347"/>
                <a:gd name="T1" fmla="*/ 6 h 133"/>
                <a:gd name="T2" fmla="*/ 321 w 347"/>
                <a:gd name="T3" fmla="*/ 6 h 133"/>
                <a:gd name="T4" fmla="*/ 301 w 347"/>
                <a:gd name="T5" fmla="*/ 22 h 133"/>
                <a:gd name="T6" fmla="*/ 281 w 347"/>
                <a:gd name="T7" fmla="*/ 36 h 133"/>
                <a:gd name="T8" fmla="*/ 281 w 347"/>
                <a:gd name="T9" fmla="*/ 36 h 133"/>
                <a:gd name="T10" fmla="*/ 260 w 347"/>
                <a:gd name="T11" fmla="*/ 49 h 133"/>
                <a:gd name="T12" fmla="*/ 260 w 347"/>
                <a:gd name="T13" fmla="*/ 49 h 133"/>
                <a:gd name="T14" fmla="*/ 239 w 347"/>
                <a:gd name="T15" fmla="*/ 63 h 133"/>
                <a:gd name="T16" fmla="*/ 239 w 347"/>
                <a:gd name="T17" fmla="*/ 63 h 133"/>
                <a:gd name="T18" fmla="*/ 218 w 347"/>
                <a:gd name="T19" fmla="*/ 73 h 133"/>
                <a:gd name="T20" fmla="*/ 196 w 347"/>
                <a:gd name="T21" fmla="*/ 85 h 133"/>
                <a:gd name="T22" fmla="*/ 196 w 347"/>
                <a:gd name="T23" fmla="*/ 85 h 133"/>
                <a:gd name="T24" fmla="*/ 173 w 347"/>
                <a:gd name="T25" fmla="*/ 94 h 133"/>
                <a:gd name="T26" fmla="*/ 151 w 347"/>
                <a:gd name="T27" fmla="*/ 102 h 133"/>
                <a:gd name="T28" fmla="*/ 139 w 347"/>
                <a:gd name="T29" fmla="*/ 106 h 133"/>
                <a:gd name="T30" fmla="*/ 127 w 347"/>
                <a:gd name="T31" fmla="*/ 109 h 133"/>
                <a:gd name="T32" fmla="*/ 116 w 347"/>
                <a:gd name="T33" fmla="*/ 111 h 133"/>
                <a:gd name="T34" fmla="*/ 116 w 347"/>
                <a:gd name="T35" fmla="*/ 111 h 133"/>
                <a:gd name="T36" fmla="*/ 104 w 347"/>
                <a:gd name="T37" fmla="*/ 114 h 133"/>
                <a:gd name="T38" fmla="*/ 79 w 347"/>
                <a:gd name="T39" fmla="*/ 118 h 133"/>
                <a:gd name="T40" fmla="*/ 79 w 347"/>
                <a:gd name="T41" fmla="*/ 118 h 133"/>
                <a:gd name="T42" fmla="*/ 55 w 347"/>
                <a:gd name="T43" fmla="*/ 120 h 133"/>
                <a:gd name="T44" fmla="*/ 55 w 347"/>
                <a:gd name="T45" fmla="*/ 120 h 133"/>
                <a:gd name="T46" fmla="*/ 43 w 347"/>
                <a:gd name="T47" fmla="*/ 122 h 133"/>
                <a:gd name="T48" fmla="*/ 30 w 347"/>
                <a:gd name="T49" fmla="*/ 122 h 133"/>
                <a:gd name="T50" fmla="*/ 30 w 347"/>
                <a:gd name="T51" fmla="*/ 122 h 133"/>
                <a:gd name="T52" fmla="*/ 18 w 347"/>
                <a:gd name="T53" fmla="*/ 122 h 133"/>
                <a:gd name="T54" fmla="*/ 6 w 347"/>
                <a:gd name="T55" fmla="*/ 122 h 133"/>
                <a:gd name="T56" fmla="*/ 6 w 347"/>
                <a:gd name="T57" fmla="*/ 122 h 133"/>
                <a:gd name="T58" fmla="*/ 0 w 347"/>
                <a:gd name="T59" fmla="*/ 122 h 133"/>
                <a:gd name="T60" fmla="*/ 0 w 347"/>
                <a:gd name="T61" fmla="*/ 133 h 133"/>
                <a:gd name="T62" fmla="*/ 0 w 347"/>
                <a:gd name="T63" fmla="*/ 133 h 133"/>
                <a:gd name="T64" fmla="*/ 5 w 347"/>
                <a:gd name="T65" fmla="*/ 133 h 133"/>
                <a:gd name="T66" fmla="*/ 5 w 347"/>
                <a:gd name="T67" fmla="*/ 133 h 133"/>
                <a:gd name="T68" fmla="*/ 18 w 347"/>
                <a:gd name="T69" fmla="*/ 133 h 133"/>
                <a:gd name="T70" fmla="*/ 30 w 347"/>
                <a:gd name="T71" fmla="*/ 133 h 133"/>
                <a:gd name="T72" fmla="*/ 43 w 347"/>
                <a:gd name="T73" fmla="*/ 133 h 133"/>
                <a:gd name="T74" fmla="*/ 43 w 347"/>
                <a:gd name="T75" fmla="*/ 133 h 133"/>
                <a:gd name="T76" fmla="*/ 56 w 347"/>
                <a:gd name="T77" fmla="*/ 132 h 133"/>
                <a:gd name="T78" fmla="*/ 56 w 347"/>
                <a:gd name="T79" fmla="*/ 132 h 133"/>
                <a:gd name="T80" fmla="*/ 81 w 347"/>
                <a:gd name="T81" fmla="*/ 130 h 133"/>
                <a:gd name="T82" fmla="*/ 105 w 347"/>
                <a:gd name="T83" fmla="*/ 126 h 133"/>
                <a:gd name="T84" fmla="*/ 105 w 347"/>
                <a:gd name="T85" fmla="*/ 126 h 133"/>
                <a:gd name="T86" fmla="*/ 118 w 347"/>
                <a:gd name="T87" fmla="*/ 123 h 133"/>
                <a:gd name="T88" fmla="*/ 130 w 347"/>
                <a:gd name="T89" fmla="*/ 120 h 133"/>
                <a:gd name="T90" fmla="*/ 142 w 347"/>
                <a:gd name="T91" fmla="*/ 118 h 133"/>
                <a:gd name="T92" fmla="*/ 154 w 347"/>
                <a:gd name="T93" fmla="*/ 114 h 133"/>
                <a:gd name="T94" fmla="*/ 154 w 347"/>
                <a:gd name="T95" fmla="*/ 114 h 133"/>
                <a:gd name="T96" fmla="*/ 177 w 347"/>
                <a:gd name="T97" fmla="*/ 105 h 133"/>
                <a:gd name="T98" fmla="*/ 201 w 347"/>
                <a:gd name="T99" fmla="*/ 95 h 133"/>
                <a:gd name="T100" fmla="*/ 223 w 347"/>
                <a:gd name="T101" fmla="*/ 85 h 133"/>
                <a:gd name="T102" fmla="*/ 223 w 347"/>
                <a:gd name="T103" fmla="*/ 85 h 133"/>
                <a:gd name="T104" fmla="*/ 246 w 347"/>
                <a:gd name="T105" fmla="*/ 73 h 133"/>
                <a:gd name="T106" fmla="*/ 246 w 347"/>
                <a:gd name="T107" fmla="*/ 73 h 133"/>
                <a:gd name="T108" fmla="*/ 267 w 347"/>
                <a:gd name="T109" fmla="*/ 60 h 133"/>
                <a:gd name="T110" fmla="*/ 267 w 347"/>
                <a:gd name="T111" fmla="*/ 60 h 133"/>
                <a:gd name="T112" fmla="*/ 288 w 347"/>
                <a:gd name="T113" fmla="*/ 46 h 133"/>
                <a:gd name="T114" fmla="*/ 288 w 347"/>
                <a:gd name="T115" fmla="*/ 46 h 133"/>
                <a:gd name="T116" fmla="*/ 309 w 347"/>
                <a:gd name="T117" fmla="*/ 31 h 133"/>
                <a:gd name="T118" fmla="*/ 329 w 347"/>
                <a:gd name="T119" fmla="*/ 15 h 133"/>
                <a:gd name="T120" fmla="*/ 347 w 347"/>
                <a:gd name="T121" fmla="*/ 0 h 133"/>
                <a:gd name="T122" fmla="*/ 327 w 347"/>
                <a:gd name="T123" fmla="*/ 0 h 133"/>
                <a:gd name="T124" fmla="*/ 321 w 347"/>
                <a:gd name="T125"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7" h="133">
                  <a:moveTo>
                    <a:pt x="321" y="6"/>
                  </a:moveTo>
                  <a:lnTo>
                    <a:pt x="321" y="6"/>
                  </a:lnTo>
                  <a:lnTo>
                    <a:pt x="301" y="22"/>
                  </a:lnTo>
                  <a:lnTo>
                    <a:pt x="281" y="36"/>
                  </a:lnTo>
                  <a:lnTo>
                    <a:pt x="281" y="36"/>
                  </a:lnTo>
                  <a:lnTo>
                    <a:pt x="260" y="49"/>
                  </a:lnTo>
                  <a:lnTo>
                    <a:pt x="260" y="49"/>
                  </a:lnTo>
                  <a:lnTo>
                    <a:pt x="239" y="63"/>
                  </a:lnTo>
                  <a:lnTo>
                    <a:pt x="239" y="63"/>
                  </a:lnTo>
                  <a:lnTo>
                    <a:pt x="218" y="73"/>
                  </a:lnTo>
                  <a:lnTo>
                    <a:pt x="196" y="85"/>
                  </a:lnTo>
                  <a:lnTo>
                    <a:pt x="196" y="85"/>
                  </a:lnTo>
                  <a:lnTo>
                    <a:pt x="173" y="94"/>
                  </a:lnTo>
                  <a:lnTo>
                    <a:pt x="151" y="102"/>
                  </a:lnTo>
                  <a:lnTo>
                    <a:pt x="139" y="106"/>
                  </a:lnTo>
                  <a:lnTo>
                    <a:pt x="127" y="109"/>
                  </a:lnTo>
                  <a:lnTo>
                    <a:pt x="116" y="111"/>
                  </a:lnTo>
                  <a:lnTo>
                    <a:pt x="116" y="111"/>
                  </a:lnTo>
                  <a:lnTo>
                    <a:pt x="104" y="114"/>
                  </a:lnTo>
                  <a:lnTo>
                    <a:pt x="79" y="118"/>
                  </a:lnTo>
                  <a:lnTo>
                    <a:pt x="79" y="118"/>
                  </a:lnTo>
                  <a:lnTo>
                    <a:pt x="55" y="120"/>
                  </a:lnTo>
                  <a:lnTo>
                    <a:pt x="55" y="120"/>
                  </a:lnTo>
                  <a:lnTo>
                    <a:pt x="43" y="122"/>
                  </a:lnTo>
                  <a:lnTo>
                    <a:pt x="30" y="122"/>
                  </a:lnTo>
                  <a:lnTo>
                    <a:pt x="30" y="122"/>
                  </a:lnTo>
                  <a:lnTo>
                    <a:pt x="18" y="122"/>
                  </a:lnTo>
                  <a:lnTo>
                    <a:pt x="6" y="122"/>
                  </a:lnTo>
                  <a:lnTo>
                    <a:pt x="6" y="122"/>
                  </a:lnTo>
                  <a:lnTo>
                    <a:pt x="0" y="122"/>
                  </a:lnTo>
                  <a:lnTo>
                    <a:pt x="0" y="133"/>
                  </a:lnTo>
                  <a:lnTo>
                    <a:pt x="0" y="133"/>
                  </a:lnTo>
                  <a:lnTo>
                    <a:pt x="5" y="133"/>
                  </a:lnTo>
                  <a:lnTo>
                    <a:pt x="5" y="133"/>
                  </a:lnTo>
                  <a:lnTo>
                    <a:pt x="18" y="133"/>
                  </a:lnTo>
                  <a:lnTo>
                    <a:pt x="30" y="133"/>
                  </a:lnTo>
                  <a:lnTo>
                    <a:pt x="43" y="133"/>
                  </a:lnTo>
                  <a:lnTo>
                    <a:pt x="43" y="133"/>
                  </a:lnTo>
                  <a:lnTo>
                    <a:pt x="56" y="132"/>
                  </a:lnTo>
                  <a:lnTo>
                    <a:pt x="56" y="132"/>
                  </a:lnTo>
                  <a:lnTo>
                    <a:pt x="81" y="130"/>
                  </a:lnTo>
                  <a:lnTo>
                    <a:pt x="105" y="126"/>
                  </a:lnTo>
                  <a:lnTo>
                    <a:pt x="105" y="126"/>
                  </a:lnTo>
                  <a:lnTo>
                    <a:pt x="118" y="123"/>
                  </a:lnTo>
                  <a:lnTo>
                    <a:pt x="130" y="120"/>
                  </a:lnTo>
                  <a:lnTo>
                    <a:pt x="142" y="118"/>
                  </a:lnTo>
                  <a:lnTo>
                    <a:pt x="154" y="114"/>
                  </a:lnTo>
                  <a:lnTo>
                    <a:pt x="154" y="114"/>
                  </a:lnTo>
                  <a:lnTo>
                    <a:pt x="177" y="105"/>
                  </a:lnTo>
                  <a:lnTo>
                    <a:pt x="201" y="95"/>
                  </a:lnTo>
                  <a:lnTo>
                    <a:pt x="223" y="85"/>
                  </a:lnTo>
                  <a:lnTo>
                    <a:pt x="223" y="85"/>
                  </a:lnTo>
                  <a:lnTo>
                    <a:pt x="246" y="73"/>
                  </a:lnTo>
                  <a:lnTo>
                    <a:pt x="246" y="73"/>
                  </a:lnTo>
                  <a:lnTo>
                    <a:pt x="267" y="60"/>
                  </a:lnTo>
                  <a:lnTo>
                    <a:pt x="267" y="60"/>
                  </a:lnTo>
                  <a:lnTo>
                    <a:pt x="288" y="46"/>
                  </a:lnTo>
                  <a:lnTo>
                    <a:pt x="288" y="46"/>
                  </a:lnTo>
                  <a:lnTo>
                    <a:pt x="309" y="31"/>
                  </a:lnTo>
                  <a:lnTo>
                    <a:pt x="329" y="15"/>
                  </a:lnTo>
                  <a:lnTo>
                    <a:pt x="347" y="0"/>
                  </a:lnTo>
                  <a:lnTo>
                    <a:pt x="327" y="0"/>
                  </a:lnTo>
                  <a:lnTo>
                    <a:pt x="32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8" name="Freeform 53">
              <a:extLst>
                <a:ext uri="{FF2B5EF4-FFF2-40B4-BE49-F238E27FC236}">
                  <a16:creationId xmlns:a16="http://schemas.microsoft.com/office/drawing/2014/main" id="{27C8DA4C-EE60-4AA5-BC27-1B86E65E9E5B}"/>
                </a:ext>
              </a:extLst>
            </p:cNvPr>
            <p:cNvSpPr>
              <a:spLocks/>
            </p:cNvSpPr>
            <p:nvPr/>
          </p:nvSpPr>
          <p:spPr bwMode="auto">
            <a:xfrm>
              <a:off x="11217275" y="2152651"/>
              <a:ext cx="30162" cy="38100"/>
            </a:xfrm>
            <a:custGeom>
              <a:avLst/>
              <a:gdLst>
                <a:gd name="T0" fmla="*/ 7 w 57"/>
                <a:gd name="T1" fmla="*/ 63 h 72"/>
                <a:gd name="T2" fmla="*/ 7 w 57"/>
                <a:gd name="T3" fmla="*/ 63 h 72"/>
                <a:gd name="T4" fmla="*/ 0 w 57"/>
                <a:gd name="T5" fmla="*/ 72 h 72"/>
                <a:gd name="T6" fmla="*/ 15 w 57"/>
                <a:gd name="T7" fmla="*/ 72 h 72"/>
                <a:gd name="T8" fmla="*/ 15 w 57"/>
                <a:gd name="T9" fmla="*/ 72 h 72"/>
                <a:gd name="T10" fmla="*/ 18 w 57"/>
                <a:gd name="T11" fmla="*/ 71 h 72"/>
                <a:gd name="T12" fmla="*/ 18 w 57"/>
                <a:gd name="T13" fmla="*/ 71 h 72"/>
                <a:gd name="T14" fmla="*/ 47 w 57"/>
                <a:gd name="T15" fmla="*/ 34 h 72"/>
                <a:gd name="T16" fmla="*/ 47 w 57"/>
                <a:gd name="T17" fmla="*/ 34 h 72"/>
                <a:gd name="T18" fmla="*/ 57 w 57"/>
                <a:gd name="T19" fmla="*/ 21 h 72"/>
                <a:gd name="T20" fmla="*/ 57 w 57"/>
                <a:gd name="T21" fmla="*/ 0 h 72"/>
                <a:gd name="T22" fmla="*/ 57 w 57"/>
                <a:gd name="T23" fmla="*/ 0 h 72"/>
                <a:gd name="T24" fmla="*/ 38 w 57"/>
                <a:gd name="T25" fmla="*/ 26 h 72"/>
                <a:gd name="T26" fmla="*/ 38 w 57"/>
                <a:gd name="T27" fmla="*/ 26 h 72"/>
                <a:gd name="T28" fmla="*/ 7 w 57"/>
                <a:gd name="T29" fmla="*/ 63 h 72"/>
                <a:gd name="T30" fmla="*/ 7 w 57"/>
                <a:gd name="T31"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2">
                  <a:moveTo>
                    <a:pt x="7" y="63"/>
                  </a:moveTo>
                  <a:lnTo>
                    <a:pt x="7" y="63"/>
                  </a:lnTo>
                  <a:lnTo>
                    <a:pt x="0" y="72"/>
                  </a:lnTo>
                  <a:lnTo>
                    <a:pt x="15" y="72"/>
                  </a:lnTo>
                  <a:lnTo>
                    <a:pt x="15" y="72"/>
                  </a:lnTo>
                  <a:lnTo>
                    <a:pt x="18" y="71"/>
                  </a:lnTo>
                  <a:lnTo>
                    <a:pt x="18" y="71"/>
                  </a:lnTo>
                  <a:lnTo>
                    <a:pt x="47" y="34"/>
                  </a:lnTo>
                  <a:lnTo>
                    <a:pt x="47" y="34"/>
                  </a:lnTo>
                  <a:lnTo>
                    <a:pt x="57" y="21"/>
                  </a:lnTo>
                  <a:lnTo>
                    <a:pt x="57" y="0"/>
                  </a:lnTo>
                  <a:lnTo>
                    <a:pt x="57" y="0"/>
                  </a:lnTo>
                  <a:lnTo>
                    <a:pt x="38" y="26"/>
                  </a:lnTo>
                  <a:lnTo>
                    <a:pt x="38" y="26"/>
                  </a:lnTo>
                  <a:lnTo>
                    <a:pt x="7" y="63"/>
                  </a:lnTo>
                  <a:lnTo>
                    <a:pt x="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sp>
          <p:nvSpPr>
            <p:cNvPr id="689" name="Freeform 54">
              <a:extLst>
                <a:ext uri="{FF2B5EF4-FFF2-40B4-BE49-F238E27FC236}">
                  <a16:creationId xmlns:a16="http://schemas.microsoft.com/office/drawing/2014/main" id="{9B36853E-13B1-4972-BD4A-532D773B7AB1}"/>
                </a:ext>
              </a:extLst>
            </p:cNvPr>
            <p:cNvSpPr>
              <a:spLocks/>
            </p:cNvSpPr>
            <p:nvPr/>
          </p:nvSpPr>
          <p:spPr bwMode="auto">
            <a:xfrm>
              <a:off x="10772775" y="2195513"/>
              <a:ext cx="474662" cy="19050"/>
            </a:xfrm>
            <a:custGeom>
              <a:avLst/>
              <a:gdLst>
                <a:gd name="T0" fmla="*/ 0 w 897"/>
                <a:gd name="T1" fmla="*/ 7 h 35"/>
                <a:gd name="T2" fmla="*/ 0 w 897"/>
                <a:gd name="T3" fmla="*/ 28 h 35"/>
                <a:gd name="T4" fmla="*/ 0 w 897"/>
                <a:gd name="T5" fmla="*/ 28 h 35"/>
                <a:gd name="T6" fmla="*/ 0 w 897"/>
                <a:gd name="T7" fmla="*/ 31 h 35"/>
                <a:gd name="T8" fmla="*/ 1 w 897"/>
                <a:gd name="T9" fmla="*/ 32 h 35"/>
                <a:gd name="T10" fmla="*/ 3 w 897"/>
                <a:gd name="T11" fmla="*/ 33 h 35"/>
                <a:gd name="T12" fmla="*/ 5 w 897"/>
                <a:gd name="T13" fmla="*/ 35 h 35"/>
                <a:gd name="T14" fmla="*/ 897 w 897"/>
                <a:gd name="T15" fmla="*/ 35 h 35"/>
                <a:gd name="T16" fmla="*/ 897 w 897"/>
                <a:gd name="T17" fmla="*/ 0 h 35"/>
                <a:gd name="T18" fmla="*/ 5 w 897"/>
                <a:gd name="T19" fmla="*/ 0 h 35"/>
                <a:gd name="T20" fmla="*/ 5 w 897"/>
                <a:gd name="T21" fmla="*/ 0 h 35"/>
                <a:gd name="T22" fmla="*/ 3 w 897"/>
                <a:gd name="T23" fmla="*/ 2 h 35"/>
                <a:gd name="T24" fmla="*/ 1 w 897"/>
                <a:gd name="T25" fmla="*/ 3 h 35"/>
                <a:gd name="T26" fmla="*/ 0 w 897"/>
                <a:gd name="T27" fmla="*/ 4 h 35"/>
                <a:gd name="T28" fmla="*/ 0 w 897"/>
                <a:gd name="T29" fmla="*/ 7 h 35"/>
                <a:gd name="T30" fmla="*/ 0 w 897"/>
                <a:gd name="T3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7" h="35">
                  <a:moveTo>
                    <a:pt x="0" y="7"/>
                  </a:moveTo>
                  <a:lnTo>
                    <a:pt x="0" y="28"/>
                  </a:lnTo>
                  <a:lnTo>
                    <a:pt x="0" y="28"/>
                  </a:lnTo>
                  <a:lnTo>
                    <a:pt x="0" y="31"/>
                  </a:lnTo>
                  <a:lnTo>
                    <a:pt x="1" y="32"/>
                  </a:lnTo>
                  <a:lnTo>
                    <a:pt x="3" y="33"/>
                  </a:lnTo>
                  <a:lnTo>
                    <a:pt x="5" y="35"/>
                  </a:lnTo>
                  <a:lnTo>
                    <a:pt x="897" y="35"/>
                  </a:lnTo>
                  <a:lnTo>
                    <a:pt x="897" y="0"/>
                  </a:lnTo>
                  <a:lnTo>
                    <a:pt x="5" y="0"/>
                  </a:lnTo>
                  <a:lnTo>
                    <a:pt x="5" y="0"/>
                  </a:lnTo>
                  <a:lnTo>
                    <a:pt x="3" y="2"/>
                  </a:lnTo>
                  <a:lnTo>
                    <a:pt x="1" y="3"/>
                  </a:lnTo>
                  <a:lnTo>
                    <a:pt x="0" y="4"/>
                  </a:lnTo>
                  <a:lnTo>
                    <a:pt x="0" y="7"/>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endParaRPr lang="en-US" sz="1814">
                <a:solidFill>
                  <a:prstClr val="black"/>
                </a:solidFill>
                <a:latin typeface="Arial"/>
              </a:endParaRPr>
            </a:p>
          </p:txBody>
        </p:sp>
      </p:grpSp>
      <p:sp>
        <p:nvSpPr>
          <p:cNvPr id="690" name="Rectangle 689">
            <a:extLst>
              <a:ext uri="{FF2B5EF4-FFF2-40B4-BE49-F238E27FC236}">
                <a16:creationId xmlns:a16="http://schemas.microsoft.com/office/drawing/2014/main" id="{9791947B-FA3D-44B3-B73C-0613249CCF30}"/>
              </a:ext>
            </a:extLst>
          </p:cNvPr>
          <p:cNvSpPr/>
          <p:nvPr/>
        </p:nvSpPr>
        <p:spPr bwMode="ltGray">
          <a:xfrm>
            <a:off x="8596938" y="4159961"/>
            <a:ext cx="1070242" cy="47700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Stand-alone systems</a:t>
            </a:r>
          </a:p>
        </p:txBody>
      </p:sp>
      <p:sp>
        <p:nvSpPr>
          <p:cNvPr id="691" name="Freeform 14">
            <a:extLst>
              <a:ext uri="{FF2B5EF4-FFF2-40B4-BE49-F238E27FC236}">
                <a16:creationId xmlns:a16="http://schemas.microsoft.com/office/drawing/2014/main" id="{1DBD7F2F-AA8A-4A59-B350-9066E1210FC0}"/>
              </a:ext>
            </a:extLst>
          </p:cNvPr>
          <p:cNvSpPr>
            <a:spLocks noChangeAspect="1" noEditPoints="1"/>
          </p:cNvSpPr>
          <p:nvPr/>
        </p:nvSpPr>
        <p:spPr bwMode="auto">
          <a:xfrm>
            <a:off x="9307140" y="4347567"/>
            <a:ext cx="298471" cy="244219"/>
          </a:xfrm>
          <a:custGeom>
            <a:avLst/>
            <a:gdLst>
              <a:gd name="T0" fmla="*/ 3230 w 3312"/>
              <a:gd name="T1" fmla="*/ 876 h 2710"/>
              <a:gd name="T2" fmla="*/ 3310 w 3312"/>
              <a:gd name="T3" fmla="*/ 924 h 2710"/>
              <a:gd name="T4" fmla="*/ 3048 w 3312"/>
              <a:gd name="T5" fmla="*/ 2608 h 2710"/>
              <a:gd name="T6" fmla="*/ 2974 w 3312"/>
              <a:gd name="T7" fmla="*/ 2696 h 2710"/>
              <a:gd name="T8" fmla="*/ 2894 w 3312"/>
              <a:gd name="T9" fmla="*/ 2710 h 2710"/>
              <a:gd name="T10" fmla="*/ 788 w 3312"/>
              <a:gd name="T11" fmla="*/ 2486 h 2710"/>
              <a:gd name="T12" fmla="*/ 1210 w 3312"/>
              <a:gd name="T13" fmla="*/ 1282 h 2710"/>
              <a:gd name="T14" fmla="*/ 1270 w 3312"/>
              <a:gd name="T15" fmla="*/ 1214 h 2710"/>
              <a:gd name="T16" fmla="*/ 2078 w 3312"/>
              <a:gd name="T17" fmla="*/ 1134 h 2710"/>
              <a:gd name="T18" fmla="*/ 840 w 3312"/>
              <a:gd name="T19" fmla="*/ 2418 h 2710"/>
              <a:gd name="T20" fmla="*/ 1686 w 3312"/>
              <a:gd name="T21" fmla="*/ 2500 h 2710"/>
              <a:gd name="T22" fmla="*/ 2934 w 3312"/>
              <a:gd name="T23" fmla="*/ 2586 h 2710"/>
              <a:gd name="T24" fmla="*/ 3194 w 3312"/>
              <a:gd name="T25" fmla="*/ 956 h 2710"/>
              <a:gd name="T26" fmla="*/ 2362 w 3312"/>
              <a:gd name="T27" fmla="*/ 1770 h 2710"/>
              <a:gd name="T28" fmla="*/ 2200 w 3312"/>
              <a:gd name="T29" fmla="*/ 2452 h 2710"/>
              <a:gd name="T30" fmla="*/ 2166 w 3312"/>
              <a:gd name="T31" fmla="*/ 1886 h 2710"/>
              <a:gd name="T32" fmla="*/ 1590 w 3312"/>
              <a:gd name="T33" fmla="*/ 1902 h 2710"/>
              <a:gd name="T34" fmla="*/ 2054 w 3312"/>
              <a:gd name="T35" fmla="*/ 2320 h 2710"/>
              <a:gd name="T36" fmla="*/ 2972 w 3312"/>
              <a:gd name="T37" fmla="*/ 1060 h 2710"/>
              <a:gd name="T38" fmla="*/ 2374 w 3312"/>
              <a:gd name="T39" fmla="*/ 1720 h 2710"/>
              <a:gd name="T40" fmla="*/ 2232 w 3312"/>
              <a:gd name="T41" fmla="*/ 1624 h 2710"/>
              <a:gd name="T42" fmla="*/ 1772 w 3312"/>
              <a:gd name="T43" fmla="*/ 1322 h 2710"/>
              <a:gd name="T44" fmla="*/ 2100 w 3312"/>
              <a:gd name="T45" fmla="*/ 1734 h 2710"/>
              <a:gd name="T46" fmla="*/ 1486 w 3312"/>
              <a:gd name="T47" fmla="*/ 1812 h 2710"/>
              <a:gd name="T48" fmla="*/ 950 w 3312"/>
              <a:gd name="T49" fmla="*/ 2270 h 2710"/>
              <a:gd name="T50" fmla="*/ 1616 w 3312"/>
              <a:gd name="T51" fmla="*/ 1670 h 2710"/>
              <a:gd name="T52" fmla="*/ 1372 w 3312"/>
              <a:gd name="T53" fmla="*/ 1300 h 2710"/>
              <a:gd name="T54" fmla="*/ 1500 w 3312"/>
              <a:gd name="T55" fmla="*/ 1768 h 2710"/>
              <a:gd name="T56" fmla="*/ 966 w 3312"/>
              <a:gd name="T57" fmla="*/ 472 h 2710"/>
              <a:gd name="T58" fmla="*/ 924 w 3312"/>
              <a:gd name="T59" fmla="*/ 618 h 2710"/>
              <a:gd name="T60" fmla="*/ 594 w 3312"/>
              <a:gd name="T61" fmla="*/ 468 h 2710"/>
              <a:gd name="T62" fmla="*/ 484 w 3312"/>
              <a:gd name="T63" fmla="*/ 440 h 2710"/>
              <a:gd name="T64" fmla="*/ 750 w 3312"/>
              <a:gd name="T65" fmla="*/ 870 h 2710"/>
              <a:gd name="T66" fmla="*/ 418 w 3312"/>
              <a:gd name="T67" fmla="*/ 804 h 2710"/>
              <a:gd name="T68" fmla="*/ 448 w 3312"/>
              <a:gd name="T69" fmla="*/ 1052 h 2710"/>
              <a:gd name="T70" fmla="*/ 0 w 3312"/>
              <a:gd name="T71" fmla="*/ 1098 h 2710"/>
              <a:gd name="T72" fmla="*/ 598 w 3312"/>
              <a:gd name="T73" fmla="*/ 1224 h 2710"/>
              <a:gd name="T74" fmla="*/ 270 w 3312"/>
              <a:gd name="T75" fmla="*/ 1474 h 2710"/>
              <a:gd name="T76" fmla="*/ 678 w 3312"/>
              <a:gd name="T77" fmla="*/ 1458 h 2710"/>
              <a:gd name="T78" fmla="*/ 288 w 3312"/>
              <a:gd name="T79" fmla="*/ 1928 h 2710"/>
              <a:gd name="T80" fmla="*/ 658 w 3312"/>
              <a:gd name="T81" fmla="*/ 1692 h 2710"/>
              <a:gd name="T82" fmla="*/ 774 w 3312"/>
              <a:gd name="T83" fmla="*/ 1890 h 2710"/>
              <a:gd name="T84" fmla="*/ 996 w 3312"/>
              <a:gd name="T85" fmla="*/ 1642 h 2710"/>
              <a:gd name="T86" fmla="*/ 914 w 3312"/>
              <a:gd name="T87" fmla="*/ 1438 h 2710"/>
              <a:gd name="T88" fmla="*/ 804 w 3312"/>
              <a:gd name="T89" fmla="*/ 1262 h 2710"/>
              <a:gd name="T90" fmla="*/ 802 w 3312"/>
              <a:gd name="T91" fmla="*/ 1064 h 2710"/>
              <a:gd name="T92" fmla="*/ 940 w 3312"/>
              <a:gd name="T93" fmla="*/ 860 h 2710"/>
              <a:gd name="T94" fmla="*/ 1180 w 3312"/>
              <a:gd name="T95" fmla="*/ 790 h 2710"/>
              <a:gd name="T96" fmla="*/ 1358 w 3312"/>
              <a:gd name="T97" fmla="*/ 846 h 2710"/>
              <a:gd name="T98" fmla="*/ 1496 w 3312"/>
              <a:gd name="T99" fmla="*/ 1004 h 2710"/>
              <a:gd name="T100" fmla="*/ 2048 w 3312"/>
              <a:gd name="T101" fmla="*/ 842 h 2710"/>
              <a:gd name="T102" fmla="*/ 1692 w 3312"/>
              <a:gd name="T103" fmla="*/ 792 h 2710"/>
              <a:gd name="T104" fmla="*/ 2022 w 3312"/>
              <a:gd name="T105" fmla="*/ 382 h 2710"/>
              <a:gd name="T106" fmla="*/ 1584 w 3312"/>
              <a:gd name="T107" fmla="*/ 672 h 2710"/>
              <a:gd name="T108" fmla="*/ 1576 w 3312"/>
              <a:gd name="T109" fmla="*/ 314 h 2710"/>
              <a:gd name="T110" fmla="*/ 1302 w 3312"/>
              <a:gd name="T111" fmla="*/ 692 h 2710"/>
              <a:gd name="T112" fmla="*/ 1236 w 3312"/>
              <a:gd name="T113" fmla="*/ 90 h 2710"/>
              <a:gd name="T114" fmla="*/ 1156 w 3312"/>
              <a:gd name="T115" fmla="*/ 344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12" h="2710">
                <a:moveTo>
                  <a:pt x="1296" y="1206"/>
                </a:moveTo>
                <a:lnTo>
                  <a:pt x="1296" y="1206"/>
                </a:lnTo>
                <a:lnTo>
                  <a:pt x="2098" y="1068"/>
                </a:lnTo>
                <a:lnTo>
                  <a:pt x="2098" y="1068"/>
                </a:lnTo>
                <a:lnTo>
                  <a:pt x="3208" y="878"/>
                </a:lnTo>
                <a:lnTo>
                  <a:pt x="3208" y="878"/>
                </a:lnTo>
                <a:lnTo>
                  <a:pt x="3230" y="876"/>
                </a:lnTo>
                <a:lnTo>
                  <a:pt x="3252" y="878"/>
                </a:lnTo>
                <a:lnTo>
                  <a:pt x="3270" y="882"/>
                </a:lnTo>
                <a:lnTo>
                  <a:pt x="3286" y="890"/>
                </a:lnTo>
                <a:lnTo>
                  <a:pt x="3300" y="902"/>
                </a:lnTo>
                <a:lnTo>
                  <a:pt x="3304" y="908"/>
                </a:lnTo>
                <a:lnTo>
                  <a:pt x="3308" y="916"/>
                </a:lnTo>
                <a:lnTo>
                  <a:pt x="3310" y="924"/>
                </a:lnTo>
                <a:lnTo>
                  <a:pt x="3312" y="932"/>
                </a:lnTo>
                <a:lnTo>
                  <a:pt x="3312" y="940"/>
                </a:lnTo>
                <a:lnTo>
                  <a:pt x="3312" y="950"/>
                </a:lnTo>
                <a:lnTo>
                  <a:pt x="3312" y="950"/>
                </a:lnTo>
                <a:lnTo>
                  <a:pt x="3052" y="2594"/>
                </a:lnTo>
                <a:lnTo>
                  <a:pt x="3052" y="2594"/>
                </a:lnTo>
                <a:lnTo>
                  <a:pt x="3048" y="2608"/>
                </a:lnTo>
                <a:lnTo>
                  <a:pt x="3044" y="2620"/>
                </a:lnTo>
                <a:lnTo>
                  <a:pt x="3038" y="2632"/>
                </a:lnTo>
                <a:lnTo>
                  <a:pt x="3032" y="2644"/>
                </a:lnTo>
                <a:lnTo>
                  <a:pt x="3024" y="2654"/>
                </a:lnTo>
                <a:lnTo>
                  <a:pt x="3016" y="2664"/>
                </a:lnTo>
                <a:lnTo>
                  <a:pt x="2996" y="2682"/>
                </a:lnTo>
                <a:lnTo>
                  <a:pt x="2974" y="2696"/>
                </a:lnTo>
                <a:lnTo>
                  <a:pt x="2962" y="2700"/>
                </a:lnTo>
                <a:lnTo>
                  <a:pt x="2948" y="2706"/>
                </a:lnTo>
                <a:lnTo>
                  <a:pt x="2936" y="2708"/>
                </a:lnTo>
                <a:lnTo>
                  <a:pt x="2922" y="2710"/>
                </a:lnTo>
                <a:lnTo>
                  <a:pt x="2908" y="2710"/>
                </a:lnTo>
                <a:lnTo>
                  <a:pt x="2894" y="2710"/>
                </a:lnTo>
                <a:lnTo>
                  <a:pt x="2894" y="2710"/>
                </a:lnTo>
                <a:lnTo>
                  <a:pt x="1660" y="2588"/>
                </a:lnTo>
                <a:lnTo>
                  <a:pt x="1660" y="2588"/>
                </a:lnTo>
                <a:lnTo>
                  <a:pt x="818" y="2504"/>
                </a:lnTo>
                <a:lnTo>
                  <a:pt x="818" y="2504"/>
                </a:lnTo>
                <a:lnTo>
                  <a:pt x="806" y="2502"/>
                </a:lnTo>
                <a:lnTo>
                  <a:pt x="796" y="2496"/>
                </a:lnTo>
                <a:lnTo>
                  <a:pt x="788" y="2486"/>
                </a:lnTo>
                <a:lnTo>
                  <a:pt x="782" y="2476"/>
                </a:lnTo>
                <a:lnTo>
                  <a:pt x="780" y="2462"/>
                </a:lnTo>
                <a:lnTo>
                  <a:pt x="780" y="2448"/>
                </a:lnTo>
                <a:lnTo>
                  <a:pt x="782" y="2432"/>
                </a:lnTo>
                <a:lnTo>
                  <a:pt x="786" y="2414"/>
                </a:lnTo>
                <a:lnTo>
                  <a:pt x="786" y="2414"/>
                </a:lnTo>
                <a:lnTo>
                  <a:pt x="1210" y="1282"/>
                </a:lnTo>
                <a:lnTo>
                  <a:pt x="1210" y="1282"/>
                </a:lnTo>
                <a:lnTo>
                  <a:pt x="1216" y="1268"/>
                </a:lnTo>
                <a:lnTo>
                  <a:pt x="1224" y="1256"/>
                </a:lnTo>
                <a:lnTo>
                  <a:pt x="1234" y="1244"/>
                </a:lnTo>
                <a:lnTo>
                  <a:pt x="1246" y="1232"/>
                </a:lnTo>
                <a:lnTo>
                  <a:pt x="1258" y="1222"/>
                </a:lnTo>
                <a:lnTo>
                  <a:pt x="1270" y="1214"/>
                </a:lnTo>
                <a:lnTo>
                  <a:pt x="1282" y="1208"/>
                </a:lnTo>
                <a:lnTo>
                  <a:pt x="1296" y="1206"/>
                </a:lnTo>
                <a:lnTo>
                  <a:pt x="1296" y="1206"/>
                </a:lnTo>
                <a:close/>
                <a:moveTo>
                  <a:pt x="3194" y="956"/>
                </a:moveTo>
                <a:lnTo>
                  <a:pt x="3194" y="956"/>
                </a:lnTo>
                <a:lnTo>
                  <a:pt x="2078" y="1134"/>
                </a:lnTo>
                <a:lnTo>
                  <a:pt x="2078" y="1134"/>
                </a:lnTo>
                <a:lnTo>
                  <a:pt x="1274" y="1262"/>
                </a:lnTo>
                <a:lnTo>
                  <a:pt x="1274" y="1262"/>
                </a:lnTo>
                <a:lnTo>
                  <a:pt x="1266" y="1266"/>
                </a:lnTo>
                <a:lnTo>
                  <a:pt x="1262" y="1274"/>
                </a:lnTo>
                <a:lnTo>
                  <a:pt x="1262" y="1274"/>
                </a:lnTo>
                <a:lnTo>
                  <a:pt x="840" y="2418"/>
                </a:lnTo>
                <a:lnTo>
                  <a:pt x="840" y="2418"/>
                </a:lnTo>
                <a:lnTo>
                  <a:pt x="838" y="2424"/>
                </a:lnTo>
                <a:lnTo>
                  <a:pt x="838" y="2428"/>
                </a:lnTo>
                <a:lnTo>
                  <a:pt x="840" y="2430"/>
                </a:lnTo>
                <a:lnTo>
                  <a:pt x="844" y="2432"/>
                </a:lnTo>
                <a:lnTo>
                  <a:pt x="844" y="2432"/>
                </a:lnTo>
                <a:lnTo>
                  <a:pt x="1686" y="2500"/>
                </a:lnTo>
                <a:lnTo>
                  <a:pt x="1686" y="2500"/>
                </a:lnTo>
                <a:lnTo>
                  <a:pt x="2912" y="2602"/>
                </a:lnTo>
                <a:lnTo>
                  <a:pt x="2912" y="2602"/>
                </a:lnTo>
                <a:lnTo>
                  <a:pt x="2920" y="2602"/>
                </a:lnTo>
                <a:lnTo>
                  <a:pt x="2926" y="2598"/>
                </a:lnTo>
                <a:lnTo>
                  <a:pt x="2932" y="2592"/>
                </a:lnTo>
                <a:lnTo>
                  <a:pt x="2934" y="2586"/>
                </a:lnTo>
                <a:lnTo>
                  <a:pt x="2934" y="2586"/>
                </a:lnTo>
                <a:lnTo>
                  <a:pt x="3208" y="966"/>
                </a:lnTo>
                <a:lnTo>
                  <a:pt x="3208" y="966"/>
                </a:lnTo>
                <a:lnTo>
                  <a:pt x="3208" y="960"/>
                </a:lnTo>
                <a:lnTo>
                  <a:pt x="3204" y="958"/>
                </a:lnTo>
                <a:lnTo>
                  <a:pt x="3200" y="956"/>
                </a:lnTo>
                <a:lnTo>
                  <a:pt x="3194" y="956"/>
                </a:lnTo>
                <a:lnTo>
                  <a:pt x="3194" y="956"/>
                </a:lnTo>
                <a:close/>
                <a:moveTo>
                  <a:pt x="2866" y="2358"/>
                </a:moveTo>
                <a:lnTo>
                  <a:pt x="2866" y="2358"/>
                </a:lnTo>
                <a:lnTo>
                  <a:pt x="2954" y="1864"/>
                </a:lnTo>
                <a:lnTo>
                  <a:pt x="2954" y="1864"/>
                </a:lnTo>
                <a:lnTo>
                  <a:pt x="2840" y="1748"/>
                </a:lnTo>
                <a:lnTo>
                  <a:pt x="2840" y="1748"/>
                </a:lnTo>
                <a:lnTo>
                  <a:pt x="2362" y="1770"/>
                </a:lnTo>
                <a:lnTo>
                  <a:pt x="2362" y="1770"/>
                </a:lnTo>
                <a:lnTo>
                  <a:pt x="2222" y="1884"/>
                </a:lnTo>
                <a:lnTo>
                  <a:pt x="2222" y="1884"/>
                </a:lnTo>
                <a:lnTo>
                  <a:pt x="2112" y="2322"/>
                </a:lnTo>
                <a:lnTo>
                  <a:pt x="2112" y="2322"/>
                </a:lnTo>
                <a:lnTo>
                  <a:pt x="2200" y="2452"/>
                </a:lnTo>
                <a:lnTo>
                  <a:pt x="2200" y="2452"/>
                </a:lnTo>
                <a:lnTo>
                  <a:pt x="2698" y="2486"/>
                </a:lnTo>
                <a:lnTo>
                  <a:pt x="2698" y="2486"/>
                </a:lnTo>
                <a:lnTo>
                  <a:pt x="2866" y="2358"/>
                </a:lnTo>
                <a:lnTo>
                  <a:pt x="2866" y="2358"/>
                </a:lnTo>
                <a:close/>
                <a:moveTo>
                  <a:pt x="2054" y="2320"/>
                </a:moveTo>
                <a:lnTo>
                  <a:pt x="2054" y="2320"/>
                </a:lnTo>
                <a:lnTo>
                  <a:pt x="2166" y="1886"/>
                </a:lnTo>
                <a:lnTo>
                  <a:pt x="2166" y="1886"/>
                </a:lnTo>
                <a:lnTo>
                  <a:pt x="2086" y="1782"/>
                </a:lnTo>
                <a:lnTo>
                  <a:pt x="2086" y="1782"/>
                </a:lnTo>
                <a:lnTo>
                  <a:pt x="1710" y="1800"/>
                </a:lnTo>
                <a:lnTo>
                  <a:pt x="1710" y="1800"/>
                </a:lnTo>
                <a:lnTo>
                  <a:pt x="1590" y="1902"/>
                </a:lnTo>
                <a:lnTo>
                  <a:pt x="1590" y="1902"/>
                </a:lnTo>
                <a:lnTo>
                  <a:pt x="1468" y="2292"/>
                </a:lnTo>
                <a:lnTo>
                  <a:pt x="1468" y="2292"/>
                </a:lnTo>
                <a:lnTo>
                  <a:pt x="1528" y="2406"/>
                </a:lnTo>
                <a:lnTo>
                  <a:pt x="1528" y="2406"/>
                </a:lnTo>
                <a:lnTo>
                  <a:pt x="1914" y="2432"/>
                </a:lnTo>
                <a:lnTo>
                  <a:pt x="1914" y="2432"/>
                </a:lnTo>
                <a:lnTo>
                  <a:pt x="2054" y="2320"/>
                </a:lnTo>
                <a:lnTo>
                  <a:pt x="2054" y="2320"/>
                </a:lnTo>
                <a:close/>
                <a:moveTo>
                  <a:pt x="3008" y="1570"/>
                </a:moveTo>
                <a:lnTo>
                  <a:pt x="3008" y="1570"/>
                </a:lnTo>
                <a:lnTo>
                  <a:pt x="3084" y="1146"/>
                </a:lnTo>
                <a:lnTo>
                  <a:pt x="3084" y="1146"/>
                </a:lnTo>
                <a:lnTo>
                  <a:pt x="2972" y="1060"/>
                </a:lnTo>
                <a:lnTo>
                  <a:pt x="2972" y="1060"/>
                </a:lnTo>
                <a:lnTo>
                  <a:pt x="2518" y="1128"/>
                </a:lnTo>
                <a:lnTo>
                  <a:pt x="2518" y="1128"/>
                </a:lnTo>
                <a:lnTo>
                  <a:pt x="2386" y="1238"/>
                </a:lnTo>
                <a:lnTo>
                  <a:pt x="2386" y="1238"/>
                </a:lnTo>
                <a:lnTo>
                  <a:pt x="2288" y="1620"/>
                </a:lnTo>
                <a:lnTo>
                  <a:pt x="2288" y="1620"/>
                </a:lnTo>
                <a:lnTo>
                  <a:pt x="2374" y="1720"/>
                </a:lnTo>
                <a:lnTo>
                  <a:pt x="2374" y="1720"/>
                </a:lnTo>
                <a:lnTo>
                  <a:pt x="2850" y="1694"/>
                </a:lnTo>
                <a:lnTo>
                  <a:pt x="2850" y="1694"/>
                </a:lnTo>
                <a:lnTo>
                  <a:pt x="3008" y="1570"/>
                </a:lnTo>
                <a:lnTo>
                  <a:pt x="3008" y="1570"/>
                </a:lnTo>
                <a:close/>
                <a:moveTo>
                  <a:pt x="2232" y="1624"/>
                </a:moveTo>
                <a:lnTo>
                  <a:pt x="2232" y="1624"/>
                </a:lnTo>
                <a:lnTo>
                  <a:pt x="2330" y="1246"/>
                </a:lnTo>
                <a:lnTo>
                  <a:pt x="2330" y="1246"/>
                </a:lnTo>
                <a:lnTo>
                  <a:pt x="2252" y="1168"/>
                </a:lnTo>
                <a:lnTo>
                  <a:pt x="2252" y="1168"/>
                </a:lnTo>
                <a:lnTo>
                  <a:pt x="1888" y="1222"/>
                </a:lnTo>
                <a:lnTo>
                  <a:pt x="1888" y="1222"/>
                </a:lnTo>
                <a:lnTo>
                  <a:pt x="1772" y="1322"/>
                </a:lnTo>
                <a:lnTo>
                  <a:pt x="1772" y="1322"/>
                </a:lnTo>
                <a:lnTo>
                  <a:pt x="1664" y="1666"/>
                </a:lnTo>
                <a:lnTo>
                  <a:pt x="1664" y="1666"/>
                </a:lnTo>
                <a:lnTo>
                  <a:pt x="1724" y="1756"/>
                </a:lnTo>
                <a:lnTo>
                  <a:pt x="1724" y="1756"/>
                </a:lnTo>
                <a:lnTo>
                  <a:pt x="2100" y="1734"/>
                </a:lnTo>
                <a:lnTo>
                  <a:pt x="2100" y="1734"/>
                </a:lnTo>
                <a:lnTo>
                  <a:pt x="2232" y="1624"/>
                </a:lnTo>
                <a:lnTo>
                  <a:pt x="2232" y="1624"/>
                </a:lnTo>
                <a:close/>
                <a:moveTo>
                  <a:pt x="1420" y="2290"/>
                </a:moveTo>
                <a:lnTo>
                  <a:pt x="1420" y="2290"/>
                </a:lnTo>
                <a:lnTo>
                  <a:pt x="1542" y="1904"/>
                </a:lnTo>
                <a:lnTo>
                  <a:pt x="1542" y="1904"/>
                </a:lnTo>
                <a:lnTo>
                  <a:pt x="1486" y="1812"/>
                </a:lnTo>
                <a:lnTo>
                  <a:pt x="1486" y="1812"/>
                </a:lnTo>
                <a:lnTo>
                  <a:pt x="1184" y="1826"/>
                </a:lnTo>
                <a:lnTo>
                  <a:pt x="1184" y="1826"/>
                </a:lnTo>
                <a:lnTo>
                  <a:pt x="1078" y="1918"/>
                </a:lnTo>
                <a:lnTo>
                  <a:pt x="1078" y="1918"/>
                </a:lnTo>
                <a:lnTo>
                  <a:pt x="950" y="2270"/>
                </a:lnTo>
                <a:lnTo>
                  <a:pt x="950" y="2270"/>
                </a:lnTo>
                <a:lnTo>
                  <a:pt x="990" y="2372"/>
                </a:lnTo>
                <a:lnTo>
                  <a:pt x="990" y="2372"/>
                </a:lnTo>
                <a:lnTo>
                  <a:pt x="1298" y="2392"/>
                </a:lnTo>
                <a:lnTo>
                  <a:pt x="1298" y="2392"/>
                </a:lnTo>
                <a:lnTo>
                  <a:pt x="1420" y="2290"/>
                </a:lnTo>
                <a:lnTo>
                  <a:pt x="1420" y="2290"/>
                </a:lnTo>
                <a:close/>
                <a:moveTo>
                  <a:pt x="1616" y="1670"/>
                </a:moveTo>
                <a:lnTo>
                  <a:pt x="1616" y="1670"/>
                </a:lnTo>
                <a:lnTo>
                  <a:pt x="1726" y="1328"/>
                </a:lnTo>
                <a:lnTo>
                  <a:pt x="1726" y="1328"/>
                </a:lnTo>
                <a:lnTo>
                  <a:pt x="1670" y="1254"/>
                </a:lnTo>
                <a:lnTo>
                  <a:pt x="1670" y="1254"/>
                </a:lnTo>
                <a:lnTo>
                  <a:pt x="1372" y="1300"/>
                </a:lnTo>
                <a:lnTo>
                  <a:pt x="1372" y="1300"/>
                </a:lnTo>
                <a:lnTo>
                  <a:pt x="1270" y="1390"/>
                </a:lnTo>
                <a:lnTo>
                  <a:pt x="1270" y="1390"/>
                </a:lnTo>
                <a:lnTo>
                  <a:pt x="1156" y="1704"/>
                </a:lnTo>
                <a:lnTo>
                  <a:pt x="1156" y="1704"/>
                </a:lnTo>
                <a:lnTo>
                  <a:pt x="1198" y="1786"/>
                </a:lnTo>
                <a:lnTo>
                  <a:pt x="1198" y="1786"/>
                </a:lnTo>
                <a:lnTo>
                  <a:pt x="1500" y="1768"/>
                </a:lnTo>
                <a:lnTo>
                  <a:pt x="1500" y="1768"/>
                </a:lnTo>
                <a:lnTo>
                  <a:pt x="1616" y="1670"/>
                </a:lnTo>
                <a:lnTo>
                  <a:pt x="1616" y="1670"/>
                </a:lnTo>
                <a:close/>
                <a:moveTo>
                  <a:pt x="1074" y="668"/>
                </a:moveTo>
                <a:lnTo>
                  <a:pt x="1074" y="668"/>
                </a:lnTo>
                <a:lnTo>
                  <a:pt x="1020" y="572"/>
                </a:lnTo>
                <a:lnTo>
                  <a:pt x="966" y="472"/>
                </a:lnTo>
                <a:lnTo>
                  <a:pt x="916" y="370"/>
                </a:lnTo>
                <a:lnTo>
                  <a:pt x="866" y="262"/>
                </a:lnTo>
                <a:lnTo>
                  <a:pt x="858" y="266"/>
                </a:lnTo>
                <a:lnTo>
                  <a:pt x="858" y="266"/>
                </a:lnTo>
                <a:lnTo>
                  <a:pt x="884" y="384"/>
                </a:lnTo>
                <a:lnTo>
                  <a:pt x="906" y="502"/>
                </a:lnTo>
                <a:lnTo>
                  <a:pt x="924" y="618"/>
                </a:lnTo>
                <a:lnTo>
                  <a:pt x="936" y="732"/>
                </a:lnTo>
                <a:lnTo>
                  <a:pt x="936" y="732"/>
                </a:lnTo>
                <a:lnTo>
                  <a:pt x="868" y="682"/>
                </a:lnTo>
                <a:lnTo>
                  <a:pt x="800" y="632"/>
                </a:lnTo>
                <a:lnTo>
                  <a:pt x="732" y="578"/>
                </a:lnTo>
                <a:lnTo>
                  <a:pt x="662" y="524"/>
                </a:lnTo>
                <a:lnTo>
                  <a:pt x="594" y="468"/>
                </a:lnTo>
                <a:lnTo>
                  <a:pt x="526" y="410"/>
                </a:lnTo>
                <a:lnTo>
                  <a:pt x="460" y="350"/>
                </a:lnTo>
                <a:lnTo>
                  <a:pt x="392" y="288"/>
                </a:lnTo>
                <a:lnTo>
                  <a:pt x="382" y="296"/>
                </a:lnTo>
                <a:lnTo>
                  <a:pt x="382" y="296"/>
                </a:lnTo>
                <a:lnTo>
                  <a:pt x="434" y="368"/>
                </a:lnTo>
                <a:lnTo>
                  <a:pt x="484" y="440"/>
                </a:lnTo>
                <a:lnTo>
                  <a:pt x="534" y="512"/>
                </a:lnTo>
                <a:lnTo>
                  <a:pt x="580" y="584"/>
                </a:lnTo>
                <a:lnTo>
                  <a:pt x="626" y="656"/>
                </a:lnTo>
                <a:lnTo>
                  <a:pt x="668" y="728"/>
                </a:lnTo>
                <a:lnTo>
                  <a:pt x="710" y="798"/>
                </a:lnTo>
                <a:lnTo>
                  <a:pt x="750" y="870"/>
                </a:lnTo>
                <a:lnTo>
                  <a:pt x="750" y="870"/>
                </a:lnTo>
                <a:lnTo>
                  <a:pt x="644" y="840"/>
                </a:lnTo>
                <a:lnTo>
                  <a:pt x="538" y="808"/>
                </a:lnTo>
                <a:lnTo>
                  <a:pt x="430" y="770"/>
                </a:lnTo>
                <a:lnTo>
                  <a:pt x="320" y="728"/>
                </a:lnTo>
                <a:lnTo>
                  <a:pt x="316" y="736"/>
                </a:lnTo>
                <a:lnTo>
                  <a:pt x="316" y="736"/>
                </a:lnTo>
                <a:lnTo>
                  <a:pt x="418" y="804"/>
                </a:lnTo>
                <a:lnTo>
                  <a:pt x="518" y="872"/>
                </a:lnTo>
                <a:lnTo>
                  <a:pt x="612" y="942"/>
                </a:lnTo>
                <a:lnTo>
                  <a:pt x="702" y="1014"/>
                </a:lnTo>
                <a:lnTo>
                  <a:pt x="702" y="1014"/>
                </a:lnTo>
                <a:lnTo>
                  <a:pt x="618" y="1028"/>
                </a:lnTo>
                <a:lnTo>
                  <a:pt x="534" y="1040"/>
                </a:lnTo>
                <a:lnTo>
                  <a:pt x="448" y="1052"/>
                </a:lnTo>
                <a:lnTo>
                  <a:pt x="360" y="1062"/>
                </a:lnTo>
                <a:lnTo>
                  <a:pt x="272" y="1070"/>
                </a:lnTo>
                <a:lnTo>
                  <a:pt x="182" y="1076"/>
                </a:lnTo>
                <a:lnTo>
                  <a:pt x="92" y="1082"/>
                </a:lnTo>
                <a:lnTo>
                  <a:pt x="0" y="1086"/>
                </a:lnTo>
                <a:lnTo>
                  <a:pt x="0" y="1098"/>
                </a:lnTo>
                <a:lnTo>
                  <a:pt x="0" y="1098"/>
                </a:lnTo>
                <a:lnTo>
                  <a:pt x="88" y="1112"/>
                </a:lnTo>
                <a:lnTo>
                  <a:pt x="176" y="1128"/>
                </a:lnTo>
                <a:lnTo>
                  <a:pt x="264" y="1146"/>
                </a:lnTo>
                <a:lnTo>
                  <a:pt x="348" y="1164"/>
                </a:lnTo>
                <a:lnTo>
                  <a:pt x="432" y="1182"/>
                </a:lnTo>
                <a:lnTo>
                  <a:pt x="516" y="1202"/>
                </a:lnTo>
                <a:lnTo>
                  <a:pt x="598" y="1224"/>
                </a:lnTo>
                <a:lnTo>
                  <a:pt x="678" y="1248"/>
                </a:lnTo>
                <a:lnTo>
                  <a:pt x="678" y="1248"/>
                </a:lnTo>
                <a:lnTo>
                  <a:pt x="580" y="1306"/>
                </a:lnTo>
                <a:lnTo>
                  <a:pt x="480" y="1360"/>
                </a:lnTo>
                <a:lnTo>
                  <a:pt x="376" y="1414"/>
                </a:lnTo>
                <a:lnTo>
                  <a:pt x="268" y="1466"/>
                </a:lnTo>
                <a:lnTo>
                  <a:pt x="270" y="1474"/>
                </a:lnTo>
                <a:lnTo>
                  <a:pt x="270" y="1474"/>
                </a:lnTo>
                <a:lnTo>
                  <a:pt x="386" y="1448"/>
                </a:lnTo>
                <a:lnTo>
                  <a:pt x="502" y="1424"/>
                </a:lnTo>
                <a:lnTo>
                  <a:pt x="614" y="1406"/>
                </a:lnTo>
                <a:lnTo>
                  <a:pt x="726" y="1390"/>
                </a:lnTo>
                <a:lnTo>
                  <a:pt x="726" y="1390"/>
                </a:lnTo>
                <a:lnTo>
                  <a:pt x="678" y="1458"/>
                </a:lnTo>
                <a:lnTo>
                  <a:pt x="628" y="1526"/>
                </a:lnTo>
                <a:lnTo>
                  <a:pt x="574" y="1592"/>
                </a:lnTo>
                <a:lnTo>
                  <a:pt x="520" y="1660"/>
                </a:lnTo>
                <a:lnTo>
                  <a:pt x="466" y="1726"/>
                </a:lnTo>
                <a:lnTo>
                  <a:pt x="408" y="1794"/>
                </a:lnTo>
                <a:lnTo>
                  <a:pt x="348" y="1860"/>
                </a:lnTo>
                <a:lnTo>
                  <a:pt x="288" y="1928"/>
                </a:lnTo>
                <a:lnTo>
                  <a:pt x="296" y="1936"/>
                </a:lnTo>
                <a:lnTo>
                  <a:pt x="296" y="1936"/>
                </a:lnTo>
                <a:lnTo>
                  <a:pt x="368" y="1884"/>
                </a:lnTo>
                <a:lnTo>
                  <a:pt x="440" y="1834"/>
                </a:lnTo>
                <a:lnTo>
                  <a:pt x="512" y="1784"/>
                </a:lnTo>
                <a:lnTo>
                  <a:pt x="586" y="1738"/>
                </a:lnTo>
                <a:lnTo>
                  <a:pt x="658" y="1692"/>
                </a:lnTo>
                <a:lnTo>
                  <a:pt x="730" y="1648"/>
                </a:lnTo>
                <a:lnTo>
                  <a:pt x="802" y="1606"/>
                </a:lnTo>
                <a:lnTo>
                  <a:pt x="874" y="1566"/>
                </a:lnTo>
                <a:lnTo>
                  <a:pt x="874" y="1566"/>
                </a:lnTo>
                <a:lnTo>
                  <a:pt x="846" y="1674"/>
                </a:lnTo>
                <a:lnTo>
                  <a:pt x="812" y="1782"/>
                </a:lnTo>
                <a:lnTo>
                  <a:pt x="774" y="1890"/>
                </a:lnTo>
                <a:lnTo>
                  <a:pt x="734" y="2002"/>
                </a:lnTo>
                <a:lnTo>
                  <a:pt x="742" y="2006"/>
                </a:lnTo>
                <a:lnTo>
                  <a:pt x="742" y="2006"/>
                </a:lnTo>
                <a:lnTo>
                  <a:pt x="804" y="1910"/>
                </a:lnTo>
                <a:lnTo>
                  <a:pt x="866" y="1816"/>
                </a:lnTo>
                <a:lnTo>
                  <a:pt x="932" y="1728"/>
                </a:lnTo>
                <a:lnTo>
                  <a:pt x="996" y="1642"/>
                </a:lnTo>
                <a:lnTo>
                  <a:pt x="1046" y="1512"/>
                </a:lnTo>
                <a:lnTo>
                  <a:pt x="1046" y="1512"/>
                </a:lnTo>
                <a:lnTo>
                  <a:pt x="1018" y="1502"/>
                </a:lnTo>
                <a:lnTo>
                  <a:pt x="990" y="1488"/>
                </a:lnTo>
                <a:lnTo>
                  <a:pt x="964" y="1474"/>
                </a:lnTo>
                <a:lnTo>
                  <a:pt x="938" y="1456"/>
                </a:lnTo>
                <a:lnTo>
                  <a:pt x="914" y="1438"/>
                </a:lnTo>
                <a:lnTo>
                  <a:pt x="894" y="1416"/>
                </a:lnTo>
                <a:lnTo>
                  <a:pt x="874" y="1394"/>
                </a:lnTo>
                <a:lnTo>
                  <a:pt x="856" y="1370"/>
                </a:lnTo>
                <a:lnTo>
                  <a:pt x="838" y="1346"/>
                </a:lnTo>
                <a:lnTo>
                  <a:pt x="824" y="1318"/>
                </a:lnTo>
                <a:lnTo>
                  <a:pt x="812" y="1290"/>
                </a:lnTo>
                <a:lnTo>
                  <a:pt x="804" y="1262"/>
                </a:lnTo>
                <a:lnTo>
                  <a:pt x="796" y="1232"/>
                </a:lnTo>
                <a:lnTo>
                  <a:pt x="792" y="1202"/>
                </a:lnTo>
                <a:lnTo>
                  <a:pt x="790" y="1170"/>
                </a:lnTo>
                <a:lnTo>
                  <a:pt x="790" y="1138"/>
                </a:lnTo>
                <a:lnTo>
                  <a:pt x="790" y="1138"/>
                </a:lnTo>
                <a:lnTo>
                  <a:pt x="794" y="1100"/>
                </a:lnTo>
                <a:lnTo>
                  <a:pt x="802" y="1064"/>
                </a:lnTo>
                <a:lnTo>
                  <a:pt x="812" y="1028"/>
                </a:lnTo>
                <a:lnTo>
                  <a:pt x="826" y="996"/>
                </a:lnTo>
                <a:lnTo>
                  <a:pt x="844" y="964"/>
                </a:lnTo>
                <a:lnTo>
                  <a:pt x="864" y="934"/>
                </a:lnTo>
                <a:lnTo>
                  <a:pt x="888" y="908"/>
                </a:lnTo>
                <a:lnTo>
                  <a:pt x="914" y="882"/>
                </a:lnTo>
                <a:lnTo>
                  <a:pt x="940" y="860"/>
                </a:lnTo>
                <a:lnTo>
                  <a:pt x="970" y="840"/>
                </a:lnTo>
                <a:lnTo>
                  <a:pt x="1002" y="824"/>
                </a:lnTo>
                <a:lnTo>
                  <a:pt x="1036" y="810"/>
                </a:lnTo>
                <a:lnTo>
                  <a:pt x="1070" y="800"/>
                </a:lnTo>
                <a:lnTo>
                  <a:pt x="1106" y="792"/>
                </a:lnTo>
                <a:lnTo>
                  <a:pt x="1142" y="790"/>
                </a:lnTo>
                <a:lnTo>
                  <a:pt x="1180" y="790"/>
                </a:lnTo>
                <a:lnTo>
                  <a:pt x="1180" y="790"/>
                </a:lnTo>
                <a:lnTo>
                  <a:pt x="1212" y="792"/>
                </a:lnTo>
                <a:lnTo>
                  <a:pt x="1244" y="798"/>
                </a:lnTo>
                <a:lnTo>
                  <a:pt x="1274" y="808"/>
                </a:lnTo>
                <a:lnTo>
                  <a:pt x="1304" y="818"/>
                </a:lnTo>
                <a:lnTo>
                  <a:pt x="1332" y="832"/>
                </a:lnTo>
                <a:lnTo>
                  <a:pt x="1358" y="846"/>
                </a:lnTo>
                <a:lnTo>
                  <a:pt x="1382" y="864"/>
                </a:lnTo>
                <a:lnTo>
                  <a:pt x="1406" y="884"/>
                </a:lnTo>
                <a:lnTo>
                  <a:pt x="1428" y="904"/>
                </a:lnTo>
                <a:lnTo>
                  <a:pt x="1448" y="926"/>
                </a:lnTo>
                <a:lnTo>
                  <a:pt x="1466" y="952"/>
                </a:lnTo>
                <a:lnTo>
                  <a:pt x="1482" y="976"/>
                </a:lnTo>
                <a:lnTo>
                  <a:pt x="1496" y="1004"/>
                </a:lnTo>
                <a:lnTo>
                  <a:pt x="1508" y="1032"/>
                </a:lnTo>
                <a:lnTo>
                  <a:pt x="1516" y="1062"/>
                </a:lnTo>
                <a:lnTo>
                  <a:pt x="1524" y="1092"/>
                </a:lnTo>
                <a:lnTo>
                  <a:pt x="1642" y="1072"/>
                </a:lnTo>
                <a:lnTo>
                  <a:pt x="2050" y="850"/>
                </a:lnTo>
                <a:lnTo>
                  <a:pt x="2048" y="842"/>
                </a:lnTo>
                <a:lnTo>
                  <a:pt x="2048" y="842"/>
                </a:lnTo>
                <a:lnTo>
                  <a:pt x="1932" y="868"/>
                </a:lnTo>
                <a:lnTo>
                  <a:pt x="1818" y="892"/>
                </a:lnTo>
                <a:lnTo>
                  <a:pt x="1704" y="912"/>
                </a:lnTo>
                <a:lnTo>
                  <a:pt x="1594" y="928"/>
                </a:lnTo>
                <a:lnTo>
                  <a:pt x="1594" y="928"/>
                </a:lnTo>
                <a:lnTo>
                  <a:pt x="1642" y="860"/>
                </a:lnTo>
                <a:lnTo>
                  <a:pt x="1692" y="792"/>
                </a:lnTo>
                <a:lnTo>
                  <a:pt x="1744" y="726"/>
                </a:lnTo>
                <a:lnTo>
                  <a:pt x="1798" y="658"/>
                </a:lnTo>
                <a:lnTo>
                  <a:pt x="1854" y="592"/>
                </a:lnTo>
                <a:lnTo>
                  <a:pt x="1912" y="524"/>
                </a:lnTo>
                <a:lnTo>
                  <a:pt x="1970" y="458"/>
                </a:lnTo>
                <a:lnTo>
                  <a:pt x="2030" y="392"/>
                </a:lnTo>
                <a:lnTo>
                  <a:pt x="2022" y="382"/>
                </a:lnTo>
                <a:lnTo>
                  <a:pt x="2022" y="382"/>
                </a:lnTo>
                <a:lnTo>
                  <a:pt x="1950" y="436"/>
                </a:lnTo>
                <a:lnTo>
                  <a:pt x="1876" y="486"/>
                </a:lnTo>
                <a:lnTo>
                  <a:pt x="1804" y="536"/>
                </a:lnTo>
                <a:lnTo>
                  <a:pt x="1730" y="582"/>
                </a:lnTo>
                <a:lnTo>
                  <a:pt x="1658" y="628"/>
                </a:lnTo>
                <a:lnTo>
                  <a:pt x="1584" y="672"/>
                </a:lnTo>
                <a:lnTo>
                  <a:pt x="1512" y="716"/>
                </a:lnTo>
                <a:lnTo>
                  <a:pt x="1440" y="756"/>
                </a:lnTo>
                <a:lnTo>
                  <a:pt x="1440" y="756"/>
                </a:lnTo>
                <a:lnTo>
                  <a:pt x="1468" y="646"/>
                </a:lnTo>
                <a:lnTo>
                  <a:pt x="1500" y="536"/>
                </a:lnTo>
                <a:lnTo>
                  <a:pt x="1536" y="426"/>
                </a:lnTo>
                <a:lnTo>
                  <a:pt x="1576" y="314"/>
                </a:lnTo>
                <a:lnTo>
                  <a:pt x="1568" y="310"/>
                </a:lnTo>
                <a:lnTo>
                  <a:pt x="1568" y="310"/>
                </a:lnTo>
                <a:lnTo>
                  <a:pt x="1504" y="410"/>
                </a:lnTo>
                <a:lnTo>
                  <a:pt x="1438" y="508"/>
                </a:lnTo>
                <a:lnTo>
                  <a:pt x="1372" y="602"/>
                </a:lnTo>
                <a:lnTo>
                  <a:pt x="1302" y="692"/>
                </a:lnTo>
                <a:lnTo>
                  <a:pt x="1302" y="692"/>
                </a:lnTo>
                <a:lnTo>
                  <a:pt x="1290" y="610"/>
                </a:lnTo>
                <a:lnTo>
                  <a:pt x="1278" y="526"/>
                </a:lnTo>
                <a:lnTo>
                  <a:pt x="1266" y="442"/>
                </a:lnTo>
                <a:lnTo>
                  <a:pt x="1258" y="356"/>
                </a:lnTo>
                <a:lnTo>
                  <a:pt x="1248" y="268"/>
                </a:lnTo>
                <a:lnTo>
                  <a:pt x="1242" y="180"/>
                </a:lnTo>
                <a:lnTo>
                  <a:pt x="1236" y="90"/>
                </a:lnTo>
                <a:lnTo>
                  <a:pt x="1232" y="0"/>
                </a:lnTo>
                <a:lnTo>
                  <a:pt x="1220" y="0"/>
                </a:lnTo>
                <a:lnTo>
                  <a:pt x="1220" y="0"/>
                </a:lnTo>
                <a:lnTo>
                  <a:pt x="1206" y="88"/>
                </a:lnTo>
                <a:lnTo>
                  <a:pt x="1190" y="174"/>
                </a:lnTo>
                <a:lnTo>
                  <a:pt x="1174" y="260"/>
                </a:lnTo>
                <a:lnTo>
                  <a:pt x="1156" y="344"/>
                </a:lnTo>
                <a:lnTo>
                  <a:pt x="1138" y="426"/>
                </a:lnTo>
                <a:lnTo>
                  <a:pt x="1118" y="508"/>
                </a:lnTo>
                <a:lnTo>
                  <a:pt x="1096" y="590"/>
                </a:lnTo>
                <a:lnTo>
                  <a:pt x="1074" y="668"/>
                </a:lnTo>
                <a:lnTo>
                  <a:pt x="1074" y="668"/>
                </a:lnTo>
                <a:close/>
              </a:path>
            </a:pathLst>
          </a:custGeom>
          <a:solidFill>
            <a:schemeClr val="bg1"/>
          </a:solidFill>
          <a:ln>
            <a:noFill/>
          </a:ln>
        </p:spPr>
        <p:txBody>
          <a:bodyPr vert="horz" wrap="square" lIns="82935" tIns="41468" rIns="82935" bIns="41468" numCol="1" anchor="t" anchorCtr="0" compatLnSpc="1">
            <a:prstTxWarp prst="textNoShape">
              <a:avLst/>
            </a:prstTxWarp>
          </a:bodyPr>
          <a:lstStyle/>
          <a:p>
            <a:pPr defTabSz="924073"/>
            <a:endParaRPr lang="en-GB" sz="1814">
              <a:solidFill>
                <a:prstClr val="black"/>
              </a:solidFill>
              <a:latin typeface="Arial"/>
            </a:endParaRPr>
          </a:p>
        </p:txBody>
      </p:sp>
      <p:sp>
        <p:nvSpPr>
          <p:cNvPr id="692" name="Rectangle 691">
            <a:extLst>
              <a:ext uri="{FF2B5EF4-FFF2-40B4-BE49-F238E27FC236}">
                <a16:creationId xmlns:a16="http://schemas.microsoft.com/office/drawing/2014/main" id="{565254F7-36CE-4E34-89D5-017B193D4AFF}"/>
              </a:ext>
            </a:extLst>
          </p:cNvPr>
          <p:cNvSpPr/>
          <p:nvPr/>
        </p:nvSpPr>
        <p:spPr bwMode="ltGray">
          <a:xfrm>
            <a:off x="7358084" y="4892785"/>
            <a:ext cx="2386192" cy="1714887"/>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Ins="1306068" rtlCol="0" anchor="t"/>
          <a:lstStyle/>
          <a:p>
            <a:pPr defTabSz="838134"/>
            <a:r>
              <a:rPr lang="en-GB" sz="1200" dirty="0">
                <a:solidFill>
                  <a:srgbClr val="2A3880">
                    <a:lumMod val="50000"/>
                  </a:srgbClr>
                </a:solidFill>
                <a:latin typeface="Arial"/>
              </a:rPr>
              <a:t>Centralised energy resources</a:t>
            </a:r>
          </a:p>
        </p:txBody>
      </p:sp>
      <p:grpSp>
        <p:nvGrpSpPr>
          <p:cNvPr id="693" name="Group 692">
            <a:extLst>
              <a:ext uri="{FF2B5EF4-FFF2-40B4-BE49-F238E27FC236}">
                <a16:creationId xmlns:a16="http://schemas.microsoft.com/office/drawing/2014/main" id="{3006614A-61AF-4373-A1CF-AA8EA75F1656}"/>
              </a:ext>
            </a:extLst>
          </p:cNvPr>
          <p:cNvGrpSpPr/>
          <p:nvPr/>
        </p:nvGrpSpPr>
        <p:grpSpPr>
          <a:xfrm>
            <a:off x="8608580" y="5524624"/>
            <a:ext cx="1070242" cy="477006"/>
            <a:chOff x="8469404" y="6070975"/>
            <a:chExt cx="1070242" cy="477006"/>
          </a:xfrm>
        </p:grpSpPr>
        <p:sp>
          <p:nvSpPr>
            <p:cNvPr id="694" name="Rectangle 693">
              <a:extLst>
                <a:ext uri="{FF2B5EF4-FFF2-40B4-BE49-F238E27FC236}">
                  <a16:creationId xmlns:a16="http://schemas.microsoft.com/office/drawing/2014/main" id="{5E2EB646-1032-4549-8B84-737FDC4A9DD6}"/>
                </a:ext>
              </a:extLst>
            </p:cNvPr>
            <p:cNvSpPr/>
            <p:nvPr/>
          </p:nvSpPr>
          <p:spPr bwMode="ltGray">
            <a:xfrm>
              <a:off x="8469404" y="6070975"/>
              <a:ext cx="1070242" cy="47700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Non-renewable energy</a:t>
              </a:r>
            </a:p>
          </p:txBody>
        </p:sp>
        <p:sp>
          <p:nvSpPr>
            <p:cNvPr id="695" name="Freeform 4949">
              <a:extLst>
                <a:ext uri="{FF2B5EF4-FFF2-40B4-BE49-F238E27FC236}">
                  <a16:creationId xmlns:a16="http://schemas.microsoft.com/office/drawing/2014/main" id="{6303935C-A9EF-43B3-AE18-98199316DD00}"/>
                </a:ext>
              </a:extLst>
            </p:cNvPr>
            <p:cNvSpPr>
              <a:spLocks noEditPoints="1"/>
            </p:cNvSpPr>
            <p:nvPr/>
          </p:nvSpPr>
          <p:spPr bwMode="auto">
            <a:xfrm>
              <a:off x="9284488" y="6292240"/>
              <a:ext cx="198738" cy="210783"/>
            </a:xfrm>
            <a:custGeom>
              <a:avLst/>
              <a:gdLst>
                <a:gd name="T0" fmla="*/ 128 w 330"/>
                <a:gd name="T1" fmla="*/ 144 h 350"/>
                <a:gd name="T2" fmla="*/ 116 w 330"/>
                <a:gd name="T3" fmla="*/ 138 h 350"/>
                <a:gd name="T4" fmla="*/ 126 w 330"/>
                <a:gd name="T5" fmla="*/ 90 h 350"/>
                <a:gd name="T6" fmla="*/ 188 w 330"/>
                <a:gd name="T7" fmla="*/ 52 h 350"/>
                <a:gd name="T8" fmla="*/ 210 w 330"/>
                <a:gd name="T9" fmla="*/ 14 h 350"/>
                <a:gd name="T10" fmla="*/ 250 w 330"/>
                <a:gd name="T11" fmla="*/ 0 h 350"/>
                <a:gd name="T12" fmla="*/ 260 w 330"/>
                <a:gd name="T13" fmla="*/ 10 h 350"/>
                <a:gd name="T14" fmla="*/ 250 w 330"/>
                <a:gd name="T15" fmla="*/ 20 h 350"/>
                <a:gd name="T16" fmla="*/ 214 w 330"/>
                <a:gd name="T17" fmla="*/ 38 h 350"/>
                <a:gd name="T18" fmla="*/ 206 w 330"/>
                <a:gd name="T19" fmla="*/ 66 h 350"/>
                <a:gd name="T20" fmla="*/ 198 w 330"/>
                <a:gd name="T21" fmla="*/ 72 h 350"/>
                <a:gd name="T22" fmla="*/ 172 w 330"/>
                <a:gd name="T23" fmla="*/ 76 h 350"/>
                <a:gd name="T24" fmla="*/ 136 w 330"/>
                <a:gd name="T25" fmla="*/ 122 h 350"/>
                <a:gd name="T26" fmla="*/ 124 w 330"/>
                <a:gd name="T27" fmla="*/ 6 h 350"/>
                <a:gd name="T28" fmla="*/ 100 w 330"/>
                <a:gd name="T29" fmla="*/ 0 h 350"/>
                <a:gd name="T30" fmla="*/ 46 w 330"/>
                <a:gd name="T31" fmla="*/ 44 h 350"/>
                <a:gd name="T32" fmla="*/ 44 w 330"/>
                <a:gd name="T33" fmla="*/ 80 h 350"/>
                <a:gd name="T34" fmla="*/ 58 w 330"/>
                <a:gd name="T35" fmla="*/ 80 h 350"/>
                <a:gd name="T36" fmla="*/ 64 w 330"/>
                <a:gd name="T37" fmla="*/ 52 h 350"/>
                <a:gd name="T38" fmla="*/ 104 w 330"/>
                <a:gd name="T39" fmla="*/ 20 h 350"/>
                <a:gd name="T40" fmla="*/ 124 w 330"/>
                <a:gd name="T41" fmla="*/ 14 h 350"/>
                <a:gd name="T42" fmla="*/ 246 w 330"/>
                <a:gd name="T43" fmla="*/ 34 h 350"/>
                <a:gd name="T44" fmla="*/ 238 w 330"/>
                <a:gd name="T45" fmla="*/ 54 h 350"/>
                <a:gd name="T46" fmla="*/ 208 w 330"/>
                <a:gd name="T47" fmla="*/ 92 h 350"/>
                <a:gd name="T48" fmla="*/ 180 w 330"/>
                <a:gd name="T49" fmla="*/ 98 h 350"/>
                <a:gd name="T50" fmla="*/ 172 w 330"/>
                <a:gd name="T51" fmla="*/ 118 h 350"/>
                <a:gd name="T52" fmla="*/ 150 w 330"/>
                <a:gd name="T53" fmla="*/ 128 h 350"/>
                <a:gd name="T54" fmla="*/ 150 w 330"/>
                <a:gd name="T55" fmla="*/ 142 h 350"/>
                <a:gd name="T56" fmla="*/ 182 w 330"/>
                <a:gd name="T57" fmla="*/ 136 h 350"/>
                <a:gd name="T58" fmla="*/ 222 w 330"/>
                <a:gd name="T59" fmla="*/ 106 h 350"/>
                <a:gd name="T60" fmla="*/ 258 w 330"/>
                <a:gd name="T61" fmla="*/ 56 h 350"/>
                <a:gd name="T62" fmla="*/ 254 w 330"/>
                <a:gd name="T63" fmla="*/ 34 h 350"/>
                <a:gd name="T64" fmla="*/ 158 w 330"/>
                <a:gd name="T65" fmla="*/ 6 h 350"/>
                <a:gd name="T66" fmla="*/ 144 w 330"/>
                <a:gd name="T67" fmla="*/ 0 h 350"/>
                <a:gd name="T68" fmla="*/ 138 w 330"/>
                <a:gd name="T69" fmla="*/ 16 h 350"/>
                <a:gd name="T70" fmla="*/ 124 w 330"/>
                <a:gd name="T71" fmla="*/ 36 h 350"/>
                <a:gd name="T72" fmla="*/ 106 w 330"/>
                <a:gd name="T73" fmla="*/ 42 h 350"/>
                <a:gd name="T74" fmla="*/ 96 w 330"/>
                <a:gd name="T75" fmla="*/ 52 h 350"/>
                <a:gd name="T76" fmla="*/ 106 w 330"/>
                <a:gd name="T77" fmla="*/ 62 h 350"/>
                <a:gd name="T78" fmla="*/ 136 w 330"/>
                <a:gd name="T79" fmla="*/ 52 h 350"/>
                <a:gd name="T80" fmla="*/ 158 w 330"/>
                <a:gd name="T81" fmla="*/ 20 h 350"/>
                <a:gd name="T82" fmla="*/ 242 w 330"/>
                <a:gd name="T83" fmla="*/ 258 h 350"/>
                <a:gd name="T84" fmla="*/ 128 w 330"/>
                <a:gd name="T85" fmla="*/ 252 h 350"/>
                <a:gd name="T86" fmla="*/ 138 w 330"/>
                <a:gd name="T87" fmla="*/ 164 h 350"/>
                <a:gd name="T88" fmla="*/ 114 w 330"/>
                <a:gd name="T89" fmla="*/ 162 h 350"/>
                <a:gd name="T90" fmla="*/ 82 w 330"/>
                <a:gd name="T91" fmla="*/ 258 h 350"/>
                <a:gd name="T92" fmla="*/ 60 w 330"/>
                <a:gd name="T93" fmla="*/ 102 h 350"/>
                <a:gd name="T94" fmla="*/ 38 w 330"/>
                <a:gd name="T95" fmla="*/ 104 h 350"/>
                <a:gd name="T96" fmla="*/ 10 w 330"/>
                <a:gd name="T97" fmla="*/ 258 h 350"/>
                <a:gd name="T98" fmla="*/ 0 w 330"/>
                <a:gd name="T99" fmla="*/ 340 h 350"/>
                <a:gd name="T100" fmla="*/ 10 w 330"/>
                <a:gd name="T101" fmla="*/ 350 h 350"/>
                <a:gd name="T102" fmla="*/ 330 w 330"/>
                <a:gd name="T103" fmla="*/ 344 h 350"/>
                <a:gd name="T104" fmla="*/ 330 w 330"/>
                <a:gd name="T105" fmla="*/ 268 h 350"/>
                <a:gd name="T106" fmla="*/ 76 w 330"/>
                <a:gd name="T107" fmla="*/ 314 h 350"/>
                <a:gd name="T108" fmla="*/ 154 w 330"/>
                <a:gd name="T109" fmla="*/ 314 h 350"/>
                <a:gd name="T110" fmla="*/ 232 w 330"/>
                <a:gd name="T111" fmla="*/ 314 h 350"/>
                <a:gd name="T112" fmla="*/ 308 w 330"/>
                <a:gd name="T113" fmla="*/ 3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 h="350">
                  <a:moveTo>
                    <a:pt x="134" y="134"/>
                  </a:moveTo>
                  <a:lnTo>
                    <a:pt x="134" y="134"/>
                  </a:lnTo>
                  <a:lnTo>
                    <a:pt x="134" y="138"/>
                  </a:lnTo>
                  <a:lnTo>
                    <a:pt x="132" y="142"/>
                  </a:lnTo>
                  <a:lnTo>
                    <a:pt x="128" y="144"/>
                  </a:lnTo>
                  <a:lnTo>
                    <a:pt x="124" y="144"/>
                  </a:lnTo>
                  <a:lnTo>
                    <a:pt x="124" y="144"/>
                  </a:lnTo>
                  <a:lnTo>
                    <a:pt x="120" y="144"/>
                  </a:lnTo>
                  <a:lnTo>
                    <a:pt x="118" y="142"/>
                  </a:lnTo>
                  <a:lnTo>
                    <a:pt x="116" y="138"/>
                  </a:lnTo>
                  <a:lnTo>
                    <a:pt x="114" y="134"/>
                  </a:lnTo>
                  <a:lnTo>
                    <a:pt x="114" y="134"/>
                  </a:lnTo>
                  <a:lnTo>
                    <a:pt x="116" y="118"/>
                  </a:lnTo>
                  <a:lnTo>
                    <a:pt x="120" y="104"/>
                  </a:lnTo>
                  <a:lnTo>
                    <a:pt x="126" y="90"/>
                  </a:lnTo>
                  <a:lnTo>
                    <a:pt x="136" y="78"/>
                  </a:lnTo>
                  <a:lnTo>
                    <a:pt x="146" y="68"/>
                  </a:lnTo>
                  <a:lnTo>
                    <a:pt x="160" y="60"/>
                  </a:lnTo>
                  <a:lnTo>
                    <a:pt x="174" y="56"/>
                  </a:lnTo>
                  <a:lnTo>
                    <a:pt x="188" y="52"/>
                  </a:lnTo>
                  <a:lnTo>
                    <a:pt x="188" y="52"/>
                  </a:lnTo>
                  <a:lnTo>
                    <a:pt x="192" y="42"/>
                  </a:lnTo>
                  <a:lnTo>
                    <a:pt x="196" y="32"/>
                  </a:lnTo>
                  <a:lnTo>
                    <a:pt x="202" y="22"/>
                  </a:lnTo>
                  <a:lnTo>
                    <a:pt x="210" y="14"/>
                  </a:lnTo>
                  <a:lnTo>
                    <a:pt x="218" y="8"/>
                  </a:lnTo>
                  <a:lnTo>
                    <a:pt x="228" y="4"/>
                  </a:lnTo>
                  <a:lnTo>
                    <a:pt x="238" y="0"/>
                  </a:lnTo>
                  <a:lnTo>
                    <a:pt x="250" y="0"/>
                  </a:lnTo>
                  <a:lnTo>
                    <a:pt x="250" y="0"/>
                  </a:lnTo>
                  <a:lnTo>
                    <a:pt x="254" y="0"/>
                  </a:lnTo>
                  <a:lnTo>
                    <a:pt x="258" y="2"/>
                  </a:lnTo>
                  <a:lnTo>
                    <a:pt x="260" y="6"/>
                  </a:lnTo>
                  <a:lnTo>
                    <a:pt x="260" y="10"/>
                  </a:lnTo>
                  <a:lnTo>
                    <a:pt x="260" y="10"/>
                  </a:lnTo>
                  <a:lnTo>
                    <a:pt x="260" y="14"/>
                  </a:lnTo>
                  <a:lnTo>
                    <a:pt x="258" y="16"/>
                  </a:lnTo>
                  <a:lnTo>
                    <a:pt x="254" y="18"/>
                  </a:lnTo>
                  <a:lnTo>
                    <a:pt x="250" y="20"/>
                  </a:lnTo>
                  <a:lnTo>
                    <a:pt x="250" y="20"/>
                  </a:lnTo>
                  <a:lnTo>
                    <a:pt x="242" y="20"/>
                  </a:lnTo>
                  <a:lnTo>
                    <a:pt x="234" y="22"/>
                  </a:lnTo>
                  <a:lnTo>
                    <a:pt x="226" y="26"/>
                  </a:lnTo>
                  <a:lnTo>
                    <a:pt x="220" y="32"/>
                  </a:lnTo>
                  <a:lnTo>
                    <a:pt x="214" y="38"/>
                  </a:lnTo>
                  <a:lnTo>
                    <a:pt x="212" y="46"/>
                  </a:lnTo>
                  <a:lnTo>
                    <a:pt x="208" y="52"/>
                  </a:lnTo>
                  <a:lnTo>
                    <a:pt x="208" y="62"/>
                  </a:lnTo>
                  <a:lnTo>
                    <a:pt x="208" y="62"/>
                  </a:lnTo>
                  <a:lnTo>
                    <a:pt x="206" y="66"/>
                  </a:lnTo>
                  <a:lnTo>
                    <a:pt x="204" y="68"/>
                  </a:lnTo>
                  <a:lnTo>
                    <a:pt x="202" y="70"/>
                  </a:lnTo>
                  <a:lnTo>
                    <a:pt x="198" y="72"/>
                  </a:lnTo>
                  <a:lnTo>
                    <a:pt x="198" y="72"/>
                  </a:lnTo>
                  <a:lnTo>
                    <a:pt x="198" y="72"/>
                  </a:lnTo>
                  <a:lnTo>
                    <a:pt x="198" y="72"/>
                  </a:lnTo>
                  <a:lnTo>
                    <a:pt x="198" y="72"/>
                  </a:lnTo>
                  <a:lnTo>
                    <a:pt x="198" y="72"/>
                  </a:lnTo>
                  <a:lnTo>
                    <a:pt x="184" y="72"/>
                  </a:lnTo>
                  <a:lnTo>
                    <a:pt x="172" y="76"/>
                  </a:lnTo>
                  <a:lnTo>
                    <a:pt x="162" y="82"/>
                  </a:lnTo>
                  <a:lnTo>
                    <a:pt x="152" y="90"/>
                  </a:lnTo>
                  <a:lnTo>
                    <a:pt x="146" y="100"/>
                  </a:lnTo>
                  <a:lnTo>
                    <a:pt x="140" y="110"/>
                  </a:lnTo>
                  <a:lnTo>
                    <a:pt x="136" y="122"/>
                  </a:lnTo>
                  <a:lnTo>
                    <a:pt x="134" y="134"/>
                  </a:lnTo>
                  <a:lnTo>
                    <a:pt x="134" y="134"/>
                  </a:lnTo>
                  <a:close/>
                  <a:moveTo>
                    <a:pt x="124" y="10"/>
                  </a:moveTo>
                  <a:lnTo>
                    <a:pt x="124" y="10"/>
                  </a:lnTo>
                  <a:lnTo>
                    <a:pt x="124" y="6"/>
                  </a:lnTo>
                  <a:lnTo>
                    <a:pt x="122" y="2"/>
                  </a:lnTo>
                  <a:lnTo>
                    <a:pt x="118" y="0"/>
                  </a:lnTo>
                  <a:lnTo>
                    <a:pt x="114" y="0"/>
                  </a:lnTo>
                  <a:lnTo>
                    <a:pt x="114" y="0"/>
                  </a:lnTo>
                  <a:lnTo>
                    <a:pt x="100" y="0"/>
                  </a:lnTo>
                  <a:lnTo>
                    <a:pt x="86" y="6"/>
                  </a:lnTo>
                  <a:lnTo>
                    <a:pt x="72" y="12"/>
                  </a:lnTo>
                  <a:lnTo>
                    <a:pt x="62" y="20"/>
                  </a:lnTo>
                  <a:lnTo>
                    <a:pt x="52" y="32"/>
                  </a:lnTo>
                  <a:lnTo>
                    <a:pt x="46" y="44"/>
                  </a:lnTo>
                  <a:lnTo>
                    <a:pt x="42" y="58"/>
                  </a:lnTo>
                  <a:lnTo>
                    <a:pt x="40" y="74"/>
                  </a:lnTo>
                  <a:lnTo>
                    <a:pt x="40" y="74"/>
                  </a:lnTo>
                  <a:lnTo>
                    <a:pt x="40" y="78"/>
                  </a:lnTo>
                  <a:lnTo>
                    <a:pt x="44" y="80"/>
                  </a:lnTo>
                  <a:lnTo>
                    <a:pt x="46" y="82"/>
                  </a:lnTo>
                  <a:lnTo>
                    <a:pt x="50" y="84"/>
                  </a:lnTo>
                  <a:lnTo>
                    <a:pt x="50" y="84"/>
                  </a:lnTo>
                  <a:lnTo>
                    <a:pt x="54" y="82"/>
                  </a:lnTo>
                  <a:lnTo>
                    <a:pt x="58" y="80"/>
                  </a:lnTo>
                  <a:lnTo>
                    <a:pt x="60" y="78"/>
                  </a:lnTo>
                  <a:lnTo>
                    <a:pt x="60" y="74"/>
                  </a:lnTo>
                  <a:lnTo>
                    <a:pt x="60" y="74"/>
                  </a:lnTo>
                  <a:lnTo>
                    <a:pt x="62" y="62"/>
                  </a:lnTo>
                  <a:lnTo>
                    <a:pt x="64" y="52"/>
                  </a:lnTo>
                  <a:lnTo>
                    <a:pt x="70" y="44"/>
                  </a:lnTo>
                  <a:lnTo>
                    <a:pt x="76" y="36"/>
                  </a:lnTo>
                  <a:lnTo>
                    <a:pt x="84" y="28"/>
                  </a:lnTo>
                  <a:lnTo>
                    <a:pt x="94" y="24"/>
                  </a:lnTo>
                  <a:lnTo>
                    <a:pt x="104" y="20"/>
                  </a:lnTo>
                  <a:lnTo>
                    <a:pt x="114" y="20"/>
                  </a:lnTo>
                  <a:lnTo>
                    <a:pt x="114" y="20"/>
                  </a:lnTo>
                  <a:lnTo>
                    <a:pt x="118" y="18"/>
                  </a:lnTo>
                  <a:lnTo>
                    <a:pt x="122" y="16"/>
                  </a:lnTo>
                  <a:lnTo>
                    <a:pt x="124" y="14"/>
                  </a:lnTo>
                  <a:lnTo>
                    <a:pt x="124" y="10"/>
                  </a:lnTo>
                  <a:lnTo>
                    <a:pt x="124" y="10"/>
                  </a:lnTo>
                  <a:close/>
                  <a:moveTo>
                    <a:pt x="250" y="32"/>
                  </a:moveTo>
                  <a:lnTo>
                    <a:pt x="250" y="32"/>
                  </a:lnTo>
                  <a:lnTo>
                    <a:pt x="246" y="34"/>
                  </a:lnTo>
                  <a:lnTo>
                    <a:pt x="242" y="36"/>
                  </a:lnTo>
                  <a:lnTo>
                    <a:pt x="240" y="38"/>
                  </a:lnTo>
                  <a:lnTo>
                    <a:pt x="240" y="42"/>
                  </a:lnTo>
                  <a:lnTo>
                    <a:pt x="240" y="42"/>
                  </a:lnTo>
                  <a:lnTo>
                    <a:pt x="238" y="54"/>
                  </a:lnTo>
                  <a:lnTo>
                    <a:pt x="236" y="62"/>
                  </a:lnTo>
                  <a:lnTo>
                    <a:pt x="230" y="72"/>
                  </a:lnTo>
                  <a:lnTo>
                    <a:pt x="224" y="80"/>
                  </a:lnTo>
                  <a:lnTo>
                    <a:pt x="216" y="86"/>
                  </a:lnTo>
                  <a:lnTo>
                    <a:pt x="208" y="92"/>
                  </a:lnTo>
                  <a:lnTo>
                    <a:pt x="198" y="94"/>
                  </a:lnTo>
                  <a:lnTo>
                    <a:pt x="188" y="96"/>
                  </a:lnTo>
                  <a:lnTo>
                    <a:pt x="188" y="96"/>
                  </a:lnTo>
                  <a:lnTo>
                    <a:pt x="184" y="96"/>
                  </a:lnTo>
                  <a:lnTo>
                    <a:pt x="180" y="98"/>
                  </a:lnTo>
                  <a:lnTo>
                    <a:pt x="178" y="102"/>
                  </a:lnTo>
                  <a:lnTo>
                    <a:pt x="178" y="106"/>
                  </a:lnTo>
                  <a:lnTo>
                    <a:pt x="178" y="106"/>
                  </a:lnTo>
                  <a:lnTo>
                    <a:pt x="176" y="112"/>
                  </a:lnTo>
                  <a:lnTo>
                    <a:pt x="172" y="118"/>
                  </a:lnTo>
                  <a:lnTo>
                    <a:pt x="166" y="124"/>
                  </a:lnTo>
                  <a:lnTo>
                    <a:pt x="158" y="124"/>
                  </a:lnTo>
                  <a:lnTo>
                    <a:pt x="158" y="124"/>
                  </a:lnTo>
                  <a:lnTo>
                    <a:pt x="154" y="126"/>
                  </a:lnTo>
                  <a:lnTo>
                    <a:pt x="150" y="128"/>
                  </a:lnTo>
                  <a:lnTo>
                    <a:pt x="148" y="130"/>
                  </a:lnTo>
                  <a:lnTo>
                    <a:pt x="148" y="134"/>
                  </a:lnTo>
                  <a:lnTo>
                    <a:pt x="148" y="134"/>
                  </a:lnTo>
                  <a:lnTo>
                    <a:pt x="148" y="138"/>
                  </a:lnTo>
                  <a:lnTo>
                    <a:pt x="150" y="142"/>
                  </a:lnTo>
                  <a:lnTo>
                    <a:pt x="154" y="144"/>
                  </a:lnTo>
                  <a:lnTo>
                    <a:pt x="158" y="144"/>
                  </a:lnTo>
                  <a:lnTo>
                    <a:pt x="158" y="144"/>
                  </a:lnTo>
                  <a:lnTo>
                    <a:pt x="170" y="142"/>
                  </a:lnTo>
                  <a:lnTo>
                    <a:pt x="182" y="136"/>
                  </a:lnTo>
                  <a:lnTo>
                    <a:pt x="190" y="126"/>
                  </a:lnTo>
                  <a:lnTo>
                    <a:pt x="196" y="114"/>
                  </a:lnTo>
                  <a:lnTo>
                    <a:pt x="196" y="114"/>
                  </a:lnTo>
                  <a:lnTo>
                    <a:pt x="208" y="112"/>
                  </a:lnTo>
                  <a:lnTo>
                    <a:pt x="222" y="106"/>
                  </a:lnTo>
                  <a:lnTo>
                    <a:pt x="232" y="100"/>
                  </a:lnTo>
                  <a:lnTo>
                    <a:pt x="242" y="90"/>
                  </a:lnTo>
                  <a:lnTo>
                    <a:pt x="250" y="80"/>
                  </a:lnTo>
                  <a:lnTo>
                    <a:pt x="256" y="68"/>
                  </a:lnTo>
                  <a:lnTo>
                    <a:pt x="258" y="56"/>
                  </a:lnTo>
                  <a:lnTo>
                    <a:pt x="260" y="42"/>
                  </a:lnTo>
                  <a:lnTo>
                    <a:pt x="260" y="42"/>
                  </a:lnTo>
                  <a:lnTo>
                    <a:pt x="260" y="38"/>
                  </a:lnTo>
                  <a:lnTo>
                    <a:pt x="258" y="36"/>
                  </a:lnTo>
                  <a:lnTo>
                    <a:pt x="254" y="34"/>
                  </a:lnTo>
                  <a:lnTo>
                    <a:pt x="250" y="32"/>
                  </a:lnTo>
                  <a:lnTo>
                    <a:pt x="250" y="32"/>
                  </a:lnTo>
                  <a:close/>
                  <a:moveTo>
                    <a:pt x="158" y="10"/>
                  </a:moveTo>
                  <a:lnTo>
                    <a:pt x="158" y="10"/>
                  </a:lnTo>
                  <a:lnTo>
                    <a:pt x="158" y="6"/>
                  </a:lnTo>
                  <a:lnTo>
                    <a:pt x="156" y="2"/>
                  </a:lnTo>
                  <a:lnTo>
                    <a:pt x="152" y="0"/>
                  </a:lnTo>
                  <a:lnTo>
                    <a:pt x="148" y="0"/>
                  </a:lnTo>
                  <a:lnTo>
                    <a:pt x="148" y="0"/>
                  </a:lnTo>
                  <a:lnTo>
                    <a:pt x="144" y="0"/>
                  </a:lnTo>
                  <a:lnTo>
                    <a:pt x="142" y="2"/>
                  </a:lnTo>
                  <a:lnTo>
                    <a:pt x="138" y="6"/>
                  </a:lnTo>
                  <a:lnTo>
                    <a:pt x="138" y="10"/>
                  </a:lnTo>
                  <a:lnTo>
                    <a:pt x="138" y="10"/>
                  </a:lnTo>
                  <a:lnTo>
                    <a:pt x="138" y="16"/>
                  </a:lnTo>
                  <a:lnTo>
                    <a:pt x="136" y="22"/>
                  </a:lnTo>
                  <a:lnTo>
                    <a:pt x="132" y="26"/>
                  </a:lnTo>
                  <a:lnTo>
                    <a:pt x="128" y="32"/>
                  </a:lnTo>
                  <a:lnTo>
                    <a:pt x="128" y="32"/>
                  </a:lnTo>
                  <a:lnTo>
                    <a:pt x="124" y="36"/>
                  </a:lnTo>
                  <a:lnTo>
                    <a:pt x="118" y="38"/>
                  </a:lnTo>
                  <a:lnTo>
                    <a:pt x="112" y="40"/>
                  </a:lnTo>
                  <a:lnTo>
                    <a:pt x="106" y="42"/>
                  </a:lnTo>
                  <a:lnTo>
                    <a:pt x="106" y="42"/>
                  </a:lnTo>
                  <a:lnTo>
                    <a:pt x="106" y="42"/>
                  </a:lnTo>
                  <a:lnTo>
                    <a:pt x="102" y="42"/>
                  </a:lnTo>
                  <a:lnTo>
                    <a:pt x="100" y="44"/>
                  </a:lnTo>
                  <a:lnTo>
                    <a:pt x="98" y="48"/>
                  </a:lnTo>
                  <a:lnTo>
                    <a:pt x="96" y="52"/>
                  </a:lnTo>
                  <a:lnTo>
                    <a:pt x="96" y="52"/>
                  </a:lnTo>
                  <a:lnTo>
                    <a:pt x="98" y="56"/>
                  </a:lnTo>
                  <a:lnTo>
                    <a:pt x="100" y="58"/>
                  </a:lnTo>
                  <a:lnTo>
                    <a:pt x="102" y="60"/>
                  </a:lnTo>
                  <a:lnTo>
                    <a:pt x="106" y="62"/>
                  </a:lnTo>
                  <a:lnTo>
                    <a:pt x="106" y="62"/>
                  </a:lnTo>
                  <a:lnTo>
                    <a:pt x="106" y="62"/>
                  </a:lnTo>
                  <a:lnTo>
                    <a:pt x="106" y="62"/>
                  </a:lnTo>
                  <a:lnTo>
                    <a:pt x="116" y="60"/>
                  </a:lnTo>
                  <a:lnTo>
                    <a:pt x="126" y="58"/>
                  </a:lnTo>
                  <a:lnTo>
                    <a:pt x="136" y="52"/>
                  </a:lnTo>
                  <a:lnTo>
                    <a:pt x="142" y="46"/>
                  </a:lnTo>
                  <a:lnTo>
                    <a:pt x="142" y="46"/>
                  </a:lnTo>
                  <a:lnTo>
                    <a:pt x="150" y="38"/>
                  </a:lnTo>
                  <a:lnTo>
                    <a:pt x="154" y="30"/>
                  </a:lnTo>
                  <a:lnTo>
                    <a:pt x="158" y="20"/>
                  </a:lnTo>
                  <a:lnTo>
                    <a:pt x="158" y="10"/>
                  </a:lnTo>
                  <a:lnTo>
                    <a:pt x="158" y="10"/>
                  </a:lnTo>
                  <a:close/>
                  <a:moveTo>
                    <a:pt x="330" y="268"/>
                  </a:moveTo>
                  <a:lnTo>
                    <a:pt x="330" y="190"/>
                  </a:lnTo>
                  <a:lnTo>
                    <a:pt x="242" y="258"/>
                  </a:lnTo>
                  <a:lnTo>
                    <a:pt x="242" y="190"/>
                  </a:lnTo>
                  <a:lnTo>
                    <a:pt x="154" y="258"/>
                  </a:lnTo>
                  <a:lnTo>
                    <a:pt x="148" y="258"/>
                  </a:lnTo>
                  <a:lnTo>
                    <a:pt x="122" y="258"/>
                  </a:lnTo>
                  <a:lnTo>
                    <a:pt x="128" y="252"/>
                  </a:lnTo>
                  <a:lnTo>
                    <a:pt x="146" y="240"/>
                  </a:lnTo>
                  <a:lnTo>
                    <a:pt x="140" y="172"/>
                  </a:lnTo>
                  <a:lnTo>
                    <a:pt x="140" y="172"/>
                  </a:lnTo>
                  <a:lnTo>
                    <a:pt x="140" y="168"/>
                  </a:lnTo>
                  <a:lnTo>
                    <a:pt x="138" y="164"/>
                  </a:lnTo>
                  <a:lnTo>
                    <a:pt x="134" y="162"/>
                  </a:lnTo>
                  <a:lnTo>
                    <a:pt x="130" y="162"/>
                  </a:lnTo>
                  <a:lnTo>
                    <a:pt x="118" y="162"/>
                  </a:lnTo>
                  <a:lnTo>
                    <a:pt x="118" y="162"/>
                  </a:lnTo>
                  <a:lnTo>
                    <a:pt x="114" y="162"/>
                  </a:lnTo>
                  <a:lnTo>
                    <a:pt x="112" y="164"/>
                  </a:lnTo>
                  <a:lnTo>
                    <a:pt x="110" y="168"/>
                  </a:lnTo>
                  <a:lnTo>
                    <a:pt x="108" y="172"/>
                  </a:lnTo>
                  <a:lnTo>
                    <a:pt x="100" y="258"/>
                  </a:lnTo>
                  <a:lnTo>
                    <a:pt x="82" y="258"/>
                  </a:lnTo>
                  <a:lnTo>
                    <a:pt x="66" y="110"/>
                  </a:lnTo>
                  <a:lnTo>
                    <a:pt x="66" y="110"/>
                  </a:lnTo>
                  <a:lnTo>
                    <a:pt x="66" y="106"/>
                  </a:lnTo>
                  <a:lnTo>
                    <a:pt x="64" y="104"/>
                  </a:lnTo>
                  <a:lnTo>
                    <a:pt x="60" y="102"/>
                  </a:lnTo>
                  <a:lnTo>
                    <a:pt x="56" y="100"/>
                  </a:lnTo>
                  <a:lnTo>
                    <a:pt x="44" y="100"/>
                  </a:lnTo>
                  <a:lnTo>
                    <a:pt x="44" y="100"/>
                  </a:lnTo>
                  <a:lnTo>
                    <a:pt x="40" y="102"/>
                  </a:lnTo>
                  <a:lnTo>
                    <a:pt x="38" y="104"/>
                  </a:lnTo>
                  <a:lnTo>
                    <a:pt x="36" y="106"/>
                  </a:lnTo>
                  <a:lnTo>
                    <a:pt x="34" y="110"/>
                  </a:lnTo>
                  <a:lnTo>
                    <a:pt x="18" y="258"/>
                  </a:lnTo>
                  <a:lnTo>
                    <a:pt x="10" y="258"/>
                  </a:lnTo>
                  <a:lnTo>
                    <a:pt x="10" y="258"/>
                  </a:lnTo>
                  <a:lnTo>
                    <a:pt x="6" y="260"/>
                  </a:lnTo>
                  <a:lnTo>
                    <a:pt x="2" y="262"/>
                  </a:lnTo>
                  <a:lnTo>
                    <a:pt x="0" y="264"/>
                  </a:lnTo>
                  <a:lnTo>
                    <a:pt x="0" y="268"/>
                  </a:lnTo>
                  <a:lnTo>
                    <a:pt x="0" y="340"/>
                  </a:lnTo>
                  <a:lnTo>
                    <a:pt x="0" y="340"/>
                  </a:lnTo>
                  <a:lnTo>
                    <a:pt x="0" y="344"/>
                  </a:lnTo>
                  <a:lnTo>
                    <a:pt x="2" y="348"/>
                  </a:lnTo>
                  <a:lnTo>
                    <a:pt x="6" y="350"/>
                  </a:lnTo>
                  <a:lnTo>
                    <a:pt x="10" y="350"/>
                  </a:lnTo>
                  <a:lnTo>
                    <a:pt x="320" y="350"/>
                  </a:lnTo>
                  <a:lnTo>
                    <a:pt x="320" y="350"/>
                  </a:lnTo>
                  <a:lnTo>
                    <a:pt x="324" y="350"/>
                  </a:lnTo>
                  <a:lnTo>
                    <a:pt x="328" y="348"/>
                  </a:lnTo>
                  <a:lnTo>
                    <a:pt x="330" y="344"/>
                  </a:lnTo>
                  <a:lnTo>
                    <a:pt x="330" y="340"/>
                  </a:lnTo>
                  <a:lnTo>
                    <a:pt x="330" y="268"/>
                  </a:lnTo>
                  <a:lnTo>
                    <a:pt x="330" y="268"/>
                  </a:lnTo>
                  <a:lnTo>
                    <a:pt x="330" y="268"/>
                  </a:lnTo>
                  <a:lnTo>
                    <a:pt x="330" y="268"/>
                  </a:lnTo>
                  <a:close/>
                  <a:moveTo>
                    <a:pt x="76" y="314"/>
                  </a:moveTo>
                  <a:lnTo>
                    <a:pt x="22" y="314"/>
                  </a:lnTo>
                  <a:lnTo>
                    <a:pt x="22" y="288"/>
                  </a:lnTo>
                  <a:lnTo>
                    <a:pt x="76" y="288"/>
                  </a:lnTo>
                  <a:lnTo>
                    <a:pt x="76" y="314"/>
                  </a:lnTo>
                  <a:close/>
                  <a:moveTo>
                    <a:pt x="154" y="314"/>
                  </a:moveTo>
                  <a:lnTo>
                    <a:pt x="100" y="314"/>
                  </a:lnTo>
                  <a:lnTo>
                    <a:pt x="100" y="288"/>
                  </a:lnTo>
                  <a:lnTo>
                    <a:pt x="154" y="288"/>
                  </a:lnTo>
                  <a:lnTo>
                    <a:pt x="154" y="314"/>
                  </a:lnTo>
                  <a:close/>
                  <a:moveTo>
                    <a:pt x="232" y="314"/>
                  </a:moveTo>
                  <a:lnTo>
                    <a:pt x="176" y="314"/>
                  </a:lnTo>
                  <a:lnTo>
                    <a:pt x="176" y="288"/>
                  </a:lnTo>
                  <a:lnTo>
                    <a:pt x="232" y="288"/>
                  </a:lnTo>
                  <a:lnTo>
                    <a:pt x="232" y="314"/>
                  </a:lnTo>
                  <a:close/>
                  <a:moveTo>
                    <a:pt x="308" y="314"/>
                  </a:moveTo>
                  <a:lnTo>
                    <a:pt x="254" y="314"/>
                  </a:lnTo>
                  <a:lnTo>
                    <a:pt x="254" y="288"/>
                  </a:lnTo>
                  <a:lnTo>
                    <a:pt x="308" y="288"/>
                  </a:lnTo>
                  <a:lnTo>
                    <a:pt x="308" y="314"/>
                  </a:lnTo>
                  <a:close/>
                </a:path>
              </a:pathLst>
            </a:custGeom>
            <a:solidFill>
              <a:schemeClr val="bg1"/>
            </a:solidFill>
            <a:ln>
              <a:noFill/>
            </a:ln>
          </p:spPr>
          <p:txBody>
            <a:bodyPr vert="horz" wrap="square" lIns="75221" tIns="37611" rIns="75221" bIns="37611" numCol="1" anchor="t" anchorCtr="0" compatLnSpc="1">
              <a:prstTxWarp prst="textNoShape">
                <a:avLst/>
              </a:prstTxWarp>
            </a:bodyPr>
            <a:lstStyle/>
            <a:p>
              <a:pPr defTabSz="838134"/>
              <a:endParaRPr lang="en-GB" sz="1645">
                <a:solidFill>
                  <a:prstClr val="black"/>
                </a:solidFill>
                <a:latin typeface="Arial"/>
              </a:endParaRPr>
            </a:p>
          </p:txBody>
        </p:sp>
      </p:grpSp>
      <p:sp>
        <p:nvSpPr>
          <p:cNvPr id="696" name="Rectangle 695">
            <a:extLst>
              <a:ext uri="{FF2B5EF4-FFF2-40B4-BE49-F238E27FC236}">
                <a16:creationId xmlns:a16="http://schemas.microsoft.com/office/drawing/2014/main" id="{6B4F0E4B-1627-47E4-8CC3-A3A0747F352B}"/>
              </a:ext>
            </a:extLst>
          </p:cNvPr>
          <p:cNvSpPr/>
          <p:nvPr/>
        </p:nvSpPr>
        <p:spPr bwMode="ltGray">
          <a:xfrm>
            <a:off x="7442818" y="5524289"/>
            <a:ext cx="1070242" cy="47467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Renewable energy</a:t>
            </a:r>
          </a:p>
        </p:txBody>
      </p:sp>
      <p:sp>
        <p:nvSpPr>
          <p:cNvPr id="697" name="Freeform 4850">
            <a:extLst>
              <a:ext uri="{FF2B5EF4-FFF2-40B4-BE49-F238E27FC236}">
                <a16:creationId xmlns:a16="http://schemas.microsoft.com/office/drawing/2014/main" id="{7D25647F-D2BD-443E-A4FA-7C1C31CEF4DA}"/>
              </a:ext>
            </a:extLst>
          </p:cNvPr>
          <p:cNvSpPr>
            <a:spLocks noChangeAspect="1" noEditPoints="1"/>
          </p:cNvSpPr>
          <p:nvPr/>
        </p:nvSpPr>
        <p:spPr bwMode="auto">
          <a:xfrm>
            <a:off x="8209137" y="5683491"/>
            <a:ext cx="257380" cy="257380"/>
          </a:xfrm>
          <a:custGeom>
            <a:avLst/>
            <a:gdLst>
              <a:gd name="T0" fmla="*/ 228 w 402"/>
              <a:gd name="T1" fmla="*/ 272 h 408"/>
              <a:gd name="T2" fmla="*/ 234 w 402"/>
              <a:gd name="T3" fmla="*/ 270 h 408"/>
              <a:gd name="T4" fmla="*/ 238 w 402"/>
              <a:gd name="T5" fmla="*/ 264 h 408"/>
              <a:gd name="T6" fmla="*/ 238 w 402"/>
              <a:gd name="T7" fmla="*/ 258 h 408"/>
              <a:gd name="T8" fmla="*/ 238 w 402"/>
              <a:gd name="T9" fmla="*/ 14 h 408"/>
              <a:gd name="T10" fmla="*/ 238 w 402"/>
              <a:gd name="T11" fmla="*/ 10 h 408"/>
              <a:gd name="T12" fmla="*/ 236 w 402"/>
              <a:gd name="T13" fmla="*/ 2 h 408"/>
              <a:gd name="T14" fmla="*/ 234 w 402"/>
              <a:gd name="T15" fmla="*/ 0 h 408"/>
              <a:gd name="T16" fmla="*/ 226 w 402"/>
              <a:gd name="T17" fmla="*/ 0 h 408"/>
              <a:gd name="T18" fmla="*/ 220 w 402"/>
              <a:gd name="T19" fmla="*/ 4 h 408"/>
              <a:gd name="T20" fmla="*/ 10 w 402"/>
              <a:gd name="T21" fmla="*/ 126 h 408"/>
              <a:gd name="T22" fmla="*/ 6 w 402"/>
              <a:gd name="T23" fmla="*/ 126 h 408"/>
              <a:gd name="T24" fmla="*/ 0 w 402"/>
              <a:gd name="T25" fmla="*/ 132 h 408"/>
              <a:gd name="T26" fmla="*/ 0 w 402"/>
              <a:gd name="T27" fmla="*/ 136 h 408"/>
              <a:gd name="T28" fmla="*/ 2 w 402"/>
              <a:gd name="T29" fmla="*/ 142 h 408"/>
              <a:gd name="T30" fmla="*/ 10 w 402"/>
              <a:gd name="T31" fmla="*/ 146 h 408"/>
              <a:gd name="T32" fmla="*/ 220 w 402"/>
              <a:gd name="T33" fmla="*/ 268 h 408"/>
              <a:gd name="T34" fmla="*/ 224 w 402"/>
              <a:gd name="T35" fmla="*/ 270 h 408"/>
              <a:gd name="T36" fmla="*/ 228 w 402"/>
              <a:gd name="T37" fmla="*/ 272 h 408"/>
              <a:gd name="T38" fmla="*/ 166 w 402"/>
              <a:gd name="T39" fmla="*/ 146 h 408"/>
              <a:gd name="T40" fmla="*/ 156 w 402"/>
              <a:gd name="T41" fmla="*/ 150 h 408"/>
              <a:gd name="T42" fmla="*/ 144 w 402"/>
              <a:gd name="T43" fmla="*/ 146 h 408"/>
              <a:gd name="T44" fmla="*/ 142 w 402"/>
              <a:gd name="T45" fmla="*/ 142 h 408"/>
              <a:gd name="T46" fmla="*/ 142 w 402"/>
              <a:gd name="T47" fmla="*/ 130 h 408"/>
              <a:gd name="T48" fmla="*/ 144 w 402"/>
              <a:gd name="T49" fmla="*/ 124 h 408"/>
              <a:gd name="T50" fmla="*/ 156 w 402"/>
              <a:gd name="T51" fmla="*/ 120 h 408"/>
              <a:gd name="T52" fmla="*/ 166 w 402"/>
              <a:gd name="T53" fmla="*/ 124 h 408"/>
              <a:gd name="T54" fmla="*/ 170 w 402"/>
              <a:gd name="T55" fmla="*/ 130 h 408"/>
              <a:gd name="T56" fmla="*/ 170 w 402"/>
              <a:gd name="T57" fmla="*/ 142 h 408"/>
              <a:gd name="T58" fmla="*/ 166 w 402"/>
              <a:gd name="T59" fmla="*/ 146 h 408"/>
              <a:gd name="T60" fmla="*/ 144 w 402"/>
              <a:gd name="T61" fmla="*/ 184 h 408"/>
              <a:gd name="T62" fmla="*/ 180 w 402"/>
              <a:gd name="T63" fmla="*/ 408 h 408"/>
              <a:gd name="T64" fmla="*/ 156 w 402"/>
              <a:gd name="T65" fmla="*/ 404 h 408"/>
              <a:gd name="T66" fmla="*/ 132 w 402"/>
              <a:gd name="T67" fmla="*/ 398 h 408"/>
              <a:gd name="T68" fmla="*/ 392 w 402"/>
              <a:gd name="T69" fmla="*/ 196 h 408"/>
              <a:gd name="T70" fmla="*/ 402 w 402"/>
              <a:gd name="T71" fmla="*/ 188 h 408"/>
              <a:gd name="T72" fmla="*/ 402 w 402"/>
              <a:gd name="T73" fmla="*/ 184 h 408"/>
              <a:gd name="T74" fmla="*/ 398 w 402"/>
              <a:gd name="T75" fmla="*/ 178 h 408"/>
              <a:gd name="T76" fmla="*/ 314 w 402"/>
              <a:gd name="T77" fmla="*/ 144 h 408"/>
              <a:gd name="T78" fmla="*/ 282 w 402"/>
              <a:gd name="T79" fmla="*/ 62 h 408"/>
              <a:gd name="T80" fmla="*/ 278 w 402"/>
              <a:gd name="T81" fmla="*/ 58 h 408"/>
              <a:gd name="T82" fmla="*/ 270 w 402"/>
              <a:gd name="T83" fmla="*/ 56 h 408"/>
              <a:gd name="T84" fmla="*/ 266 w 402"/>
              <a:gd name="T85" fmla="*/ 58 h 408"/>
              <a:gd name="T86" fmla="*/ 262 w 402"/>
              <a:gd name="T87" fmla="*/ 64 h 408"/>
              <a:gd name="T88" fmla="*/ 278 w 402"/>
              <a:gd name="T89" fmla="*/ 154 h 408"/>
              <a:gd name="T90" fmla="*/ 244 w 402"/>
              <a:gd name="T91" fmla="*/ 230 h 408"/>
              <a:gd name="T92" fmla="*/ 390 w 402"/>
              <a:gd name="T93" fmla="*/ 196 h 408"/>
              <a:gd name="T94" fmla="*/ 392 w 402"/>
              <a:gd name="T95" fmla="*/ 196 h 408"/>
              <a:gd name="T96" fmla="*/ 306 w 402"/>
              <a:gd name="T97" fmla="*/ 168 h 408"/>
              <a:gd name="T98" fmla="*/ 302 w 402"/>
              <a:gd name="T99" fmla="*/ 172 h 408"/>
              <a:gd name="T100" fmla="*/ 294 w 402"/>
              <a:gd name="T101" fmla="*/ 172 h 408"/>
              <a:gd name="T102" fmla="*/ 290 w 402"/>
              <a:gd name="T103" fmla="*/ 168 h 408"/>
              <a:gd name="T104" fmla="*/ 286 w 402"/>
              <a:gd name="T105" fmla="*/ 160 h 408"/>
              <a:gd name="T106" fmla="*/ 290 w 402"/>
              <a:gd name="T107" fmla="*/ 152 h 408"/>
              <a:gd name="T108" fmla="*/ 294 w 402"/>
              <a:gd name="T109" fmla="*/ 150 h 408"/>
              <a:gd name="T110" fmla="*/ 302 w 402"/>
              <a:gd name="T111" fmla="*/ 150 h 408"/>
              <a:gd name="T112" fmla="*/ 306 w 402"/>
              <a:gd name="T113" fmla="*/ 152 h 408"/>
              <a:gd name="T114" fmla="*/ 310 w 402"/>
              <a:gd name="T115" fmla="*/ 160 h 408"/>
              <a:gd name="T116" fmla="*/ 306 w 402"/>
              <a:gd name="T117" fmla="*/ 168 h 408"/>
              <a:gd name="T118" fmla="*/ 286 w 402"/>
              <a:gd name="T119" fmla="*/ 208 h 408"/>
              <a:gd name="T120" fmla="*/ 310 w 402"/>
              <a:gd name="T121" fmla="*/ 192 h 408"/>
              <a:gd name="T122" fmla="*/ 318 w 402"/>
              <a:gd name="T123" fmla="*/ 366 h 408"/>
              <a:gd name="T124" fmla="*/ 276 w 402"/>
              <a:gd name="T125" fmla="*/ 3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408">
                <a:moveTo>
                  <a:pt x="228" y="272"/>
                </a:moveTo>
                <a:lnTo>
                  <a:pt x="228" y="272"/>
                </a:lnTo>
                <a:lnTo>
                  <a:pt x="234" y="270"/>
                </a:lnTo>
                <a:lnTo>
                  <a:pt x="234" y="270"/>
                </a:lnTo>
                <a:lnTo>
                  <a:pt x="236" y="268"/>
                </a:lnTo>
                <a:lnTo>
                  <a:pt x="238" y="264"/>
                </a:lnTo>
                <a:lnTo>
                  <a:pt x="238" y="260"/>
                </a:lnTo>
                <a:lnTo>
                  <a:pt x="238" y="258"/>
                </a:lnTo>
                <a:lnTo>
                  <a:pt x="182" y="136"/>
                </a:lnTo>
                <a:lnTo>
                  <a:pt x="238" y="14"/>
                </a:lnTo>
                <a:lnTo>
                  <a:pt x="238" y="14"/>
                </a:lnTo>
                <a:lnTo>
                  <a:pt x="238" y="10"/>
                </a:lnTo>
                <a:lnTo>
                  <a:pt x="238" y="6"/>
                </a:lnTo>
                <a:lnTo>
                  <a:pt x="236" y="2"/>
                </a:lnTo>
                <a:lnTo>
                  <a:pt x="234" y="0"/>
                </a:lnTo>
                <a:lnTo>
                  <a:pt x="234" y="0"/>
                </a:lnTo>
                <a:lnTo>
                  <a:pt x="230" y="0"/>
                </a:lnTo>
                <a:lnTo>
                  <a:pt x="226" y="0"/>
                </a:lnTo>
                <a:lnTo>
                  <a:pt x="222" y="0"/>
                </a:lnTo>
                <a:lnTo>
                  <a:pt x="220" y="4"/>
                </a:lnTo>
                <a:lnTo>
                  <a:pt x="142" y="112"/>
                </a:lnTo>
                <a:lnTo>
                  <a:pt x="10" y="126"/>
                </a:lnTo>
                <a:lnTo>
                  <a:pt x="10" y="126"/>
                </a:lnTo>
                <a:lnTo>
                  <a:pt x="6" y="126"/>
                </a:lnTo>
                <a:lnTo>
                  <a:pt x="2" y="128"/>
                </a:lnTo>
                <a:lnTo>
                  <a:pt x="0" y="132"/>
                </a:lnTo>
                <a:lnTo>
                  <a:pt x="0" y="136"/>
                </a:lnTo>
                <a:lnTo>
                  <a:pt x="0" y="136"/>
                </a:lnTo>
                <a:lnTo>
                  <a:pt x="0" y="140"/>
                </a:lnTo>
                <a:lnTo>
                  <a:pt x="2" y="142"/>
                </a:lnTo>
                <a:lnTo>
                  <a:pt x="6" y="144"/>
                </a:lnTo>
                <a:lnTo>
                  <a:pt x="10" y="146"/>
                </a:lnTo>
                <a:lnTo>
                  <a:pt x="142" y="158"/>
                </a:lnTo>
                <a:lnTo>
                  <a:pt x="220" y="268"/>
                </a:lnTo>
                <a:lnTo>
                  <a:pt x="220" y="268"/>
                </a:lnTo>
                <a:lnTo>
                  <a:pt x="224" y="270"/>
                </a:lnTo>
                <a:lnTo>
                  <a:pt x="228" y="272"/>
                </a:lnTo>
                <a:lnTo>
                  <a:pt x="228" y="272"/>
                </a:lnTo>
                <a:close/>
                <a:moveTo>
                  <a:pt x="166" y="146"/>
                </a:moveTo>
                <a:lnTo>
                  <a:pt x="166" y="146"/>
                </a:lnTo>
                <a:lnTo>
                  <a:pt x="162" y="150"/>
                </a:lnTo>
                <a:lnTo>
                  <a:pt x="156" y="150"/>
                </a:lnTo>
                <a:lnTo>
                  <a:pt x="150" y="150"/>
                </a:lnTo>
                <a:lnTo>
                  <a:pt x="144" y="146"/>
                </a:lnTo>
                <a:lnTo>
                  <a:pt x="144" y="146"/>
                </a:lnTo>
                <a:lnTo>
                  <a:pt x="142" y="142"/>
                </a:lnTo>
                <a:lnTo>
                  <a:pt x="140" y="136"/>
                </a:lnTo>
                <a:lnTo>
                  <a:pt x="142" y="130"/>
                </a:lnTo>
                <a:lnTo>
                  <a:pt x="144" y="124"/>
                </a:lnTo>
                <a:lnTo>
                  <a:pt x="144" y="124"/>
                </a:lnTo>
                <a:lnTo>
                  <a:pt x="150" y="122"/>
                </a:lnTo>
                <a:lnTo>
                  <a:pt x="156" y="120"/>
                </a:lnTo>
                <a:lnTo>
                  <a:pt x="162" y="122"/>
                </a:lnTo>
                <a:lnTo>
                  <a:pt x="166" y="124"/>
                </a:lnTo>
                <a:lnTo>
                  <a:pt x="166" y="124"/>
                </a:lnTo>
                <a:lnTo>
                  <a:pt x="170" y="130"/>
                </a:lnTo>
                <a:lnTo>
                  <a:pt x="172" y="136"/>
                </a:lnTo>
                <a:lnTo>
                  <a:pt x="170" y="142"/>
                </a:lnTo>
                <a:lnTo>
                  <a:pt x="166" y="146"/>
                </a:lnTo>
                <a:lnTo>
                  <a:pt x="166" y="146"/>
                </a:lnTo>
                <a:close/>
                <a:moveTo>
                  <a:pt x="132" y="398"/>
                </a:moveTo>
                <a:lnTo>
                  <a:pt x="144" y="184"/>
                </a:lnTo>
                <a:lnTo>
                  <a:pt x="170" y="222"/>
                </a:lnTo>
                <a:lnTo>
                  <a:pt x="180" y="408"/>
                </a:lnTo>
                <a:lnTo>
                  <a:pt x="180" y="408"/>
                </a:lnTo>
                <a:lnTo>
                  <a:pt x="156" y="404"/>
                </a:lnTo>
                <a:lnTo>
                  <a:pt x="132" y="398"/>
                </a:lnTo>
                <a:lnTo>
                  <a:pt x="132" y="398"/>
                </a:lnTo>
                <a:close/>
                <a:moveTo>
                  <a:pt x="392" y="196"/>
                </a:moveTo>
                <a:lnTo>
                  <a:pt x="392" y="196"/>
                </a:lnTo>
                <a:lnTo>
                  <a:pt x="398" y="194"/>
                </a:lnTo>
                <a:lnTo>
                  <a:pt x="402" y="188"/>
                </a:lnTo>
                <a:lnTo>
                  <a:pt x="402" y="188"/>
                </a:lnTo>
                <a:lnTo>
                  <a:pt x="402" y="184"/>
                </a:lnTo>
                <a:lnTo>
                  <a:pt x="400" y="180"/>
                </a:lnTo>
                <a:lnTo>
                  <a:pt x="398" y="178"/>
                </a:lnTo>
                <a:lnTo>
                  <a:pt x="396" y="176"/>
                </a:lnTo>
                <a:lnTo>
                  <a:pt x="314" y="144"/>
                </a:lnTo>
                <a:lnTo>
                  <a:pt x="282" y="62"/>
                </a:lnTo>
                <a:lnTo>
                  <a:pt x="282" y="62"/>
                </a:lnTo>
                <a:lnTo>
                  <a:pt x="280" y="60"/>
                </a:lnTo>
                <a:lnTo>
                  <a:pt x="278" y="58"/>
                </a:lnTo>
                <a:lnTo>
                  <a:pt x="274" y="56"/>
                </a:lnTo>
                <a:lnTo>
                  <a:pt x="270" y="56"/>
                </a:lnTo>
                <a:lnTo>
                  <a:pt x="270" y="56"/>
                </a:lnTo>
                <a:lnTo>
                  <a:pt x="266" y="58"/>
                </a:lnTo>
                <a:lnTo>
                  <a:pt x="264" y="60"/>
                </a:lnTo>
                <a:lnTo>
                  <a:pt x="262" y="64"/>
                </a:lnTo>
                <a:lnTo>
                  <a:pt x="262" y="68"/>
                </a:lnTo>
                <a:lnTo>
                  <a:pt x="278" y="154"/>
                </a:lnTo>
                <a:lnTo>
                  <a:pt x="234" y="208"/>
                </a:lnTo>
                <a:lnTo>
                  <a:pt x="244" y="230"/>
                </a:lnTo>
                <a:lnTo>
                  <a:pt x="304" y="180"/>
                </a:lnTo>
                <a:lnTo>
                  <a:pt x="390" y="196"/>
                </a:lnTo>
                <a:lnTo>
                  <a:pt x="390" y="196"/>
                </a:lnTo>
                <a:lnTo>
                  <a:pt x="392" y="196"/>
                </a:lnTo>
                <a:lnTo>
                  <a:pt x="392" y="196"/>
                </a:lnTo>
                <a:close/>
                <a:moveTo>
                  <a:pt x="306" y="168"/>
                </a:moveTo>
                <a:lnTo>
                  <a:pt x="306" y="168"/>
                </a:lnTo>
                <a:lnTo>
                  <a:pt x="302" y="172"/>
                </a:lnTo>
                <a:lnTo>
                  <a:pt x="298" y="172"/>
                </a:lnTo>
                <a:lnTo>
                  <a:pt x="294" y="172"/>
                </a:lnTo>
                <a:lnTo>
                  <a:pt x="290" y="168"/>
                </a:lnTo>
                <a:lnTo>
                  <a:pt x="290" y="168"/>
                </a:lnTo>
                <a:lnTo>
                  <a:pt x="288" y="164"/>
                </a:lnTo>
                <a:lnTo>
                  <a:pt x="286" y="160"/>
                </a:lnTo>
                <a:lnTo>
                  <a:pt x="288" y="156"/>
                </a:lnTo>
                <a:lnTo>
                  <a:pt x="290" y="152"/>
                </a:lnTo>
                <a:lnTo>
                  <a:pt x="290" y="152"/>
                </a:lnTo>
                <a:lnTo>
                  <a:pt x="294" y="150"/>
                </a:lnTo>
                <a:lnTo>
                  <a:pt x="298" y="148"/>
                </a:lnTo>
                <a:lnTo>
                  <a:pt x="302" y="150"/>
                </a:lnTo>
                <a:lnTo>
                  <a:pt x="306" y="152"/>
                </a:lnTo>
                <a:lnTo>
                  <a:pt x="306" y="152"/>
                </a:lnTo>
                <a:lnTo>
                  <a:pt x="310" y="156"/>
                </a:lnTo>
                <a:lnTo>
                  <a:pt x="310" y="160"/>
                </a:lnTo>
                <a:lnTo>
                  <a:pt x="310" y="164"/>
                </a:lnTo>
                <a:lnTo>
                  <a:pt x="306" y="168"/>
                </a:lnTo>
                <a:lnTo>
                  <a:pt x="306" y="168"/>
                </a:lnTo>
                <a:close/>
                <a:moveTo>
                  <a:pt x="286" y="208"/>
                </a:moveTo>
                <a:lnTo>
                  <a:pt x="306" y="192"/>
                </a:lnTo>
                <a:lnTo>
                  <a:pt x="310" y="192"/>
                </a:lnTo>
                <a:lnTo>
                  <a:pt x="318" y="366"/>
                </a:lnTo>
                <a:lnTo>
                  <a:pt x="318" y="366"/>
                </a:lnTo>
                <a:lnTo>
                  <a:pt x="298" y="380"/>
                </a:lnTo>
                <a:lnTo>
                  <a:pt x="276" y="390"/>
                </a:lnTo>
                <a:lnTo>
                  <a:pt x="286" y="208"/>
                </a:lnTo>
                <a:close/>
              </a:path>
            </a:pathLst>
          </a:custGeom>
          <a:solidFill>
            <a:schemeClr val="bg1"/>
          </a:solidFill>
          <a:ln>
            <a:noFill/>
          </a:ln>
        </p:spPr>
        <p:txBody>
          <a:bodyPr vert="horz" wrap="square" lIns="75221" tIns="37611" rIns="75221" bIns="37611" numCol="1" anchor="t" anchorCtr="0" compatLnSpc="1">
            <a:prstTxWarp prst="textNoShape">
              <a:avLst/>
            </a:prstTxWarp>
          </a:bodyPr>
          <a:lstStyle/>
          <a:p>
            <a:pPr defTabSz="838134"/>
            <a:endParaRPr lang="en-GB" sz="1645">
              <a:solidFill>
                <a:prstClr val="black"/>
              </a:solidFill>
              <a:latin typeface="Arial"/>
            </a:endParaRPr>
          </a:p>
        </p:txBody>
      </p:sp>
      <p:grpSp>
        <p:nvGrpSpPr>
          <p:cNvPr id="698" name="Group 697">
            <a:extLst>
              <a:ext uri="{FF2B5EF4-FFF2-40B4-BE49-F238E27FC236}">
                <a16:creationId xmlns:a16="http://schemas.microsoft.com/office/drawing/2014/main" id="{C132AEB9-27F5-4CA1-9D3F-13EA234B220E}"/>
              </a:ext>
            </a:extLst>
          </p:cNvPr>
          <p:cNvGrpSpPr/>
          <p:nvPr/>
        </p:nvGrpSpPr>
        <p:grpSpPr>
          <a:xfrm>
            <a:off x="8190126" y="2608866"/>
            <a:ext cx="1112174" cy="519597"/>
            <a:chOff x="9484828" y="2484503"/>
            <a:chExt cx="908172" cy="424289"/>
          </a:xfrm>
        </p:grpSpPr>
        <p:sp>
          <p:nvSpPr>
            <p:cNvPr id="699" name="Oval 698">
              <a:extLst>
                <a:ext uri="{FF2B5EF4-FFF2-40B4-BE49-F238E27FC236}">
                  <a16:creationId xmlns:a16="http://schemas.microsoft.com/office/drawing/2014/main" id="{D9BB76BD-2B27-4B0D-9210-5693C929006C}"/>
                </a:ext>
              </a:extLst>
            </p:cNvPr>
            <p:cNvSpPr/>
            <p:nvPr/>
          </p:nvSpPr>
          <p:spPr bwMode="ltGray">
            <a:xfrm>
              <a:off x="9968712" y="2484503"/>
              <a:ext cx="424288" cy="424289"/>
            </a:xfrm>
            <a:prstGeom prst="ellipse">
              <a:avLst/>
            </a:prstGeom>
            <a:solidFill>
              <a:schemeClr val="bg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134"/>
              <a:endParaRPr lang="en-GB" sz="1814" dirty="0" err="1">
                <a:solidFill>
                  <a:prstClr val="white"/>
                </a:solidFill>
                <a:latin typeface="Georgia" pitchFamily="18" charset="0"/>
              </a:endParaRPr>
            </a:p>
          </p:txBody>
        </p:sp>
        <p:sp>
          <p:nvSpPr>
            <p:cNvPr id="700" name="Oval 699">
              <a:extLst>
                <a:ext uri="{FF2B5EF4-FFF2-40B4-BE49-F238E27FC236}">
                  <a16:creationId xmlns:a16="http://schemas.microsoft.com/office/drawing/2014/main" id="{FB3824AF-1019-49CA-8B25-5DBB146E123B}"/>
                </a:ext>
              </a:extLst>
            </p:cNvPr>
            <p:cNvSpPr/>
            <p:nvPr/>
          </p:nvSpPr>
          <p:spPr bwMode="ltGray">
            <a:xfrm>
              <a:off x="9484828" y="2484503"/>
              <a:ext cx="424288" cy="424289"/>
            </a:xfrm>
            <a:prstGeom prst="ellipse">
              <a:avLst/>
            </a:prstGeom>
            <a:solidFill>
              <a:schemeClr val="bg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134"/>
              <a:endParaRPr lang="en-GB" sz="1814" dirty="0" err="1">
                <a:solidFill>
                  <a:prstClr val="white"/>
                </a:solidFill>
                <a:latin typeface="Georgia" pitchFamily="18" charset="0"/>
              </a:endParaRPr>
            </a:p>
          </p:txBody>
        </p:sp>
        <p:sp>
          <p:nvSpPr>
            <p:cNvPr id="701" name="Freeform 4936">
              <a:extLst>
                <a:ext uri="{FF2B5EF4-FFF2-40B4-BE49-F238E27FC236}">
                  <a16:creationId xmlns:a16="http://schemas.microsoft.com/office/drawing/2014/main" id="{AFFAC47C-8E7A-4F9F-B59D-7F7CA78C14E2}"/>
                </a:ext>
              </a:extLst>
            </p:cNvPr>
            <p:cNvSpPr>
              <a:spLocks noEditPoints="1"/>
            </p:cNvSpPr>
            <p:nvPr/>
          </p:nvSpPr>
          <p:spPr bwMode="auto">
            <a:xfrm>
              <a:off x="9550808" y="2552904"/>
              <a:ext cx="292330" cy="276088"/>
            </a:xfrm>
            <a:custGeom>
              <a:avLst/>
              <a:gdLst>
                <a:gd name="T0" fmla="*/ 198 w 396"/>
                <a:gd name="T1" fmla="*/ 218 h 374"/>
                <a:gd name="T2" fmla="*/ 178 w 396"/>
                <a:gd name="T3" fmla="*/ 198 h 374"/>
                <a:gd name="T4" fmla="*/ 206 w 396"/>
                <a:gd name="T5" fmla="*/ 180 h 374"/>
                <a:gd name="T6" fmla="*/ 396 w 396"/>
                <a:gd name="T7" fmla="*/ 198 h 374"/>
                <a:gd name="T8" fmla="*/ 332 w 396"/>
                <a:gd name="T9" fmla="*/ 344 h 374"/>
                <a:gd name="T10" fmla="*/ 230 w 396"/>
                <a:gd name="T11" fmla="*/ 334 h 374"/>
                <a:gd name="T12" fmla="*/ 150 w 396"/>
                <a:gd name="T13" fmla="*/ 328 h 374"/>
                <a:gd name="T14" fmla="*/ 46 w 396"/>
                <a:gd name="T15" fmla="*/ 324 h 374"/>
                <a:gd name="T16" fmla="*/ 0 w 396"/>
                <a:gd name="T17" fmla="*/ 198 h 374"/>
                <a:gd name="T18" fmla="*/ 34 w 396"/>
                <a:gd name="T19" fmla="*/ 88 h 374"/>
                <a:gd name="T20" fmla="*/ 122 w 396"/>
                <a:gd name="T21" fmla="*/ 16 h 374"/>
                <a:gd name="T22" fmla="*/ 218 w 396"/>
                <a:gd name="T23" fmla="*/ 2 h 374"/>
                <a:gd name="T24" fmla="*/ 324 w 396"/>
                <a:gd name="T25" fmla="*/ 46 h 374"/>
                <a:gd name="T26" fmla="*/ 386 w 396"/>
                <a:gd name="T27" fmla="*/ 140 h 374"/>
                <a:gd name="T28" fmla="*/ 310 w 396"/>
                <a:gd name="T29" fmla="*/ 134 h 374"/>
                <a:gd name="T30" fmla="*/ 352 w 396"/>
                <a:gd name="T31" fmla="*/ 120 h 374"/>
                <a:gd name="T32" fmla="*/ 354 w 396"/>
                <a:gd name="T33" fmla="*/ 104 h 374"/>
                <a:gd name="T34" fmla="*/ 310 w 396"/>
                <a:gd name="T35" fmla="*/ 122 h 374"/>
                <a:gd name="T36" fmla="*/ 262 w 396"/>
                <a:gd name="T37" fmla="*/ 86 h 374"/>
                <a:gd name="T38" fmla="*/ 292 w 396"/>
                <a:gd name="T39" fmla="*/ 54 h 374"/>
                <a:gd name="T40" fmla="*/ 286 w 396"/>
                <a:gd name="T41" fmla="*/ 38 h 374"/>
                <a:gd name="T42" fmla="*/ 258 w 396"/>
                <a:gd name="T43" fmla="*/ 76 h 374"/>
                <a:gd name="T44" fmla="*/ 188 w 396"/>
                <a:gd name="T45" fmla="*/ 60 h 374"/>
                <a:gd name="T46" fmla="*/ 202 w 396"/>
                <a:gd name="T47" fmla="*/ 68 h 374"/>
                <a:gd name="T48" fmla="*/ 208 w 396"/>
                <a:gd name="T49" fmla="*/ 22 h 374"/>
                <a:gd name="T50" fmla="*/ 190 w 396"/>
                <a:gd name="T51" fmla="*/ 18 h 374"/>
                <a:gd name="T52" fmla="*/ 58 w 396"/>
                <a:gd name="T53" fmla="*/ 208 h 374"/>
                <a:gd name="T54" fmla="*/ 68 w 396"/>
                <a:gd name="T55" fmla="*/ 194 h 374"/>
                <a:gd name="T56" fmla="*/ 22 w 396"/>
                <a:gd name="T57" fmla="*/ 188 h 374"/>
                <a:gd name="T58" fmla="*/ 18 w 396"/>
                <a:gd name="T59" fmla="*/ 206 h 374"/>
                <a:gd name="T60" fmla="*/ 84 w 396"/>
                <a:gd name="T61" fmla="*/ 260 h 374"/>
                <a:gd name="T62" fmla="*/ 40 w 396"/>
                <a:gd name="T63" fmla="*/ 278 h 374"/>
                <a:gd name="T64" fmla="*/ 48 w 396"/>
                <a:gd name="T65" fmla="*/ 294 h 374"/>
                <a:gd name="T66" fmla="*/ 88 w 396"/>
                <a:gd name="T67" fmla="*/ 270 h 374"/>
                <a:gd name="T68" fmla="*/ 54 w 396"/>
                <a:gd name="T69" fmla="*/ 104 h 374"/>
                <a:gd name="T70" fmla="*/ 38 w 396"/>
                <a:gd name="T71" fmla="*/ 110 h 374"/>
                <a:gd name="T72" fmla="*/ 78 w 396"/>
                <a:gd name="T73" fmla="*/ 138 h 374"/>
                <a:gd name="T74" fmla="*/ 88 w 396"/>
                <a:gd name="T75" fmla="*/ 126 h 374"/>
                <a:gd name="T76" fmla="*/ 120 w 396"/>
                <a:gd name="T77" fmla="*/ 44 h 374"/>
                <a:gd name="T78" fmla="*/ 104 w 396"/>
                <a:gd name="T79" fmla="*/ 42 h 374"/>
                <a:gd name="T80" fmla="*/ 124 w 396"/>
                <a:gd name="T81" fmla="*/ 86 h 374"/>
                <a:gd name="T82" fmla="*/ 138 w 396"/>
                <a:gd name="T83" fmla="*/ 80 h 374"/>
                <a:gd name="T84" fmla="*/ 224 w 396"/>
                <a:gd name="T85" fmla="*/ 174 h 374"/>
                <a:gd name="T86" fmla="*/ 188 w 396"/>
                <a:gd name="T87" fmla="*/ 164 h 374"/>
                <a:gd name="T88" fmla="*/ 164 w 396"/>
                <a:gd name="T89" fmla="*/ 186 h 374"/>
                <a:gd name="T90" fmla="*/ 176 w 396"/>
                <a:gd name="T91" fmla="*/ 226 h 374"/>
                <a:gd name="T92" fmla="*/ 216 w 396"/>
                <a:gd name="T93" fmla="*/ 228 h 374"/>
                <a:gd name="T94" fmla="*/ 324 w 396"/>
                <a:gd name="T95" fmla="*/ 258 h 374"/>
                <a:gd name="T96" fmla="*/ 310 w 396"/>
                <a:gd name="T97" fmla="*/ 262 h 374"/>
                <a:gd name="T98" fmla="*/ 342 w 396"/>
                <a:gd name="T99" fmla="*/ 292 h 374"/>
                <a:gd name="T100" fmla="*/ 358 w 396"/>
                <a:gd name="T101" fmla="*/ 286 h 374"/>
                <a:gd name="T102" fmla="*/ 380 w 396"/>
                <a:gd name="T103" fmla="*/ 198 h 374"/>
                <a:gd name="T104" fmla="*/ 338 w 396"/>
                <a:gd name="T105" fmla="*/ 188 h 374"/>
                <a:gd name="T106" fmla="*/ 328 w 396"/>
                <a:gd name="T107" fmla="*/ 202 h 374"/>
                <a:gd name="T108" fmla="*/ 374 w 396"/>
                <a:gd name="T109" fmla="*/ 20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374">
                  <a:moveTo>
                    <a:pt x="218" y="198"/>
                  </a:moveTo>
                  <a:lnTo>
                    <a:pt x="218" y="198"/>
                  </a:lnTo>
                  <a:lnTo>
                    <a:pt x="216" y="206"/>
                  </a:lnTo>
                  <a:lnTo>
                    <a:pt x="212" y="212"/>
                  </a:lnTo>
                  <a:lnTo>
                    <a:pt x="206" y="216"/>
                  </a:lnTo>
                  <a:lnTo>
                    <a:pt x="198" y="218"/>
                  </a:lnTo>
                  <a:lnTo>
                    <a:pt x="198" y="218"/>
                  </a:lnTo>
                  <a:lnTo>
                    <a:pt x="190" y="216"/>
                  </a:lnTo>
                  <a:lnTo>
                    <a:pt x="184" y="212"/>
                  </a:lnTo>
                  <a:lnTo>
                    <a:pt x="180" y="206"/>
                  </a:lnTo>
                  <a:lnTo>
                    <a:pt x="178" y="198"/>
                  </a:lnTo>
                  <a:lnTo>
                    <a:pt x="178" y="198"/>
                  </a:lnTo>
                  <a:lnTo>
                    <a:pt x="180" y="190"/>
                  </a:lnTo>
                  <a:lnTo>
                    <a:pt x="184" y="184"/>
                  </a:lnTo>
                  <a:lnTo>
                    <a:pt x="190" y="180"/>
                  </a:lnTo>
                  <a:lnTo>
                    <a:pt x="198" y="178"/>
                  </a:lnTo>
                  <a:lnTo>
                    <a:pt x="198" y="178"/>
                  </a:lnTo>
                  <a:lnTo>
                    <a:pt x="206" y="180"/>
                  </a:lnTo>
                  <a:lnTo>
                    <a:pt x="212" y="184"/>
                  </a:lnTo>
                  <a:lnTo>
                    <a:pt x="216" y="190"/>
                  </a:lnTo>
                  <a:lnTo>
                    <a:pt x="218" y="198"/>
                  </a:lnTo>
                  <a:lnTo>
                    <a:pt x="218" y="198"/>
                  </a:lnTo>
                  <a:close/>
                  <a:moveTo>
                    <a:pt x="396" y="198"/>
                  </a:moveTo>
                  <a:lnTo>
                    <a:pt x="396" y="198"/>
                  </a:lnTo>
                  <a:lnTo>
                    <a:pt x="394" y="226"/>
                  </a:lnTo>
                  <a:lnTo>
                    <a:pt x="388" y="254"/>
                  </a:lnTo>
                  <a:lnTo>
                    <a:pt x="378" y="278"/>
                  </a:lnTo>
                  <a:lnTo>
                    <a:pt x="366" y="302"/>
                  </a:lnTo>
                  <a:lnTo>
                    <a:pt x="350" y="324"/>
                  </a:lnTo>
                  <a:lnTo>
                    <a:pt x="332" y="344"/>
                  </a:lnTo>
                  <a:lnTo>
                    <a:pt x="310" y="360"/>
                  </a:lnTo>
                  <a:lnTo>
                    <a:pt x="288" y="374"/>
                  </a:lnTo>
                  <a:lnTo>
                    <a:pt x="262" y="322"/>
                  </a:lnTo>
                  <a:lnTo>
                    <a:pt x="262" y="322"/>
                  </a:lnTo>
                  <a:lnTo>
                    <a:pt x="246" y="328"/>
                  </a:lnTo>
                  <a:lnTo>
                    <a:pt x="230" y="334"/>
                  </a:lnTo>
                  <a:lnTo>
                    <a:pt x="214" y="336"/>
                  </a:lnTo>
                  <a:lnTo>
                    <a:pt x="198" y="338"/>
                  </a:lnTo>
                  <a:lnTo>
                    <a:pt x="198" y="338"/>
                  </a:lnTo>
                  <a:lnTo>
                    <a:pt x="182" y="336"/>
                  </a:lnTo>
                  <a:lnTo>
                    <a:pt x="166" y="334"/>
                  </a:lnTo>
                  <a:lnTo>
                    <a:pt x="150" y="328"/>
                  </a:lnTo>
                  <a:lnTo>
                    <a:pt x="134" y="322"/>
                  </a:lnTo>
                  <a:lnTo>
                    <a:pt x="108" y="374"/>
                  </a:lnTo>
                  <a:lnTo>
                    <a:pt x="108" y="374"/>
                  </a:lnTo>
                  <a:lnTo>
                    <a:pt x="86" y="360"/>
                  </a:lnTo>
                  <a:lnTo>
                    <a:pt x="64" y="344"/>
                  </a:lnTo>
                  <a:lnTo>
                    <a:pt x="46" y="324"/>
                  </a:lnTo>
                  <a:lnTo>
                    <a:pt x="30" y="302"/>
                  </a:lnTo>
                  <a:lnTo>
                    <a:pt x="18" y="278"/>
                  </a:lnTo>
                  <a:lnTo>
                    <a:pt x="8" y="254"/>
                  </a:lnTo>
                  <a:lnTo>
                    <a:pt x="2" y="226"/>
                  </a:lnTo>
                  <a:lnTo>
                    <a:pt x="0" y="198"/>
                  </a:lnTo>
                  <a:lnTo>
                    <a:pt x="0" y="198"/>
                  </a:lnTo>
                  <a:lnTo>
                    <a:pt x="2" y="178"/>
                  </a:lnTo>
                  <a:lnTo>
                    <a:pt x="4" y="158"/>
                  </a:lnTo>
                  <a:lnTo>
                    <a:pt x="10" y="140"/>
                  </a:lnTo>
                  <a:lnTo>
                    <a:pt x="16" y="122"/>
                  </a:lnTo>
                  <a:lnTo>
                    <a:pt x="24" y="104"/>
                  </a:lnTo>
                  <a:lnTo>
                    <a:pt x="34" y="88"/>
                  </a:lnTo>
                  <a:lnTo>
                    <a:pt x="46" y="72"/>
                  </a:lnTo>
                  <a:lnTo>
                    <a:pt x="58" y="58"/>
                  </a:lnTo>
                  <a:lnTo>
                    <a:pt x="72" y="46"/>
                  </a:lnTo>
                  <a:lnTo>
                    <a:pt x="88" y="34"/>
                  </a:lnTo>
                  <a:lnTo>
                    <a:pt x="104" y="24"/>
                  </a:lnTo>
                  <a:lnTo>
                    <a:pt x="122" y="16"/>
                  </a:lnTo>
                  <a:lnTo>
                    <a:pt x="140" y="10"/>
                  </a:lnTo>
                  <a:lnTo>
                    <a:pt x="158" y="4"/>
                  </a:lnTo>
                  <a:lnTo>
                    <a:pt x="178" y="2"/>
                  </a:lnTo>
                  <a:lnTo>
                    <a:pt x="198" y="0"/>
                  </a:lnTo>
                  <a:lnTo>
                    <a:pt x="198" y="0"/>
                  </a:lnTo>
                  <a:lnTo>
                    <a:pt x="218" y="2"/>
                  </a:lnTo>
                  <a:lnTo>
                    <a:pt x="238" y="4"/>
                  </a:lnTo>
                  <a:lnTo>
                    <a:pt x="256" y="10"/>
                  </a:lnTo>
                  <a:lnTo>
                    <a:pt x="274" y="16"/>
                  </a:lnTo>
                  <a:lnTo>
                    <a:pt x="292" y="24"/>
                  </a:lnTo>
                  <a:lnTo>
                    <a:pt x="308" y="34"/>
                  </a:lnTo>
                  <a:lnTo>
                    <a:pt x="324" y="46"/>
                  </a:lnTo>
                  <a:lnTo>
                    <a:pt x="338" y="58"/>
                  </a:lnTo>
                  <a:lnTo>
                    <a:pt x="350" y="72"/>
                  </a:lnTo>
                  <a:lnTo>
                    <a:pt x="362" y="88"/>
                  </a:lnTo>
                  <a:lnTo>
                    <a:pt x="372" y="104"/>
                  </a:lnTo>
                  <a:lnTo>
                    <a:pt x="380" y="122"/>
                  </a:lnTo>
                  <a:lnTo>
                    <a:pt x="386" y="140"/>
                  </a:lnTo>
                  <a:lnTo>
                    <a:pt x="392" y="158"/>
                  </a:lnTo>
                  <a:lnTo>
                    <a:pt x="394" y="178"/>
                  </a:lnTo>
                  <a:lnTo>
                    <a:pt x="396" y="198"/>
                  </a:lnTo>
                  <a:lnTo>
                    <a:pt x="396" y="198"/>
                  </a:lnTo>
                  <a:close/>
                  <a:moveTo>
                    <a:pt x="310" y="134"/>
                  </a:moveTo>
                  <a:lnTo>
                    <a:pt x="310" y="134"/>
                  </a:lnTo>
                  <a:lnTo>
                    <a:pt x="314" y="138"/>
                  </a:lnTo>
                  <a:lnTo>
                    <a:pt x="318" y="138"/>
                  </a:lnTo>
                  <a:lnTo>
                    <a:pt x="318" y="138"/>
                  </a:lnTo>
                  <a:lnTo>
                    <a:pt x="324" y="138"/>
                  </a:lnTo>
                  <a:lnTo>
                    <a:pt x="352" y="120"/>
                  </a:lnTo>
                  <a:lnTo>
                    <a:pt x="352" y="120"/>
                  </a:lnTo>
                  <a:lnTo>
                    <a:pt x="356" y="118"/>
                  </a:lnTo>
                  <a:lnTo>
                    <a:pt x="356" y="114"/>
                  </a:lnTo>
                  <a:lnTo>
                    <a:pt x="358" y="110"/>
                  </a:lnTo>
                  <a:lnTo>
                    <a:pt x="356" y="106"/>
                  </a:lnTo>
                  <a:lnTo>
                    <a:pt x="356" y="106"/>
                  </a:lnTo>
                  <a:lnTo>
                    <a:pt x="354" y="104"/>
                  </a:lnTo>
                  <a:lnTo>
                    <a:pt x="350" y="102"/>
                  </a:lnTo>
                  <a:lnTo>
                    <a:pt x="346" y="102"/>
                  </a:lnTo>
                  <a:lnTo>
                    <a:pt x="342" y="104"/>
                  </a:lnTo>
                  <a:lnTo>
                    <a:pt x="314" y="120"/>
                  </a:lnTo>
                  <a:lnTo>
                    <a:pt x="314" y="120"/>
                  </a:lnTo>
                  <a:lnTo>
                    <a:pt x="310" y="122"/>
                  </a:lnTo>
                  <a:lnTo>
                    <a:pt x="308" y="126"/>
                  </a:lnTo>
                  <a:lnTo>
                    <a:pt x="308" y="130"/>
                  </a:lnTo>
                  <a:lnTo>
                    <a:pt x="310" y="134"/>
                  </a:lnTo>
                  <a:lnTo>
                    <a:pt x="310" y="134"/>
                  </a:lnTo>
                  <a:close/>
                  <a:moveTo>
                    <a:pt x="262" y="86"/>
                  </a:moveTo>
                  <a:lnTo>
                    <a:pt x="262" y="86"/>
                  </a:lnTo>
                  <a:lnTo>
                    <a:pt x="268" y="88"/>
                  </a:lnTo>
                  <a:lnTo>
                    <a:pt x="268" y="88"/>
                  </a:lnTo>
                  <a:lnTo>
                    <a:pt x="272" y="86"/>
                  </a:lnTo>
                  <a:lnTo>
                    <a:pt x="276" y="82"/>
                  </a:lnTo>
                  <a:lnTo>
                    <a:pt x="292" y="54"/>
                  </a:lnTo>
                  <a:lnTo>
                    <a:pt x="292" y="54"/>
                  </a:lnTo>
                  <a:lnTo>
                    <a:pt x="294" y="50"/>
                  </a:lnTo>
                  <a:lnTo>
                    <a:pt x="294" y="46"/>
                  </a:lnTo>
                  <a:lnTo>
                    <a:pt x="292" y="42"/>
                  </a:lnTo>
                  <a:lnTo>
                    <a:pt x="290" y="40"/>
                  </a:lnTo>
                  <a:lnTo>
                    <a:pt x="290" y="40"/>
                  </a:lnTo>
                  <a:lnTo>
                    <a:pt x="286" y="38"/>
                  </a:lnTo>
                  <a:lnTo>
                    <a:pt x="282" y="40"/>
                  </a:lnTo>
                  <a:lnTo>
                    <a:pt x="278" y="40"/>
                  </a:lnTo>
                  <a:lnTo>
                    <a:pt x="276" y="44"/>
                  </a:lnTo>
                  <a:lnTo>
                    <a:pt x="258" y="72"/>
                  </a:lnTo>
                  <a:lnTo>
                    <a:pt x="258" y="72"/>
                  </a:lnTo>
                  <a:lnTo>
                    <a:pt x="258" y="76"/>
                  </a:lnTo>
                  <a:lnTo>
                    <a:pt x="258" y="80"/>
                  </a:lnTo>
                  <a:lnTo>
                    <a:pt x="260" y="84"/>
                  </a:lnTo>
                  <a:lnTo>
                    <a:pt x="262" y="86"/>
                  </a:lnTo>
                  <a:lnTo>
                    <a:pt x="262" y="86"/>
                  </a:lnTo>
                  <a:close/>
                  <a:moveTo>
                    <a:pt x="188" y="60"/>
                  </a:moveTo>
                  <a:lnTo>
                    <a:pt x="188" y="60"/>
                  </a:lnTo>
                  <a:lnTo>
                    <a:pt x="188" y="62"/>
                  </a:lnTo>
                  <a:lnTo>
                    <a:pt x="190" y="66"/>
                  </a:lnTo>
                  <a:lnTo>
                    <a:pt x="194" y="68"/>
                  </a:lnTo>
                  <a:lnTo>
                    <a:pt x="198" y="70"/>
                  </a:lnTo>
                  <a:lnTo>
                    <a:pt x="198" y="70"/>
                  </a:lnTo>
                  <a:lnTo>
                    <a:pt x="202" y="68"/>
                  </a:lnTo>
                  <a:lnTo>
                    <a:pt x="206" y="66"/>
                  </a:lnTo>
                  <a:lnTo>
                    <a:pt x="208" y="62"/>
                  </a:lnTo>
                  <a:lnTo>
                    <a:pt x="208" y="60"/>
                  </a:lnTo>
                  <a:lnTo>
                    <a:pt x="208" y="26"/>
                  </a:lnTo>
                  <a:lnTo>
                    <a:pt x="208" y="26"/>
                  </a:lnTo>
                  <a:lnTo>
                    <a:pt x="208" y="22"/>
                  </a:lnTo>
                  <a:lnTo>
                    <a:pt x="206" y="18"/>
                  </a:lnTo>
                  <a:lnTo>
                    <a:pt x="202" y="16"/>
                  </a:lnTo>
                  <a:lnTo>
                    <a:pt x="198" y="16"/>
                  </a:lnTo>
                  <a:lnTo>
                    <a:pt x="198" y="16"/>
                  </a:lnTo>
                  <a:lnTo>
                    <a:pt x="194" y="16"/>
                  </a:lnTo>
                  <a:lnTo>
                    <a:pt x="190" y="18"/>
                  </a:lnTo>
                  <a:lnTo>
                    <a:pt x="188" y="22"/>
                  </a:lnTo>
                  <a:lnTo>
                    <a:pt x="188" y="26"/>
                  </a:lnTo>
                  <a:lnTo>
                    <a:pt x="188" y="60"/>
                  </a:lnTo>
                  <a:close/>
                  <a:moveTo>
                    <a:pt x="26" y="208"/>
                  </a:moveTo>
                  <a:lnTo>
                    <a:pt x="58" y="208"/>
                  </a:lnTo>
                  <a:lnTo>
                    <a:pt x="58" y="208"/>
                  </a:lnTo>
                  <a:lnTo>
                    <a:pt x="62" y="208"/>
                  </a:lnTo>
                  <a:lnTo>
                    <a:pt x="66" y="206"/>
                  </a:lnTo>
                  <a:lnTo>
                    <a:pt x="68" y="202"/>
                  </a:lnTo>
                  <a:lnTo>
                    <a:pt x="68" y="198"/>
                  </a:lnTo>
                  <a:lnTo>
                    <a:pt x="68" y="198"/>
                  </a:lnTo>
                  <a:lnTo>
                    <a:pt x="68" y="194"/>
                  </a:lnTo>
                  <a:lnTo>
                    <a:pt x="66" y="190"/>
                  </a:lnTo>
                  <a:lnTo>
                    <a:pt x="62" y="188"/>
                  </a:lnTo>
                  <a:lnTo>
                    <a:pt x="58" y="188"/>
                  </a:lnTo>
                  <a:lnTo>
                    <a:pt x="26" y="188"/>
                  </a:lnTo>
                  <a:lnTo>
                    <a:pt x="26" y="188"/>
                  </a:lnTo>
                  <a:lnTo>
                    <a:pt x="22" y="188"/>
                  </a:lnTo>
                  <a:lnTo>
                    <a:pt x="18" y="190"/>
                  </a:lnTo>
                  <a:lnTo>
                    <a:pt x="16" y="194"/>
                  </a:lnTo>
                  <a:lnTo>
                    <a:pt x="16" y="198"/>
                  </a:lnTo>
                  <a:lnTo>
                    <a:pt x="16" y="198"/>
                  </a:lnTo>
                  <a:lnTo>
                    <a:pt x="16" y="202"/>
                  </a:lnTo>
                  <a:lnTo>
                    <a:pt x="18" y="206"/>
                  </a:lnTo>
                  <a:lnTo>
                    <a:pt x="22" y="208"/>
                  </a:lnTo>
                  <a:lnTo>
                    <a:pt x="26" y="208"/>
                  </a:lnTo>
                  <a:lnTo>
                    <a:pt x="26" y="208"/>
                  </a:lnTo>
                  <a:close/>
                  <a:moveTo>
                    <a:pt x="86" y="262"/>
                  </a:moveTo>
                  <a:lnTo>
                    <a:pt x="86" y="262"/>
                  </a:lnTo>
                  <a:lnTo>
                    <a:pt x="84" y="260"/>
                  </a:lnTo>
                  <a:lnTo>
                    <a:pt x="80" y="258"/>
                  </a:lnTo>
                  <a:lnTo>
                    <a:pt x="76" y="258"/>
                  </a:lnTo>
                  <a:lnTo>
                    <a:pt x="72" y="258"/>
                  </a:lnTo>
                  <a:lnTo>
                    <a:pt x="44" y="276"/>
                  </a:lnTo>
                  <a:lnTo>
                    <a:pt x="44" y="276"/>
                  </a:lnTo>
                  <a:lnTo>
                    <a:pt x="40" y="278"/>
                  </a:lnTo>
                  <a:lnTo>
                    <a:pt x="40" y="282"/>
                  </a:lnTo>
                  <a:lnTo>
                    <a:pt x="38" y="286"/>
                  </a:lnTo>
                  <a:lnTo>
                    <a:pt x="40" y="290"/>
                  </a:lnTo>
                  <a:lnTo>
                    <a:pt x="40" y="290"/>
                  </a:lnTo>
                  <a:lnTo>
                    <a:pt x="44" y="292"/>
                  </a:lnTo>
                  <a:lnTo>
                    <a:pt x="48" y="294"/>
                  </a:lnTo>
                  <a:lnTo>
                    <a:pt x="48" y="294"/>
                  </a:lnTo>
                  <a:lnTo>
                    <a:pt x="54" y="292"/>
                  </a:lnTo>
                  <a:lnTo>
                    <a:pt x="82" y="276"/>
                  </a:lnTo>
                  <a:lnTo>
                    <a:pt x="82" y="276"/>
                  </a:lnTo>
                  <a:lnTo>
                    <a:pt x="86" y="274"/>
                  </a:lnTo>
                  <a:lnTo>
                    <a:pt x="88" y="270"/>
                  </a:lnTo>
                  <a:lnTo>
                    <a:pt x="88" y="266"/>
                  </a:lnTo>
                  <a:lnTo>
                    <a:pt x="86" y="262"/>
                  </a:lnTo>
                  <a:lnTo>
                    <a:pt x="86" y="262"/>
                  </a:lnTo>
                  <a:close/>
                  <a:moveTo>
                    <a:pt x="82" y="120"/>
                  </a:moveTo>
                  <a:lnTo>
                    <a:pt x="54" y="104"/>
                  </a:lnTo>
                  <a:lnTo>
                    <a:pt x="54" y="104"/>
                  </a:lnTo>
                  <a:lnTo>
                    <a:pt x="50" y="102"/>
                  </a:lnTo>
                  <a:lnTo>
                    <a:pt x="46" y="102"/>
                  </a:lnTo>
                  <a:lnTo>
                    <a:pt x="42" y="104"/>
                  </a:lnTo>
                  <a:lnTo>
                    <a:pt x="40" y="106"/>
                  </a:lnTo>
                  <a:lnTo>
                    <a:pt x="40" y="106"/>
                  </a:lnTo>
                  <a:lnTo>
                    <a:pt x="38" y="110"/>
                  </a:lnTo>
                  <a:lnTo>
                    <a:pt x="40" y="114"/>
                  </a:lnTo>
                  <a:lnTo>
                    <a:pt x="40" y="118"/>
                  </a:lnTo>
                  <a:lnTo>
                    <a:pt x="44" y="120"/>
                  </a:lnTo>
                  <a:lnTo>
                    <a:pt x="72" y="138"/>
                  </a:lnTo>
                  <a:lnTo>
                    <a:pt x="72" y="138"/>
                  </a:lnTo>
                  <a:lnTo>
                    <a:pt x="78" y="138"/>
                  </a:lnTo>
                  <a:lnTo>
                    <a:pt x="78" y="138"/>
                  </a:lnTo>
                  <a:lnTo>
                    <a:pt x="82" y="138"/>
                  </a:lnTo>
                  <a:lnTo>
                    <a:pt x="86" y="134"/>
                  </a:lnTo>
                  <a:lnTo>
                    <a:pt x="86" y="134"/>
                  </a:lnTo>
                  <a:lnTo>
                    <a:pt x="88" y="130"/>
                  </a:lnTo>
                  <a:lnTo>
                    <a:pt x="88" y="126"/>
                  </a:lnTo>
                  <a:lnTo>
                    <a:pt x="86" y="122"/>
                  </a:lnTo>
                  <a:lnTo>
                    <a:pt x="82" y="120"/>
                  </a:lnTo>
                  <a:lnTo>
                    <a:pt x="82" y="120"/>
                  </a:lnTo>
                  <a:close/>
                  <a:moveTo>
                    <a:pt x="138" y="72"/>
                  </a:moveTo>
                  <a:lnTo>
                    <a:pt x="120" y="44"/>
                  </a:lnTo>
                  <a:lnTo>
                    <a:pt x="120" y="44"/>
                  </a:lnTo>
                  <a:lnTo>
                    <a:pt x="118" y="40"/>
                  </a:lnTo>
                  <a:lnTo>
                    <a:pt x="114" y="40"/>
                  </a:lnTo>
                  <a:lnTo>
                    <a:pt x="110" y="38"/>
                  </a:lnTo>
                  <a:lnTo>
                    <a:pt x="106" y="40"/>
                  </a:lnTo>
                  <a:lnTo>
                    <a:pt x="106" y="40"/>
                  </a:lnTo>
                  <a:lnTo>
                    <a:pt x="104" y="42"/>
                  </a:lnTo>
                  <a:lnTo>
                    <a:pt x="102" y="46"/>
                  </a:lnTo>
                  <a:lnTo>
                    <a:pt x="102" y="50"/>
                  </a:lnTo>
                  <a:lnTo>
                    <a:pt x="104" y="54"/>
                  </a:lnTo>
                  <a:lnTo>
                    <a:pt x="120" y="82"/>
                  </a:lnTo>
                  <a:lnTo>
                    <a:pt x="120" y="82"/>
                  </a:lnTo>
                  <a:lnTo>
                    <a:pt x="124" y="86"/>
                  </a:lnTo>
                  <a:lnTo>
                    <a:pt x="128" y="88"/>
                  </a:lnTo>
                  <a:lnTo>
                    <a:pt x="128" y="88"/>
                  </a:lnTo>
                  <a:lnTo>
                    <a:pt x="134" y="86"/>
                  </a:lnTo>
                  <a:lnTo>
                    <a:pt x="134" y="86"/>
                  </a:lnTo>
                  <a:lnTo>
                    <a:pt x="136" y="84"/>
                  </a:lnTo>
                  <a:lnTo>
                    <a:pt x="138" y="80"/>
                  </a:lnTo>
                  <a:lnTo>
                    <a:pt x="138" y="76"/>
                  </a:lnTo>
                  <a:lnTo>
                    <a:pt x="138" y="72"/>
                  </a:lnTo>
                  <a:lnTo>
                    <a:pt x="138" y="72"/>
                  </a:lnTo>
                  <a:close/>
                  <a:moveTo>
                    <a:pt x="372" y="152"/>
                  </a:moveTo>
                  <a:lnTo>
                    <a:pt x="224" y="174"/>
                  </a:lnTo>
                  <a:lnTo>
                    <a:pt x="224" y="174"/>
                  </a:lnTo>
                  <a:lnTo>
                    <a:pt x="218" y="168"/>
                  </a:lnTo>
                  <a:lnTo>
                    <a:pt x="212" y="166"/>
                  </a:lnTo>
                  <a:lnTo>
                    <a:pt x="206" y="164"/>
                  </a:lnTo>
                  <a:lnTo>
                    <a:pt x="198" y="162"/>
                  </a:lnTo>
                  <a:lnTo>
                    <a:pt x="198" y="162"/>
                  </a:lnTo>
                  <a:lnTo>
                    <a:pt x="188" y="164"/>
                  </a:lnTo>
                  <a:lnTo>
                    <a:pt x="188" y="164"/>
                  </a:lnTo>
                  <a:lnTo>
                    <a:pt x="182" y="166"/>
                  </a:lnTo>
                  <a:lnTo>
                    <a:pt x="176" y="170"/>
                  </a:lnTo>
                  <a:lnTo>
                    <a:pt x="172" y="174"/>
                  </a:lnTo>
                  <a:lnTo>
                    <a:pt x="168" y="180"/>
                  </a:lnTo>
                  <a:lnTo>
                    <a:pt x="164" y="186"/>
                  </a:lnTo>
                  <a:lnTo>
                    <a:pt x="162" y="194"/>
                  </a:lnTo>
                  <a:lnTo>
                    <a:pt x="162" y="200"/>
                  </a:lnTo>
                  <a:lnTo>
                    <a:pt x="164" y="208"/>
                  </a:lnTo>
                  <a:lnTo>
                    <a:pt x="164" y="208"/>
                  </a:lnTo>
                  <a:lnTo>
                    <a:pt x="168" y="218"/>
                  </a:lnTo>
                  <a:lnTo>
                    <a:pt x="176" y="226"/>
                  </a:lnTo>
                  <a:lnTo>
                    <a:pt x="186" y="232"/>
                  </a:lnTo>
                  <a:lnTo>
                    <a:pt x="198" y="234"/>
                  </a:lnTo>
                  <a:lnTo>
                    <a:pt x="198" y="234"/>
                  </a:lnTo>
                  <a:lnTo>
                    <a:pt x="208" y="232"/>
                  </a:lnTo>
                  <a:lnTo>
                    <a:pt x="208" y="232"/>
                  </a:lnTo>
                  <a:lnTo>
                    <a:pt x="216" y="228"/>
                  </a:lnTo>
                  <a:lnTo>
                    <a:pt x="224" y="222"/>
                  </a:lnTo>
                  <a:lnTo>
                    <a:pt x="228" y="216"/>
                  </a:lnTo>
                  <a:lnTo>
                    <a:pt x="232" y="208"/>
                  </a:lnTo>
                  <a:lnTo>
                    <a:pt x="372" y="152"/>
                  </a:lnTo>
                  <a:close/>
                  <a:moveTo>
                    <a:pt x="352" y="276"/>
                  </a:moveTo>
                  <a:lnTo>
                    <a:pt x="324" y="258"/>
                  </a:lnTo>
                  <a:lnTo>
                    <a:pt x="324" y="258"/>
                  </a:lnTo>
                  <a:lnTo>
                    <a:pt x="320" y="258"/>
                  </a:lnTo>
                  <a:lnTo>
                    <a:pt x="316" y="258"/>
                  </a:lnTo>
                  <a:lnTo>
                    <a:pt x="312" y="260"/>
                  </a:lnTo>
                  <a:lnTo>
                    <a:pt x="310" y="262"/>
                  </a:lnTo>
                  <a:lnTo>
                    <a:pt x="310" y="262"/>
                  </a:lnTo>
                  <a:lnTo>
                    <a:pt x="308" y="266"/>
                  </a:lnTo>
                  <a:lnTo>
                    <a:pt x="308" y="270"/>
                  </a:lnTo>
                  <a:lnTo>
                    <a:pt x="310" y="274"/>
                  </a:lnTo>
                  <a:lnTo>
                    <a:pt x="314" y="276"/>
                  </a:lnTo>
                  <a:lnTo>
                    <a:pt x="342" y="292"/>
                  </a:lnTo>
                  <a:lnTo>
                    <a:pt x="342" y="292"/>
                  </a:lnTo>
                  <a:lnTo>
                    <a:pt x="348" y="294"/>
                  </a:lnTo>
                  <a:lnTo>
                    <a:pt x="348" y="294"/>
                  </a:lnTo>
                  <a:lnTo>
                    <a:pt x="352" y="292"/>
                  </a:lnTo>
                  <a:lnTo>
                    <a:pt x="356" y="290"/>
                  </a:lnTo>
                  <a:lnTo>
                    <a:pt x="356" y="290"/>
                  </a:lnTo>
                  <a:lnTo>
                    <a:pt x="358" y="286"/>
                  </a:lnTo>
                  <a:lnTo>
                    <a:pt x="356" y="282"/>
                  </a:lnTo>
                  <a:lnTo>
                    <a:pt x="356" y="278"/>
                  </a:lnTo>
                  <a:lnTo>
                    <a:pt x="352" y="276"/>
                  </a:lnTo>
                  <a:lnTo>
                    <a:pt x="352" y="276"/>
                  </a:lnTo>
                  <a:close/>
                  <a:moveTo>
                    <a:pt x="380" y="198"/>
                  </a:moveTo>
                  <a:lnTo>
                    <a:pt x="380" y="198"/>
                  </a:lnTo>
                  <a:lnTo>
                    <a:pt x="380" y="194"/>
                  </a:lnTo>
                  <a:lnTo>
                    <a:pt x="378" y="190"/>
                  </a:lnTo>
                  <a:lnTo>
                    <a:pt x="374" y="188"/>
                  </a:lnTo>
                  <a:lnTo>
                    <a:pt x="370" y="188"/>
                  </a:lnTo>
                  <a:lnTo>
                    <a:pt x="338" y="188"/>
                  </a:lnTo>
                  <a:lnTo>
                    <a:pt x="338" y="188"/>
                  </a:lnTo>
                  <a:lnTo>
                    <a:pt x="334" y="188"/>
                  </a:lnTo>
                  <a:lnTo>
                    <a:pt x="330" y="190"/>
                  </a:lnTo>
                  <a:lnTo>
                    <a:pt x="328" y="194"/>
                  </a:lnTo>
                  <a:lnTo>
                    <a:pt x="328" y="198"/>
                  </a:lnTo>
                  <a:lnTo>
                    <a:pt x="328" y="198"/>
                  </a:lnTo>
                  <a:lnTo>
                    <a:pt x="328" y="202"/>
                  </a:lnTo>
                  <a:lnTo>
                    <a:pt x="330" y="206"/>
                  </a:lnTo>
                  <a:lnTo>
                    <a:pt x="334" y="208"/>
                  </a:lnTo>
                  <a:lnTo>
                    <a:pt x="338" y="208"/>
                  </a:lnTo>
                  <a:lnTo>
                    <a:pt x="370" y="208"/>
                  </a:lnTo>
                  <a:lnTo>
                    <a:pt x="370" y="208"/>
                  </a:lnTo>
                  <a:lnTo>
                    <a:pt x="374" y="208"/>
                  </a:lnTo>
                  <a:lnTo>
                    <a:pt x="378" y="206"/>
                  </a:lnTo>
                  <a:lnTo>
                    <a:pt x="380" y="202"/>
                  </a:lnTo>
                  <a:lnTo>
                    <a:pt x="380" y="198"/>
                  </a:lnTo>
                  <a:lnTo>
                    <a:pt x="380" y="1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702" name="Freeform 11">
              <a:extLst>
                <a:ext uri="{FF2B5EF4-FFF2-40B4-BE49-F238E27FC236}">
                  <a16:creationId xmlns:a16="http://schemas.microsoft.com/office/drawing/2014/main" id="{8A5E91C6-E288-48CE-8195-F9563B4E6EAD}"/>
                </a:ext>
              </a:extLst>
            </p:cNvPr>
            <p:cNvSpPr>
              <a:spLocks noEditPoints="1"/>
            </p:cNvSpPr>
            <p:nvPr/>
          </p:nvSpPr>
          <p:spPr bwMode="auto">
            <a:xfrm>
              <a:off x="10042815" y="2569779"/>
              <a:ext cx="294898" cy="235822"/>
            </a:xfrm>
            <a:custGeom>
              <a:avLst/>
              <a:gdLst>
                <a:gd name="T0" fmla="*/ 1612 w 2436"/>
                <a:gd name="T1" fmla="*/ 1122 h 1948"/>
                <a:gd name="T2" fmla="*/ 1562 w 2436"/>
                <a:gd name="T3" fmla="*/ 1184 h 1948"/>
                <a:gd name="T4" fmla="*/ 1534 w 2436"/>
                <a:gd name="T5" fmla="*/ 956 h 1948"/>
                <a:gd name="T6" fmla="*/ 1594 w 2436"/>
                <a:gd name="T7" fmla="*/ 982 h 1948"/>
                <a:gd name="T8" fmla="*/ 1250 w 2436"/>
                <a:gd name="T9" fmla="*/ 1026 h 1948"/>
                <a:gd name="T10" fmla="*/ 1248 w 2436"/>
                <a:gd name="T11" fmla="*/ 970 h 1948"/>
                <a:gd name="T12" fmla="*/ 1116 w 2436"/>
                <a:gd name="T13" fmla="*/ 1044 h 1948"/>
                <a:gd name="T14" fmla="*/ 878 w 2436"/>
                <a:gd name="T15" fmla="*/ 1108 h 1948"/>
                <a:gd name="T16" fmla="*/ 1996 w 2436"/>
                <a:gd name="T17" fmla="*/ 1910 h 1948"/>
                <a:gd name="T18" fmla="*/ 70 w 2436"/>
                <a:gd name="T19" fmla="*/ 1948 h 1948"/>
                <a:gd name="T20" fmla="*/ 0 w 2436"/>
                <a:gd name="T21" fmla="*/ 766 h 1948"/>
                <a:gd name="T22" fmla="*/ 70 w 2436"/>
                <a:gd name="T23" fmla="*/ 680 h 1948"/>
                <a:gd name="T24" fmla="*/ 1996 w 2436"/>
                <a:gd name="T25" fmla="*/ 718 h 1948"/>
                <a:gd name="T26" fmla="*/ 560 w 2436"/>
                <a:gd name="T27" fmla="*/ 1134 h 1948"/>
                <a:gd name="T28" fmla="*/ 488 w 2436"/>
                <a:gd name="T29" fmla="*/ 1190 h 1948"/>
                <a:gd name="T30" fmla="*/ 416 w 2436"/>
                <a:gd name="T31" fmla="*/ 1146 h 1948"/>
                <a:gd name="T32" fmla="*/ 422 w 2436"/>
                <a:gd name="T33" fmla="*/ 986 h 1948"/>
                <a:gd name="T34" fmla="*/ 504 w 2436"/>
                <a:gd name="T35" fmla="*/ 952 h 1948"/>
                <a:gd name="T36" fmla="*/ 562 w 2436"/>
                <a:gd name="T37" fmla="*/ 1010 h 1948"/>
                <a:gd name="T38" fmla="*/ 586 w 2436"/>
                <a:gd name="T39" fmla="*/ 920 h 1948"/>
                <a:gd name="T40" fmla="*/ 494 w 2436"/>
                <a:gd name="T41" fmla="*/ 892 h 1948"/>
                <a:gd name="T42" fmla="*/ 376 w 2436"/>
                <a:gd name="T43" fmla="*/ 940 h 1948"/>
                <a:gd name="T44" fmla="*/ 332 w 2436"/>
                <a:gd name="T45" fmla="*/ 1054 h 1948"/>
                <a:gd name="T46" fmla="*/ 356 w 2436"/>
                <a:gd name="T47" fmla="*/ 1178 h 1948"/>
                <a:gd name="T48" fmla="*/ 440 w 2436"/>
                <a:gd name="T49" fmla="*/ 1244 h 1948"/>
                <a:gd name="T50" fmla="*/ 582 w 2436"/>
                <a:gd name="T51" fmla="*/ 1224 h 1948"/>
                <a:gd name="T52" fmla="*/ 868 w 2436"/>
                <a:gd name="T53" fmla="*/ 898 h 1948"/>
                <a:gd name="T54" fmla="*/ 1130 w 2436"/>
                <a:gd name="T55" fmla="*/ 1100 h 1948"/>
                <a:gd name="T56" fmla="*/ 1200 w 2436"/>
                <a:gd name="T57" fmla="*/ 1136 h 1948"/>
                <a:gd name="T58" fmla="*/ 1276 w 2436"/>
                <a:gd name="T59" fmla="*/ 1120 h 1948"/>
                <a:gd name="T60" fmla="*/ 1306 w 2436"/>
                <a:gd name="T61" fmla="*/ 1060 h 1948"/>
                <a:gd name="T62" fmla="*/ 1322 w 2436"/>
                <a:gd name="T63" fmla="*/ 952 h 1948"/>
                <a:gd name="T64" fmla="*/ 1260 w 2436"/>
                <a:gd name="T65" fmla="*/ 902 h 1948"/>
                <a:gd name="T66" fmla="*/ 1130 w 2436"/>
                <a:gd name="T67" fmla="*/ 1100 h 1948"/>
                <a:gd name="T68" fmla="*/ 1424 w 2436"/>
                <a:gd name="T69" fmla="*/ 1512 h 1948"/>
                <a:gd name="T70" fmla="*/ 1324 w 2436"/>
                <a:gd name="T71" fmla="*/ 1444 h 1948"/>
                <a:gd name="T72" fmla="*/ 1214 w 2436"/>
                <a:gd name="T73" fmla="*/ 1460 h 1948"/>
                <a:gd name="T74" fmla="*/ 1138 w 2436"/>
                <a:gd name="T75" fmla="*/ 1554 h 1948"/>
                <a:gd name="T76" fmla="*/ 1144 w 2436"/>
                <a:gd name="T77" fmla="*/ 1664 h 1948"/>
                <a:gd name="T78" fmla="*/ 1228 w 2436"/>
                <a:gd name="T79" fmla="*/ 1750 h 1948"/>
                <a:gd name="T80" fmla="*/ 1338 w 2436"/>
                <a:gd name="T81" fmla="*/ 1756 h 1948"/>
                <a:gd name="T82" fmla="*/ 1432 w 2436"/>
                <a:gd name="T83" fmla="*/ 1678 h 1948"/>
                <a:gd name="T84" fmla="*/ 1746 w 2436"/>
                <a:gd name="T85" fmla="*/ 1602 h 1948"/>
                <a:gd name="T86" fmla="*/ 1698 w 2436"/>
                <a:gd name="T87" fmla="*/ 1488 h 1948"/>
                <a:gd name="T88" fmla="*/ 1586 w 2436"/>
                <a:gd name="T89" fmla="*/ 1442 h 1948"/>
                <a:gd name="T90" fmla="*/ 1474 w 2436"/>
                <a:gd name="T91" fmla="*/ 1486 h 1948"/>
                <a:gd name="T92" fmla="*/ 1490 w 2436"/>
                <a:gd name="T93" fmla="*/ 1630 h 1948"/>
                <a:gd name="T94" fmla="*/ 1516 w 2436"/>
                <a:gd name="T95" fmla="*/ 1746 h 1948"/>
                <a:gd name="T96" fmla="*/ 1632 w 2436"/>
                <a:gd name="T97" fmla="*/ 1756 h 1948"/>
                <a:gd name="T98" fmla="*/ 1726 w 2436"/>
                <a:gd name="T99" fmla="*/ 1678 h 1948"/>
                <a:gd name="T100" fmla="*/ 1688 w 2436"/>
                <a:gd name="T101" fmla="*/ 1074 h 1948"/>
                <a:gd name="T102" fmla="*/ 1654 w 2436"/>
                <a:gd name="T103" fmla="*/ 948 h 1948"/>
                <a:gd name="T104" fmla="*/ 1578 w 2436"/>
                <a:gd name="T105" fmla="*/ 900 h 1948"/>
                <a:gd name="T106" fmla="*/ 1578 w 2436"/>
                <a:gd name="T107" fmla="*/ 1240 h 1948"/>
                <a:gd name="T108" fmla="*/ 1652 w 2436"/>
                <a:gd name="T109" fmla="*/ 1198 h 1948"/>
                <a:gd name="T110" fmla="*/ 1688 w 2436"/>
                <a:gd name="T111" fmla="*/ 1074 h 1948"/>
                <a:gd name="T112" fmla="*/ 1952 w 2436"/>
                <a:gd name="T113" fmla="*/ 628 h 1948"/>
                <a:gd name="T114" fmla="*/ 2042 w 2436"/>
                <a:gd name="T115" fmla="*/ 688 h 1948"/>
                <a:gd name="T116" fmla="*/ 2374 w 2436"/>
                <a:gd name="T117" fmla="*/ 1228 h 1948"/>
                <a:gd name="T118" fmla="*/ 2436 w 2436"/>
                <a:gd name="T119" fmla="*/ 1138 h 1948"/>
                <a:gd name="T120" fmla="*/ 2138 w 2436"/>
                <a:gd name="T121" fmla="*/ 46 h 1948"/>
                <a:gd name="T122" fmla="*/ 266 w 2436"/>
                <a:gd name="T123" fmla="*/ 486 h 1948"/>
                <a:gd name="T124" fmla="*/ 202 w 2436"/>
                <a:gd name="T125" fmla="*/ 576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1948">
                  <a:moveTo>
                    <a:pt x="1608" y="1010"/>
                  </a:moveTo>
                  <a:lnTo>
                    <a:pt x="1608" y="1010"/>
                  </a:lnTo>
                  <a:lnTo>
                    <a:pt x="1612" y="1022"/>
                  </a:lnTo>
                  <a:lnTo>
                    <a:pt x="1614" y="1036"/>
                  </a:lnTo>
                  <a:lnTo>
                    <a:pt x="1616" y="1072"/>
                  </a:lnTo>
                  <a:lnTo>
                    <a:pt x="1616" y="1072"/>
                  </a:lnTo>
                  <a:lnTo>
                    <a:pt x="1614" y="1108"/>
                  </a:lnTo>
                  <a:lnTo>
                    <a:pt x="1612" y="1122"/>
                  </a:lnTo>
                  <a:lnTo>
                    <a:pt x="1608" y="1136"/>
                  </a:lnTo>
                  <a:lnTo>
                    <a:pt x="1608" y="1136"/>
                  </a:lnTo>
                  <a:lnTo>
                    <a:pt x="1600" y="1156"/>
                  </a:lnTo>
                  <a:lnTo>
                    <a:pt x="1594" y="1162"/>
                  </a:lnTo>
                  <a:lnTo>
                    <a:pt x="1590" y="1168"/>
                  </a:lnTo>
                  <a:lnTo>
                    <a:pt x="1590" y="1168"/>
                  </a:lnTo>
                  <a:lnTo>
                    <a:pt x="1576" y="1178"/>
                  </a:lnTo>
                  <a:lnTo>
                    <a:pt x="1562" y="1184"/>
                  </a:lnTo>
                  <a:lnTo>
                    <a:pt x="1562" y="1184"/>
                  </a:lnTo>
                  <a:lnTo>
                    <a:pt x="1544" y="1186"/>
                  </a:lnTo>
                  <a:lnTo>
                    <a:pt x="1518" y="1186"/>
                  </a:lnTo>
                  <a:lnTo>
                    <a:pt x="1466" y="1186"/>
                  </a:lnTo>
                  <a:lnTo>
                    <a:pt x="1466" y="956"/>
                  </a:lnTo>
                  <a:lnTo>
                    <a:pt x="1498" y="956"/>
                  </a:lnTo>
                  <a:lnTo>
                    <a:pt x="1498" y="956"/>
                  </a:lnTo>
                  <a:lnTo>
                    <a:pt x="1534" y="956"/>
                  </a:lnTo>
                  <a:lnTo>
                    <a:pt x="1556" y="960"/>
                  </a:lnTo>
                  <a:lnTo>
                    <a:pt x="1556" y="960"/>
                  </a:lnTo>
                  <a:lnTo>
                    <a:pt x="1564" y="962"/>
                  </a:lnTo>
                  <a:lnTo>
                    <a:pt x="1574" y="966"/>
                  </a:lnTo>
                  <a:lnTo>
                    <a:pt x="1582" y="970"/>
                  </a:lnTo>
                  <a:lnTo>
                    <a:pt x="1588" y="976"/>
                  </a:lnTo>
                  <a:lnTo>
                    <a:pt x="1588" y="976"/>
                  </a:lnTo>
                  <a:lnTo>
                    <a:pt x="1594" y="982"/>
                  </a:lnTo>
                  <a:lnTo>
                    <a:pt x="1600" y="990"/>
                  </a:lnTo>
                  <a:lnTo>
                    <a:pt x="1608" y="1010"/>
                  </a:lnTo>
                  <a:lnTo>
                    <a:pt x="1608" y="1010"/>
                  </a:lnTo>
                  <a:close/>
                  <a:moveTo>
                    <a:pt x="1230" y="1040"/>
                  </a:moveTo>
                  <a:lnTo>
                    <a:pt x="1230" y="1040"/>
                  </a:lnTo>
                  <a:lnTo>
                    <a:pt x="1242" y="1034"/>
                  </a:lnTo>
                  <a:lnTo>
                    <a:pt x="1250" y="1026"/>
                  </a:lnTo>
                  <a:lnTo>
                    <a:pt x="1250" y="1026"/>
                  </a:lnTo>
                  <a:lnTo>
                    <a:pt x="1256" y="1014"/>
                  </a:lnTo>
                  <a:lnTo>
                    <a:pt x="1258" y="1000"/>
                  </a:lnTo>
                  <a:lnTo>
                    <a:pt x="1258" y="1000"/>
                  </a:lnTo>
                  <a:lnTo>
                    <a:pt x="1256" y="990"/>
                  </a:lnTo>
                  <a:lnTo>
                    <a:pt x="1256" y="984"/>
                  </a:lnTo>
                  <a:lnTo>
                    <a:pt x="1252" y="976"/>
                  </a:lnTo>
                  <a:lnTo>
                    <a:pt x="1248" y="970"/>
                  </a:lnTo>
                  <a:lnTo>
                    <a:pt x="1248" y="970"/>
                  </a:lnTo>
                  <a:lnTo>
                    <a:pt x="1242" y="966"/>
                  </a:lnTo>
                  <a:lnTo>
                    <a:pt x="1236" y="962"/>
                  </a:lnTo>
                  <a:lnTo>
                    <a:pt x="1230" y="960"/>
                  </a:lnTo>
                  <a:lnTo>
                    <a:pt x="1222" y="958"/>
                  </a:lnTo>
                  <a:lnTo>
                    <a:pt x="1222" y="958"/>
                  </a:lnTo>
                  <a:lnTo>
                    <a:pt x="1170" y="956"/>
                  </a:lnTo>
                  <a:lnTo>
                    <a:pt x="1116" y="956"/>
                  </a:lnTo>
                  <a:lnTo>
                    <a:pt x="1116" y="1044"/>
                  </a:lnTo>
                  <a:lnTo>
                    <a:pt x="1168" y="1044"/>
                  </a:lnTo>
                  <a:lnTo>
                    <a:pt x="1168" y="1044"/>
                  </a:lnTo>
                  <a:lnTo>
                    <a:pt x="1208" y="1044"/>
                  </a:lnTo>
                  <a:lnTo>
                    <a:pt x="1222" y="1042"/>
                  </a:lnTo>
                  <a:lnTo>
                    <a:pt x="1230" y="1040"/>
                  </a:lnTo>
                  <a:lnTo>
                    <a:pt x="1230" y="1040"/>
                  </a:lnTo>
                  <a:close/>
                  <a:moveTo>
                    <a:pt x="784" y="1108"/>
                  </a:moveTo>
                  <a:lnTo>
                    <a:pt x="878" y="1108"/>
                  </a:lnTo>
                  <a:lnTo>
                    <a:pt x="830" y="978"/>
                  </a:lnTo>
                  <a:lnTo>
                    <a:pt x="784" y="1108"/>
                  </a:lnTo>
                  <a:close/>
                  <a:moveTo>
                    <a:pt x="2012" y="766"/>
                  </a:moveTo>
                  <a:lnTo>
                    <a:pt x="2012" y="1862"/>
                  </a:lnTo>
                  <a:lnTo>
                    <a:pt x="2012" y="1862"/>
                  </a:lnTo>
                  <a:lnTo>
                    <a:pt x="2010" y="1880"/>
                  </a:lnTo>
                  <a:lnTo>
                    <a:pt x="2004" y="1896"/>
                  </a:lnTo>
                  <a:lnTo>
                    <a:pt x="1996" y="1910"/>
                  </a:lnTo>
                  <a:lnTo>
                    <a:pt x="1986" y="1924"/>
                  </a:lnTo>
                  <a:lnTo>
                    <a:pt x="1972" y="1934"/>
                  </a:lnTo>
                  <a:lnTo>
                    <a:pt x="1958" y="1942"/>
                  </a:lnTo>
                  <a:lnTo>
                    <a:pt x="1942" y="1948"/>
                  </a:lnTo>
                  <a:lnTo>
                    <a:pt x="1924" y="1948"/>
                  </a:lnTo>
                  <a:lnTo>
                    <a:pt x="88" y="1948"/>
                  </a:lnTo>
                  <a:lnTo>
                    <a:pt x="88" y="1948"/>
                  </a:lnTo>
                  <a:lnTo>
                    <a:pt x="70" y="1948"/>
                  </a:lnTo>
                  <a:lnTo>
                    <a:pt x="54" y="1942"/>
                  </a:lnTo>
                  <a:lnTo>
                    <a:pt x="38" y="1934"/>
                  </a:lnTo>
                  <a:lnTo>
                    <a:pt x="26" y="1924"/>
                  </a:lnTo>
                  <a:lnTo>
                    <a:pt x="16" y="1910"/>
                  </a:lnTo>
                  <a:lnTo>
                    <a:pt x="8" y="1896"/>
                  </a:lnTo>
                  <a:lnTo>
                    <a:pt x="2" y="1880"/>
                  </a:lnTo>
                  <a:lnTo>
                    <a:pt x="0" y="1862"/>
                  </a:lnTo>
                  <a:lnTo>
                    <a:pt x="0" y="766"/>
                  </a:lnTo>
                  <a:lnTo>
                    <a:pt x="0" y="766"/>
                  </a:lnTo>
                  <a:lnTo>
                    <a:pt x="2" y="748"/>
                  </a:lnTo>
                  <a:lnTo>
                    <a:pt x="8" y="732"/>
                  </a:lnTo>
                  <a:lnTo>
                    <a:pt x="16" y="718"/>
                  </a:lnTo>
                  <a:lnTo>
                    <a:pt x="26" y="704"/>
                  </a:lnTo>
                  <a:lnTo>
                    <a:pt x="38" y="694"/>
                  </a:lnTo>
                  <a:lnTo>
                    <a:pt x="54" y="686"/>
                  </a:lnTo>
                  <a:lnTo>
                    <a:pt x="70" y="680"/>
                  </a:lnTo>
                  <a:lnTo>
                    <a:pt x="88" y="680"/>
                  </a:lnTo>
                  <a:lnTo>
                    <a:pt x="1924" y="680"/>
                  </a:lnTo>
                  <a:lnTo>
                    <a:pt x="1924" y="680"/>
                  </a:lnTo>
                  <a:lnTo>
                    <a:pt x="1942" y="680"/>
                  </a:lnTo>
                  <a:lnTo>
                    <a:pt x="1958" y="686"/>
                  </a:lnTo>
                  <a:lnTo>
                    <a:pt x="1972" y="694"/>
                  </a:lnTo>
                  <a:lnTo>
                    <a:pt x="1986" y="704"/>
                  </a:lnTo>
                  <a:lnTo>
                    <a:pt x="1996" y="718"/>
                  </a:lnTo>
                  <a:lnTo>
                    <a:pt x="2004" y="732"/>
                  </a:lnTo>
                  <a:lnTo>
                    <a:pt x="2010" y="748"/>
                  </a:lnTo>
                  <a:lnTo>
                    <a:pt x="2012" y="766"/>
                  </a:lnTo>
                  <a:lnTo>
                    <a:pt x="2012" y="766"/>
                  </a:lnTo>
                  <a:close/>
                  <a:moveTo>
                    <a:pt x="634" y="1138"/>
                  </a:moveTo>
                  <a:lnTo>
                    <a:pt x="566" y="1118"/>
                  </a:lnTo>
                  <a:lnTo>
                    <a:pt x="566" y="1118"/>
                  </a:lnTo>
                  <a:lnTo>
                    <a:pt x="560" y="1134"/>
                  </a:lnTo>
                  <a:lnTo>
                    <a:pt x="554" y="1150"/>
                  </a:lnTo>
                  <a:lnTo>
                    <a:pt x="546" y="1162"/>
                  </a:lnTo>
                  <a:lnTo>
                    <a:pt x="536" y="1174"/>
                  </a:lnTo>
                  <a:lnTo>
                    <a:pt x="536" y="1174"/>
                  </a:lnTo>
                  <a:lnTo>
                    <a:pt x="526" y="1180"/>
                  </a:lnTo>
                  <a:lnTo>
                    <a:pt x="514" y="1186"/>
                  </a:lnTo>
                  <a:lnTo>
                    <a:pt x="502" y="1190"/>
                  </a:lnTo>
                  <a:lnTo>
                    <a:pt x="488" y="1190"/>
                  </a:lnTo>
                  <a:lnTo>
                    <a:pt x="488" y="1190"/>
                  </a:lnTo>
                  <a:lnTo>
                    <a:pt x="470" y="1190"/>
                  </a:lnTo>
                  <a:lnTo>
                    <a:pt x="454" y="1184"/>
                  </a:lnTo>
                  <a:lnTo>
                    <a:pt x="440" y="1176"/>
                  </a:lnTo>
                  <a:lnTo>
                    <a:pt x="426" y="1162"/>
                  </a:lnTo>
                  <a:lnTo>
                    <a:pt x="426" y="1162"/>
                  </a:lnTo>
                  <a:lnTo>
                    <a:pt x="420" y="1156"/>
                  </a:lnTo>
                  <a:lnTo>
                    <a:pt x="416" y="1146"/>
                  </a:lnTo>
                  <a:lnTo>
                    <a:pt x="408" y="1126"/>
                  </a:lnTo>
                  <a:lnTo>
                    <a:pt x="404" y="1100"/>
                  </a:lnTo>
                  <a:lnTo>
                    <a:pt x="402" y="1068"/>
                  </a:lnTo>
                  <a:lnTo>
                    <a:pt x="402" y="1068"/>
                  </a:lnTo>
                  <a:lnTo>
                    <a:pt x="404" y="1040"/>
                  </a:lnTo>
                  <a:lnTo>
                    <a:pt x="408" y="1016"/>
                  </a:lnTo>
                  <a:lnTo>
                    <a:pt x="416" y="994"/>
                  </a:lnTo>
                  <a:lnTo>
                    <a:pt x="422" y="986"/>
                  </a:lnTo>
                  <a:lnTo>
                    <a:pt x="426" y="978"/>
                  </a:lnTo>
                  <a:lnTo>
                    <a:pt x="426" y="978"/>
                  </a:lnTo>
                  <a:lnTo>
                    <a:pt x="440" y="966"/>
                  </a:lnTo>
                  <a:lnTo>
                    <a:pt x="454" y="958"/>
                  </a:lnTo>
                  <a:lnTo>
                    <a:pt x="472" y="952"/>
                  </a:lnTo>
                  <a:lnTo>
                    <a:pt x="490" y="952"/>
                  </a:lnTo>
                  <a:lnTo>
                    <a:pt x="490" y="952"/>
                  </a:lnTo>
                  <a:lnTo>
                    <a:pt x="504" y="952"/>
                  </a:lnTo>
                  <a:lnTo>
                    <a:pt x="516" y="956"/>
                  </a:lnTo>
                  <a:lnTo>
                    <a:pt x="526" y="960"/>
                  </a:lnTo>
                  <a:lnTo>
                    <a:pt x="538" y="966"/>
                  </a:lnTo>
                  <a:lnTo>
                    <a:pt x="538" y="966"/>
                  </a:lnTo>
                  <a:lnTo>
                    <a:pt x="546" y="976"/>
                  </a:lnTo>
                  <a:lnTo>
                    <a:pt x="554" y="986"/>
                  </a:lnTo>
                  <a:lnTo>
                    <a:pt x="560" y="996"/>
                  </a:lnTo>
                  <a:lnTo>
                    <a:pt x="562" y="1010"/>
                  </a:lnTo>
                  <a:lnTo>
                    <a:pt x="632" y="992"/>
                  </a:lnTo>
                  <a:lnTo>
                    <a:pt x="632" y="992"/>
                  </a:lnTo>
                  <a:lnTo>
                    <a:pt x="626" y="974"/>
                  </a:lnTo>
                  <a:lnTo>
                    <a:pt x="618" y="956"/>
                  </a:lnTo>
                  <a:lnTo>
                    <a:pt x="608" y="942"/>
                  </a:lnTo>
                  <a:lnTo>
                    <a:pt x="596" y="928"/>
                  </a:lnTo>
                  <a:lnTo>
                    <a:pt x="596" y="928"/>
                  </a:lnTo>
                  <a:lnTo>
                    <a:pt x="586" y="920"/>
                  </a:lnTo>
                  <a:lnTo>
                    <a:pt x="576" y="912"/>
                  </a:lnTo>
                  <a:lnTo>
                    <a:pt x="564" y="906"/>
                  </a:lnTo>
                  <a:lnTo>
                    <a:pt x="552" y="900"/>
                  </a:lnTo>
                  <a:lnTo>
                    <a:pt x="538" y="896"/>
                  </a:lnTo>
                  <a:lnTo>
                    <a:pt x="524" y="894"/>
                  </a:lnTo>
                  <a:lnTo>
                    <a:pt x="508" y="892"/>
                  </a:lnTo>
                  <a:lnTo>
                    <a:pt x="494" y="892"/>
                  </a:lnTo>
                  <a:lnTo>
                    <a:pt x="494" y="892"/>
                  </a:lnTo>
                  <a:lnTo>
                    <a:pt x="476" y="892"/>
                  </a:lnTo>
                  <a:lnTo>
                    <a:pt x="458" y="894"/>
                  </a:lnTo>
                  <a:lnTo>
                    <a:pt x="442" y="898"/>
                  </a:lnTo>
                  <a:lnTo>
                    <a:pt x="428" y="904"/>
                  </a:lnTo>
                  <a:lnTo>
                    <a:pt x="412" y="910"/>
                  </a:lnTo>
                  <a:lnTo>
                    <a:pt x="400" y="918"/>
                  </a:lnTo>
                  <a:lnTo>
                    <a:pt x="386" y="928"/>
                  </a:lnTo>
                  <a:lnTo>
                    <a:pt x="376" y="940"/>
                  </a:lnTo>
                  <a:lnTo>
                    <a:pt x="376" y="940"/>
                  </a:lnTo>
                  <a:lnTo>
                    <a:pt x="364" y="952"/>
                  </a:lnTo>
                  <a:lnTo>
                    <a:pt x="356" y="966"/>
                  </a:lnTo>
                  <a:lnTo>
                    <a:pt x="348" y="980"/>
                  </a:lnTo>
                  <a:lnTo>
                    <a:pt x="342" y="996"/>
                  </a:lnTo>
                  <a:lnTo>
                    <a:pt x="336" y="1014"/>
                  </a:lnTo>
                  <a:lnTo>
                    <a:pt x="334" y="1034"/>
                  </a:lnTo>
                  <a:lnTo>
                    <a:pt x="332" y="1054"/>
                  </a:lnTo>
                  <a:lnTo>
                    <a:pt x="330" y="1074"/>
                  </a:lnTo>
                  <a:lnTo>
                    <a:pt x="330" y="1074"/>
                  </a:lnTo>
                  <a:lnTo>
                    <a:pt x="332" y="1094"/>
                  </a:lnTo>
                  <a:lnTo>
                    <a:pt x="334" y="1114"/>
                  </a:lnTo>
                  <a:lnTo>
                    <a:pt x="336" y="1130"/>
                  </a:lnTo>
                  <a:lnTo>
                    <a:pt x="342" y="1148"/>
                  </a:lnTo>
                  <a:lnTo>
                    <a:pt x="348" y="1164"/>
                  </a:lnTo>
                  <a:lnTo>
                    <a:pt x="356" y="1178"/>
                  </a:lnTo>
                  <a:lnTo>
                    <a:pt x="364" y="1192"/>
                  </a:lnTo>
                  <a:lnTo>
                    <a:pt x="374" y="1204"/>
                  </a:lnTo>
                  <a:lnTo>
                    <a:pt x="374" y="1204"/>
                  </a:lnTo>
                  <a:lnTo>
                    <a:pt x="386" y="1214"/>
                  </a:lnTo>
                  <a:lnTo>
                    <a:pt x="398" y="1224"/>
                  </a:lnTo>
                  <a:lnTo>
                    <a:pt x="412" y="1232"/>
                  </a:lnTo>
                  <a:lnTo>
                    <a:pt x="426" y="1240"/>
                  </a:lnTo>
                  <a:lnTo>
                    <a:pt x="440" y="1244"/>
                  </a:lnTo>
                  <a:lnTo>
                    <a:pt x="456" y="1248"/>
                  </a:lnTo>
                  <a:lnTo>
                    <a:pt x="472" y="1250"/>
                  </a:lnTo>
                  <a:lnTo>
                    <a:pt x="488" y="1252"/>
                  </a:lnTo>
                  <a:lnTo>
                    <a:pt x="488" y="1252"/>
                  </a:lnTo>
                  <a:lnTo>
                    <a:pt x="516" y="1250"/>
                  </a:lnTo>
                  <a:lnTo>
                    <a:pt x="540" y="1244"/>
                  </a:lnTo>
                  <a:lnTo>
                    <a:pt x="562" y="1236"/>
                  </a:lnTo>
                  <a:lnTo>
                    <a:pt x="582" y="1224"/>
                  </a:lnTo>
                  <a:lnTo>
                    <a:pt x="582" y="1224"/>
                  </a:lnTo>
                  <a:lnTo>
                    <a:pt x="598" y="1208"/>
                  </a:lnTo>
                  <a:lnTo>
                    <a:pt x="612" y="1188"/>
                  </a:lnTo>
                  <a:lnTo>
                    <a:pt x="624" y="1166"/>
                  </a:lnTo>
                  <a:lnTo>
                    <a:pt x="634" y="1138"/>
                  </a:lnTo>
                  <a:lnTo>
                    <a:pt x="634" y="1138"/>
                  </a:lnTo>
                  <a:close/>
                  <a:moveTo>
                    <a:pt x="1008" y="1246"/>
                  </a:moveTo>
                  <a:lnTo>
                    <a:pt x="868" y="898"/>
                  </a:lnTo>
                  <a:lnTo>
                    <a:pt x="794" y="898"/>
                  </a:lnTo>
                  <a:lnTo>
                    <a:pt x="658" y="1246"/>
                  </a:lnTo>
                  <a:lnTo>
                    <a:pt x="732" y="1246"/>
                  </a:lnTo>
                  <a:lnTo>
                    <a:pt x="762" y="1166"/>
                  </a:lnTo>
                  <a:lnTo>
                    <a:pt x="900" y="1166"/>
                  </a:lnTo>
                  <a:lnTo>
                    <a:pt x="932" y="1246"/>
                  </a:lnTo>
                  <a:lnTo>
                    <a:pt x="1008" y="1246"/>
                  </a:lnTo>
                  <a:close/>
                  <a:moveTo>
                    <a:pt x="1130" y="1100"/>
                  </a:moveTo>
                  <a:lnTo>
                    <a:pt x="1130" y="1100"/>
                  </a:lnTo>
                  <a:lnTo>
                    <a:pt x="1150" y="1100"/>
                  </a:lnTo>
                  <a:lnTo>
                    <a:pt x="1166" y="1104"/>
                  </a:lnTo>
                  <a:lnTo>
                    <a:pt x="1166" y="1104"/>
                  </a:lnTo>
                  <a:lnTo>
                    <a:pt x="1176" y="1110"/>
                  </a:lnTo>
                  <a:lnTo>
                    <a:pt x="1186" y="1118"/>
                  </a:lnTo>
                  <a:lnTo>
                    <a:pt x="1186" y="1118"/>
                  </a:lnTo>
                  <a:lnTo>
                    <a:pt x="1200" y="1136"/>
                  </a:lnTo>
                  <a:lnTo>
                    <a:pt x="1224" y="1170"/>
                  </a:lnTo>
                  <a:lnTo>
                    <a:pt x="1274" y="1246"/>
                  </a:lnTo>
                  <a:lnTo>
                    <a:pt x="1358" y="1246"/>
                  </a:lnTo>
                  <a:lnTo>
                    <a:pt x="1316" y="1178"/>
                  </a:lnTo>
                  <a:lnTo>
                    <a:pt x="1316" y="1178"/>
                  </a:lnTo>
                  <a:lnTo>
                    <a:pt x="1294" y="1142"/>
                  </a:lnTo>
                  <a:lnTo>
                    <a:pt x="1276" y="1120"/>
                  </a:lnTo>
                  <a:lnTo>
                    <a:pt x="1276" y="1120"/>
                  </a:lnTo>
                  <a:lnTo>
                    <a:pt x="1258" y="1106"/>
                  </a:lnTo>
                  <a:lnTo>
                    <a:pt x="1238" y="1092"/>
                  </a:lnTo>
                  <a:lnTo>
                    <a:pt x="1238" y="1092"/>
                  </a:lnTo>
                  <a:lnTo>
                    <a:pt x="1260" y="1086"/>
                  </a:lnTo>
                  <a:lnTo>
                    <a:pt x="1278" y="1080"/>
                  </a:lnTo>
                  <a:lnTo>
                    <a:pt x="1294" y="1070"/>
                  </a:lnTo>
                  <a:lnTo>
                    <a:pt x="1306" y="1060"/>
                  </a:lnTo>
                  <a:lnTo>
                    <a:pt x="1306" y="1060"/>
                  </a:lnTo>
                  <a:lnTo>
                    <a:pt x="1316" y="1046"/>
                  </a:lnTo>
                  <a:lnTo>
                    <a:pt x="1324" y="1030"/>
                  </a:lnTo>
                  <a:lnTo>
                    <a:pt x="1328" y="1014"/>
                  </a:lnTo>
                  <a:lnTo>
                    <a:pt x="1330" y="994"/>
                  </a:lnTo>
                  <a:lnTo>
                    <a:pt x="1330" y="994"/>
                  </a:lnTo>
                  <a:lnTo>
                    <a:pt x="1328" y="980"/>
                  </a:lnTo>
                  <a:lnTo>
                    <a:pt x="1326" y="966"/>
                  </a:lnTo>
                  <a:lnTo>
                    <a:pt x="1322" y="952"/>
                  </a:lnTo>
                  <a:lnTo>
                    <a:pt x="1314" y="940"/>
                  </a:lnTo>
                  <a:lnTo>
                    <a:pt x="1314" y="940"/>
                  </a:lnTo>
                  <a:lnTo>
                    <a:pt x="1306" y="928"/>
                  </a:lnTo>
                  <a:lnTo>
                    <a:pt x="1296" y="920"/>
                  </a:lnTo>
                  <a:lnTo>
                    <a:pt x="1286" y="912"/>
                  </a:lnTo>
                  <a:lnTo>
                    <a:pt x="1274" y="906"/>
                  </a:lnTo>
                  <a:lnTo>
                    <a:pt x="1274" y="906"/>
                  </a:lnTo>
                  <a:lnTo>
                    <a:pt x="1260" y="902"/>
                  </a:lnTo>
                  <a:lnTo>
                    <a:pt x="1242" y="900"/>
                  </a:lnTo>
                  <a:lnTo>
                    <a:pt x="1220" y="898"/>
                  </a:lnTo>
                  <a:lnTo>
                    <a:pt x="1194" y="898"/>
                  </a:lnTo>
                  <a:lnTo>
                    <a:pt x="1046" y="898"/>
                  </a:lnTo>
                  <a:lnTo>
                    <a:pt x="1046" y="1246"/>
                  </a:lnTo>
                  <a:lnTo>
                    <a:pt x="1116" y="1246"/>
                  </a:lnTo>
                  <a:lnTo>
                    <a:pt x="1116" y="1100"/>
                  </a:lnTo>
                  <a:lnTo>
                    <a:pt x="1130" y="1100"/>
                  </a:lnTo>
                  <a:close/>
                  <a:moveTo>
                    <a:pt x="1452" y="1602"/>
                  </a:moveTo>
                  <a:lnTo>
                    <a:pt x="1452" y="1602"/>
                  </a:lnTo>
                  <a:lnTo>
                    <a:pt x="1450" y="1586"/>
                  </a:lnTo>
                  <a:lnTo>
                    <a:pt x="1448" y="1570"/>
                  </a:lnTo>
                  <a:lnTo>
                    <a:pt x="1444" y="1554"/>
                  </a:lnTo>
                  <a:lnTo>
                    <a:pt x="1440" y="1540"/>
                  </a:lnTo>
                  <a:lnTo>
                    <a:pt x="1432" y="1526"/>
                  </a:lnTo>
                  <a:lnTo>
                    <a:pt x="1424" y="1512"/>
                  </a:lnTo>
                  <a:lnTo>
                    <a:pt x="1416" y="1500"/>
                  </a:lnTo>
                  <a:lnTo>
                    <a:pt x="1404" y="1488"/>
                  </a:lnTo>
                  <a:lnTo>
                    <a:pt x="1394" y="1478"/>
                  </a:lnTo>
                  <a:lnTo>
                    <a:pt x="1380" y="1468"/>
                  </a:lnTo>
                  <a:lnTo>
                    <a:pt x="1368" y="1460"/>
                  </a:lnTo>
                  <a:lnTo>
                    <a:pt x="1354" y="1454"/>
                  </a:lnTo>
                  <a:lnTo>
                    <a:pt x="1338" y="1448"/>
                  </a:lnTo>
                  <a:lnTo>
                    <a:pt x="1324" y="1444"/>
                  </a:lnTo>
                  <a:lnTo>
                    <a:pt x="1308" y="1442"/>
                  </a:lnTo>
                  <a:lnTo>
                    <a:pt x="1292" y="1442"/>
                  </a:lnTo>
                  <a:lnTo>
                    <a:pt x="1292" y="1442"/>
                  </a:lnTo>
                  <a:lnTo>
                    <a:pt x="1274" y="1442"/>
                  </a:lnTo>
                  <a:lnTo>
                    <a:pt x="1258" y="1444"/>
                  </a:lnTo>
                  <a:lnTo>
                    <a:pt x="1244" y="1448"/>
                  </a:lnTo>
                  <a:lnTo>
                    <a:pt x="1228" y="1454"/>
                  </a:lnTo>
                  <a:lnTo>
                    <a:pt x="1214" y="1460"/>
                  </a:lnTo>
                  <a:lnTo>
                    <a:pt x="1202" y="1468"/>
                  </a:lnTo>
                  <a:lnTo>
                    <a:pt x="1188" y="1478"/>
                  </a:lnTo>
                  <a:lnTo>
                    <a:pt x="1178" y="1488"/>
                  </a:lnTo>
                  <a:lnTo>
                    <a:pt x="1168" y="1500"/>
                  </a:lnTo>
                  <a:lnTo>
                    <a:pt x="1158" y="1512"/>
                  </a:lnTo>
                  <a:lnTo>
                    <a:pt x="1150" y="1526"/>
                  </a:lnTo>
                  <a:lnTo>
                    <a:pt x="1144" y="1540"/>
                  </a:lnTo>
                  <a:lnTo>
                    <a:pt x="1138" y="1554"/>
                  </a:lnTo>
                  <a:lnTo>
                    <a:pt x="1134" y="1570"/>
                  </a:lnTo>
                  <a:lnTo>
                    <a:pt x="1132" y="1586"/>
                  </a:lnTo>
                  <a:lnTo>
                    <a:pt x="1130" y="1602"/>
                  </a:lnTo>
                  <a:lnTo>
                    <a:pt x="1130" y="1602"/>
                  </a:lnTo>
                  <a:lnTo>
                    <a:pt x="1132" y="1618"/>
                  </a:lnTo>
                  <a:lnTo>
                    <a:pt x="1134" y="1634"/>
                  </a:lnTo>
                  <a:lnTo>
                    <a:pt x="1138" y="1650"/>
                  </a:lnTo>
                  <a:lnTo>
                    <a:pt x="1144" y="1664"/>
                  </a:lnTo>
                  <a:lnTo>
                    <a:pt x="1150" y="1678"/>
                  </a:lnTo>
                  <a:lnTo>
                    <a:pt x="1158" y="1692"/>
                  </a:lnTo>
                  <a:lnTo>
                    <a:pt x="1168" y="1704"/>
                  </a:lnTo>
                  <a:lnTo>
                    <a:pt x="1178" y="1716"/>
                  </a:lnTo>
                  <a:lnTo>
                    <a:pt x="1188" y="1726"/>
                  </a:lnTo>
                  <a:lnTo>
                    <a:pt x="1202" y="1734"/>
                  </a:lnTo>
                  <a:lnTo>
                    <a:pt x="1214" y="1742"/>
                  </a:lnTo>
                  <a:lnTo>
                    <a:pt x="1228" y="1750"/>
                  </a:lnTo>
                  <a:lnTo>
                    <a:pt x="1244" y="1756"/>
                  </a:lnTo>
                  <a:lnTo>
                    <a:pt x="1258" y="1760"/>
                  </a:lnTo>
                  <a:lnTo>
                    <a:pt x="1274" y="1762"/>
                  </a:lnTo>
                  <a:lnTo>
                    <a:pt x="1292" y="1762"/>
                  </a:lnTo>
                  <a:lnTo>
                    <a:pt x="1292" y="1762"/>
                  </a:lnTo>
                  <a:lnTo>
                    <a:pt x="1308" y="1762"/>
                  </a:lnTo>
                  <a:lnTo>
                    <a:pt x="1324" y="1760"/>
                  </a:lnTo>
                  <a:lnTo>
                    <a:pt x="1338" y="1756"/>
                  </a:lnTo>
                  <a:lnTo>
                    <a:pt x="1354" y="1750"/>
                  </a:lnTo>
                  <a:lnTo>
                    <a:pt x="1368" y="1742"/>
                  </a:lnTo>
                  <a:lnTo>
                    <a:pt x="1380" y="1734"/>
                  </a:lnTo>
                  <a:lnTo>
                    <a:pt x="1394" y="1726"/>
                  </a:lnTo>
                  <a:lnTo>
                    <a:pt x="1404" y="1716"/>
                  </a:lnTo>
                  <a:lnTo>
                    <a:pt x="1416" y="1704"/>
                  </a:lnTo>
                  <a:lnTo>
                    <a:pt x="1424" y="1692"/>
                  </a:lnTo>
                  <a:lnTo>
                    <a:pt x="1432" y="1678"/>
                  </a:lnTo>
                  <a:lnTo>
                    <a:pt x="1440" y="1664"/>
                  </a:lnTo>
                  <a:lnTo>
                    <a:pt x="1444" y="1650"/>
                  </a:lnTo>
                  <a:lnTo>
                    <a:pt x="1448" y="1634"/>
                  </a:lnTo>
                  <a:lnTo>
                    <a:pt x="1450" y="1618"/>
                  </a:lnTo>
                  <a:lnTo>
                    <a:pt x="1452" y="1602"/>
                  </a:lnTo>
                  <a:lnTo>
                    <a:pt x="1452" y="1602"/>
                  </a:lnTo>
                  <a:close/>
                  <a:moveTo>
                    <a:pt x="1746" y="1602"/>
                  </a:moveTo>
                  <a:lnTo>
                    <a:pt x="1746" y="1602"/>
                  </a:lnTo>
                  <a:lnTo>
                    <a:pt x="1744" y="1586"/>
                  </a:lnTo>
                  <a:lnTo>
                    <a:pt x="1742" y="1570"/>
                  </a:lnTo>
                  <a:lnTo>
                    <a:pt x="1738" y="1554"/>
                  </a:lnTo>
                  <a:lnTo>
                    <a:pt x="1734" y="1540"/>
                  </a:lnTo>
                  <a:lnTo>
                    <a:pt x="1726" y="1526"/>
                  </a:lnTo>
                  <a:lnTo>
                    <a:pt x="1718" y="1512"/>
                  </a:lnTo>
                  <a:lnTo>
                    <a:pt x="1710" y="1500"/>
                  </a:lnTo>
                  <a:lnTo>
                    <a:pt x="1698" y="1488"/>
                  </a:lnTo>
                  <a:lnTo>
                    <a:pt x="1688" y="1478"/>
                  </a:lnTo>
                  <a:lnTo>
                    <a:pt x="1676" y="1468"/>
                  </a:lnTo>
                  <a:lnTo>
                    <a:pt x="1662" y="1460"/>
                  </a:lnTo>
                  <a:lnTo>
                    <a:pt x="1648" y="1454"/>
                  </a:lnTo>
                  <a:lnTo>
                    <a:pt x="1632" y="1448"/>
                  </a:lnTo>
                  <a:lnTo>
                    <a:pt x="1618" y="1444"/>
                  </a:lnTo>
                  <a:lnTo>
                    <a:pt x="1602" y="1442"/>
                  </a:lnTo>
                  <a:lnTo>
                    <a:pt x="1586" y="1442"/>
                  </a:lnTo>
                  <a:lnTo>
                    <a:pt x="1586" y="1442"/>
                  </a:lnTo>
                  <a:lnTo>
                    <a:pt x="1568" y="1442"/>
                  </a:lnTo>
                  <a:lnTo>
                    <a:pt x="1550" y="1446"/>
                  </a:lnTo>
                  <a:lnTo>
                    <a:pt x="1532" y="1450"/>
                  </a:lnTo>
                  <a:lnTo>
                    <a:pt x="1516" y="1456"/>
                  </a:lnTo>
                  <a:lnTo>
                    <a:pt x="1502" y="1464"/>
                  </a:lnTo>
                  <a:lnTo>
                    <a:pt x="1488" y="1474"/>
                  </a:lnTo>
                  <a:lnTo>
                    <a:pt x="1474" y="1486"/>
                  </a:lnTo>
                  <a:lnTo>
                    <a:pt x="1462" y="1498"/>
                  </a:lnTo>
                  <a:lnTo>
                    <a:pt x="1462" y="1498"/>
                  </a:lnTo>
                  <a:lnTo>
                    <a:pt x="1476" y="1522"/>
                  </a:lnTo>
                  <a:lnTo>
                    <a:pt x="1484" y="1546"/>
                  </a:lnTo>
                  <a:lnTo>
                    <a:pt x="1490" y="1574"/>
                  </a:lnTo>
                  <a:lnTo>
                    <a:pt x="1492" y="1602"/>
                  </a:lnTo>
                  <a:lnTo>
                    <a:pt x="1492" y="1602"/>
                  </a:lnTo>
                  <a:lnTo>
                    <a:pt x="1490" y="1630"/>
                  </a:lnTo>
                  <a:lnTo>
                    <a:pt x="1484" y="1656"/>
                  </a:lnTo>
                  <a:lnTo>
                    <a:pt x="1476" y="1682"/>
                  </a:lnTo>
                  <a:lnTo>
                    <a:pt x="1462" y="1706"/>
                  </a:lnTo>
                  <a:lnTo>
                    <a:pt x="1462" y="1706"/>
                  </a:lnTo>
                  <a:lnTo>
                    <a:pt x="1474" y="1718"/>
                  </a:lnTo>
                  <a:lnTo>
                    <a:pt x="1488" y="1730"/>
                  </a:lnTo>
                  <a:lnTo>
                    <a:pt x="1502" y="1738"/>
                  </a:lnTo>
                  <a:lnTo>
                    <a:pt x="1516" y="1746"/>
                  </a:lnTo>
                  <a:lnTo>
                    <a:pt x="1532" y="1754"/>
                  </a:lnTo>
                  <a:lnTo>
                    <a:pt x="1550" y="1758"/>
                  </a:lnTo>
                  <a:lnTo>
                    <a:pt x="1568" y="1762"/>
                  </a:lnTo>
                  <a:lnTo>
                    <a:pt x="1586" y="1762"/>
                  </a:lnTo>
                  <a:lnTo>
                    <a:pt x="1586" y="1762"/>
                  </a:lnTo>
                  <a:lnTo>
                    <a:pt x="1602" y="1762"/>
                  </a:lnTo>
                  <a:lnTo>
                    <a:pt x="1618" y="1760"/>
                  </a:lnTo>
                  <a:lnTo>
                    <a:pt x="1632" y="1756"/>
                  </a:lnTo>
                  <a:lnTo>
                    <a:pt x="1648" y="1750"/>
                  </a:lnTo>
                  <a:lnTo>
                    <a:pt x="1662" y="1742"/>
                  </a:lnTo>
                  <a:lnTo>
                    <a:pt x="1676" y="1734"/>
                  </a:lnTo>
                  <a:lnTo>
                    <a:pt x="1688" y="1726"/>
                  </a:lnTo>
                  <a:lnTo>
                    <a:pt x="1698" y="1716"/>
                  </a:lnTo>
                  <a:lnTo>
                    <a:pt x="1710" y="1704"/>
                  </a:lnTo>
                  <a:lnTo>
                    <a:pt x="1718" y="1692"/>
                  </a:lnTo>
                  <a:lnTo>
                    <a:pt x="1726" y="1678"/>
                  </a:lnTo>
                  <a:lnTo>
                    <a:pt x="1734" y="1664"/>
                  </a:lnTo>
                  <a:lnTo>
                    <a:pt x="1738" y="1650"/>
                  </a:lnTo>
                  <a:lnTo>
                    <a:pt x="1742" y="1634"/>
                  </a:lnTo>
                  <a:lnTo>
                    <a:pt x="1744" y="1618"/>
                  </a:lnTo>
                  <a:lnTo>
                    <a:pt x="1746" y="1602"/>
                  </a:lnTo>
                  <a:lnTo>
                    <a:pt x="1746" y="1602"/>
                  </a:lnTo>
                  <a:close/>
                  <a:moveTo>
                    <a:pt x="1688" y="1074"/>
                  </a:moveTo>
                  <a:lnTo>
                    <a:pt x="1688" y="1074"/>
                  </a:lnTo>
                  <a:lnTo>
                    <a:pt x="1686" y="1050"/>
                  </a:lnTo>
                  <a:lnTo>
                    <a:pt x="1684" y="1030"/>
                  </a:lnTo>
                  <a:lnTo>
                    <a:pt x="1682" y="1010"/>
                  </a:lnTo>
                  <a:lnTo>
                    <a:pt x="1676" y="992"/>
                  </a:lnTo>
                  <a:lnTo>
                    <a:pt x="1676" y="992"/>
                  </a:lnTo>
                  <a:lnTo>
                    <a:pt x="1670" y="976"/>
                  </a:lnTo>
                  <a:lnTo>
                    <a:pt x="1662" y="962"/>
                  </a:lnTo>
                  <a:lnTo>
                    <a:pt x="1654" y="948"/>
                  </a:lnTo>
                  <a:lnTo>
                    <a:pt x="1644" y="936"/>
                  </a:lnTo>
                  <a:lnTo>
                    <a:pt x="1644" y="936"/>
                  </a:lnTo>
                  <a:lnTo>
                    <a:pt x="1632" y="926"/>
                  </a:lnTo>
                  <a:lnTo>
                    <a:pt x="1618" y="916"/>
                  </a:lnTo>
                  <a:lnTo>
                    <a:pt x="1606" y="910"/>
                  </a:lnTo>
                  <a:lnTo>
                    <a:pt x="1590" y="904"/>
                  </a:lnTo>
                  <a:lnTo>
                    <a:pt x="1590" y="904"/>
                  </a:lnTo>
                  <a:lnTo>
                    <a:pt x="1578" y="900"/>
                  </a:lnTo>
                  <a:lnTo>
                    <a:pt x="1562" y="898"/>
                  </a:lnTo>
                  <a:lnTo>
                    <a:pt x="1524" y="898"/>
                  </a:lnTo>
                  <a:lnTo>
                    <a:pt x="1396" y="898"/>
                  </a:lnTo>
                  <a:lnTo>
                    <a:pt x="1396" y="1246"/>
                  </a:lnTo>
                  <a:lnTo>
                    <a:pt x="1528" y="1246"/>
                  </a:lnTo>
                  <a:lnTo>
                    <a:pt x="1528" y="1246"/>
                  </a:lnTo>
                  <a:lnTo>
                    <a:pt x="1564" y="1244"/>
                  </a:lnTo>
                  <a:lnTo>
                    <a:pt x="1578" y="1240"/>
                  </a:lnTo>
                  <a:lnTo>
                    <a:pt x="1590" y="1238"/>
                  </a:lnTo>
                  <a:lnTo>
                    <a:pt x="1590" y="1238"/>
                  </a:lnTo>
                  <a:lnTo>
                    <a:pt x="1606" y="1232"/>
                  </a:lnTo>
                  <a:lnTo>
                    <a:pt x="1618" y="1226"/>
                  </a:lnTo>
                  <a:lnTo>
                    <a:pt x="1630" y="1218"/>
                  </a:lnTo>
                  <a:lnTo>
                    <a:pt x="1640" y="1210"/>
                  </a:lnTo>
                  <a:lnTo>
                    <a:pt x="1640" y="1210"/>
                  </a:lnTo>
                  <a:lnTo>
                    <a:pt x="1652" y="1198"/>
                  </a:lnTo>
                  <a:lnTo>
                    <a:pt x="1662" y="1182"/>
                  </a:lnTo>
                  <a:lnTo>
                    <a:pt x="1670" y="1166"/>
                  </a:lnTo>
                  <a:lnTo>
                    <a:pt x="1676" y="1148"/>
                  </a:lnTo>
                  <a:lnTo>
                    <a:pt x="1676" y="1148"/>
                  </a:lnTo>
                  <a:lnTo>
                    <a:pt x="1682" y="1132"/>
                  </a:lnTo>
                  <a:lnTo>
                    <a:pt x="1684" y="1114"/>
                  </a:lnTo>
                  <a:lnTo>
                    <a:pt x="1686" y="1096"/>
                  </a:lnTo>
                  <a:lnTo>
                    <a:pt x="1688" y="1074"/>
                  </a:lnTo>
                  <a:lnTo>
                    <a:pt x="1688" y="1074"/>
                  </a:lnTo>
                  <a:close/>
                  <a:moveTo>
                    <a:pt x="2434" y="1122"/>
                  </a:moveTo>
                  <a:lnTo>
                    <a:pt x="2240" y="410"/>
                  </a:lnTo>
                  <a:lnTo>
                    <a:pt x="1450" y="624"/>
                  </a:lnTo>
                  <a:lnTo>
                    <a:pt x="1924" y="624"/>
                  </a:lnTo>
                  <a:lnTo>
                    <a:pt x="1924" y="624"/>
                  </a:lnTo>
                  <a:lnTo>
                    <a:pt x="1940" y="626"/>
                  </a:lnTo>
                  <a:lnTo>
                    <a:pt x="1952" y="628"/>
                  </a:lnTo>
                  <a:lnTo>
                    <a:pt x="1966" y="632"/>
                  </a:lnTo>
                  <a:lnTo>
                    <a:pt x="1980" y="636"/>
                  </a:lnTo>
                  <a:lnTo>
                    <a:pt x="1992" y="642"/>
                  </a:lnTo>
                  <a:lnTo>
                    <a:pt x="2004" y="650"/>
                  </a:lnTo>
                  <a:lnTo>
                    <a:pt x="2014" y="658"/>
                  </a:lnTo>
                  <a:lnTo>
                    <a:pt x="2024" y="666"/>
                  </a:lnTo>
                  <a:lnTo>
                    <a:pt x="2034" y="676"/>
                  </a:lnTo>
                  <a:lnTo>
                    <a:pt x="2042" y="688"/>
                  </a:lnTo>
                  <a:lnTo>
                    <a:pt x="2048" y="698"/>
                  </a:lnTo>
                  <a:lnTo>
                    <a:pt x="2054" y="710"/>
                  </a:lnTo>
                  <a:lnTo>
                    <a:pt x="2058" y="724"/>
                  </a:lnTo>
                  <a:lnTo>
                    <a:pt x="2062" y="738"/>
                  </a:lnTo>
                  <a:lnTo>
                    <a:pt x="2064" y="752"/>
                  </a:lnTo>
                  <a:lnTo>
                    <a:pt x="2066" y="766"/>
                  </a:lnTo>
                  <a:lnTo>
                    <a:pt x="2066" y="1312"/>
                  </a:lnTo>
                  <a:lnTo>
                    <a:pt x="2374" y="1228"/>
                  </a:lnTo>
                  <a:lnTo>
                    <a:pt x="2374" y="1228"/>
                  </a:lnTo>
                  <a:lnTo>
                    <a:pt x="2390" y="1222"/>
                  </a:lnTo>
                  <a:lnTo>
                    <a:pt x="2404" y="1212"/>
                  </a:lnTo>
                  <a:lnTo>
                    <a:pt x="2416" y="1200"/>
                  </a:lnTo>
                  <a:lnTo>
                    <a:pt x="2426" y="1186"/>
                  </a:lnTo>
                  <a:lnTo>
                    <a:pt x="2432" y="1172"/>
                  </a:lnTo>
                  <a:lnTo>
                    <a:pt x="2436" y="1156"/>
                  </a:lnTo>
                  <a:lnTo>
                    <a:pt x="2436" y="1138"/>
                  </a:lnTo>
                  <a:lnTo>
                    <a:pt x="2434" y="1122"/>
                  </a:lnTo>
                  <a:lnTo>
                    <a:pt x="2434" y="1122"/>
                  </a:lnTo>
                  <a:close/>
                  <a:moveTo>
                    <a:pt x="214" y="624"/>
                  </a:moveTo>
                  <a:lnTo>
                    <a:pt x="386" y="624"/>
                  </a:lnTo>
                  <a:lnTo>
                    <a:pt x="2166" y="138"/>
                  </a:lnTo>
                  <a:lnTo>
                    <a:pt x="2144" y="64"/>
                  </a:lnTo>
                  <a:lnTo>
                    <a:pt x="2144" y="64"/>
                  </a:lnTo>
                  <a:lnTo>
                    <a:pt x="2138" y="46"/>
                  </a:lnTo>
                  <a:lnTo>
                    <a:pt x="2130" y="32"/>
                  </a:lnTo>
                  <a:lnTo>
                    <a:pt x="2118" y="20"/>
                  </a:lnTo>
                  <a:lnTo>
                    <a:pt x="2104" y="10"/>
                  </a:lnTo>
                  <a:lnTo>
                    <a:pt x="2088" y="4"/>
                  </a:lnTo>
                  <a:lnTo>
                    <a:pt x="2072" y="0"/>
                  </a:lnTo>
                  <a:lnTo>
                    <a:pt x="2056" y="0"/>
                  </a:lnTo>
                  <a:lnTo>
                    <a:pt x="2038" y="2"/>
                  </a:lnTo>
                  <a:lnTo>
                    <a:pt x="266" y="486"/>
                  </a:lnTo>
                  <a:lnTo>
                    <a:pt x="266" y="486"/>
                  </a:lnTo>
                  <a:lnTo>
                    <a:pt x="250" y="494"/>
                  </a:lnTo>
                  <a:lnTo>
                    <a:pt x="236" y="502"/>
                  </a:lnTo>
                  <a:lnTo>
                    <a:pt x="224" y="514"/>
                  </a:lnTo>
                  <a:lnTo>
                    <a:pt x="214" y="528"/>
                  </a:lnTo>
                  <a:lnTo>
                    <a:pt x="206" y="542"/>
                  </a:lnTo>
                  <a:lnTo>
                    <a:pt x="204" y="558"/>
                  </a:lnTo>
                  <a:lnTo>
                    <a:pt x="202" y="576"/>
                  </a:lnTo>
                  <a:lnTo>
                    <a:pt x="206" y="592"/>
                  </a:lnTo>
                  <a:lnTo>
                    <a:pt x="214" y="6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703" name="Group 702">
            <a:extLst>
              <a:ext uri="{FF2B5EF4-FFF2-40B4-BE49-F238E27FC236}">
                <a16:creationId xmlns:a16="http://schemas.microsoft.com/office/drawing/2014/main" id="{32DF8957-5A27-4628-965E-321BE9B973B2}"/>
              </a:ext>
            </a:extLst>
          </p:cNvPr>
          <p:cNvGrpSpPr/>
          <p:nvPr/>
        </p:nvGrpSpPr>
        <p:grpSpPr>
          <a:xfrm>
            <a:off x="8053977" y="4235435"/>
            <a:ext cx="392003" cy="342458"/>
            <a:chOff x="8674307" y="4023961"/>
            <a:chExt cx="392003" cy="342458"/>
          </a:xfrm>
        </p:grpSpPr>
        <p:sp>
          <p:nvSpPr>
            <p:cNvPr id="704" name="Rectangle 703">
              <a:extLst>
                <a:ext uri="{FF2B5EF4-FFF2-40B4-BE49-F238E27FC236}">
                  <a16:creationId xmlns:a16="http://schemas.microsoft.com/office/drawing/2014/main" id="{6129C63D-C5FD-4ADB-9220-A0375430DF64}"/>
                </a:ext>
              </a:extLst>
            </p:cNvPr>
            <p:cNvSpPr/>
            <p:nvPr/>
          </p:nvSpPr>
          <p:spPr bwMode="ltGray">
            <a:xfrm>
              <a:off x="8690662" y="4023961"/>
              <a:ext cx="375648" cy="34245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38134"/>
              <a:endParaRPr lang="en-GB" sz="1088" dirty="0">
                <a:solidFill>
                  <a:prstClr val="white"/>
                </a:solidFill>
                <a:latin typeface="Arial"/>
              </a:endParaRPr>
            </a:p>
          </p:txBody>
        </p:sp>
        <p:sp>
          <p:nvSpPr>
            <p:cNvPr id="705" name="Freeform 5">
              <a:extLst>
                <a:ext uri="{FF2B5EF4-FFF2-40B4-BE49-F238E27FC236}">
                  <a16:creationId xmlns:a16="http://schemas.microsoft.com/office/drawing/2014/main" id="{E715DF5E-56CF-4ADD-99AF-369FCECF211E}"/>
                </a:ext>
              </a:extLst>
            </p:cNvPr>
            <p:cNvSpPr>
              <a:spLocks/>
            </p:cNvSpPr>
            <p:nvPr/>
          </p:nvSpPr>
          <p:spPr bwMode="auto">
            <a:xfrm>
              <a:off x="8680457" y="4308846"/>
              <a:ext cx="312984" cy="50012"/>
            </a:xfrm>
            <a:custGeom>
              <a:avLst/>
              <a:gdLst>
                <a:gd name="T0" fmla="*/ 11000 w 12316"/>
                <a:gd name="T1" fmla="*/ 0 h 1968"/>
                <a:gd name="T2" fmla="*/ 11000 w 12316"/>
                <a:gd name="T3" fmla="*/ 960 h 1968"/>
                <a:gd name="T4" fmla="*/ 9754 w 12316"/>
                <a:gd name="T5" fmla="*/ 960 h 1968"/>
                <a:gd name="T6" fmla="*/ 9754 w 12316"/>
                <a:gd name="T7" fmla="*/ 0 h 1968"/>
                <a:gd name="T8" fmla="*/ 8854 w 12316"/>
                <a:gd name="T9" fmla="*/ 0 h 1968"/>
                <a:gd name="T10" fmla="*/ 8854 w 12316"/>
                <a:gd name="T11" fmla="*/ 960 h 1968"/>
                <a:gd name="T12" fmla="*/ 6608 w 12316"/>
                <a:gd name="T13" fmla="*/ 960 h 1968"/>
                <a:gd name="T14" fmla="*/ 6608 w 12316"/>
                <a:gd name="T15" fmla="*/ 0 h 1968"/>
                <a:gd name="T16" fmla="*/ 5708 w 12316"/>
                <a:gd name="T17" fmla="*/ 0 h 1968"/>
                <a:gd name="T18" fmla="*/ 5708 w 12316"/>
                <a:gd name="T19" fmla="*/ 960 h 1968"/>
                <a:gd name="T20" fmla="*/ 3462 w 12316"/>
                <a:gd name="T21" fmla="*/ 960 h 1968"/>
                <a:gd name="T22" fmla="*/ 3462 w 12316"/>
                <a:gd name="T23" fmla="*/ 0 h 1968"/>
                <a:gd name="T24" fmla="*/ 2562 w 12316"/>
                <a:gd name="T25" fmla="*/ 0 h 1968"/>
                <a:gd name="T26" fmla="*/ 2562 w 12316"/>
                <a:gd name="T27" fmla="*/ 960 h 1968"/>
                <a:gd name="T28" fmla="*/ 1316 w 12316"/>
                <a:gd name="T29" fmla="*/ 960 h 1968"/>
                <a:gd name="T30" fmla="*/ 1316 w 12316"/>
                <a:gd name="T31" fmla="*/ 0 h 1968"/>
                <a:gd name="T32" fmla="*/ 536 w 12316"/>
                <a:gd name="T33" fmla="*/ 0 h 1968"/>
                <a:gd name="T34" fmla="*/ 0 w 12316"/>
                <a:gd name="T35" fmla="*/ 960 h 1968"/>
                <a:gd name="T36" fmla="*/ 0 w 12316"/>
                <a:gd name="T37" fmla="*/ 1464 h 1968"/>
                <a:gd name="T38" fmla="*/ 0 w 12316"/>
                <a:gd name="T39" fmla="*/ 1968 h 1968"/>
                <a:gd name="T40" fmla="*/ 12316 w 12316"/>
                <a:gd name="T41" fmla="*/ 1968 h 1968"/>
                <a:gd name="T42" fmla="*/ 12316 w 12316"/>
                <a:gd name="T43" fmla="*/ 1464 h 1968"/>
                <a:gd name="T44" fmla="*/ 12316 w 12316"/>
                <a:gd name="T45" fmla="*/ 960 h 1968"/>
                <a:gd name="T46" fmla="*/ 11780 w 12316"/>
                <a:gd name="T47" fmla="*/ 0 h 1968"/>
                <a:gd name="T48" fmla="*/ 11000 w 12316"/>
                <a:gd name="T49" fmla="*/ 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16" h="1968">
                  <a:moveTo>
                    <a:pt x="11000" y="0"/>
                  </a:moveTo>
                  <a:lnTo>
                    <a:pt x="11000" y="960"/>
                  </a:lnTo>
                  <a:lnTo>
                    <a:pt x="9754" y="960"/>
                  </a:lnTo>
                  <a:lnTo>
                    <a:pt x="9754" y="0"/>
                  </a:lnTo>
                  <a:lnTo>
                    <a:pt x="8854" y="0"/>
                  </a:lnTo>
                  <a:lnTo>
                    <a:pt x="8854" y="960"/>
                  </a:lnTo>
                  <a:lnTo>
                    <a:pt x="6608" y="960"/>
                  </a:lnTo>
                  <a:lnTo>
                    <a:pt x="6608" y="0"/>
                  </a:lnTo>
                  <a:lnTo>
                    <a:pt x="5708" y="0"/>
                  </a:lnTo>
                  <a:lnTo>
                    <a:pt x="5708" y="960"/>
                  </a:lnTo>
                  <a:lnTo>
                    <a:pt x="3462" y="960"/>
                  </a:lnTo>
                  <a:lnTo>
                    <a:pt x="3462" y="0"/>
                  </a:lnTo>
                  <a:lnTo>
                    <a:pt x="2562" y="0"/>
                  </a:lnTo>
                  <a:lnTo>
                    <a:pt x="2562" y="960"/>
                  </a:lnTo>
                  <a:lnTo>
                    <a:pt x="1316" y="960"/>
                  </a:lnTo>
                  <a:lnTo>
                    <a:pt x="1316" y="0"/>
                  </a:lnTo>
                  <a:lnTo>
                    <a:pt x="536" y="0"/>
                  </a:lnTo>
                  <a:lnTo>
                    <a:pt x="0" y="960"/>
                  </a:lnTo>
                  <a:lnTo>
                    <a:pt x="0" y="1464"/>
                  </a:lnTo>
                  <a:lnTo>
                    <a:pt x="0" y="1968"/>
                  </a:lnTo>
                  <a:lnTo>
                    <a:pt x="12316" y="1968"/>
                  </a:lnTo>
                  <a:lnTo>
                    <a:pt x="12316" y="1464"/>
                  </a:lnTo>
                  <a:lnTo>
                    <a:pt x="12316" y="960"/>
                  </a:lnTo>
                  <a:lnTo>
                    <a:pt x="11780" y="0"/>
                  </a:lnTo>
                  <a:lnTo>
                    <a:pt x="1100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6">
              <a:extLst>
                <a:ext uri="{FF2B5EF4-FFF2-40B4-BE49-F238E27FC236}">
                  <a16:creationId xmlns:a16="http://schemas.microsoft.com/office/drawing/2014/main" id="{7FDAA224-0AFA-4118-B613-94EF79D2ADE3}"/>
                </a:ext>
              </a:extLst>
            </p:cNvPr>
            <p:cNvSpPr>
              <a:spLocks/>
            </p:cNvSpPr>
            <p:nvPr/>
          </p:nvSpPr>
          <p:spPr bwMode="auto">
            <a:xfrm>
              <a:off x="8674307" y="4286406"/>
              <a:ext cx="325284" cy="12376"/>
            </a:xfrm>
            <a:custGeom>
              <a:avLst/>
              <a:gdLst>
                <a:gd name="T0" fmla="*/ 242 w 12800"/>
                <a:gd name="T1" fmla="*/ 0 h 487"/>
                <a:gd name="T2" fmla="*/ 218 w 12800"/>
                <a:gd name="T3" fmla="*/ 2 h 487"/>
                <a:gd name="T4" fmla="*/ 170 w 12800"/>
                <a:gd name="T5" fmla="*/ 12 h 487"/>
                <a:gd name="T6" fmla="*/ 126 w 12800"/>
                <a:gd name="T7" fmla="*/ 30 h 487"/>
                <a:gd name="T8" fmla="*/ 88 w 12800"/>
                <a:gd name="T9" fmla="*/ 56 h 487"/>
                <a:gd name="T10" fmla="*/ 54 w 12800"/>
                <a:gd name="T11" fmla="*/ 88 h 487"/>
                <a:gd name="T12" fmla="*/ 28 w 12800"/>
                <a:gd name="T13" fmla="*/ 128 h 487"/>
                <a:gd name="T14" fmla="*/ 10 w 12800"/>
                <a:gd name="T15" fmla="*/ 172 h 487"/>
                <a:gd name="T16" fmla="*/ 0 w 12800"/>
                <a:gd name="T17" fmla="*/ 220 h 487"/>
                <a:gd name="T18" fmla="*/ 0 w 12800"/>
                <a:gd name="T19" fmla="*/ 244 h 487"/>
                <a:gd name="T20" fmla="*/ 4 w 12800"/>
                <a:gd name="T21" fmla="*/ 294 h 487"/>
                <a:gd name="T22" fmla="*/ 18 w 12800"/>
                <a:gd name="T23" fmla="*/ 338 h 487"/>
                <a:gd name="T24" fmla="*/ 40 w 12800"/>
                <a:gd name="T25" fmla="*/ 380 h 487"/>
                <a:gd name="T26" fmla="*/ 70 w 12800"/>
                <a:gd name="T27" fmla="*/ 416 h 487"/>
                <a:gd name="T28" fmla="*/ 106 w 12800"/>
                <a:gd name="T29" fmla="*/ 445 h 487"/>
                <a:gd name="T30" fmla="*/ 148 w 12800"/>
                <a:gd name="T31" fmla="*/ 467 h 487"/>
                <a:gd name="T32" fmla="*/ 194 w 12800"/>
                <a:gd name="T33" fmla="*/ 481 h 487"/>
                <a:gd name="T34" fmla="*/ 242 w 12800"/>
                <a:gd name="T35" fmla="*/ 487 h 487"/>
                <a:gd name="T36" fmla="*/ 12558 w 12800"/>
                <a:gd name="T37" fmla="*/ 487 h 487"/>
                <a:gd name="T38" fmla="*/ 12606 w 12800"/>
                <a:gd name="T39" fmla="*/ 481 h 487"/>
                <a:gd name="T40" fmla="*/ 12652 w 12800"/>
                <a:gd name="T41" fmla="*/ 467 h 487"/>
                <a:gd name="T42" fmla="*/ 12694 w 12800"/>
                <a:gd name="T43" fmla="*/ 445 h 487"/>
                <a:gd name="T44" fmla="*/ 12730 w 12800"/>
                <a:gd name="T45" fmla="*/ 416 h 487"/>
                <a:gd name="T46" fmla="*/ 12760 w 12800"/>
                <a:gd name="T47" fmla="*/ 380 h 487"/>
                <a:gd name="T48" fmla="*/ 12782 w 12800"/>
                <a:gd name="T49" fmla="*/ 338 h 487"/>
                <a:gd name="T50" fmla="*/ 12796 w 12800"/>
                <a:gd name="T51" fmla="*/ 294 h 487"/>
                <a:gd name="T52" fmla="*/ 12800 w 12800"/>
                <a:gd name="T53" fmla="*/ 244 h 487"/>
                <a:gd name="T54" fmla="*/ 12800 w 12800"/>
                <a:gd name="T55" fmla="*/ 220 h 487"/>
                <a:gd name="T56" fmla="*/ 12790 w 12800"/>
                <a:gd name="T57" fmla="*/ 172 h 487"/>
                <a:gd name="T58" fmla="*/ 12772 w 12800"/>
                <a:gd name="T59" fmla="*/ 128 h 487"/>
                <a:gd name="T60" fmla="*/ 12746 w 12800"/>
                <a:gd name="T61" fmla="*/ 88 h 487"/>
                <a:gd name="T62" fmla="*/ 12712 w 12800"/>
                <a:gd name="T63" fmla="*/ 56 h 487"/>
                <a:gd name="T64" fmla="*/ 12674 w 12800"/>
                <a:gd name="T65" fmla="*/ 30 h 487"/>
                <a:gd name="T66" fmla="*/ 12630 w 12800"/>
                <a:gd name="T67" fmla="*/ 12 h 487"/>
                <a:gd name="T68" fmla="*/ 12582 w 12800"/>
                <a:gd name="T69" fmla="*/ 2 h 487"/>
                <a:gd name="T70" fmla="*/ 12558 w 12800"/>
                <a:gd name="T7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487">
                  <a:moveTo>
                    <a:pt x="12558" y="0"/>
                  </a:moveTo>
                  <a:lnTo>
                    <a:pt x="242" y="0"/>
                  </a:lnTo>
                  <a:lnTo>
                    <a:pt x="242" y="0"/>
                  </a:lnTo>
                  <a:lnTo>
                    <a:pt x="218" y="2"/>
                  </a:lnTo>
                  <a:lnTo>
                    <a:pt x="194" y="6"/>
                  </a:lnTo>
                  <a:lnTo>
                    <a:pt x="170" y="12"/>
                  </a:lnTo>
                  <a:lnTo>
                    <a:pt x="148" y="20"/>
                  </a:lnTo>
                  <a:lnTo>
                    <a:pt x="126" y="30"/>
                  </a:lnTo>
                  <a:lnTo>
                    <a:pt x="106" y="42"/>
                  </a:lnTo>
                  <a:lnTo>
                    <a:pt x="88" y="56"/>
                  </a:lnTo>
                  <a:lnTo>
                    <a:pt x="70" y="72"/>
                  </a:lnTo>
                  <a:lnTo>
                    <a:pt x="54" y="88"/>
                  </a:lnTo>
                  <a:lnTo>
                    <a:pt x="40" y="108"/>
                  </a:lnTo>
                  <a:lnTo>
                    <a:pt x="28" y="128"/>
                  </a:lnTo>
                  <a:lnTo>
                    <a:pt x="18" y="150"/>
                  </a:lnTo>
                  <a:lnTo>
                    <a:pt x="10" y="172"/>
                  </a:lnTo>
                  <a:lnTo>
                    <a:pt x="4" y="194"/>
                  </a:lnTo>
                  <a:lnTo>
                    <a:pt x="0" y="220"/>
                  </a:lnTo>
                  <a:lnTo>
                    <a:pt x="0" y="244"/>
                  </a:lnTo>
                  <a:lnTo>
                    <a:pt x="0" y="244"/>
                  </a:lnTo>
                  <a:lnTo>
                    <a:pt x="0" y="268"/>
                  </a:lnTo>
                  <a:lnTo>
                    <a:pt x="4" y="294"/>
                  </a:lnTo>
                  <a:lnTo>
                    <a:pt x="10" y="316"/>
                  </a:lnTo>
                  <a:lnTo>
                    <a:pt x="18" y="338"/>
                  </a:lnTo>
                  <a:lnTo>
                    <a:pt x="28" y="360"/>
                  </a:lnTo>
                  <a:lnTo>
                    <a:pt x="40" y="380"/>
                  </a:lnTo>
                  <a:lnTo>
                    <a:pt x="54" y="400"/>
                  </a:lnTo>
                  <a:lnTo>
                    <a:pt x="70" y="416"/>
                  </a:lnTo>
                  <a:lnTo>
                    <a:pt x="88" y="431"/>
                  </a:lnTo>
                  <a:lnTo>
                    <a:pt x="106" y="445"/>
                  </a:lnTo>
                  <a:lnTo>
                    <a:pt x="126" y="457"/>
                  </a:lnTo>
                  <a:lnTo>
                    <a:pt x="148" y="467"/>
                  </a:lnTo>
                  <a:lnTo>
                    <a:pt x="170" y="475"/>
                  </a:lnTo>
                  <a:lnTo>
                    <a:pt x="194" y="481"/>
                  </a:lnTo>
                  <a:lnTo>
                    <a:pt x="218" y="485"/>
                  </a:lnTo>
                  <a:lnTo>
                    <a:pt x="242" y="487"/>
                  </a:lnTo>
                  <a:lnTo>
                    <a:pt x="12558" y="487"/>
                  </a:lnTo>
                  <a:lnTo>
                    <a:pt x="12558" y="487"/>
                  </a:lnTo>
                  <a:lnTo>
                    <a:pt x="12582" y="485"/>
                  </a:lnTo>
                  <a:lnTo>
                    <a:pt x="12606" y="481"/>
                  </a:lnTo>
                  <a:lnTo>
                    <a:pt x="12630" y="475"/>
                  </a:lnTo>
                  <a:lnTo>
                    <a:pt x="12652" y="467"/>
                  </a:lnTo>
                  <a:lnTo>
                    <a:pt x="12674" y="457"/>
                  </a:lnTo>
                  <a:lnTo>
                    <a:pt x="12694" y="445"/>
                  </a:lnTo>
                  <a:lnTo>
                    <a:pt x="12712" y="431"/>
                  </a:lnTo>
                  <a:lnTo>
                    <a:pt x="12730" y="416"/>
                  </a:lnTo>
                  <a:lnTo>
                    <a:pt x="12746" y="400"/>
                  </a:lnTo>
                  <a:lnTo>
                    <a:pt x="12760" y="380"/>
                  </a:lnTo>
                  <a:lnTo>
                    <a:pt x="12772" y="360"/>
                  </a:lnTo>
                  <a:lnTo>
                    <a:pt x="12782" y="338"/>
                  </a:lnTo>
                  <a:lnTo>
                    <a:pt x="12790" y="316"/>
                  </a:lnTo>
                  <a:lnTo>
                    <a:pt x="12796" y="294"/>
                  </a:lnTo>
                  <a:lnTo>
                    <a:pt x="12800" y="268"/>
                  </a:lnTo>
                  <a:lnTo>
                    <a:pt x="12800" y="244"/>
                  </a:lnTo>
                  <a:lnTo>
                    <a:pt x="12800" y="244"/>
                  </a:lnTo>
                  <a:lnTo>
                    <a:pt x="12800" y="220"/>
                  </a:lnTo>
                  <a:lnTo>
                    <a:pt x="12796" y="194"/>
                  </a:lnTo>
                  <a:lnTo>
                    <a:pt x="12790" y="172"/>
                  </a:lnTo>
                  <a:lnTo>
                    <a:pt x="12782" y="150"/>
                  </a:lnTo>
                  <a:lnTo>
                    <a:pt x="12772" y="128"/>
                  </a:lnTo>
                  <a:lnTo>
                    <a:pt x="12760" y="108"/>
                  </a:lnTo>
                  <a:lnTo>
                    <a:pt x="12746" y="88"/>
                  </a:lnTo>
                  <a:lnTo>
                    <a:pt x="12730" y="72"/>
                  </a:lnTo>
                  <a:lnTo>
                    <a:pt x="12712" y="56"/>
                  </a:lnTo>
                  <a:lnTo>
                    <a:pt x="12694" y="42"/>
                  </a:lnTo>
                  <a:lnTo>
                    <a:pt x="12674" y="30"/>
                  </a:lnTo>
                  <a:lnTo>
                    <a:pt x="12652" y="20"/>
                  </a:lnTo>
                  <a:lnTo>
                    <a:pt x="12630" y="12"/>
                  </a:lnTo>
                  <a:lnTo>
                    <a:pt x="12606" y="6"/>
                  </a:lnTo>
                  <a:lnTo>
                    <a:pt x="12582" y="2"/>
                  </a:lnTo>
                  <a:lnTo>
                    <a:pt x="12558" y="0"/>
                  </a:lnTo>
                  <a:lnTo>
                    <a:pt x="1255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7">
              <a:extLst>
                <a:ext uri="{FF2B5EF4-FFF2-40B4-BE49-F238E27FC236}">
                  <a16:creationId xmlns:a16="http://schemas.microsoft.com/office/drawing/2014/main" id="{B4886FCA-2C8D-4EAF-A057-9C5AFA842BAD}"/>
                </a:ext>
              </a:extLst>
            </p:cNvPr>
            <p:cNvSpPr>
              <a:spLocks/>
            </p:cNvSpPr>
            <p:nvPr/>
          </p:nvSpPr>
          <p:spPr bwMode="auto">
            <a:xfrm>
              <a:off x="8757509" y="4111388"/>
              <a:ext cx="158881" cy="159516"/>
            </a:xfrm>
            <a:custGeom>
              <a:avLst/>
              <a:gdLst>
                <a:gd name="T0" fmla="*/ 1788 w 6252"/>
                <a:gd name="T1" fmla="*/ 6139 h 6277"/>
                <a:gd name="T2" fmla="*/ 1652 w 6252"/>
                <a:gd name="T3" fmla="*/ 5871 h 6277"/>
                <a:gd name="T4" fmla="*/ 1568 w 6252"/>
                <a:gd name="T5" fmla="*/ 5307 h 6277"/>
                <a:gd name="T6" fmla="*/ 1694 w 6252"/>
                <a:gd name="T7" fmla="*/ 4863 h 6277"/>
                <a:gd name="T8" fmla="*/ 1910 w 6252"/>
                <a:gd name="T9" fmla="*/ 4389 h 6277"/>
                <a:gd name="T10" fmla="*/ 2062 w 6252"/>
                <a:gd name="T11" fmla="*/ 4521 h 6277"/>
                <a:gd name="T12" fmla="*/ 2140 w 6252"/>
                <a:gd name="T13" fmla="*/ 4879 h 6277"/>
                <a:gd name="T14" fmla="*/ 2310 w 6252"/>
                <a:gd name="T15" fmla="*/ 4825 h 6277"/>
                <a:gd name="T16" fmla="*/ 2586 w 6252"/>
                <a:gd name="T17" fmla="*/ 4405 h 6277"/>
                <a:gd name="T18" fmla="*/ 2784 w 6252"/>
                <a:gd name="T19" fmla="*/ 3761 h 6277"/>
                <a:gd name="T20" fmla="*/ 2796 w 6252"/>
                <a:gd name="T21" fmla="*/ 3249 h 6277"/>
                <a:gd name="T22" fmla="*/ 2974 w 6252"/>
                <a:gd name="T23" fmla="*/ 3197 h 6277"/>
                <a:gd name="T24" fmla="*/ 3338 w 6252"/>
                <a:gd name="T25" fmla="*/ 3415 h 6277"/>
                <a:gd name="T26" fmla="*/ 3700 w 6252"/>
                <a:gd name="T27" fmla="*/ 3875 h 6277"/>
                <a:gd name="T28" fmla="*/ 3826 w 6252"/>
                <a:gd name="T29" fmla="*/ 4221 h 6277"/>
                <a:gd name="T30" fmla="*/ 3922 w 6252"/>
                <a:gd name="T31" fmla="*/ 4975 h 6277"/>
                <a:gd name="T32" fmla="*/ 4088 w 6252"/>
                <a:gd name="T33" fmla="*/ 4717 h 6277"/>
                <a:gd name="T34" fmla="*/ 4148 w 6252"/>
                <a:gd name="T35" fmla="*/ 4423 h 6277"/>
                <a:gd name="T36" fmla="*/ 4068 w 6252"/>
                <a:gd name="T37" fmla="*/ 4045 h 6277"/>
                <a:gd name="T38" fmla="*/ 4326 w 6252"/>
                <a:gd name="T39" fmla="*/ 4279 h 6277"/>
                <a:gd name="T40" fmla="*/ 4608 w 6252"/>
                <a:gd name="T41" fmla="*/ 4737 h 6277"/>
                <a:gd name="T42" fmla="*/ 4684 w 6252"/>
                <a:gd name="T43" fmla="*/ 5067 h 6277"/>
                <a:gd name="T44" fmla="*/ 4656 w 6252"/>
                <a:gd name="T45" fmla="*/ 5449 h 6277"/>
                <a:gd name="T46" fmla="*/ 4480 w 6252"/>
                <a:gd name="T47" fmla="*/ 5883 h 6277"/>
                <a:gd name="T48" fmla="*/ 4220 w 6252"/>
                <a:gd name="T49" fmla="*/ 6231 h 6277"/>
                <a:gd name="T50" fmla="*/ 4954 w 6252"/>
                <a:gd name="T51" fmla="*/ 6255 h 6277"/>
                <a:gd name="T52" fmla="*/ 5292 w 6252"/>
                <a:gd name="T53" fmla="*/ 6099 h 6277"/>
                <a:gd name="T54" fmla="*/ 5690 w 6252"/>
                <a:gd name="T55" fmla="*/ 5619 h 6277"/>
                <a:gd name="T56" fmla="*/ 6128 w 6252"/>
                <a:gd name="T57" fmla="*/ 4747 h 6277"/>
                <a:gd name="T58" fmla="*/ 6252 w 6252"/>
                <a:gd name="T59" fmla="*/ 3969 h 6277"/>
                <a:gd name="T60" fmla="*/ 6144 w 6252"/>
                <a:gd name="T61" fmla="*/ 3293 h 6277"/>
                <a:gd name="T62" fmla="*/ 5888 w 6252"/>
                <a:gd name="T63" fmla="*/ 2731 h 6277"/>
                <a:gd name="T64" fmla="*/ 5524 w 6252"/>
                <a:gd name="T65" fmla="*/ 2244 h 6277"/>
                <a:gd name="T66" fmla="*/ 5010 w 6252"/>
                <a:gd name="T67" fmla="*/ 1782 h 6277"/>
                <a:gd name="T68" fmla="*/ 5128 w 6252"/>
                <a:gd name="T69" fmla="*/ 2126 h 6277"/>
                <a:gd name="T70" fmla="*/ 5172 w 6252"/>
                <a:gd name="T71" fmla="*/ 2527 h 6277"/>
                <a:gd name="T72" fmla="*/ 5048 w 6252"/>
                <a:gd name="T73" fmla="*/ 3105 h 6277"/>
                <a:gd name="T74" fmla="*/ 4834 w 6252"/>
                <a:gd name="T75" fmla="*/ 3477 h 6277"/>
                <a:gd name="T76" fmla="*/ 4590 w 6252"/>
                <a:gd name="T77" fmla="*/ 2430 h 6277"/>
                <a:gd name="T78" fmla="*/ 4382 w 6252"/>
                <a:gd name="T79" fmla="*/ 1684 h 6277"/>
                <a:gd name="T80" fmla="*/ 4068 w 6252"/>
                <a:gd name="T81" fmla="*/ 1106 h 6277"/>
                <a:gd name="T82" fmla="*/ 3696 w 6252"/>
                <a:gd name="T83" fmla="*/ 674 h 6277"/>
                <a:gd name="T84" fmla="*/ 3260 w 6252"/>
                <a:gd name="T85" fmla="*/ 338 h 6277"/>
                <a:gd name="T86" fmla="*/ 2622 w 6252"/>
                <a:gd name="T87" fmla="*/ 46 h 6277"/>
                <a:gd name="T88" fmla="*/ 2474 w 6252"/>
                <a:gd name="T89" fmla="*/ 328 h 6277"/>
                <a:gd name="T90" fmla="*/ 2456 w 6252"/>
                <a:gd name="T91" fmla="*/ 1134 h 6277"/>
                <a:gd name="T92" fmla="*/ 2310 w 6252"/>
                <a:gd name="T93" fmla="*/ 1834 h 6277"/>
                <a:gd name="T94" fmla="*/ 2078 w 6252"/>
                <a:gd name="T95" fmla="*/ 2426 h 6277"/>
                <a:gd name="T96" fmla="*/ 1628 w 6252"/>
                <a:gd name="T97" fmla="*/ 3151 h 6277"/>
                <a:gd name="T98" fmla="*/ 1192 w 6252"/>
                <a:gd name="T99" fmla="*/ 3627 h 6277"/>
                <a:gd name="T100" fmla="*/ 1152 w 6252"/>
                <a:gd name="T101" fmla="*/ 3467 h 6277"/>
                <a:gd name="T102" fmla="*/ 1132 w 6252"/>
                <a:gd name="T103" fmla="*/ 3105 h 6277"/>
                <a:gd name="T104" fmla="*/ 1018 w 6252"/>
                <a:gd name="T105" fmla="*/ 2759 h 6277"/>
                <a:gd name="T106" fmla="*/ 808 w 6252"/>
                <a:gd name="T107" fmla="*/ 2445 h 6277"/>
                <a:gd name="T108" fmla="*/ 692 w 6252"/>
                <a:gd name="T109" fmla="*/ 2457 h 6277"/>
                <a:gd name="T110" fmla="*/ 442 w 6252"/>
                <a:gd name="T111" fmla="*/ 3031 h 6277"/>
                <a:gd name="T112" fmla="*/ 90 w 6252"/>
                <a:gd name="T113" fmla="*/ 3853 h 6277"/>
                <a:gd name="T114" fmla="*/ 6 w 6252"/>
                <a:gd name="T115" fmla="*/ 4325 h 6277"/>
                <a:gd name="T116" fmla="*/ 32 w 6252"/>
                <a:gd name="T117" fmla="*/ 4855 h 6277"/>
                <a:gd name="T118" fmla="*/ 210 w 6252"/>
                <a:gd name="T119" fmla="*/ 5449 h 6277"/>
                <a:gd name="T120" fmla="*/ 460 w 6252"/>
                <a:gd name="T121" fmla="*/ 5913 h 6277"/>
                <a:gd name="T122" fmla="*/ 708 w 6252"/>
                <a:gd name="T123" fmla="*/ 6157 h 6277"/>
                <a:gd name="T124" fmla="*/ 958 w 6252"/>
                <a:gd name="T125" fmla="*/ 6257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52" h="6277">
                  <a:moveTo>
                    <a:pt x="1154" y="6277"/>
                  </a:moveTo>
                  <a:lnTo>
                    <a:pt x="1926" y="6277"/>
                  </a:lnTo>
                  <a:lnTo>
                    <a:pt x="1926" y="6277"/>
                  </a:lnTo>
                  <a:lnTo>
                    <a:pt x="1894" y="6253"/>
                  </a:lnTo>
                  <a:lnTo>
                    <a:pt x="1864" y="6229"/>
                  </a:lnTo>
                  <a:lnTo>
                    <a:pt x="1836" y="6201"/>
                  </a:lnTo>
                  <a:lnTo>
                    <a:pt x="1812" y="6171"/>
                  </a:lnTo>
                  <a:lnTo>
                    <a:pt x="1788" y="6139"/>
                  </a:lnTo>
                  <a:lnTo>
                    <a:pt x="1766" y="6105"/>
                  </a:lnTo>
                  <a:lnTo>
                    <a:pt x="1744" y="6069"/>
                  </a:lnTo>
                  <a:lnTo>
                    <a:pt x="1726" y="6033"/>
                  </a:lnTo>
                  <a:lnTo>
                    <a:pt x="1726" y="6033"/>
                  </a:lnTo>
                  <a:lnTo>
                    <a:pt x="1704" y="5991"/>
                  </a:lnTo>
                  <a:lnTo>
                    <a:pt x="1686" y="5951"/>
                  </a:lnTo>
                  <a:lnTo>
                    <a:pt x="1668" y="5911"/>
                  </a:lnTo>
                  <a:lnTo>
                    <a:pt x="1652" y="5871"/>
                  </a:lnTo>
                  <a:lnTo>
                    <a:pt x="1624" y="5793"/>
                  </a:lnTo>
                  <a:lnTo>
                    <a:pt x="1602" y="5719"/>
                  </a:lnTo>
                  <a:lnTo>
                    <a:pt x="1586" y="5645"/>
                  </a:lnTo>
                  <a:lnTo>
                    <a:pt x="1574" y="5573"/>
                  </a:lnTo>
                  <a:lnTo>
                    <a:pt x="1566" y="5503"/>
                  </a:lnTo>
                  <a:lnTo>
                    <a:pt x="1564" y="5437"/>
                  </a:lnTo>
                  <a:lnTo>
                    <a:pt x="1564" y="5371"/>
                  </a:lnTo>
                  <a:lnTo>
                    <a:pt x="1568" y="5307"/>
                  </a:lnTo>
                  <a:lnTo>
                    <a:pt x="1576" y="5245"/>
                  </a:lnTo>
                  <a:lnTo>
                    <a:pt x="1586" y="5185"/>
                  </a:lnTo>
                  <a:lnTo>
                    <a:pt x="1600" y="5127"/>
                  </a:lnTo>
                  <a:lnTo>
                    <a:pt x="1616" y="5071"/>
                  </a:lnTo>
                  <a:lnTo>
                    <a:pt x="1634" y="5017"/>
                  </a:lnTo>
                  <a:lnTo>
                    <a:pt x="1652" y="4963"/>
                  </a:lnTo>
                  <a:lnTo>
                    <a:pt x="1674" y="4913"/>
                  </a:lnTo>
                  <a:lnTo>
                    <a:pt x="1694" y="4863"/>
                  </a:lnTo>
                  <a:lnTo>
                    <a:pt x="1740" y="4769"/>
                  </a:lnTo>
                  <a:lnTo>
                    <a:pt x="1784" y="4681"/>
                  </a:lnTo>
                  <a:lnTo>
                    <a:pt x="1826" y="4599"/>
                  </a:lnTo>
                  <a:lnTo>
                    <a:pt x="1862" y="4523"/>
                  </a:lnTo>
                  <a:lnTo>
                    <a:pt x="1878" y="4487"/>
                  </a:lnTo>
                  <a:lnTo>
                    <a:pt x="1892" y="4453"/>
                  </a:lnTo>
                  <a:lnTo>
                    <a:pt x="1902" y="4419"/>
                  </a:lnTo>
                  <a:lnTo>
                    <a:pt x="1910" y="4389"/>
                  </a:lnTo>
                  <a:lnTo>
                    <a:pt x="1914" y="4357"/>
                  </a:lnTo>
                  <a:lnTo>
                    <a:pt x="1914" y="4329"/>
                  </a:lnTo>
                  <a:lnTo>
                    <a:pt x="1914" y="4329"/>
                  </a:lnTo>
                  <a:lnTo>
                    <a:pt x="1950" y="4363"/>
                  </a:lnTo>
                  <a:lnTo>
                    <a:pt x="1982" y="4401"/>
                  </a:lnTo>
                  <a:lnTo>
                    <a:pt x="2012" y="4439"/>
                  </a:lnTo>
                  <a:lnTo>
                    <a:pt x="2038" y="4479"/>
                  </a:lnTo>
                  <a:lnTo>
                    <a:pt x="2062" y="4521"/>
                  </a:lnTo>
                  <a:lnTo>
                    <a:pt x="2082" y="4563"/>
                  </a:lnTo>
                  <a:lnTo>
                    <a:pt x="2098" y="4607"/>
                  </a:lnTo>
                  <a:lnTo>
                    <a:pt x="2114" y="4651"/>
                  </a:lnTo>
                  <a:lnTo>
                    <a:pt x="2124" y="4695"/>
                  </a:lnTo>
                  <a:lnTo>
                    <a:pt x="2132" y="4741"/>
                  </a:lnTo>
                  <a:lnTo>
                    <a:pt x="2138" y="4787"/>
                  </a:lnTo>
                  <a:lnTo>
                    <a:pt x="2140" y="4833"/>
                  </a:lnTo>
                  <a:lnTo>
                    <a:pt x="2140" y="4879"/>
                  </a:lnTo>
                  <a:lnTo>
                    <a:pt x="2138" y="4925"/>
                  </a:lnTo>
                  <a:lnTo>
                    <a:pt x="2132" y="4971"/>
                  </a:lnTo>
                  <a:lnTo>
                    <a:pt x="2124" y="5015"/>
                  </a:lnTo>
                  <a:lnTo>
                    <a:pt x="2124" y="5015"/>
                  </a:lnTo>
                  <a:lnTo>
                    <a:pt x="2158" y="4985"/>
                  </a:lnTo>
                  <a:lnTo>
                    <a:pt x="2200" y="4945"/>
                  </a:lnTo>
                  <a:lnTo>
                    <a:pt x="2250" y="4893"/>
                  </a:lnTo>
                  <a:lnTo>
                    <a:pt x="2310" y="4825"/>
                  </a:lnTo>
                  <a:lnTo>
                    <a:pt x="2344" y="4785"/>
                  </a:lnTo>
                  <a:lnTo>
                    <a:pt x="2378" y="4741"/>
                  </a:lnTo>
                  <a:lnTo>
                    <a:pt x="2412" y="4695"/>
                  </a:lnTo>
                  <a:lnTo>
                    <a:pt x="2446" y="4643"/>
                  </a:lnTo>
                  <a:lnTo>
                    <a:pt x="2482" y="4589"/>
                  </a:lnTo>
                  <a:lnTo>
                    <a:pt x="2516" y="4531"/>
                  </a:lnTo>
                  <a:lnTo>
                    <a:pt x="2552" y="4471"/>
                  </a:lnTo>
                  <a:lnTo>
                    <a:pt x="2586" y="4405"/>
                  </a:lnTo>
                  <a:lnTo>
                    <a:pt x="2618" y="4337"/>
                  </a:lnTo>
                  <a:lnTo>
                    <a:pt x="2648" y="4265"/>
                  </a:lnTo>
                  <a:lnTo>
                    <a:pt x="2678" y="4189"/>
                  </a:lnTo>
                  <a:lnTo>
                    <a:pt x="2706" y="4111"/>
                  </a:lnTo>
                  <a:lnTo>
                    <a:pt x="2730" y="4029"/>
                  </a:lnTo>
                  <a:lnTo>
                    <a:pt x="2752" y="3943"/>
                  </a:lnTo>
                  <a:lnTo>
                    <a:pt x="2770" y="3855"/>
                  </a:lnTo>
                  <a:lnTo>
                    <a:pt x="2784" y="3761"/>
                  </a:lnTo>
                  <a:lnTo>
                    <a:pt x="2796" y="3665"/>
                  </a:lnTo>
                  <a:lnTo>
                    <a:pt x="2802" y="3567"/>
                  </a:lnTo>
                  <a:lnTo>
                    <a:pt x="2804" y="3515"/>
                  </a:lnTo>
                  <a:lnTo>
                    <a:pt x="2806" y="3465"/>
                  </a:lnTo>
                  <a:lnTo>
                    <a:pt x="2804" y="3411"/>
                  </a:lnTo>
                  <a:lnTo>
                    <a:pt x="2804" y="3359"/>
                  </a:lnTo>
                  <a:lnTo>
                    <a:pt x="2800" y="3305"/>
                  </a:lnTo>
                  <a:lnTo>
                    <a:pt x="2796" y="3249"/>
                  </a:lnTo>
                  <a:lnTo>
                    <a:pt x="2790" y="3193"/>
                  </a:lnTo>
                  <a:lnTo>
                    <a:pt x="2782" y="3137"/>
                  </a:lnTo>
                  <a:lnTo>
                    <a:pt x="2782" y="3137"/>
                  </a:lnTo>
                  <a:lnTo>
                    <a:pt x="2794" y="3139"/>
                  </a:lnTo>
                  <a:lnTo>
                    <a:pt x="2824" y="3147"/>
                  </a:lnTo>
                  <a:lnTo>
                    <a:pt x="2874" y="3161"/>
                  </a:lnTo>
                  <a:lnTo>
                    <a:pt x="2938" y="3183"/>
                  </a:lnTo>
                  <a:lnTo>
                    <a:pt x="2974" y="3197"/>
                  </a:lnTo>
                  <a:lnTo>
                    <a:pt x="3014" y="3215"/>
                  </a:lnTo>
                  <a:lnTo>
                    <a:pt x="3056" y="3233"/>
                  </a:lnTo>
                  <a:lnTo>
                    <a:pt x="3100" y="3255"/>
                  </a:lnTo>
                  <a:lnTo>
                    <a:pt x="3146" y="3281"/>
                  </a:lnTo>
                  <a:lnTo>
                    <a:pt x="3192" y="3309"/>
                  </a:lnTo>
                  <a:lnTo>
                    <a:pt x="3240" y="3341"/>
                  </a:lnTo>
                  <a:lnTo>
                    <a:pt x="3290" y="3377"/>
                  </a:lnTo>
                  <a:lnTo>
                    <a:pt x="3338" y="3415"/>
                  </a:lnTo>
                  <a:lnTo>
                    <a:pt x="3386" y="3457"/>
                  </a:lnTo>
                  <a:lnTo>
                    <a:pt x="3436" y="3505"/>
                  </a:lnTo>
                  <a:lnTo>
                    <a:pt x="3484" y="3555"/>
                  </a:lnTo>
                  <a:lnTo>
                    <a:pt x="3530" y="3609"/>
                  </a:lnTo>
                  <a:lnTo>
                    <a:pt x="3576" y="3669"/>
                  </a:lnTo>
                  <a:lnTo>
                    <a:pt x="3620" y="3733"/>
                  </a:lnTo>
                  <a:lnTo>
                    <a:pt x="3660" y="3801"/>
                  </a:lnTo>
                  <a:lnTo>
                    <a:pt x="3700" y="3875"/>
                  </a:lnTo>
                  <a:lnTo>
                    <a:pt x="3718" y="3913"/>
                  </a:lnTo>
                  <a:lnTo>
                    <a:pt x="3736" y="3953"/>
                  </a:lnTo>
                  <a:lnTo>
                    <a:pt x="3754" y="3995"/>
                  </a:lnTo>
                  <a:lnTo>
                    <a:pt x="3770" y="4037"/>
                  </a:lnTo>
                  <a:lnTo>
                    <a:pt x="3786" y="4081"/>
                  </a:lnTo>
                  <a:lnTo>
                    <a:pt x="3800" y="4127"/>
                  </a:lnTo>
                  <a:lnTo>
                    <a:pt x="3814" y="4173"/>
                  </a:lnTo>
                  <a:lnTo>
                    <a:pt x="3826" y="4221"/>
                  </a:lnTo>
                  <a:lnTo>
                    <a:pt x="3838" y="4271"/>
                  </a:lnTo>
                  <a:lnTo>
                    <a:pt x="3848" y="4323"/>
                  </a:lnTo>
                  <a:lnTo>
                    <a:pt x="3858" y="4375"/>
                  </a:lnTo>
                  <a:lnTo>
                    <a:pt x="3866" y="4429"/>
                  </a:lnTo>
                  <a:lnTo>
                    <a:pt x="3872" y="4485"/>
                  </a:lnTo>
                  <a:lnTo>
                    <a:pt x="3878" y="4541"/>
                  </a:lnTo>
                  <a:lnTo>
                    <a:pt x="3922" y="4975"/>
                  </a:lnTo>
                  <a:lnTo>
                    <a:pt x="3922" y="4975"/>
                  </a:lnTo>
                  <a:lnTo>
                    <a:pt x="3938" y="4957"/>
                  </a:lnTo>
                  <a:lnTo>
                    <a:pt x="3958" y="4937"/>
                  </a:lnTo>
                  <a:lnTo>
                    <a:pt x="3980" y="4907"/>
                  </a:lnTo>
                  <a:lnTo>
                    <a:pt x="4006" y="4871"/>
                  </a:lnTo>
                  <a:lnTo>
                    <a:pt x="4034" y="4827"/>
                  </a:lnTo>
                  <a:lnTo>
                    <a:pt x="4060" y="4775"/>
                  </a:lnTo>
                  <a:lnTo>
                    <a:pt x="4074" y="4747"/>
                  </a:lnTo>
                  <a:lnTo>
                    <a:pt x="4088" y="4717"/>
                  </a:lnTo>
                  <a:lnTo>
                    <a:pt x="4100" y="4687"/>
                  </a:lnTo>
                  <a:lnTo>
                    <a:pt x="4110" y="4653"/>
                  </a:lnTo>
                  <a:lnTo>
                    <a:pt x="4120" y="4619"/>
                  </a:lnTo>
                  <a:lnTo>
                    <a:pt x="4130" y="4583"/>
                  </a:lnTo>
                  <a:lnTo>
                    <a:pt x="4138" y="4545"/>
                  </a:lnTo>
                  <a:lnTo>
                    <a:pt x="4142" y="4507"/>
                  </a:lnTo>
                  <a:lnTo>
                    <a:pt x="4146" y="4465"/>
                  </a:lnTo>
                  <a:lnTo>
                    <a:pt x="4148" y="4423"/>
                  </a:lnTo>
                  <a:lnTo>
                    <a:pt x="4148" y="4381"/>
                  </a:lnTo>
                  <a:lnTo>
                    <a:pt x="4146" y="4337"/>
                  </a:lnTo>
                  <a:lnTo>
                    <a:pt x="4140" y="4291"/>
                  </a:lnTo>
                  <a:lnTo>
                    <a:pt x="4132" y="4243"/>
                  </a:lnTo>
                  <a:lnTo>
                    <a:pt x="4120" y="4195"/>
                  </a:lnTo>
                  <a:lnTo>
                    <a:pt x="4106" y="4147"/>
                  </a:lnTo>
                  <a:lnTo>
                    <a:pt x="4090" y="4095"/>
                  </a:lnTo>
                  <a:lnTo>
                    <a:pt x="4068" y="4045"/>
                  </a:lnTo>
                  <a:lnTo>
                    <a:pt x="4068" y="4045"/>
                  </a:lnTo>
                  <a:lnTo>
                    <a:pt x="4082" y="4055"/>
                  </a:lnTo>
                  <a:lnTo>
                    <a:pt x="4120" y="4083"/>
                  </a:lnTo>
                  <a:lnTo>
                    <a:pt x="4176" y="4131"/>
                  </a:lnTo>
                  <a:lnTo>
                    <a:pt x="4210" y="4161"/>
                  </a:lnTo>
                  <a:lnTo>
                    <a:pt x="4246" y="4197"/>
                  </a:lnTo>
                  <a:lnTo>
                    <a:pt x="4284" y="4235"/>
                  </a:lnTo>
                  <a:lnTo>
                    <a:pt x="4326" y="4279"/>
                  </a:lnTo>
                  <a:lnTo>
                    <a:pt x="4366" y="4327"/>
                  </a:lnTo>
                  <a:lnTo>
                    <a:pt x="4408" y="4379"/>
                  </a:lnTo>
                  <a:lnTo>
                    <a:pt x="4448" y="4435"/>
                  </a:lnTo>
                  <a:lnTo>
                    <a:pt x="4488" y="4495"/>
                  </a:lnTo>
                  <a:lnTo>
                    <a:pt x="4526" y="4559"/>
                  </a:lnTo>
                  <a:lnTo>
                    <a:pt x="4562" y="4627"/>
                  </a:lnTo>
                  <a:lnTo>
                    <a:pt x="4594" y="4699"/>
                  </a:lnTo>
                  <a:lnTo>
                    <a:pt x="4608" y="4737"/>
                  </a:lnTo>
                  <a:lnTo>
                    <a:pt x="4622" y="4775"/>
                  </a:lnTo>
                  <a:lnTo>
                    <a:pt x="4636" y="4813"/>
                  </a:lnTo>
                  <a:lnTo>
                    <a:pt x="4646" y="4853"/>
                  </a:lnTo>
                  <a:lnTo>
                    <a:pt x="4658" y="4895"/>
                  </a:lnTo>
                  <a:lnTo>
                    <a:pt x="4666" y="4937"/>
                  </a:lnTo>
                  <a:lnTo>
                    <a:pt x="4674" y="4979"/>
                  </a:lnTo>
                  <a:lnTo>
                    <a:pt x="4680" y="5023"/>
                  </a:lnTo>
                  <a:lnTo>
                    <a:pt x="4684" y="5067"/>
                  </a:lnTo>
                  <a:lnTo>
                    <a:pt x="4688" y="5111"/>
                  </a:lnTo>
                  <a:lnTo>
                    <a:pt x="4690" y="5157"/>
                  </a:lnTo>
                  <a:lnTo>
                    <a:pt x="4688" y="5205"/>
                  </a:lnTo>
                  <a:lnTo>
                    <a:pt x="4686" y="5251"/>
                  </a:lnTo>
                  <a:lnTo>
                    <a:pt x="4682" y="5299"/>
                  </a:lnTo>
                  <a:lnTo>
                    <a:pt x="4676" y="5349"/>
                  </a:lnTo>
                  <a:lnTo>
                    <a:pt x="4666" y="5399"/>
                  </a:lnTo>
                  <a:lnTo>
                    <a:pt x="4656" y="5449"/>
                  </a:lnTo>
                  <a:lnTo>
                    <a:pt x="4642" y="5501"/>
                  </a:lnTo>
                  <a:lnTo>
                    <a:pt x="4628" y="5553"/>
                  </a:lnTo>
                  <a:lnTo>
                    <a:pt x="4610" y="5607"/>
                  </a:lnTo>
                  <a:lnTo>
                    <a:pt x="4588" y="5661"/>
                  </a:lnTo>
                  <a:lnTo>
                    <a:pt x="4566" y="5715"/>
                  </a:lnTo>
                  <a:lnTo>
                    <a:pt x="4540" y="5769"/>
                  </a:lnTo>
                  <a:lnTo>
                    <a:pt x="4512" y="5825"/>
                  </a:lnTo>
                  <a:lnTo>
                    <a:pt x="4480" y="5883"/>
                  </a:lnTo>
                  <a:lnTo>
                    <a:pt x="4446" y="5939"/>
                  </a:lnTo>
                  <a:lnTo>
                    <a:pt x="4408" y="5997"/>
                  </a:lnTo>
                  <a:lnTo>
                    <a:pt x="4368" y="6055"/>
                  </a:lnTo>
                  <a:lnTo>
                    <a:pt x="4324" y="6115"/>
                  </a:lnTo>
                  <a:lnTo>
                    <a:pt x="4278" y="6175"/>
                  </a:lnTo>
                  <a:lnTo>
                    <a:pt x="4278" y="6175"/>
                  </a:lnTo>
                  <a:lnTo>
                    <a:pt x="4250" y="6205"/>
                  </a:lnTo>
                  <a:lnTo>
                    <a:pt x="4220" y="6231"/>
                  </a:lnTo>
                  <a:lnTo>
                    <a:pt x="4188" y="6255"/>
                  </a:lnTo>
                  <a:lnTo>
                    <a:pt x="4154" y="6277"/>
                  </a:lnTo>
                  <a:lnTo>
                    <a:pt x="4764" y="6277"/>
                  </a:lnTo>
                  <a:lnTo>
                    <a:pt x="4764" y="6277"/>
                  </a:lnTo>
                  <a:lnTo>
                    <a:pt x="4812" y="6275"/>
                  </a:lnTo>
                  <a:lnTo>
                    <a:pt x="4860" y="6271"/>
                  </a:lnTo>
                  <a:lnTo>
                    <a:pt x="4906" y="6265"/>
                  </a:lnTo>
                  <a:lnTo>
                    <a:pt x="4954" y="6255"/>
                  </a:lnTo>
                  <a:lnTo>
                    <a:pt x="5000" y="6245"/>
                  </a:lnTo>
                  <a:lnTo>
                    <a:pt x="5044" y="6231"/>
                  </a:lnTo>
                  <a:lnTo>
                    <a:pt x="5088" y="6215"/>
                  </a:lnTo>
                  <a:lnTo>
                    <a:pt x="5132" y="6197"/>
                  </a:lnTo>
                  <a:lnTo>
                    <a:pt x="5174" y="6175"/>
                  </a:lnTo>
                  <a:lnTo>
                    <a:pt x="5214" y="6153"/>
                  </a:lnTo>
                  <a:lnTo>
                    <a:pt x="5254" y="6127"/>
                  </a:lnTo>
                  <a:lnTo>
                    <a:pt x="5292" y="6099"/>
                  </a:lnTo>
                  <a:lnTo>
                    <a:pt x="5328" y="6069"/>
                  </a:lnTo>
                  <a:lnTo>
                    <a:pt x="5364" y="6037"/>
                  </a:lnTo>
                  <a:lnTo>
                    <a:pt x="5398" y="6003"/>
                  </a:lnTo>
                  <a:lnTo>
                    <a:pt x="5428" y="5967"/>
                  </a:lnTo>
                  <a:lnTo>
                    <a:pt x="5428" y="5967"/>
                  </a:lnTo>
                  <a:lnTo>
                    <a:pt x="5522" y="5851"/>
                  </a:lnTo>
                  <a:lnTo>
                    <a:pt x="5610" y="5733"/>
                  </a:lnTo>
                  <a:lnTo>
                    <a:pt x="5690" y="5619"/>
                  </a:lnTo>
                  <a:lnTo>
                    <a:pt x="5766" y="5505"/>
                  </a:lnTo>
                  <a:lnTo>
                    <a:pt x="5834" y="5393"/>
                  </a:lnTo>
                  <a:lnTo>
                    <a:pt x="5896" y="5281"/>
                  </a:lnTo>
                  <a:lnTo>
                    <a:pt x="5954" y="5171"/>
                  </a:lnTo>
                  <a:lnTo>
                    <a:pt x="6006" y="5063"/>
                  </a:lnTo>
                  <a:lnTo>
                    <a:pt x="6052" y="4957"/>
                  </a:lnTo>
                  <a:lnTo>
                    <a:pt x="6092" y="4851"/>
                  </a:lnTo>
                  <a:lnTo>
                    <a:pt x="6128" y="4747"/>
                  </a:lnTo>
                  <a:lnTo>
                    <a:pt x="6160" y="4643"/>
                  </a:lnTo>
                  <a:lnTo>
                    <a:pt x="6186" y="4543"/>
                  </a:lnTo>
                  <a:lnTo>
                    <a:pt x="6208" y="4443"/>
                  </a:lnTo>
                  <a:lnTo>
                    <a:pt x="6224" y="4345"/>
                  </a:lnTo>
                  <a:lnTo>
                    <a:pt x="6238" y="4249"/>
                  </a:lnTo>
                  <a:lnTo>
                    <a:pt x="6246" y="4153"/>
                  </a:lnTo>
                  <a:lnTo>
                    <a:pt x="6252" y="4059"/>
                  </a:lnTo>
                  <a:lnTo>
                    <a:pt x="6252" y="3969"/>
                  </a:lnTo>
                  <a:lnTo>
                    <a:pt x="6250" y="3877"/>
                  </a:lnTo>
                  <a:lnTo>
                    <a:pt x="6244" y="3789"/>
                  </a:lnTo>
                  <a:lnTo>
                    <a:pt x="6234" y="3703"/>
                  </a:lnTo>
                  <a:lnTo>
                    <a:pt x="6222" y="3617"/>
                  </a:lnTo>
                  <a:lnTo>
                    <a:pt x="6206" y="3533"/>
                  </a:lnTo>
                  <a:lnTo>
                    <a:pt x="6188" y="3451"/>
                  </a:lnTo>
                  <a:lnTo>
                    <a:pt x="6168" y="3371"/>
                  </a:lnTo>
                  <a:lnTo>
                    <a:pt x="6144" y="3293"/>
                  </a:lnTo>
                  <a:lnTo>
                    <a:pt x="6118" y="3217"/>
                  </a:lnTo>
                  <a:lnTo>
                    <a:pt x="6090" y="3141"/>
                  </a:lnTo>
                  <a:lnTo>
                    <a:pt x="6062" y="3069"/>
                  </a:lnTo>
                  <a:lnTo>
                    <a:pt x="6030" y="2997"/>
                  </a:lnTo>
                  <a:lnTo>
                    <a:pt x="5996" y="2927"/>
                  </a:lnTo>
                  <a:lnTo>
                    <a:pt x="5962" y="2859"/>
                  </a:lnTo>
                  <a:lnTo>
                    <a:pt x="5926" y="2795"/>
                  </a:lnTo>
                  <a:lnTo>
                    <a:pt x="5888" y="2731"/>
                  </a:lnTo>
                  <a:lnTo>
                    <a:pt x="5850" y="2669"/>
                  </a:lnTo>
                  <a:lnTo>
                    <a:pt x="5810" y="2609"/>
                  </a:lnTo>
                  <a:lnTo>
                    <a:pt x="5770" y="2551"/>
                  </a:lnTo>
                  <a:lnTo>
                    <a:pt x="5730" y="2493"/>
                  </a:lnTo>
                  <a:lnTo>
                    <a:pt x="5688" y="2439"/>
                  </a:lnTo>
                  <a:lnTo>
                    <a:pt x="5648" y="2388"/>
                  </a:lnTo>
                  <a:lnTo>
                    <a:pt x="5606" y="2338"/>
                  </a:lnTo>
                  <a:lnTo>
                    <a:pt x="5524" y="2244"/>
                  </a:lnTo>
                  <a:lnTo>
                    <a:pt x="5444" y="2158"/>
                  </a:lnTo>
                  <a:lnTo>
                    <a:pt x="5366" y="2080"/>
                  </a:lnTo>
                  <a:lnTo>
                    <a:pt x="5294" y="2012"/>
                  </a:lnTo>
                  <a:lnTo>
                    <a:pt x="5226" y="1952"/>
                  </a:lnTo>
                  <a:lnTo>
                    <a:pt x="5166" y="1900"/>
                  </a:lnTo>
                  <a:lnTo>
                    <a:pt x="5112" y="1858"/>
                  </a:lnTo>
                  <a:lnTo>
                    <a:pt x="5038" y="1800"/>
                  </a:lnTo>
                  <a:lnTo>
                    <a:pt x="5010" y="1782"/>
                  </a:lnTo>
                  <a:lnTo>
                    <a:pt x="5010" y="1782"/>
                  </a:lnTo>
                  <a:lnTo>
                    <a:pt x="5032" y="1832"/>
                  </a:lnTo>
                  <a:lnTo>
                    <a:pt x="5052" y="1882"/>
                  </a:lnTo>
                  <a:lnTo>
                    <a:pt x="5070" y="1932"/>
                  </a:lnTo>
                  <a:lnTo>
                    <a:pt x="5088" y="1982"/>
                  </a:lnTo>
                  <a:lnTo>
                    <a:pt x="5102" y="2030"/>
                  </a:lnTo>
                  <a:lnTo>
                    <a:pt x="5116" y="2078"/>
                  </a:lnTo>
                  <a:lnTo>
                    <a:pt x="5128" y="2126"/>
                  </a:lnTo>
                  <a:lnTo>
                    <a:pt x="5138" y="2174"/>
                  </a:lnTo>
                  <a:lnTo>
                    <a:pt x="5148" y="2220"/>
                  </a:lnTo>
                  <a:lnTo>
                    <a:pt x="5154" y="2266"/>
                  </a:lnTo>
                  <a:lnTo>
                    <a:pt x="5160" y="2312"/>
                  </a:lnTo>
                  <a:lnTo>
                    <a:pt x="5166" y="2356"/>
                  </a:lnTo>
                  <a:lnTo>
                    <a:pt x="5168" y="2400"/>
                  </a:lnTo>
                  <a:lnTo>
                    <a:pt x="5170" y="2443"/>
                  </a:lnTo>
                  <a:lnTo>
                    <a:pt x="5172" y="2527"/>
                  </a:lnTo>
                  <a:lnTo>
                    <a:pt x="5168" y="2609"/>
                  </a:lnTo>
                  <a:lnTo>
                    <a:pt x="5160" y="2689"/>
                  </a:lnTo>
                  <a:lnTo>
                    <a:pt x="5148" y="2765"/>
                  </a:lnTo>
                  <a:lnTo>
                    <a:pt x="5134" y="2839"/>
                  </a:lnTo>
                  <a:lnTo>
                    <a:pt x="5116" y="2909"/>
                  </a:lnTo>
                  <a:lnTo>
                    <a:pt x="5096" y="2977"/>
                  </a:lnTo>
                  <a:lnTo>
                    <a:pt x="5072" y="3043"/>
                  </a:lnTo>
                  <a:lnTo>
                    <a:pt x="5048" y="3105"/>
                  </a:lnTo>
                  <a:lnTo>
                    <a:pt x="5022" y="3163"/>
                  </a:lnTo>
                  <a:lnTo>
                    <a:pt x="4996" y="3219"/>
                  </a:lnTo>
                  <a:lnTo>
                    <a:pt x="4968" y="3271"/>
                  </a:lnTo>
                  <a:lnTo>
                    <a:pt x="4940" y="3319"/>
                  </a:lnTo>
                  <a:lnTo>
                    <a:pt x="4912" y="3363"/>
                  </a:lnTo>
                  <a:lnTo>
                    <a:pt x="4886" y="3405"/>
                  </a:lnTo>
                  <a:lnTo>
                    <a:pt x="4858" y="3443"/>
                  </a:lnTo>
                  <a:lnTo>
                    <a:pt x="4834" y="3477"/>
                  </a:lnTo>
                  <a:lnTo>
                    <a:pt x="4788" y="3535"/>
                  </a:lnTo>
                  <a:lnTo>
                    <a:pt x="4752" y="3577"/>
                  </a:lnTo>
                  <a:lnTo>
                    <a:pt x="4720" y="3609"/>
                  </a:lnTo>
                  <a:lnTo>
                    <a:pt x="4632" y="2757"/>
                  </a:lnTo>
                  <a:lnTo>
                    <a:pt x="4632" y="2757"/>
                  </a:lnTo>
                  <a:lnTo>
                    <a:pt x="4620" y="2645"/>
                  </a:lnTo>
                  <a:lnTo>
                    <a:pt x="4606" y="2537"/>
                  </a:lnTo>
                  <a:lnTo>
                    <a:pt x="4590" y="2430"/>
                  </a:lnTo>
                  <a:lnTo>
                    <a:pt x="4570" y="2328"/>
                  </a:lnTo>
                  <a:lnTo>
                    <a:pt x="4550" y="2228"/>
                  </a:lnTo>
                  <a:lnTo>
                    <a:pt x="4526" y="2130"/>
                  </a:lnTo>
                  <a:lnTo>
                    <a:pt x="4500" y="2036"/>
                  </a:lnTo>
                  <a:lnTo>
                    <a:pt x="4474" y="1944"/>
                  </a:lnTo>
                  <a:lnTo>
                    <a:pt x="4444" y="1854"/>
                  </a:lnTo>
                  <a:lnTo>
                    <a:pt x="4414" y="1768"/>
                  </a:lnTo>
                  <a:lnTo>
                    <a:pt x="4382" y="1684"/>
                  </a:lnTo>
                  <a:lnTo>
                    <a:pt x="4346" y="1604"/>
                  </a:lnTo>
                  <a:lnTo>
                    <a:pt x="4312" y="1524"/>
                  </a:lnTo>
                  <a:lnTo>
                    <a:pt x="4274" y="1448"/>
                  </a:lnTo>
                  <a:lnTo>
                    <a:pt x="4236" y="1376"/>
                  </a:lnTo>
                  <a:lnTo>
                    <a:pt x="4196" y="1304"/>
                  </a:lnTo>
                  <a:lnTo>
                    <a:pt x="4154" y="1236"/>
                  </a:lnTo>
                  <a:lnTo>
                    <a:pt x="4112" y="1170"/>
                  </a:lnTo>
                  <a:lnTo>
                    <a:pt x="4068" y="1106"/>
                  </a:lnTo>
                  <a:lnTo>
                    <a:pt x="4024" y="1044"/>
                  </a:lnTo>
                  <a:lnTo>
                    <a:pt x="3980" y="984"/>
                  </a:lnTo>
                  <a:lnTo>
                    <a:pt x="3934" y="928"/>
                  </a:lnTo>
                  <a:lnTo>
                    <a:pt x="3888" y="872"/>
                  </a:lnTo>
                  <a:lnTo>
                    <a:pt x="3840" y="820"/>
                  </a:lnTo>
                  <a:lnTo>
                    <a:pt x="3792" y="768"/>
                  </a:lnTo>
                  <a:lnTo>
                    <a:pt x="3744" y="720"/>
                  </a:lnTo>
                  <a:lnTo>
                    <a:pt x="3696" y="674"/>
                  </a:lnTo>
                  <a:lnTo>
                    <a:pt x="3648" y="628"/>
                  </a:lnTo>
                  <a:lnTo>
                    <a:pt x="3598" y="586"/>
                  </a:lnTo>
                  <a:lnTo>
                    <a:pt x="3550" y="546"/>
                  </a:lnTo>
                  <a:lnTo>
                    <a:pt x="3500" y="506"/>
                  </a:lnTo>
                  <a:lnTo>
                    <a:pt x="3452" y="470"/>
                  </a:lnTo>
                  <a:lnTo>
                    <a:pt x="3404" y="434"/>
                  </a:lnTo>
                  <a:lnTo>
                    <a:pt x="3354" y="400"/>
                  </a:lnTo>
                  <a:lnTo>
                    <a:pt x="3260" y="338"/>
                  </a:lnTo>
                  <a:lnTo>
                    <a:pt x="3166" y="282"/>
                  </a:lnTo>
                  <a:lnTo>
                    <a:pt x="3074" y="232"/>
                  </a:lnTo>
                  <a:lnTo>
                    <a:pt x="2986" y="188"/>
                  </a:lnTo>
                  <a:lnTo>
                    <a:pt x="2902" y="150"/>
                  </a:lnTo>
                  <a:lnTo>
                    <a:pt x="2824" y="118"/>
                  </a:lnTo>
                  <a:lnTo>
                    <a:pt x="2750" y="90"/>
                  </a:lnTo>
                  <a:lnTo>
                    <a:pt x="2682" y="66"/>
                  </a:lnTo>
                  <a:lnTo>
                    <a:pt x="2622" y="46"/>
                  </a:lnTo>
                  <a:lnTo>
                    <a:pt x="2568" y="30"/>
                  </a:lnTo>
                  <a:lnTo>
                    <a:pt x="2524" y="18"/>
                  </a:lnTo>
                  <a:lnTo>
                    <a:pt x="2460" y="4"/>
                  </a:lnTo>
                  <a:lnTo>
                    <a:pt x="2438" y="0"/>
                  </a:lnTo>
                  <a:lnTo>
                    <a:pt x="2438" y="0"/>
                  </a:lnTo>
                  <a:lnTo>
                    <a:pt x="2454" y="110"/>
                  </a:lnTo>
                  <a:lnTo>
                    <a:pt x="2464" y="220"/>
                  </a:lnTo>
                  <a:lnTo>
                    <a:pt x="2474" y="328"/>
                  </a:lnTo>
                  <a:lnTo>
                    <a:pt x="2480" y="434"/>
                  </a:lnTo>
                  <a:lnTo>
                    <a:pt x="2484" y="538"/>
                  </a:lnTo>
                  <a:lnTo>
                    <a:pt x="2484" y="642"/>
                  </a:lnTo>
                  <a:lnTo>
                    <a:pt x="2484" y="744"/>
                  </a:lnTo>
                  <a:lnTo>
                    <a:pt x="2480" y="844"/>
                  </a:lnTo>
                  <a:lnTo>
                    <a:pt x="2474" y="942"/>
                  </a:lnTo>
                  <a:lnTo>
                    <a:pt x="2466" y="1038"/>
                  </a:lnTo>
                  <a:lnTo>
                    <a:pt x="2456" y="1134"/>
                  </a:lnTo>
                  <a:lnTo>
                    <a:pt x="2444" y="1226"/>
                  </a:lnTo>
                  <a:lnTo>
                    <a:pt x="2430" y="1318"/>
                  </a:lnTo>
                  <a:lnTo>
                    <a:pt x="2414" y="1408"/>
                  </a:lnTo>
                  <a:lnTo>
                    <a:pt x="2396" y="1496"/>
                  </a:lnTo>
                  <a:lnTo>
                    <a:pt x="2376" y="1584"/>
                  </a:lnTo>
                  <a:lnTo>
                    <a:pt x="2356" y="1668"/>
                  </a:lnTo>
                  <a:lnTo>
                    <a:pt x="2334" y="1752"/>
                  </a:lnTo>
                  <a:lnTo>
                    <a:pt x="2310" y="1834"/>
                  </a:lnTo>
                  <a:lnTo>
                    <a:pt x="2284" y="1914"/>
                  </a:lnTo>
                  <a:lnTo>
                    <a:pt x="2258" y="1992"/>
                  </a:lnTo>
                  <a:lnTo>
                    <a:pt x="2230" y="2068"/>
                  </a:lnTo>
                  <a:lnTo>
                    <a:pt x="2202" y="2142"/>
                  </a:lnTo>
                  <a:lnTo>
                    <a:pt x="2172" y="2216"/>
                  </a:lnTo>
                  <a:lnTo>
                    <a:pt x="2142" y="2288"/>
                  </a:lnTo>
                  <a:lnTo>
                    <a:pt x="2110" y="2358"/>
                  </a:lnTo>
                  <a:lnTo>
                    <a:pt x="2078" y="2426"/>
                  </a:lnTo>
                  <a:lnTo>
                    <a:pt x="2044" y="2491"/>
                  </a:lnTo>
                  <a:lnTo>
                    <a:pt x="2010" y="2555"/>
                  </a:lnTo>
                  <a:lnTo>
                    <a:pt x="1978" y="2619"/>
                  </a:lnTo>
                  <a:lnTo>
                    <a:pt x="1908" y="2739"/>
                  </a:lnTo>
                  <a:lnTo>
                    <a:pt x="1838" y="2853"/>
                  </a:lnTo>
                  <a:lnTo>
                    <a:pt x="1768" y="2959"/>
                  </a:lnTo>
                  <a:lnTo>
                    <a:pt x="1698" y="3059"/>
                  </a:lnTo>
                  <a:lnTo>
                    <a:pt x="1628" y="3151"/>
                  </a:lnTo>
                  <a:lnTo>
                    <a:pt x="1560" y="3235"/>
                  </a:lnTo>
                  <a:lnTo>
                    <a:pt x="1496" y="3313"/>
                  </a:lnTo>
                  <a:lnTo>
                    <a:pt x="1434" y="3385"/>
                  </a:lnTo>
                  <a:lnTo>
                    <a:pt x="1376" y="3447"/>
                  </a:lnTo>
                  <a:lnTo>
                    <a:pt x="1322" y="3503"/>
                  </a:lnTo>
                  <a:lnTo>
                    <a:pt x="1272" y="3553"/>
                  </a:lnTo>
                  <a:lnTo>
                    <a:pt x="1228" y="3593"/>
                  </a:lnTo>
                  <a:lnTo>
                    <a:pt x="1192" y="3627"/>
                  </a:lnTo>
                  <a:lnTo>
                    <a:pt x="1140" y="3673"/>
                  </a:lnTo>
                  <a:lnTo>
                    <a:pt x="1122" y="3689"/>
                  </a:lnTo>
                  <a:lnTo>
                    <a:pt x="1122" y="3689"/>
                  </a:lnTo>
                  <a:lnTo>
                    <a:pt x="1130" y="3645"/>
                  </a:lnTo>
                  <a:lnTo>
                    <a:pt x="1138" y="3601"/>
                  </a:lnTo>
                  <a:lnTo>
                    <a:pt x="1144" y="3555"/>
                  </a:lnTo>
                  <a:lnTo>
                    <a:pt x="1148" y="3511"/>
                  </a:lnTo>
                  <a:lnTo>
                    <a:pt x="1152" y="3467"/>
                  </a:lnTo>
                  <a:lnTo>
                    <a:pt x="1154" y="3421"/>
                  </a:lnTo>
                  <a:lnTo>
                    <a:pt x="1156" y="3375"/>
                  </a:lnTo>
                  <a:lnTo>
                    <a:pt x="1154" y="3331"/>
                  </a:lnTo>
                  <a:lnTo>
                    <a:pt x="1152" y="3285"/>
                  </a:lnTo>
                  <a:lnTo>
                    <a:pt x="1150" y="3241"/>
                  </a:lnTo>
                  <a:lnTo>
                    <a:pt x="1144" y="3195"/>
                  </a:lnTo>
                  <a:lnTo>
                    <a:pt x="1138" y="3151"/>
                  </a:lnTo>
                  <a:lnTo>
                    <a:pt x="1132" y="3105"/>
                  </a:lnTo>
                  <a:lnTo>
                    <a:pt x="1122" y="3061"/>
                  </a:lnTo>
                  <a:lnTo>
                    <a:pt x="1112" y="3017"/>
                  </a:lnTo>
                  <a:lnTo>
                    <a:pt x="1100" y="2973"/>
                  </a:lnTo>
                  <a:lnTo>
                    <a:pt x="1086" y="2929"/>
                  </a:lnTo>
                  <a:lnTo>
                    <a:pt x="1072" y="2887"/>
                  </a:lnTo>
                  <a:lnTo>
                    <a:pt x="1056" y="2843"/>
                  </a:lnTo>
                  <a:lnTo>
                    <a:pt x="1038" y="2801"/>
                  </a:lnTo>
                  <a:lnTo>
                    <a:pt x="1018" y="2759"/>
                  </a:lnTo>
                  <a:lnTo>
                    <a:pt x="998" y="2717"/>
                  </a:lnTo>
                  <a:lnTo>
                    <a:pt x="976" y="2677"/>
                  </a:lnTo>
                  <a:lnTo>
                    <a:pt x="952" y="2635"/>
                  </a:lnTo>
                  <a:lnTo>
                    <a:pt x="926" y="2597"/>
                  </a:lnTo>
                  <a:lnTo>
                    <a:pt x="898" y="2557"/>
                  </a:lnTo>
                  <a:lnTo>
                    <a:pt x="870" y="2519"/>
                  </a:lnTo>
                  <a:lnTo>
                    <a:pt x="840" y="2481"/>
                  </a:lnTo>
                  <a:lnTo>
                    <a:pt x="808" y="2445"/>
                  </a:lnTo>
                  <a:lnTo>
                    <a:pt x="774" y="2410"/>
                  </a:lnTo>
                  <a:lnTo>
                    <a:pt x="740" y="2374"/>
                  </a:lnTo>
                  <a:lnTo>
                    <a:pt x="702" y="2340"/>
                  </a:lnTo>
                  <a:lnTo>
                    <a:pt x="702" y="2340"/>
                  </a:lnTo>
                  <a:lnTo>
                    <a:pt x="702" y="2368"/>
                  </a:lnTo>
                  <a:lnTo>
                    <a:pt x="702" y="2398"/>
                  </a:lnTo>
                  <a:lnTo>
                    <a:pt x="698" y="2428"/>
                  </a:lnTo>
                  <a:lnTo>
                    <a:pt x="692" y="2457"/>
                  </a:lnTo>
                  <a:lnTo>
                    <a:pt x="686" y="2487"/>
                  </a:lnTo>
                  <a:lnTo>
                    <a:pt x="678" y="2519"/>
                  </a:lnTo>
                  <a:lnTo>
                    <a:pt x="656" y="2583"/>
                  </a:lnTo>
                  <a:lnTo>
                    <a:pt x="630" y="2651"/>
                  </a:lnTo>
                  <a:lnTo>
                    <a:pt x="598" y="2721"/>
                  </a:lnTo>
                  <a:lnTo>
                    <a:pt x="564" y="2795"/>
                  </a:lnTo>
                  <a:lnTo>
                    <a:pt x="526" y="2871"/>
                  </a:lnTo>
                  <a:lnTo>
                    <a:pt x="442" y="3031"/>
                  </a:lnTo>
                  <a:lnTo>
                    <a:pt x="352" y="3203"/>
                  </a:lnTo>
                  <a:lnTo>
                    <a:pt x="308" y="3295"/>
                  </a:lnTo>
                  <a:lnTo>
                    <a:pt x="264" y="3389"/>
                  </a:lnTo>
                  <a:lnTo>
                    <a:pt x="220" y="3487"/>
                  </a:lnTo>
                  <a:lnTo>
                    <a:pt x="180" y="3587"/>
                  </a:lnTo>
                  <a:lnTo>
                    <a:pt x="140" y="3691"/>
                  </a:lnTo>
                  <a:lnTo>
                    <a:pt x="106" y="3797"/>
                  </a:lnTo>
                  <a:lnTo>
                    <a:pt x="90" y="3853"/>
                  </a:lnTo>
                  <a:lnTo>
                    <a:pt x="74" y="3909"/>
                  </a:lnTo>
                  <a:lnTo>
                    <a:pt x="60" y="3965"/>
                  </a:lnTo>
                  <a:lnTo>
                    <a:pt x="48" y="4023"/>
                  </a:lnTo>
                  <a:lnTo>
                    <a:pt x="36" y="4081"/>
                  </a:lnTo>
                  <a:lnTo>
                    <a:pt x="26" y="4141"/>
                  </a:lnTo>
                  <a:lnTo>
                    <a:pt x="18" y="4201"/>
                  </a:lnTo>
                  <a:lnTo>
                    <a:pt x="10" y="4263"/>
                  </a:lnTo>
                  <a:lnTo>
                    <a:pt x="6" y="4325"/>
                  </a:lnTo>
                  <a:lnTo>
                    <a:pt x="2" y="4387"/>
                  </a:lnTo>
                  <a:lnTo>
                    <a:pt x="0" y="4451"/>
                  </a:lnTo>
                  <a:lnTo>
                    <a:pt x="0" y="4517"/>
                  </a:lnTo>
                  <a:lnTo>
                    <a:pt x="2" y="4583"/>
                  </a:lnTo>
                  <a:lnTo>
                    <a:pt x="6" y="4649"/>
                  </a:lnTo>
                  <a:lnTo>
                    <a:pt x="12" y="4717"/>
                  </a:lnTo>
                  <a:lnTo>
                    <a:pt x="20" y="4785"/>
                  </a:lnTo>
                  <a:lnTo>
                    <a:pt x="32" y="4855"/>
                  </a:lnTo>
                  <a:lnTo>
                    <a:pt x="44" y="4925"/>
                  </a:lnTo>
                  <a:lnTo>
                    <a:pt x="60" y="4997"/>
                  </a:lnTo>
                  <a:lnTo>
                    <a:pt x="78" y="5071"/>
                  </a:lnTo>
                  <a:lnTo>
                    <a:pt x="100" y="5143"/>
                  </a:lnTo>
                  <a:lnTo>
                    <a:pt x="122" y="5219"/>
                  </a:lnTo>
                  <a:lnTo>
                    <a:pt x="148" y="5295"/>
                  </a:lnTo>
                  <a:lnTo>
                    <a:pt x="178" y="5371"/>
                  </a:lnTo>
                  <a:lnTo>
                    <a:pt x="210" y="5449"/>
                  </a:lnTo>
                  <a:lnTo>
                    <a:pt x="244" y="5527"/>
                  </a:lnTo>
                  <a:lnTo>
                    <a:pt x="284" y="5607"/>
                  </a:lnTo>
                  <a:lnTo>
                    <a:pt x="324" y="5689"/>
                  </a:lnTo>
                  <a:lnTo>
                    <a:pt x="324" y="5689"/>
                  </a:lnTo>
                  <a:lnTo>
                    <a:pt x="356" y="5747"/>
                  </a:lnTo>
                  <a:lnTo>
                    <a:pt x="390" y="5803"/>
                  </a:lnTo>
                  <a:lnTo>
                    <a:pt x="424" y="5859"/>
                  </a:lnTo>
                  <a:lnTo>
                    <a:pt x="460" y="5913"/>
                  </a:lnTo>
                  <a:lnTo>
                    <a:pt x="500" y="5963"/>
                  </a:lnTo>
                  <a:lnTo>
                    <a:pt x="540" y="6013"/>
                  </a:lnTo>
                  <a:lnTo>
                    <a:pt x="584" y="6057"/>
                  </a:lnTo>
                  <a:lnTo>
                    <a:pt x="608" y="6079"/>
                  </a:lnTo>
                  <a:lnTo>
                    <a:pt x="632" y="6099"/>
                  </a:lnTo>
                  <a:lnTo>
                    <a:pt x="656" y="6119"/>
                  </a:lnTo>
                  <a:lnTo>
                    <a:pt x="682" y="6139"/>
                  </a:lnTo>
                  <a:lnTo>
                    <a:pt x="708" y="6157"/>
                  </a:lnTo>
                  <a:lnTo>
                    <a:pt x="736" y="6173"/>
                  </a:lnTo>
                  <a:lnTo>
                    <a:pt x="764" y="6189"/>
                  </a:lnTo>
                  <a:lnTo>
                    <a:pt x="794" y="6203"/>
                  </a:lnTo>
                  <a:lnTo>
                    <a:pt x="824" y="6217"/>
                  </a:lnTo>
                  <a:lnTo>
                    <a:pt x="856" y="6229"/>
                  </a:lnTo>
                  <a:lnTo>
                    <a:pt x="890" y="6239"/>
                  </a:lnTo>
                  <a:lnTo>
                    <a:pt x="924" y="6249"/>
                  </a:lnTo>
                  <a:lnTo>
                    <a:pt x="958" y="6257"/>
                  </a:lnTo>
                  <a:lnTo>
                    <a:pt x="994" y="6263"/>
                  </a:lnTo>
                  <a:lnTo>
                    <a:pt x="1032" y="6269"/>
                  </a:lnTo>
                  <a:lnTo>
                    <a:pt x="1072" y="6273"/>
                  </a:lnTo>
                  <a:lnTo>
                    <a:pt x="1112" y="6275"/>
                  </a:lnTo>
                  <a:lnTo>
                    <a:pt x="1154" y="6277"/>
                  </a:lnTo>
                  <a:lnTo>
                    <a:pt x="1154" y="62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8" name="Right Arrow 531">
            <a:extLst>
              <a:ext uri="{FF2B5EF4-FFF2-40B4-BE49-F238E27FC236}">
                <a16:creationId xmlns:a16="http://schemas.microsoft.com/office/drawing/2014/main" id="{6939D54B-7770-4C79-82AE-3B5091207ECA}"/>
              </a:ext>
            </a:extLst>
          </p:cNvPr>
          <p:cNvSpPr/>
          <p:nvPr/>
        </p:nvSpPr>
        <p:spPr bwMode="ltGray">
          <a:xfrm>
            <a:off x="5674453" y="2392159"/>
            <a:ext cx="446223" cy="469130"/>
          </a:xfrm>
          <a:prstGeom prst="rightArrow">
            <a:avLst>
              <a:gd name="adj1" fmla="val 50000"/>
              <a:gd name="adj2" fmla="val 58082"/>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709" name="Right Arrow 532">
            <a:extLst>
              <a:ext uri="{FF2B5EF4-FFF2-40B4-BE49-F238E27FC236}">
                <a16:creationId xmlns:a16="http://schemas.microsoft.com/office/drawing/2014/main" id="{266B2CDF-B4E7-41F1-A239-B666C4BF9C83}"/>
              </a:ext>
            </a:extLst>
          </p:cNvPr>
          <p:cNvSpPr/>
          <p:nvPr/>
        </p:nvSpPr>
        <p:spPr bwMode="ltGray">
          <a:xfrm>
            <a:off x="7584230" y="2392159"/>
            <a:ext cx="446223" cy="469130"/>
          </a:xfrm>
          <a:prstGeom prst="rightArrow">
            <a:avLst>
              <a:gd name="adj1" fmla="val 50000"/>
              <a:gd name="adj2" fmla="val 58082"/>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710" name="Arc 709">
            <a:extLst>
              <a:ext uri="{FF2B5EF4-FFF2-40B4-BE49-F238E27FC236}">
                <a16:creationId xmlns:a16="http://schemas.microsoft.com/office/drawing/2014/main" id="{12E5A994-99A7-4D51-8D47-CF65B334F740}"/>
              </a:ext>
            </a:extLst>
          </p:cNvPr>
          <p:cNvSpPr>
            <a:spLocks noChangeAspect="1"/>
          </p:cNvSpPr>
          <p:nvPr/>
        </p:nvSpPr>
        <p:spPr>
          <a:xfrm rot="5400000" flipH="1">
            <a:off x="4261821" y="4030715"/>
            <a:ext cx="115957" cy="115957"/>
          </a:xfrm>
          <a:prstGeom prst="arc">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11" name="Straight Connector 710">
            <a:extLst>
              <a:ext uri="{FF2B5EF4-FFF2-40B4-BE49-F238E27FC236}">
                <a16:creationId xmlns:a16="http://schemas.microsoft.com/office/drawing/2014/main" id="{5C50A44E-37D3-4C90-B75C-9264E2122566}"/>
              </a:ext>
            </a:extLst>
          </p:cNvPr>
          <p:cNvCxnSpPr/>
          <p:nvPr/>
        </p:nvCxnSpPr>
        <p:spPr>
          <a:xfrm>
            <a:off x="3958874" y="4030715"/>
            <a:ext cx="362953" cy="0"/>
          </a:xfrm>
          <a:prstGeom prst="line">
            <a:avLst/>
          </a:prstGeom>
          <a:ln w="25400">
            <a:gradFill flip="none" rotWithShape="1">
              <a:gsLst>
                <a:gs pos="0">
                  <a:schemeClr val="tx1">
                    <a:lumMod val="50000"/>
                    <a:lumOff val="50000"/>
                  </a:schemeClr>
                </a:gs>
                <a:gs pos="100000">
                  <a:schemeClr val="tx2">
                    <a:lumMod val="20000"/>
                    <a:lumOff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12" name="Arc 711">
            <a:extLst>
              <a:ext uri="{FF2B5EF4-FFF2-40B4-BE49-F238E27FC236}">
                <a16:creationId xmlns:a16="http://schemas.microsoft.com/office/drawing/2014/main" id="{6C092693-789E-4A95-BFC9-EB040C8CC36B}"/>
              </a:ext>
            </a:extLst>
          </p:cNvPr>
          <p:cNvSpPr>
            <a:spLocks noChangeAspect="1"/>
          </p:cNvSpPr>
          <p:nvPr/>
        </p:nvSpPr>
        <p:spPr>
          <a:xfrm flipH="1" flipV="1">
            <a:off x="4377777" y="4784121"/>
            <a:ext cx="122621" cy="102593"/>
          </a:xfrm>
          <a:prstGeom prst="arc">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13" name="Straight Connector 712">
            <a:extLst>
              <a:ext uri="{FF2B5EF4-FFF2-40B4-BE49-F238E27FC236}">
                <a16:creationId xmlns:a16="http://schemas.microsoft.com/office/drawing/2014/main" id="{BFC439B4-96F5-4176-8704-1F5AE40E79FD}"/>
              </a:ext>
            </a:extLst>
          </p:cNvPr>
          <p:cNvCxnSpPr>
            <a:cxnSpLocks/>
          </p:cNvCxnSpPr>
          <p:nvPr/>
        </p:nvCxnSpPr>
        <p:spPr>
          <a:xfrm flipH="1">
            <a:off x="4683999" y="5626662"/>
            <a:ext cx="160879"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Arrow Connector 713">
            <a:extLst>
              <a:ext uri="{FF2B5EF4-FFF2-40B4-BE49-F238E27FC236}">
                <a16:creationId xmlns:a16="http://schemas.microsoft.com/office/drawing/2014/main" id="{243E984E-E7D4-4841-84FE-282DC07B9574}"/>
              </a:ext>
            </a:extLst>
          </p:cNvPr>
          <p:cNvCxnSpPr>
            <a:cxnSpLocks/>
          </p:cNvCxnSpPr>
          <p:nvPr/>
        </p:nvCxnSpPr>
        <p:spPr>
          <a:xfrm rot="5400000" flipV="1">
            <a:off x="4495772" y="5629300"/>
            <a:ext cx="0" cy="108000"/>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715" name="Arc 714">
            <a:extLst>
              <a:ext uri="{FF2B5EF4-FFF2-40B4-BE49-F238E27FC236}">
                <a16:creationId xmlns:a16="http://schemas.microsoft.com/office/drawing/2014/main" id="{2CF3758E-18AA-4360-B0F0-9C3D7D41F791}"/>
              </a:ext>
            </a:extLst>
          </p:cNvPr>
          <p:cNvSpPr>
            <a:spLocks noChangeAspect="1"/>
          </p:cNvSpPr>
          <p:nvPr/>
        </p:nvSpPr>
        <p:spPr>
          <a:xfrm flipH="1" flipV="1">
            <a:off x="4377777" y="5527150"/>
            <a:ext cx="97955" cy="97955"/>
          </a:xfrm>
          <a:prstGeom prst="arc">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sp>
        <p:nvSpPr>
          <p:cNvPr id="716" name="Arc 715">
            <a:extLst>
              <a:ext uri="{FF2B5EF4-FFF2-40B4-BE49-F238E27FC236}">
                <a16:creationId xmlns:a16="http://schemas.microsoft.com/office/drawing/2014/main" id="{A647C4FB-C450-46CD-9D03-ACB49DDE63AE}"/>
              </a:ext>
            </a:extLst>
          </p:cNvPr>
          <p:cNvSpPr>
            <a:spLocks noChangeAspect="1"/>
          </p:cNvSpPr>
          <p:nvPr/>
        </p:nvSpPr>
        <p:spPr>
          <a:xfrm flipH="1" flipV="1">
            <a:off x="4328799" y="6229401"/>
            <a:ext cx="97955" cy="97955"/>
          </a:xfrm>
          <a:prstGeom prst="arc">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sp>
        <p:nvSpPr>
          <p:cNvPr id="717" name="Arc 716">
            <a:extLst>
              <a:ext uri="{FF2B5EF4-FFF2-40B4-BE49-F238E27FC236}">
                <a16:creationId xmlns:a16="http://schemas.microsoft.com/office/drawing/2014/main" id="{062EA07D-D4AD-4FA1-B71B-CC51D3BB2BDC}"/>
              </a:ext>
            </a:extLst>
          </p:cNvPr>
          <p:cNvSpPr>
            <a:spLocks noChangeAspect="1"/>
          </p:cNvSpPr>
          <p:nvPr/>
        </p:nvSpPr>
        <p:spPr>
          <a:xfrm rot="16200000" flipH="1" flipV="1">
            <a:off x="6974051" y="4415489"/>
            <a:ext cx="455690" cy="486762"/>
          </a:xfrm>
          <a:prstGeom prst="arc">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18" name="Straight Connector 717">
            <a:extLst>
              <a:ext uri="{FF2B5EF4-FFF2-40B4-BE49-F238E27FC236}">
                <a16:creationId xmlns:a16="http://schemas.microsoft.com/office/drawing/2014/main" id="{BA0E8E20-6D70-4E80-934D-D27424CF4675}"/>
              </a:ext>
            </a:extLst>
          </p:cNvPr>
          <p:cNvCxnSpPr>
            <a:endCxn id="717" idx="2"/>
          </p:cNvCxnSpPr>
          <p:nvPr/>
        </p:nvCxnSpPr>
        <p:spPr>
          <a:xfrm>
            <a:off x="6245573" y="4886714"/>
            <a:ext cx="956323" cy="1"/>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Arrow Connector 718">
            <a:extLst>
              <a:ext uri="{FF2B5EF4-FFF2-40B4-BE49-F238E27FC236}">
                <a16:creationId xmlns:a16="http://schemas.microsoft.com/office/drawing/2014/main" id="{13E241AA-56C6-46EE-A884-B0100013B68B}"/>
              </a:ext>
            </a:extLst>
          </p:cNvPr>
          <p:cNvCxnSpPr>
            <a:cxnSpLocks/>
          </p:cNvCxnSpPr>
          <p:nvPr/>
        </p:nvCxnSpPr>
        <p:spPr>
          <a:xfrm rot="5400000" flipV="1">
            <a:off x="5656690" y="4870150"/>
            <a:ext cx="0" cy="152262"/>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0" name="Straight Connector 719">
            <a:extLst>
              <a:ext uri="{FF2B5EF4-FFF2-40B4-BE49-F238E27FC236}">
                <a16:creationId xmlns:a16="http://schemas.microsoft.com/office/drawing/2014/main" id="{79EB46D3-E5AD-4ED4-A740-D56DFE8CFD29}"/>
              </a:ext>
            </a:extLst>
          </p:cNvPr>
          <p:cNvCxnSpPr>
            <a:cxnSpLocks/>
          </p:cNvCxnSpPr>
          <p:nvPr/>
        </p:nvCxnSpPr>
        <p:spPr>
          <a:xfrm flipV="1">
            <a:off x="3950141" y="4834714"/>
            <a:ext cx="329681" cy="3264"/>
          </a:xfrm>
          <a:prstGeom prst="line">
            <a:avLst/>
          </a:prstGeom>
          <a:ln w="25400">
            <a:gradFill flip="none" rotWithShape="1">
              <a:gsLst>
                <a:gs pos="0">
                  <a:schemeClr val="tx1">
                    <a:lumMod val="50000"/>
                    <a:lumOff val="50000"/>
                  </a:schemeClr>
                </a:gs>
                <a:gs pos="99000">
                  <a:schemeClr val="tx2">
                    <a:lumMod val="20000"/>
                    <a:lumOff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21" name="Straight Connector 720">
            <a:extLst>
              <a:ext uri="{FF2B5EF4-FFF2-40B4-BE49-F238E27FC236}">
                <a16:creationId xmlns:a16="http://schemas.microsoft.com/office/drawing/2014/main" id="{F75ED814-0026-4406-B392-B7F3A13E3F8D}"/>
              </a:ext>
            </a:extLst>
          </p:cNvPr>
          <p:cNvCxnSpPr>
            <a:cxnSpLocks/>
            <a:endCxn id="716" idx="2"/>
          </p:cNvCxnSpPr>
          <p:nvPr/>
        </p:nvCxnSpPr>
        <p:spPr>
          <a:xfrm flipH="1">
            <a:off x="4328799" y="4877162"/>
            <a:ext cx="1" cy="1401216"/>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22" name="Arc 721">
            <a:extLst>
              <a:ext uri="{FF2B5EF4-FFF2-40B4-BE49-F238E27FC236}">
                <a16:creationId xmlns:a16="http://schemas.microsoft.com/office/drawing/2014/main" id="{A6C83F13-8C07-4804-B2C2-1AA6B7B4D386}"/>
              </a:ext>
            </a:extLst>
          </p:cNvPr>
          <p:cNvSpPr>
            <a:spLocks noChangeAspect="1"/>
          </p:cNvSpPr>
          <p:nvPr/>
        </p:nvSpPr>
        <p:spPr>
          <a:xfrm rot="5400000" flipH="1">
            <a:off x="4230381" y="4834714"/>
            <a:ext cx="97955" cy="97955"/>
          </a:xfrm>
          <a:prstGeom prst="arc">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23" name="Straight Arrow Connector 722">
            <a:extLst>
              <a:ext uri="{FF2B5EF4-FFF2-40B4-BE49-F238E27FC236}">
                <a16:creationId xmlns:a16="http://schemas.microsoft.com/office/drawing/2014/main" id="{3E95FE71-9535-43EA-A40B-C7C821E55E77}"/>
              </a:ext>
            </a:extLst>
          </p:cNvPr>
          <p:cNvCxnSpPr/>
          <p:nvPr/>
        </p:nvCxnSpPr>
        <p:spPr>
          <a:xfrm>
            <a:off x="4283642" y="5906501"/>
            <a:ext cx="0" cy="152262"/>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891422C8-00EB-4582-8E4F-4C7722179573}"/>
              </a:ext>
            </a:extLst>
          </p:cNvPr>
          <p:cNvCxnSpPr>
            <a:cxnSpLocks/>
          </p:cNvCxnSpPr>
          <p:nvPr/>
        </p:nvCxnSpPr>
        <p:spPr>
          <a:xfrm>
            <a:off x="8101842" y="6225675"/>
            <a:ext cx="0" cy="65303"/>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38838B51-B263-43F7-8273-9222378A3CBF}"/>
              </a:ext>
            </a:extLst>
          </p:cNvPr>
          <p:cNvCxnSpPr>
            <a:cxnSpLocks/>
          </p:cNvCxnSpPr>
          <p:nvPr/>
        </p:nvCxnSpPr>
        <p:spPr>
          <a:xfrm>
            <a:off x="4683999" y="6327356"/>
            <a:ext cx="3431898"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62750FF9-8188-48F9-A6A1-D82346E7C1D9}"/>
              </a:ext>
            </a:extLst>
          </p:cNvPr>
          <p:cNvCxnSpPr>
            <a:cxnSpLocks/>
            <a:endCxn id="696" idx="1"/>
          </p:cNvCxnSpPr>
          <p:nvPr/>
        </p:nvCxnSpPr>
        <p:spPr>
          <a:xfrm>
            <a:off x="7079980" y="5759846"/>
            <a:ext cx="362838" cy="1782"/>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7" name="Straight Arrow Connector 726">
            <a:extLst>
              <a:ext uri="{FF2B5EF4-FFF2-40B4-BE49-F238E27FC236}">
                <a16:creationId xmlns:a16="http://schemas.microsoft.com/office/drawing/2014/main" id="{D6850F2A-4733-4BA5-8E37-3C98FCA4FBBD}"/>
              </a:ext>
            </a:extLst>
          </p:cNvPr>
          <p:cNvCxnSpPr>
            <a:cxnSpLocks/>
          </p:cNvCxnSpPr>
          <p:nvPr/>
        </p:nvCxnSpPr>
        <p:spPr>
          <a:xfrm rot="16200000" flipH="1" flipV="1">
            <a:off x="7232076" y="5598840"/>
            <a:ext cx="0" cy="108000"/>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a16="http://schemas.microsoft.com/office/drawing/2014/main" id="{E54C1389-F3FD-40B4-9A18-B9C5298E0571}"/>
              </a:ext>
            </a:extLst>
          </p:cNvPr>
          <p:cNvCxnSpPr>
            <a:cxnSpLocks/>
          </p:cNvCxnSpPr>
          <p:nvPr/>
        </p:nvCxnSpPr>
        <p:spPr>
          <a:xfrm>
            <a:off x="5147671" y="4431025"/>
            <a:ext cx="0" cy="669053"/>
          </a:xfrm>
          <a:prstGeom prst="line">
            <a:avLst/>
          </a:prstGeom>
          <a:ln w="25400">
            <a:gradFill>
              <a:gsLst>
                <a:gs pos="0">
                  <a:schemeClr val="tx2"/>
                </a:gs>
                <a:gs pos="100000">
                  <a:schemeClr val="tx2">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729" name="Group 728">
            <a:extLst>
              <a:ext uri="{FF2B5EF4-FFF2-40B4-BE49-F238E27FC236}">
                <a16:creationId xmlns:a16="http://schemas.microsoft.com/office/drawing/2014/main" id="{57A695E4-3838-4E65-B79E-122F0D8F2803}"/>
              </a:ext>
            </a:extLst>
          </p:cNvPr>
          <p:cNvGrpSpPr/>
          <p:nvPr/>
        </p:nvGrpSpPr>
        <p:grpSpPr>
          <a:xfrm>
            <a:off x="5082171" y="4616545"/>
            <a:ext cx="130621" cy="152262"/>
            <a:chOff x="8316562" y="4223743"/>
            <a:chExt cx="130621" cy="152262"/>
          </a:xfrm>
        </p:grpSpPr>
        <p:cxnSp>
          <p:nvCxnSpPr>
            <p:cNvPr id="730" name="Straight Arrow Connector 729">
              <a:extLst>
                <a:ext uri="{FF2B5EF4-FFF2-40B4-BE49-F238E27FC236}">
                  <a16:creationId xmlns:a16="http://schemas.microsoft.com/office/drawing/2014/main" id="{772F625E-82A4-4214-B774-7C32B6FEC675}"/>
                </a:ext>
              </a:extLst>
            </p:cNvPr>
            <p:cNvCxnSpPr/>
            <p:nvPr/>
          </p:nvCxnSpPr>
          <p:spPr>
            <a:xfrm>
              <a:off x="8316562" y="4223743"/>
              <a:ext cx="0" cy="152262"/>
            </a:xfrm>
            <a:prstGeom prst="straightConnector1">
              <a:avLst/>
            </a:prstGeom>
            <a:ln>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1" name="Straight Arrow Connector 730">
              <a:extLst>
                <a:ext uri="{FF2B5EF4-FFF2-40B4-BE49-F238E27FC236}">
                  <a16:creationId xmlns:a16="http://schemas.microsoft.com/office/drawing/2014/main" id="{55B728AD-2D89-400E-8F8A-5E5C119BB400}"/>
                </a:ext>
              </a:extLst>
            </p:cNvPr>
            <p:cNvCxnSpPr>
              <a:cxnSpLocks/>
            </p:cNvCxnSpPr>
            <p:nvPr/>
          </p:nvCxnSpPr>
          <p:spPr>
            <a:xfrm flipV="1">
              <a:off x="8447183" y="4223743"/>
              <a:ext cx="0" cy="152262"/>
            </a:xfrm>
            <a:prstGeom prst="straightConnector1">
              <a:avLst/>
            </a:prstGeom>
            <a:ln>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732" name="Straight Arrow Connector 731">
            <a:extLst>
              <a:ext uri="{FF2B5EF4-FFF2-40B4-BE49-F238E27FC236}">
                <a16:creationId xmlns:a16="http://schemas.microsoft.com/office/drawing/2014/main" id="{E981C7BB-4CEB-420D-94C7-F155C4EE02F7}"/>
              </a:ext>
            </a:extLst>
          </p:cNvPr>
          <p:cNvCxnSpPr/>
          <p:nvPr/>
        </p:nvCxnSpPr>
        <p:spPr>
          <a:xfrm>
            <a:off x="4315739" y="4207801"/>
            <a:ext cx="0" cy="152262"/>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13B2D075-165E-48CD-AF31-F6D4B128C14E}"/>
              </a:ext>
            </a:extLst>
          </p:cNvPr>
          <p:cNvCxnSpPr>
            <a:cxnSpLocks/>
          </p:cNvCxnSpPr>
          <p:nvPr/>
        </p:nvCxnSpPr>
        <p:spPr>
          <a:xfrm>
            <a:off x="8438204" y="4698677"/>
            <a:ext cx="0" cy="216671"/>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Arrow Connector 733">
            <a:extLst>
              <a:ext uri="{FF2B5EF4-FFF2-40B4-BE49-F238E27FC236}">
                <a16:creationId xmlns:a16="http://schemas.microsoft.com/office/drawing/2014/main" id="{358BC2E0-866F-433F-9CAC-7DB90CBB10EB}"/>
              </a:ext>
            </a:extLst>
          </p:cNvPr>
          <p:cNvCxnSpPr>
            <a:cxnSpLocks/>
          </p:cNvCxnSpPr>
          <p:nvPr/>
        </p:nvCxnSpPr>
        <p:spPr>
          <a:xfrm flipV="1">
            <a:off x="8520140" y="4752751"/>
            <a:ext cx="0" cy="108000"/>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5" name="Straight Connector 734">
            <a:extLst>
              <a:ext uri="{FF2B5EF4-FFF2-40B4-BE49-F238E27FC236}">
                <a16:creationId xmlns:a16="http://schemas.microsoft.com/office/drawing/2014/main" id="{4F1ADCA4-F3D5-4FA3-96FC-235119BCE8ED}"/>
              </a:ext>
            </a:extLst>
          </p:cNvPr>
          <p:cNvCxnSpPr>
            <a:cxnSpLocks/>
          </p:cNvCxnSpPr>
          <p:nvPr/>
        </p:nvCxnSpPr>
        <p:spPr>
          <a:xfrm flipH="1">
            <a:off x="6233694" y="4171163"/>
            <a:ext cx="1131609" cy="381"/>
          </a:xfrm>
          <a:prstGeom prst="line">
            <a:avLst/>
          </a:prstGeom>
          <a:ln w="25400">
            <a:gradFill flip="none" rotWithShape="1">
              <a:gsLst>
                <a:gs pos="0">
                  <a:schemeClr val="tx2">
                    <a:lumMod val="20000"/>
                    <a:lumOff val="80000"/>
                  </a:schemeClr>
                </a:gs>
                <a:gs pos="100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36" name="Straight Arrow Connector 735">
            <a:extLst>
              <a:ext uri="{FF2B5EF4-FFF2-40B4-BE49-F238E27FC236}">
                <a16:creationId xmlns:a16="http://schemas.microsoft.com/office/drawing/2014/main" id="{3A66EEFD-EB3A-489F-BB4C-7209FC6C851D}"/>
              </a:ext>
            </a:extLst>
          </p:cNvPr>
          <p:cNvCxnSpPr>
            <a:cxnSpLocks/>
          </p:cNvCxnSpPr>
          <p:nvPr/>
        </p:nvCxnSpPr>
        <p:spPr>
          <a:xfrm rot="16200000" flipH="1" flipV="1">
            <a:off x="6705889" y="4177002"/>
            <a:ext cx="0" cy="152262"/>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737" name="Arc 736">
            <a:extLst>
              <a:ext uri="{FF2B5EF4-FFF2-40B4-BE49-F238E27FC236}">
                <a16:creationId xmlns:a16="http://schemas.microsoft.com/office/drawing/2014/main" id="{BF9E5AF1-A646-4A78-92D6-26FC8A30646B}"/>
              </a:ext>
            </a:extLst>
          </p:cNvPr>
          <p:cNvSpPr/>
          <p:nvPr/>
        </p:nvSpPr>
        <p:spPr>
          <a:xfrm rot="10800000" flipV="1">
            <a:off x="6141090" y="4132204"/>
            <a:ext cx="104485" cy="97956"/>
          </a:xfrm>
          <a:prstGeom prst="arc">
            <a:avLst>
              <a:gd name="adj1" fmla="val 10774975"/>
              <a:gd name="adj2" fmla="val 0"/>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38" name="Straight Connector 737">
            <a:extLst>
              <a:ext uri="{FF2B5EF4-FFF2-40B4-BE49-F238E27FC236}">
                <a16:creationId xmlns:a16="http://schemas.microsoft.com/office/drawing/2014/main" id="{D6BC9EEE-3382-4968-9297-1AF9672AE946}"/>
              </a:ext>
            </a:extLst>
          </p:cNvPr>
          <p:cNvCxnSpPr>
            <a:cxnSpLocks/>
          </p:cNvCxnSpPr>
          <p:nvPr/>
        </p:nvCxnSpPr>
        <p:spPr>
          <a:xfrm flipV="1">
            <a:off x="5797108" y="4171163"/>
            <a:ext cx="356400" cy="3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EEA120D1-C62B-4835-970A-11B302EFD358}"/>
              </a:ext>
            </a:extLst>
          </p:cNvPr>
          <p:cNvCxnSpPr/>
          <p:nvPr/>
        </p:nvCxnSpPr>
        <p:spPr>
          <a:xfrm>
            <a:off x="4683999" y="4886714"/>
            <a:ext cx="419381"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40" name="Arc 739">
            <a:extLst>
              <a:ext uri="{FF2B5EF4-FFF2-40B4-BE49-F238E27FC236}">
                <a16:creationId xmlns:a16="http://schemas.microsoft.com/office/drawing/2014/main" id="{BE6D4443-2EE9-4F63-84CB-B289B08E030E}"/>
              </a:ext>
            </a:extLst>
          </p:cNvPr>
          <p:cNvSpPr/>
          <p:nvPr/>
        </p:nvSpPr>
        <p:spPr>
          <a:xfrm rot="10800000" flipV="1">
            <a:off x="6141090" y="4848324"/>
            <a:ext cx="104485" cy="97956"/>
          </a:xfrm>
          <a:prstGeom prst="arc">
            <a:avLst>
              <a:gd name="adj1" fmla="val 10774975"/>
              <a:gd name="adj2" fmla="val 0"/>
            </a:avLst>
          </a:prstGeom>
          <a:noFill/>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sp>
        <p:nvSpPr>
          <p:cNvPr id="741" name="Arc 740">
            <a:extLst>
              <a:ext uri="{FF2B5EF4-FFF2-40B4-BE49-F238E27FC236}">
                <a16:creationId xmlns:a16="http://schemas.microsoft.com/office/drawing/2014/main" id="{6F4B2878-D8C6-4845-AFF7-0176621CAF67}"/>
              </a:ext>
            </a:extLst>
          </p:cNvPr>
          <p:cNvSpPr/>
          <p:nvPr/>
        </p:nvSpPr>
        <p:spPr>
          <a:xfrm rot="10800000" flipV="1">
            <a:off x="5094664" y="4848324"/>
            <a:ext cx="104485" cy="97956"/>
          </a:xfrm>
          <a:prstGeom prst="arc">
            <a:avLst>
              <a:gd name="adj1" fmla="val 10774975"/>
              <a:gd name="adj2" fmla="val 0"/>
            </a:avLst>
          </a:prstGeom>
          <a:noFill/>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42" name="Straight Connector 741">
            <a:extLst>
              <a:ext uri="{FF2B5EF4-FFF2-40B4-BE49-F238E27FC236}">
                <a16:creationId xmlns:a16="http://schemas.microsoft.com/office/drawing/2014/main" id="{BCC620C4-B01E-4FD1-B13B-34A73A285E31}"/>
              </a:ext>
            </a:extLst>
          </p:cNvPr>
          <p:cNvCxnSpPr/>
          <p:nvPr/>
        </p:nvCxnSpPr>
        <p:spPr>
          <a:xfrm>
            <a:off x="5188948" y="4886714"/>
            <a:ext cx="954654"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3" name="Straight Arrow Connector 742">
            <a:extLst>
              <a:ext uri="{FF2B5EF4-FFF2-40B4-BE49-F238E27FC236}">
                <a16:creationId xmlns:a16="http://schemas.microsoft.com/office/drawing/2014/main" id="{54B8E664-FE35-4CE9-ADA2-256368D4D866}"/>
              </a:ext>
            </a:extLst>
          </p:cNvPr>
          <p:cNvCxnSpPr>
            <a:cxnSpLocks/>
          </p:cNvCxnSpPr>
          <p:nvPr/>
        </p:nvCxnSpPr>
        <p:spPr>
          <a:xfrm flipV="1">
            <a:off x="4702089" y="4616545"/>
            <a:ext cx="0" cy="152262"/>
          </a:xfrm>
          <a:prstGeom prst="straightConnector1">
            <a:avLst/>
          </a:prstGeom>
          <a:ln>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4" name="Straight Connector 743">
            <a:extLst>
              <a:ext uri="{FF2B5EF4-FFF2-40B4-BE49-F238E27FC236}">
                <a16:creationId xmlns:a16="http://schemas.microsoft.com/office/drawing/2014/main" id="{D28F986D-9E0E-467C-859B-F9377E58AAB3}"/>
              </a:ext>
            </a:extLst>
          </p:cNvPr>
          <p:cNvCxnSpPr/>
          <p:nvPr/>
        </p:nvCxnSpPr>
        <p:spPr>
          <a:xfrm>
            <a:off x="4424243" y="4886714"/>
            <a:ext cx="1656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a:extLst>
              <a:ext uri="{FF2B5EF4-FFF2-40B4-BE49-F238E27FC236}">
                <a16:creationId xmlns:a16="http://schemas.microsoft.com/office/drawing/2014/main" id="{998452EB-F967-4E53-AEE5-76AA0E2562C5}"/>
              </a:ext>
            </a:extLst>
          </p:cNvPr>
          <p:cNvCxnSpPr>
            <a:cxnSpLocks/>
          </p:cNvCxnSpPr>
          <p:nvPr/>
        </p:nvCxnSpPr>
        <p:spPr>
          <a:xfrm flipH="1" flipV="1">
            <a:off x="4420831" y="5625105"/>
            <a:ext cx="164852" cy="952"/>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B62C632D-D4E4-4E11-B4F6-1A4CA9254AC1}"/>
              </a:ext>
            </a:extLst>
          </p:cNvPr>
          <p:cNvCxnSpPr>
            <a:cxnSpLocks/>
          </p:cNvCxnSpPr>
          <p:nvPr/>
        </p:nvCxnSpPr>
        <p:spPr>
          <a:xfrm flipH="1" flipV="1">
            <a:off x="4377777" y="6327356"/>
            <a:ext cx="213831"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747" name="Group 746">
            <a:extLst>
              <a:ext uri="{FF2B5EF4-FFF2-40B4-BE49-F238E27FC236}">
                <a16:creationId xmlns:a16="http://schemas.microsoft.com/office/drawing/2014/main" id="{C75849D1-DC91-4A21-814A-858B2301DCD0}"/>
              </a:ext>
            </a:extLst>
          </p:cNvPr>
          <p:cNvGrpSpPr/>
          <p:nvPr/>
        </p:nvGrpSpPr>
        <p:grpSpPr>
          <a:xfrm>
            <a:off x="3937676" y="4402033"/>
            <a:ext cx="694160" cy="2118657"/>
            <a:chOff x="5031617" y="4079783"/>
            <a:chExt cx="694160" cy="2118657"/>
          </a:xfrm>
        </p:grpSpPr>
        <p:cxnSp>
          <p:nvCxnSpPr>
            <p:cNvPr id="748" name="Straight Connector 747">
              <a:extLst>
                <a:ext uri="{FF2B5EF4-FFF2-40B4-BE49-F238E27FC236}">
                  <a16:creationId xmlns:a16="http://schemas.microsoft.com/office/drawing/2014/main" id="{C40D46B4-CE9D-4BAE-A593-D9388A4F76A2}"/>
                </a:ext>
              </a:extLst>
            </p:cNvPr>
            <p:cNvCxnSpPr>
              <a:cxnSpLocks/>
            </p:cNvCxnSpPr>
            <p:nvPr/>
          </p:nvCxnSpPr>
          <p:spPr>
            <a:xfrm>
              <a:off x="5310783" y="6106739"/>
              <a:ext cx="212298" cy="615"/>
            </a:xfrm>
            <a:prstGeom prst="line">
              <a:avLst/>
            </a:prstGeom>
            <a:ln w="25400">
              <a:gradFill flip="none" rotWithShape="1">
                <a:gsLst>
                  <a:gs pos="0">
                    <a:schemeClr val="tx1">
                      <a:lumMod val="50000"/>
                      <a:lumOff val="50000"/>
                    </a:schemeClr>
                  </a:gs>
                  <a:gs pos="83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49" name="Straight Connector 748">
              <a:extLst>
                <a:ext uri="{FF2B5EF4-FFF2-40B4-BE49-F238E27FC236}">
                  <a16:creationId xmlns:a16="http://schemas.microsoft.com/office/drawing/2014/main" id="{5432E127-4AF2-4FE3-A51F-571959D78BDB}"/>
                </a:ext>
              </a:extLst>
            </p:cNvPr>
            <p:cNvCxnSpPr>
              <a:cxnSpLocks/>
            </p:cNvCxnSpPr>
            <p:nvPr/>
          </p:nvCxnSpPr>
          <p:spPr>
            <a:xfrm>
              <a:off x="5514474" y="6107354"/>
              <a:ext cx="1641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50" name="Arc 749">
              <a:extLst>
                <a:ext uri="{FF2B5EF4-FFF2-40B4-BE49-F238E27FC236}">
                  <a16:creationId xmlns:a16="http://schemas.microsoft.com/office/drawing/2014/main" id="{955FE7CD-73D9-43D4-BAE5-DF373C2E564A}"/>
                </a:ext>
              </a:extLst>
            </p:cNvPr>
            <p:cNvSpPr>
              <a:spLocks noChangeAspect="1"/>
            </p:cNvSpPr>
            <p:nvPr/>
          </p:nvSpPr>
          <p:spPr>
            <a:xfrm rot="16200000" flipH="1" flipV="1">
              <a:off x="5627822" y="6008781"/>
              <a:ext cx="97955" cy="97955"/>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51" name="Straight Connector 750">
              <a:extLst>
                <a:ext uri="{FF2B5EF4-FFF2-40B4-BE49-F238E27FC236}">
                  <a16:creationId xmlns:a16="http://schemas.microsoft.com/office/drawing/2014/main" id="{E24FB8A0-BA27-47E5-BD22-9A68E1568646}"/>
                </a:ext>
              </a:extLst>
            </p:cNvPr>
            <p:cNvCxnSpPr>
              <a:cxnSpLocks/>
            </p:cNvCxnSpPr>
            <p:nvPr/>
          </p:nvCxnSpPr>
          <p:spPr>
            <a:xfrm>
              <a:off x="5725777" y="4079783"/>
              <a:ext cx="0" cy="19805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2" name="Straight Arrow Connector 751">
              <a:extLst>
                <a:ext uri="{FF2B5EF4-FFF2-40B4-BE49-F238E27FC236}">
                  <a16:creationId xmlns:a16="http://schemas.microsoft.com/office/drawing/2014/main" id="{A421833B-7891-424C-A268-4097F24C55C5}"/>
                </a:ext>
              </a:extLst>
            </p:cNvPr>
            <p:cNvCxnSpPr>
              <a:cxnSpLocks/>
            </p:cNvCxnSpPr>
            <p:nvPr/>
          </p:nvCxnSpPr>
          <p:spPr>
            <a:xfrm rot="16200000">
              <a:off x="5569673" y="6085406"/>
              <a:ext cx="0" cy="152262"/>
            </a:xfrm>
            <a:prstGeom prst="straightConnector1">
              <a:avLst/>
            </a:prstGeom>
            <a:ln>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53" name="Arc 752">
              <a:extLst>
                <a:ext uri="{FF2B5EF4-FFF2-40B4-BE49-F238E27FC236}">
                  <a16:creationId xmlns:a16="http://schemas.microsoft.com/office/drawing/2014/main" id="{C79EE287-4886-4EFF-BE60-533FB67C4C64}"/>
                </a:ext>
              </a:extLst>
            </p:cNvPr>
            <p:cNvSpPr>
              <a:spLocks noChangeAspect="1"/>
            </p:cNvSpPr>
            <p:nvPr/>
          </p:nvSpPr>
          <p:spPr>
            <a:xfrm rot="5400000" flipH="1" flipV="1">
              <a:off x="5264929" y="6103611"/>
              <a:ext cx="91702" cy="97955"/>
            </a:xfrm>
            <a:prstGeom prst="arc">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sp>
          <p:nvSpPr>
            <p:cNvPr id="754" name="Arc 753">
              <a:extLst>
                <a:ext uri="{FF2B5EF4-FFF2-40B4-BE49-F238E27FC236}">
                  <a16:creationId xmlns:a16="http://schemas.microsoft.com/office/drawing/2014/main" id="{92F2B13F-8D26-45EA-A944-1B34B82F2CA5}"/>
                </a:ext>
              </a:extLst>
            </p:cNvPr>
            <p:cNvSpPr>
              <a:spLocks noChangeAspect="1"/>
            </p:cNvSpPr>
            <p:nvPr/>
          </p:nvSpPr>
          <p:spPr>
            <a:xfrm rot="16200000" flipH="1">
              <a:off x="5264931" y="6011910"/>
              <a:ext cx="91702" cy="97955"/>
            </a:xfrm>
            <a:prstGeom prst="arc">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55" name="Straight Connector 754">
              <a:extLst>
                <a:ext uri="{FF2B5EF4-FFF2-40B4-BE49-F238E27FC236}">
                  <a16:creationId xmlns:a16="http://schemas.microsoft.com/office/drawing/2014/main" id="{950CB180-DCD5-4F59-8551-4D79C693AB81}"/>
                </a:ext>
              </a:extLst>
            </p:cNvPr>
            <p:cNvCxnSpPr/>
            <p:nvPr/>
          </p:nvCxnSpPr>
          <p:spPr>
            <a:xfrm>
              <a:off x="5035747" y="5355704"/>
              <a:ext cx="178365"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38D4ABC4-1DC5-4230-8A73-A42D938978BB}"/>
                </a:ext>
              </a:extLst>
            </p:cNvPr>
            <p:cNvCxnSpPr/>
            <p:nvPr/>
          </p:nvCxnSpPr>
          <p:spPr>
            <a:xfrm flipV="1">
              <a:off x="5031617" y="6194883"/>
              <a:ext cx="18276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7" name="Arc 756">
              <a:extLst>
                <a:ext uri="{FF2B5EF4-FFF2-40B4-BE49-F238E27FC236}">
                  <a16:creationId xmlns:a16="http://schemas.microsoft.com/office/drawing/2014/main" id="{53F845DF-DBFF-4188-8D1A-10BD118C56D9}"/>
                </a:ext>
              </a:extLst>
            </p:cNvPr>
            <p:cNvSpPr>
              <a:spLocks noChangeAspect="1"/>
            </p:cNvSpPr>
            <p:nvPr/>
          </p:nvSpPr>
          <p:spPr>
            <a:xfrm rot="5400000" flipH="1">
              <a:off x="5157405" y="5362208"/>
              <a:ext cx="111110" cy="97955"/>
            </a:xfrm>
            <a:prstGeom prst="arc">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58" name="Straight Connector 757">
              <a:extLst>
                <a:ext uri="{FF2B5EF4-FFF2-40B4-BE49-F238E27FC236}">
                  <a16:creationId xmlns:a16="http://schemas.microsoft.com/office/drawing/2014/main" id="{4C551953-428B-4304-93B4-1D70470242CC}"/>
                </a:ext>
              </a:extLst>
            </p:cNvPr>
            <p:cNvCxnSpPr>
              <a:cxnSpLocks/>
            </p:cNvCxnSpPr>
            <p:nvPr/>
          </p:nvCxnSpPr>
          <p:spPr>
            <a:xfrm flipH="1">
              <a:off x="5261805" y="5411186"/>
              <a:ext cx="133" cy="65284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9" name="Arc 758">
              <a:extLst>
                <a:ext uri="{FF2B5EF4-FFF2-40B4-BE49-F238E27FC236}">
                  <a16:creationId xmlns:a16="http://schemas.microsoft.com/office/drawing/2014/main" id="{AA369C0C-8C51-4DDC-9A29-AC7C1B59D1FB}"/>
                </a:ext>
              </a:extLst>
            </p:cNvPr>
            <p:cNvSpPr>
              <a:spLocks noChangeAspect="1"/>
            </p:cNvSpPr>
            <p:nvPr/>
          </p:nvSpPr>
          <p:spPr>
            <a:xfrm rot="16200000" flipH="1" flipV="1">
              <a:off x="5167109" y="6100054"/>
              <a:ext cx="91702" cy="97955"/>
            </a:xfrm>
            <a:prstGeom prst="arc">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grpSp>
      <p:cxnSp>
        <p:nvCxnSpPr>
          <p:cNvPr id="760" name="Straight Connector 759">
            <a:extLst>
              <a:ext uri="{FF2B5EF4-FFF2-40B4-BE49-F238E27FC236}">
                <a16:creationId xmlns:a16="http://schemas.microsoft.com/office/drawing/2014/main" id="{677E2A68-69D3-42D5-B583-FC58C3AD1EF6}"/>
              </a:ext>
            </a:extLst>
          </p:cNvPr>
          <p:cNvCxnSpPr>
            <a:cxnSpLocks/>
          </p:cNvCxnSpPr>
          <p:nvPr/>
        </p:nvCxnSpPr>
        <p:spPr>
          <a:xfrm flipH="1">
            <a:off x="4377777" y="4087676"/>
            <a:ext cx="1" cy="1490991"/>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1" name="Arc 760">
            <a:extLst>
              <a:ext uri="{FF2B5EF4-FFF2-40B4-BE49-F238E27FC236}">
                <a16:creationId xmlns:a16="http://schemas.microsoft.com/office/drawing/2014/main" id="{41200864-C72B-4463-B3DF-43CA6BC32D3D}"/>
              </a:ext>
            </a:extLst>
          </p:cNvPr>
          <p:cNvSpPr>
            <a:spLocks noChangeAspect="1"/>
          </p:cNvSpPr>
          <p:nvPr/>
        </p:nvSpPr>
        <p:spPr>
          <a:xfrm rot="16200000" flipH="1" flipV="1">
            <a:off x="8003887" y="6229401"/>
            <a:ext cx="97955" cy="97955"/>
          </a:xfrm>
          <a:prstGeom prst="arc">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62" name="Straight Connector 761">
            <a:extLst>
              <a:ext uri="{FF2B5EF4-FFF2-40B4-BE49-F238E27FC236}">
                <a16:creationId xmlns:a16="http://schemas.microsoft.com/office/drawing/2014/main" id="{FBD40A7B-2841-4BE2-AFA0-69DCAEB93358}"/>
              </a:ext>
            </a:extLst>
          </p:cNvPr>
          <p:cNvCxnSpPr>
            <a:cxnSpLocks/>
          </p:cNvCxnSpPr>
          <p:nvPr/>
        </p:nvCxnSpPr>
        <p:spPr>
          <a:xfrm>
            <a:off x="6233694" y="3417981"/>
            <a:ext cx="1789200" cy="3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3" name="Straight Connector 762">
            <a:extLst>
              <a:ext uri="{FF2B5EF4-FFF2-40B4-BE49-F238E27FC236}">
                <a16:creationId xmlns:a16="http://schemas.microsoft.com/office/drawing/2014/main" id="{C9F5F302-E925-490F-A84A-B966B0A330B6}"/>
              </a:ext>
            </a:extLst>
          </p:cNvPr>
          <p:cNvCxnSpPr>
            <a:cxnSpLocks/>
          </p:cNvCxnSpPr>
          <p:nvPr/>
        </p:nvCxnSpPr>
        <p:spPr>
          <a:xfrm>
            <a:off x="5224844" y="3420590"/>
            <a:ext cx="925200"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64" name="Arc 763">
            <a:extLst>
              <a:ext uri="{FF2B5EF4-FFF2-40B4-BE49-F238E27FC236}">
                <a16:creationId xmlns:a16="http://schemas.microsoft.com/office/drawing/2014/main" id="{471C3805-C677-4DE3-810E-8F17DD291A65}"/>
              </a:ext>
            </a:extLst>
          </p:cNvPr>
          <p:cNvSpPr/>
          <p:nvPr/>
        </p:nvSpPr>
        <p:spPr>
          <a:xfrm rot="10800000" flipV="1">
            <a:off x="6141090" y="3380188"/>
            <a:ext cx="104485" cy="97956"/>
          </a:xfrm>
          <a:prstGeom prst="arc">
            <a:avLst>
              <a:gd name="adj1" fmla="val 10774975"/>
              <a:gd name="adj2" fmla="val 0"/>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65" name="Straight Arrow Connector 764">
            <a:extLst>
              <a:ext uri="{FF2B5EF4-FFF2-40B4-BE49-F238E27FC236}">
                <a16:creationId xmlns:a16="http://schemas.microsoft.com/office/drawing/2014/main" id="{451AC26B-F10D-4479-8A08-70FF7714EFBA}"/>
              </a:ext>
            </a:extLst>
          </p:cNvPr>
          <p:cNvCxnSpPr>
            <a:cxnSpLocks/>
          </p:cNvCxnSpPr>
          <p:nvPr/>
        </p:nvCxnSpPr>
        <p:spPr>
          <a:xfrm rot="5400000" flipV="1">
            <a:off x="6506051" y="3416468"/>
            <a:ext cx="0" cy="152262"/>
          </a:xfrm>
          <a:prstGeom prst="straightConnector1">
            <a:avLst/>
          </a:prstGeom>
          <a:ln>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66" name="Arc 765">
            <a:extLst>
              <a:ext uri="{FF2B5EF4-FFF2-40B4-BE49-F238E27FC236}">
                <a16:creationId xmlns:a16="http://schemas.microsoft.com/office/drawing/2014/main" id="{B1C4A674-6531-42B7-8EE8-7616973862D1}"/>
              </a:ext>
            </a:extLst>
          </p:cNvPr>
          <p:cNvSpPr>
            <a:spLocks noChangeAspect="1"/>
          </p:cNvSpPr>
          <p:nvPr/>
        </p:nvSpPr>
        <p:spPr>
          <a:xfrm rot="16200000">
            <a:off x="8078164" y="3031008"/>
            <a:ext cx="97955" cy="97955"/>
          </a:xfrm>
          <a:prstGeom prst="arc">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sp>
        <p:nvSpPr>
          <p:cNvPr id="767" name="Arc 766">
            <a:extLst>
              <a:ext uri="{FF2B5EF4-FFF2-40B4-BE49-F238E27FC236}">
                <a16:creationId xmlns:a16="http://schemas.microsoft.com/office/drawing/2014/main" id="{02502FE9-0ED1-4127-BC1B-6FB8A17628A9}"/>
              </a:ext>
            </a:extLst>
          </p:cNvPr>
          <p:cNvSpPr>
            <a:spLocks noChangeAspect="1"/>
          </p:cNvSpPr>
          <p:nvPr/>
        </p:nvSpPr>
        <p:spPr>
          <a:xfrm rot="16200000" flipH="1" flipV="1">
            <a:off x="7952636" y="3291467"/>
            <a:ext cx="121389" cy="129666"/>
          </a:xfrm>
          <a:prstGeom prst="arc">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sp>
        <p:nvSpPr>
          <p:cNvPr id="768" name="Arc 767">
            <a:extLst>
              <a:ext uri="{FF2B5EF4-FFF2-40B4-BE49-F238E27FC236}">
                <a16:creationId xmlns:a16="http://schemas.microsoft.com/office/drawing/2014/main" id="{CC179750-79FA-4748-A760-1DC615ADD237}"/>
              </a:ext>
            </a:extLst>
          </p:cNvPr>
          <p:cNvSpPr>
            <a:spLocks noChangeAspect="1"/>
          </p:cNvSpPr>
          <p:nvPr/>
        </p:nvSpPr>
        <p:spPr>
          <a:xfrm rot="5400000" flipH="1" flipV="1">
            <a:off x="5153256" y="3448338"/>
            <a:ext cx="163765" cy="174932"/>
          </a:xfrm>
          <a:prstGeom prst="arc">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cxnSp>
        <p:nvCxnSpPr>
          <p:cNvPr id="769" name="Straight Connector 768">
            <a:extLst>
              <a:ext uri="{FF2B5EF4-FFF2-40B4-BE49-F238E27FC236}">
                <a16:creationId xmlns:a16="http://schemas.microsoft.com/office/drawing/2014/main" id="{B77B1162-7E7E-466D-9796-332D35EBB2FF}"/>
              </a:ext>
            </a:extLst>
          </p:cNvPr>
          <p:cNvCxnSpPr>
            <a:cxnSpLocks/>
            <a:stCxn id="766" idx="0"/>
          </p:cNvCxnSpPr>
          <p:nvPr/>
        </p:nvCxnSpPr>
        <p:spPr>
          <a:xfrm>
            <a:off x="8078164" y="3079986"/>
            <a:ext cx="0" cy="294972"/>
          </a:xfrm>
          <a:prstGeom prst="line">
            <a:avLst/>
          </a:prstGeom>
          <a:ln w="25400">
            <a:gradFill flip="none" rotWithShape="1">
              <a:gsLst>
                <a:gs pos="0">
                  <a:schemeClr val="accent2"/>
                </a:gs>
                <a:gs pos="100000">
                  <a:schemeClr val="tx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70" name="Straight Arrow Connector 769">
            <a:extLst>
              <a:ext uri="{FF2B5EF4-FFF2-40B4-BE49-F238E27FC236}">
                <a16:creationId xmlns:a16="http://schemas.microsoft.com/office/drawing/2014/main" id="{C8A44D09-D7F6-4507-B605-598CC7ADDA7A}"/>
              </a:ext>
            </a:extLst>
          </p:cNvPr>
          <p:cNvCxnSpPr>
            <a:cxnSpLocks/>
          </p:cNvCxnSpPr>
          <p:nvPr/>
        </p:nvCxnSpPr>
        <p:spPr>
          <a:xfrm rot="16200000" flipH="1" flipV="1">
            <a:off x="6506051" y="3272453"/>
            <a:ext cx="0" cy="152262"/>
          </a:xfrm>
          <a:prstGeom prst="straightConnector1">
            <a:avLst/>
          </a:prstGeom>
          <a:ln>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sp>
        <p:nvSpPr>
          <p:cNvPr id="771" name="Arc 770">
            <a:extLst>
              <a:ext uri="{FF2B5EF4-FFF2-40B4-BE49-F238E27FC236}">
                <a16:creationId xmlns:a16="http://schemas.microsoft.com/office/drawing/2014/main" id="{F0DED638-C788-48A0-97BC-DAE9F092FF42}"/>
              </a:ext>
            </a:extLst>
          </p:cNvPr>
          <p:cNvSpPr/>
          <p:nvPr/>
        </p:nvSpPr>
        <p:spPr>
          <a:xfrm rot="10800000" flipV="1">
            <a:off x="4579514" y="6288315"/>
            <a:ext cx="104485" cy="97956"/>
          </a:xfrm>
          <a:prstGeom prst="arc">
            <a:avLst>
              <a:gd name="adj1" fmla="val 10774975"/>
              <a:gd name="adj2" fmla="val 0"/>
            </a:avLst>
          </a:prstGeom>
          <a:noFill/>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sp>
        <p:nvSpPr>
          <p:cNvPr id="772" name="Arc 771">
            <a:extLst>
              <a:ext uri="{FF2B5EF4-FFF2-40B4-BE49-F238E27FC236}">
                <a16:creationId xmlns:a16="http://schemas.microsoft.com/office/drawing/2014/main" id="{1B429D7F-1F4E-437B-89AD-B54D6CF18EAE}"/>
              </a:ext>
            </a:extLst>
          </p:cNvPr>
          <p:cNvSpPr/>
          <p:nvPr/>
        </p:nvSpPr>
        <p:spPr>
          <a:xfrm rot="10800000" flipV="1">
            <a:off x="4579514" y="5586808"/>
            <a:ext cx="104485" cy="97956"/>
          </a:xfrm>
          <a:prstGeom prst="arc">
            <a:avLst>
              <a:gd name="adj1" fmla="val 10774975"/>
              <a:gd name="adj2" fmla="val 0"/>
            </a:avLst>
          </a:prstGeom>
          <a:noFill/>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sp>
        <p:nvSpPr>
          <p:cNvPr id="773" name="Arc 772">
            <a:extLst>
              <a:ext uri="{FF2B5EF4-FFF2-40B4-BE49-F238E27FC236}">
                <a16:creationId xmlns:a16="http://schemas.microsoft.com/office/drawing/2014/main" id="{4D0B9EE0-686A-4FD1-AC13-FEF21BF26583}"/>
              </a:ext>
            </a:extLst>
          </p:cNvPr>
          <p:cNvSpPr/>
          <p:nvPr/>
        </p:nvSpPr>
        <p:spPr>
          <a:xfrm rot="10800000" flipV="1">
            <a:off x="4579514" y="4848324"/>
            <a:ext cx="104485" cy="97956"/>
          </a:xfrm>
          <a:prstGeom prst="arc">
            <a:avLst>
              <a:gd name="adj1" fmla="val 10774975"/>
              <a:gd name="adj2" fmla="val 0"/>
            </a:avLst>
          </a:prstGeom>
          <a:noFill/>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24073"/>
            <a:endParaRPr lang="en-US" sz="1814">
              <a:solidFill>
                <a:prstClr val="black"/>
              </a:solidFill>
              <a:latin typeface="Arial"/>
            </a:endParaRPr>
          </a:p>
        </p:txBody>
      </p:sp>
      <p:grpSp>
        <p:nvGrpSpPr>
          <p:cNvPr id="774" name="Group 773">
            <a:extLst>
              <a:ext uri="{FF2B5EF4-FFF2-40B4-BE49-F238E27FC236}">
                <a16:creationId xmlns:a16="http://schemas.microsoft.com/office/drawing/2014/main" id="{3C76BD2A-1B08-414B-A729-5A014C267A55}"/>
              </a:ext>
            </a:extLst>
          </p:cNvPr>
          <p:cNvGrpSpPr/>
          <p:nvPr/>
        </p:nvGrpSpPr>
        <p:grpSpPr>
          <a:xfrm>
            <a:off x="6122696" y="4624428"/>
            <a:ext cx="130621" cy="152262"/>
            <a:chOff x="8316562" y="4223743"/>
            <a:chExt cx="130621" cy="152262"/>
          </a:xfrm>
        </p:grpSpPr>
        <p:cxnSp>
          <p:nvCxnSpPr>
            <p:cNvPr id="775" name="Straight Arrow Connector 774">
              <a:extLst>
                <a:ext uri="{FF2B5EF4-FFF2-40B4-BE49-F238E27FC236}">
                  <a16:creationId xmlns:a16="http://schemas.microsoft.com/office/drawing/2014/main" id="{CA521666-B63F-48D6-9A48-43667BD6DFE9}"/>
                </a:ext>
              </a:extLst>
            </p:cNvPr>
            <p:cNvCxnSpPr/>
            <p:nvPr/>
          </p:nvCxnSpPr>
          <p:spPr>
            <a:xfrm>
              <a:off x="8316562" y="4223743"/>
              <a:ext cx="0" cy="152262"/>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6" name="Straight Arrow Connector 775">
              <a:extLst>
                <a:ext uri="{FF2B5EF4-FFF2-40B4-BE49-F238E27FC236}">
                  <a16:creationId xmlns:a16="http://schemas.microsoft.com/office/drawing/2014/main" id="{A88F88BC-6632-45FA-A0C2-0F7DB50E5033}"/>
                </a:ext>
              </a:extLst>
            </p:cNvPr>
            <p:cNvCxnSpPr>
              <a:cxnSpLocks/>
            </p:cNvCxnSpPr>
            <p:nvPr/>
          </p:nvCxnSpPr>
          <p:spPr>
            <a:xfrm flipV="1">
              <a:off x="8447183" y="4223743"/>
              <a:ext cx="0" cy="152262"/>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777" name="Straight Arrow Connector 776">
            <a:extLst>
              <a:ext uri="{FF2B5EF4-FFF2-40B4-BE49-F238E27FC236}">
                <a16:creationId xmlns:a16="http://schemas.microsoft.com/office/drawing/2014/main" id="{EA7A3571-B136-4BB0-B219-BD836882A731}"/>
              </a:ext>
            </a:extLst>
          </p:cNvPr>
          <p:cNvCxnSpPr>
            <a:cxnSpLocks/>
          </p:cNvCxnSpPr>
          <p:nvPr/>
        </p:nvCxnSpPr>
        <p:spPr>
          <a:xfrm flipH="1" flipV="1">
            <a:off x="6116140" y="3744530"/>
            <a:ext cx="0" cy="152262"/>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778" name="Group 777">
            <a:extLst>
              <a:ext uri="{FF2B5EF4-FFF2-40B4-BE49-F238E27FC236}">
                <a16:creationId xmlns:a16="http://schemas.microsoft.com/office/drawing/2014/main" id="{89C70656-0116-4098-8F06-C96408863E35}"/>
              </a:ext>
            </a:extLst>
          </p:cNvPr>
          <p:cNvGrpSpPr/>
          <p:nvPr/>
        </p:nvGrpSpPr>
        <p:grpSpPr>
          <a:xfrm>
            <a:off x="8608580" y="6070975"/>
            <a:ext cx="1070242" cy="477006"/>
            <a:chOff x="8459508" y="5521961"/>
            <a:chExt cx="1070242" cy="477006"/>
          </a:xfrm>
        </p:grpSpPr>
        <p:sp>
          <p:nvSpPr>
            <p:cNvPr id="779" name="Rectangle 778">
              <a:extLst>
                <a:ext uri="{FF2B5EF4-FFF2-40B4-BE49-F238E27FC236}">
                  <a16:creationId xmlns:a16="http://schemas.microsoft.com/office/drawing/2014/main" id="{D63BFDF6-0317-4464-9973-53CC7F104204}"/>
                </a:ext>
              </a:extLst>
            </p:cNvPr>
            <p:cNvSpPr/>
            <p:nvPr/>
          </p:nvSpPr>
          <p:spPr bwMode="ltGray">
            <a:xfrm>
              <a:off x="8459508" y="5521961"/>
              <a:ext cx="1070242" cy="47700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Extraction of fossil fuels</a:t>
              </a:r>
            </a:p>
          </p:txBody>
        </p:sp>
        <p:pic>
          <p:nvPicPr>
            <p:cNvPr id="780" name="Picture 779">
              <a:extLst>
                <a:ext uri="{FF2B5EF4-FFF2-40B4-BE49-F238E27FC236}">
                  <a16:creationId xmlns:a16="http://schemas.microsoft.com/office/drawing/2014/main" id="{F95E5F6F-F7A1-47F3-BB06-EE6270ECFD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80978" y="5638927"/>
              <a:ext cx="345938" cy="340244"/>
            </a:xfrm>
            <a:prstGeom prst="rect">
              <a:avLst/>
            </a:prstGeom>
          </p:spPr>
        </p:pic>
      </p:grpSp>
      <p:sp>
        <p:nvSpPr>
          <p:cNvPr id="781" name="TextBox 780">
            <a:extLst>
              <a:ext uri="{FF2B5EF4-FFF2-40B4-BE49-F238E27FC236}">
                <a16:creationId xmlns:a16="http://schemas.microsoft.com/office/drawing/2014/main" id="{2F295A3C-A713-4862-85CF-BF861565A48A}"/>
              </a:ext>
            </a:extLst>
          </p:cNvPr>
          <p:cNvSpPr txBox="1"/>
          <p:nvPr/>
        </p:nvSpPr>
        <p:spPr>
          <a:xfrm>
            <a:off x="522512" y="2885604"/>
            <a:ext cx="3027571" cy="320002"/>
          </a:xfrm>
          <a:prstGeom prst="rect">
            <a:avLst/>
          </a:prstGeom>
          <a:noFill/>
        </p:spPr>
        <p:txBody>
          <a:bodyPr wrap="square" lIns="81629" tIns="16326" rIns="81629" bIns="42447" rtlCol="0">
            <a:noAutofit/>
          </a:bodyPr>
          <a:lstStyle/>
          <a:p>
            <a:pPr defTabSz="924073">
              <a:spcAft>
                <a:spcPts val="544"/>
              </a:spcAft>
            </a:pPr>
            <a:r>
              <a:rPr lang="en-US" sz="726" i="1" dirty="0">
                <a:solidFill>
                  <a:prstClr val="white">
                    <a:lumMod val="50000"/>
                  </a:prstClr>
                </a:solidFill>
                <a:latin typeface="Arial"/>
              </a:rPr>
              <a:t>The Governance and Regulation sub-components of the WSA can be arranged as a hierarchy: policy is enabled partly through more detailed regulations. Effective implementation of policy and regulation requires robust processes and good governance.</a:t>
            </a:r>
          </a:p>
        </p:txBody>
      </p:sp>
      <p:sp>
        <p:nvSpPr>
          <p:cNvPr id="782" name="TextBox 781">
            <a:extLst>
              <a:ext uri="{FF2B5EF4-FFF2-40B4-BE49-F238E27FC236}">
                <a16:creationId xmlns:a16="http://schemas.microsoft.com/office/drawing/2014/main" id="{E4D7B248-59DD-4FAF-98E1-EAC9F27E24B9}"/>
              </a:ext>
            </a:extLst>
          </p:cNvPr>
          <p:cNvSpPr txBox="1"/>
          <p:nvPr/>
        </p:nvSpPr>
        <p:spPr>
          <a:xfrm>
            <a:off x="4233699" y="1601718"/>
            <a:ext cx="5209483" cy="320002"/>
          </a:xfrm>
          <a:prstGeom prst="rect">
            <a:avLst/>
          </a:prstGeom>
          <a:noFill/>
        </p:spPr>
        <p:txBody>
          <a:bodyPr wrap="square" lIns="81629" tIns="16326" rIns="81629" bIns="42447" rtlCol="0">
            <a:noAutofit/>
          </a:bodyPr>
          <a:lstStyle/>
          <a:p>
            <a:pPr defTabSz="924073">
              <a:spcAft>
                <a:spcPts val="544"/>
              </a:spcAft>
            </a:pPr>
            <a:r>
              <a:rPr lang="en-US" sz="726" i="1" dirty="0">
                <a:solidFill>
                  <a:srgbClr val="00B050"/>
                </a:solidFill>
                <a:latin typeface="Arial"/>
              </a:rPr>
              <a:t>The Market and Commercial sub-components of the WSA can be arranged in chronological terms: resources are procured ahead of time; market and system operations drive the efficient allocation of resources near real time, and metering and revenue collection takes place at or after the delivery of energy to end consumers.</a:t>
            </a:r>
          </a:p>
        </p:txBody>
      </p:sp>
      <p:sp>
        <p:nvSpPr>
          <p:cNvPr id="783" name="TextBox 782">
            <a:extLst>
              <a:ext uri="{FF2B5EF4-FFF2-40B4-BE49-F238E27FC236}">
                <a16:creationId xmlns:a16="http://schemas.microsoft.com/office/drawing/2014/main" id="{5BDE5A0F-87D3-47F1-91FE-44B89B061A86}"/>
              </a:ext>
            </a:extLst>
          </p:cNvPr>
          <p:cNvSpPr txBox="1"/>
          <p:nvPr/>
        </p:nvSpPr>
        <p:spPr>
          <a:xfrm>
            <a:off x="6208320" y="6644389"/>
            <a:ext cx="3598036" cy="304594"/>
          </a:xfrm>
          <a:prstGeom prst="rect">
            <a:avLst/>
          </a:prstGeom>
          <a:noFill/>
        </p:spPr>
        <p:txBody>
          <a:bodyPr wrap="square" lIns="81629" tIns="16326" rIns="81629" bIns="42447" rtlCol="0">
            <a:noAutofit/>
          </a:bodyPr>
          <a:lstStyle/>
          <a:p>
            <a:pPr defTabSz="924073">
              <a:spcAft>
                <a:spcPts val="544"/>
              </a:spcAft>
            </a:pPr>
            <a:r>
              <a:rPr lang="en-US" sz="726" i="1" dirty="0">
                <a:solidFill>
                  <a:srgbClr val="2A3880"/>
                </a:solidFill>
                <a:latin typeface="Arial"/>
              </a:rPr>
              <a:t>Energy flows between the Physical Infrastructure components of the WSA, ultimately with the objective of meeting demand.</a:t>
            </a:r>
          </a:p>
        </p:txBody>
      </p:sp>
      <p:sp>
        <p:nvSpPr>
          <p:cNvPr id="784" name="Rectangle 783">
            <a:extLst>
              <a:ext uri="{FF2B5EF4-FFF2-40B4-BE49-F238E27FC236}">
                <a16:creationId xmlns:a16="http://schemas.microsoft.com/office/drawing/2014/main" id="{357727D7-C6BB-4B79-BD12-B73EE6DEA487}"/>
              </a:ext>
            </a:extLst>
          </p:cNvPr>
          <p:cNvSpPr/>
          <p:nvPr/>
        </p:nvSpPr>
        <p:spPr bwMode="ltGray">
          <a:xfrm>
            <a:off x="414458" y="1760085"/>
            <a:ext cx="3393612" cy="48174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785" name="Rectangle 784">
            <a:extLst>
              <a:ext uri="{FF2B5EF4-FFF2-40B4-BE49-F238E27FC236}">
                <a16:creationId xmlns:a16="http://schemas.microsoft.com/office/drawing/2014/main" id="{A5CED1D0-D8A5-4D4B-9007-51BD9A07A172}"/>
              </a:ext>
            </a:extLst>
          </p:cNvPr>
          <p:cNvSpPr/>
          <p:nvPr/>
        </p:nvSpPr>
        <p:spPr>
          <a:xfrm>
            <a:off x="373308" y="1759378"/>
            <a:ext cx="505267" cy="315599"/>
          </a:xfrm>
          <a:prstGeom prst="rect">
            <a:avLst/>
          </a:prstGeom>
        </p:spPr>
        <p:txBody>
          <a:bodyPr wrap="none">
            <a:spAutoFit/>
          </a:bodyPr>
          <a:lstStyle/>
          <a:p>
            <a:pPr defTabSz="838134"/>
            <a:r>
              <a:rPr lang="en-GB" sz="1400" dirty="0">
                <a:solidFill>
                  <a:prstClr val="black"/>
                </a:solidFill>
                <a:latin typeface="Arial"/>
              </a:rPr>
              <a:t>Key</a:t>
            </a:r>
          </a:p>
        </p:txBody>
      </p:sp>
      <p:grpSp>
        <p:nvGrpSpPr>
          <p:cNvPr id="786" name="Group 785">
            <a:extLst>
              <a:ext uri="{FF2B5EF4-FFF2-40B4-BE49-F238E27FC236}">
                <a16:creationId xmlns:a16="http://schemas.microsoft.com/office/drawing/2014/main" id="{09907E3F-26F4-4F31-9A10-81706097CD12}"/>
              </a:ext>
            </a:extLst>
          </p:cNvPr>
          <p:cNvGrpSpPr/>
          <p:nvPr/>
        </p:nvGrpSpPr>
        <p:grpSpPr>
          <a:xfrm>
            <a:off x="887392" y="2011227"/>
            <a:ext cx="355050" cy="0"/>
            <a:chOff x="2192420" y="1925192"/>
            <a:chExt cx="355050" cy="0"/>
          </a:xfrm>
        </p:grpSpPr>
        <p:cxnSp>
          <p:nvCxnSpPr>
            <p:cNvPr id="787" name="Straight Connector 786">
              <a:extLst>
                <a:ext uri="{FF2B5EF4-FFF2-40B4-BE49-F238E27FC236}">
                  <a16:creationId xmlns:a16="http://schemas.microsoft.com/office/drawing/2014/main" id="{FBDE7A8B-4B8F-45AB-81C3-9FED8D0CAD01}"/>
                </a:ext>
              </a:extLst>
            </p:cNvPr>
            <p:cNvCxnSpPr>
              <a:cxnSpLocks/>
            </p:cNvCxnSpPr>
            <p:nvPr/>
          </p:nvCxnSpPr>
          <p:spPr>
            <a:xfrm rot="16200000">
              <a:off x="2241398" y="1876214"/>
              <a:ext cx="0" cy="97955"/>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a:extLst>
                <a:ext uri="{FF2B5EF4-FFF2-40B4-BE49-F238E27FC236}">
                  <a16:creationId xmlns:a16="http://schemas.microsoft.com/office/drawing/2014/main" id="{F2B6F038-BE2F-4D85-B321-456484B3D244}"/>
                </a:ext>
              </a:extLst>
            </p:cNvPr>
            <p:cNvCxnSpPr>
              <a:cxnSpLocks/>
            </p:cNvCxnSpPr>
            <p:nvPr/>
          </p:nvCxnSpPr>
          <p:spPr>
            <a:xfrm rot="16200000">
              <a:off x="2367872" y="1876214"/>
              <a:ext cx="0" cy="9795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2ED90307-79EE-46E2-AAD5-E51F29E47BE9}"/>
                </a:ext>
              </a:extLst>
            </p:cNvPr>
            <p:cNvCxnSpPr>
              <a:cxnSpLocks/>
            </p:cNvCxnSpPr>
            <p:nvPr/>
          </p:nvCxnSpPr>
          <p:spPr>
            <a:xfrm rot="16200000">
              <a:off x="2498493" y="1876214"/>
              <a:ext cx="0" cy="979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90" name="Group 789">
            <a:extLst>
              <a:ext uri="{FF2B5EF4-FFF2-40B4-BE49-F238E27FC236}">
                <a16:creationId xmlns:a16="http://schemas.microsoft.com/office/drawing/2014/main" id="{821B138E-6543-46AC-8EAA-6940E792A231}"/>
              </a:ext>
            </a:extLst>
          </p:cNvPr>
          <p:cNvGrpSpPr/>
          <p:nvPr/>
        </p:nvGrpSpPr>
        <p:grpSpPr>
          <a:xfrm>
            <a:off x="2389179" y="2011227"/>
            <a:ext cx="355050" cy="0"/>
            <a:chOff x="3694207" y="1944227"/>
            <a:chExt cx="355050" cy="0"/>
          </a:xfrm>
        </p:grpSpPr>
        <p:cxnSp>
          <p:nvCxnSpPr>
            <p:cNvPr id="791" name="Straight Arrow Connector 790">
              <a:extLst>
                <a:ext uri="{FF2B5EF4-FFF2-40B4-BE49-F238E27FC236}">
                  <a16:creationId xmlns:a16="http://schemas.microsoft.com/office/drawing/2014/main" id="{14F8DF52-C99D-4763-973D-51295D19615A}"/>
                </a:ext>
              </a:extLst>
            </p:cNvPr>
            <p:cNvCxnSpPr>
              <a:cxnSpLocks/>
            </p:cNvCxnSpPr>
            <p:nvPr/>
          </p:nvCxnSpPr>
          <p:spPr>
            <a:xfrm rot="5400000" flipV="1">
              <a:off x="3743185" y="1895249"/>
              <a:ext cx="0" cy="97955"/>
            </a:xfrm>
            <a:prstGeom prst="straightConnector1">
              <a:avLst/>
            </a:prstGeom>
            <a:ln>
              <a:solidFill>
                <a:schemeClr val="tx1">
                  <a:lumMod val="50000"/>
                  <a:lumOff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2" name="Straight Arrow Connector 791">
              <a:extLst>
                <a:ext uri="{FF2B5EF4-FFF2-40B4-BE49-F238E27FC236}">
                  <a16:creationId xmlns:a16="http://schemas.microsoft.com/office/drawing/2014/main" id="{B0633436-318C-4E2A-B2F4-87BD1FD6CB1A}"/>
                </a:ext>
              </a:extLst>
            </p:cNvPr>
            <p:cNvCxnSpPr>
              <a:cxnSpLocks/>
            </p:cNvCxnSpPr>
            <p:nvPr/>
          </p:nvCxnSpPr>
          <p:spPr>
            <a:xfrm rot="5400000" flipV="1">
              <a:off x="3869659" y="1895249"/>
              <a:ext cx="0" cy="97955"/>
            </a:xfrm>
            <a:prstGeom prst="straightConnector1">
              <a:avLst/>
            </a:prstGeom>
            <a:ln>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3" name="Straight Arrow Connector 792">
              <a:extLst>
                <a:ext uri="{FF2B5EF4-FFF2-40B4-BE49-F238E27FC236}">
                  <a16:creationId xmlns:a16="http://schemas.microsoft.com/office/drawing/2014/main" id="{A38C8AC2-969E-4606-9B43-40E32FFC2A02}"/>
                </a:ext>
              </a:extLst>
            </p:cNvPr>
            <p:cNvCxnSpPr>
              <a:cxnSpLocks/>
            </p:cNvCxnSpPr>
            <p:nvPr/>
          </p:nvCxnSpPr>
          <p:spPr>
            <a:xfrm rot="5400000" flipV="1">
              <a:off x="4000280" y="1895249"/>
              <a:ext cx="0" cy="97955"/>
            </a:xfrm>
            <a:prstGeom prst="straightConnector1">
              <a:avLst/>
            </a:prstGeom>
            <a:ln>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794" name="TextBox 793">
            <a:extLst>
              <a:ext uri="{FF2B5EF4-FFF2-40B4-BE49-F238E27FC236}">
                <a16:creationId xmlns:a16="http://schemas.microsoft.com/office/drawing/2014/main" id="{23014192-AC8B-4D20-8E40-4B8C84D36AAB}"/>
              </a:ext>
            </a:extLst>
          </p:cNvPr>
          <p:cNvSpPr txBox="1"/>
          <p:nvPr/>
        </p:nvSpPr>
        <p:spPr>
          <a:xfrm>
            <a:off x="1290875" y="1805058"/>
            <a:ext cx="1072159" cy="396000"/>
          </a:xfrm>
          <a:prstGeom prst="rect">
            <a:avLst/>
          </a:prstGeom>
          <a:noFill/>
        </p:spPr>
        <p:txBody>
          <a:bodyPr wrap="square" lIns="81629" tIns="16326" rIns="81629" bIns="42447" rtlCol="0">
            <a:noAutofit/>
          </a:bodyPr>
          <a:lstStyle/>
          <a:p>
            <a:pPr defTabSz="924073">
              <a:spcAft>
                <a:spcPts val="544"/>
              </a:spcAft>
            </a:pPr>
            <a:r>
              <a:rPr lang="en-US" sz="800" i="1" dirty="0">
                <a:solidFill>
                  <a:prstClr val="black"/>
                </a:solidFill>
                <a:latin typeface="Arial"/>
              </a:rPr>
              <a:t>Lines indicate strong interdependencies</a:t>
            </a:r>
          </a:p>
        </p:txBody>
      </p:sp>
      <p:sp>
        <p:nvSpPr>
          <p:cNvPr id="795" name="TextBox 794">
            <a:extLst>
              <a:ext uri="{FF2B5EF4-FFF2-40B4-BE49-F238E27FC236}">
                <a16:creationId xmlns:a16="http://schemas.microsoft.com/office/drawing/2014/main" id="{6A4FC453-B869-4A31-B9BE-547E6E6C2584}"/>
              </a:ext>
            </a:extLst>
          </p:cNvPr>
          <p:cNvSpPr txBox="1"/>
          <p:nvPr/>
        </p:nvSpPr>
        <p:spPr>
          <a:xfrm>
            <a:off x="2795467" y="1805058"/>
            <a:ext cx="1072159" cy="396000"/>
          </a:xfrm>
          <a:prstGeom prst="rect">
            <a:avLst/>
          </a:prstGeom>
          <a:noFill/>
        </p:spPr>
        <p:txBody>
          <a:bodyPr wrap="square" lIns="81629" tIns="16326" rIns="81629" bIns="42447" rtlCol="0">
            <a:noAutofit/>
          </a:bodyPr>
          <a:lstStyle/>
          <a:p>
            <a:pPr defTabSz="924073">
              <a:spcAft>
                <a:spcPts val="544"/>
              </a:spcAft>
            </a:pPr>
            <a:r>
              <a:rPr lang="en-US" sz="800" i="1" dirty="0">
                <a:solidFill>
                  <a:prstClr val="black"/>
                </a:solidFill>
                <a:latin typeface="Arial"/>
              </a:rPr>
              <a:t>Arrows show the direction of interdependencies</a:t>
            </a:r>
          </a:p>
        </p:txBody>
      </p:sp>
      <p:sp>
        <p:nvSpPr>
          <p:cNvPr id="796" name="Rectangle 795">
            <a:extLst>
              <a:ext uri="{FF2B5EF4-FFF2-40B4-BE49-F238E27FC236}">
                <a16:creationId xmlns:a16="http://schemas.microsoft.com/office/drawing/2014/main" id="{D159F12B-C515-47D8-B13A-A507A93BC76C}"/>
              </a:ext>
            </a:extLst>
          </p:cNvPr>
          <p:cNvSpPr/>
          <p:nvPr/>
        </p:nvSpPr>
        <p:spPr bwMode="ltGray">
          <a:xfrm>
            <a:off x="4823299" y="5658244"/>
            <a:ext cx="1070243" cy="5125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Liquid and </a:t>
            </a:r>
          </a:p>
          <a:p>
            <a:pPr defTabSz="838134"/>
            <a:r>
              <a:rPr lang="en-GB" sz="1000" dirty="0">
                <a:solidFill>
                  <a:prstClr val="white"/>
                </a:solidFill>
                <a:latin typeface="Arial"/>
              </a:rPr>
              <a:t>solid fuel </a:t>
            </a:r>
          </a:p>
          <a:p>
            <a:pPr defTabSz="838134"/>
            <a:r>
              <a:rPr lang="en-GB" sz="1000" dirty="0">
                <a:solidFill>
                  <a:prstClr val="white"/>
                </a:solidFill>
                <a:latin typeface="Arial"/>
              </a:rPr>
              <a:t>distribution</a:t>
            </a:r>
          </a:p>
        </p:txBody>
      </p:sp>
      <p:sp>
        <p:nvSpPr>
          <p:cNvPr id="797" name="Rectangle 796">
            <a:extLst>
              <a:ext uri="{FF2B5EF4-FFF2-40B4-BE49-F238E27FC236}">
                <a16:creationId xmlns:a16="http://schemas.microsoft.com/office/drawing/2014/main" id="{2A27F725-4C63-448E-B539-EEF7D6E90FBD}"/>
              </a:ext>
            </a:extLst>
          </p:cNvPr>
          <p:cNvSpPr/>
          <p:nvPr/>
        </p:nvSpPr>
        <p:spPr bwMode="ltGray">
          <a:xfrm>
            <a:off x="4455932" y="3300741"/>
            <a:ext cx="1623998" cy="119997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Demand side</a:t>
            </a:r>
          </a:p>
        </p:txBody>
      </p:sp>
      <p:sp>
        <p:nvSpPr>
          <p:cNvPr id="798" name="Rectangle 797">
            <a:extLst>
              <a:ext uri="{FF2B5EF4-FFF2-40B4-BE49-F238E27FC236}">
                <a16:creationId xmlns:a16="http://schemas.microsoft.com/office/drawing/2014/main" id="{B1E06A39-625D-46ED-A2CE-2882CA82F5F0}"/>
              </a:ext>
            </a:extLst>
          </p:cNvPr>
          <p:cNvSpPr/>
          <p:nvPr/>
        </p:nvSpPr>
        <p:spPr bwMode="ltGray">
          <a:xfrm>
            <a:off x="7449898" y="6070975"/>
            <a:ext cx="1070242" cy="47247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Fuel </a:t>
            </a:r>
          </a:p>
          <a:p>
            <a:pPr defTabSz="838134"/>
            <a:r>
              <a:rPr lang="en-GB" sz="1000" dirty="0">
                <a:solidFill>
                  <a:prstClr val="white"/>
                </a:solidFill>
                <a:latin typeface="Arial"/>
              </a:rPr>
              <a:t>processing</a:t>
            </a:r>
          </a:p>
        </p:txBody>
      </p:sp>
      <p:cxnSp>
        <p:nvCxnSpPr>
          <p:cNvPr id="799" name="Straight Arrow Connector 798">
            <a:extLst>
              <a:ext uri="{FF2B5EF4-FFF2-40B4-BE49-F238E27FC236}">
                <a16:creationId xmlns:a16="http://schemas.microsoft.com/office/drawing/2014/main" id="{F2E000EA-C39A-4E44-9DEF-1BA8DEB9A3EC}"/>
              </a:ext>
            </a:extLst>
          </p:cNvPr>
          <p:cNvCxnSpPr>
            <a:cxnSpLocks/>
          </p:cNvCxnSpPr>
          <p:nvPr/>
        </p:nvCxnSpPr>
        <p:spPr>
          <a:xfrm>
            <a:off x="5989932" y="6372919"/>
            <a:ext cx="157509" cy="0"/>
          </a:xfrm>
          <a:prstGeom prst="straightConnector1">
            <a:avLst/>
          </a:prstGeom>
          <a:ln>
            <a:solidFill>
              <a:schemeClr val="tx2">
                <a:lumMod val="20000"/>
                <a:lumOff val="8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800" name="Rectangle 799">
            <a:extLst>
              <a:ext uri="{FF2B5EF4-FFF2-40B4-BE49-F238E27FC236}">
                <a16:creationId xmlns:a16="http://schemas.microsoft.com/office/drawing/2014/main" id="{38A060E7-4556-4FB9-A186-154D4EA7B92D}"/>
              </a:ext>
            </a:extLst>
          </p:cNvPr>
          <p:cNvSpPr/>
          <p:nvPr/>
        </p:nvSpPr>
        <p:spPr bwMode="ltGray">
          <a:xfrm>
            <a:off x="8612372" y="4932759"/>
            <a:ext cx="1050018" cy="50943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defTabSz="838134"/>
            <a:r>
              <a:rPr lang="en-GB" sz="1000" dirty="0">
                <a:solidFill>
                  <a:prstClr val="white"/>
                </a:solidFill>
                <a:latin typeface="Arial"/>
              </a:rPr>
              <a:t>Centralised heating and cooking</a:t>
            </a:r>
          </a:p>
        </p:txBody>
      </p:sp>
      <p:sp>
        <p:nvSpPr>
          <p:cNvPr id="801" name="Freeform 4949">
            <a:extLst>
              <a:ext uri="{FF2B5EF4-FFF2-40B4-BE49-F238E27FC236}">
                <a16:creationId xmlns:a16="http://schemas.microsoft.com/office/drawing/2014/main" id="{27789BAC-56B6-4CC8-B26F-5F9EEFFD82A5}"/>
              </a:ext>
            </a:extLst>
          </p:cNvPr>
          <p:cNvSpPr>
            <a:spLocks noChangeAspect="1" noEditPoints="1"/>
          </p:cNvSpPr>
          <p:nvPr/>
        </p:nvSpPr>
        <p:spPr bwMode="auto">
          <a:xfrm>
            <a:off x="5122871" y="3852639"/>
            <a:ext cx="218989" cy="232261"/>
          </a:xfrm>
          <a:custGeom>
            <a:avLst/>
            <a:gdLst>
              <a:gd name="T0" fmla="*/ 128 w 330"/>
              <a:gd name="T1" fmla="*/ 144 h 350"/>
              <a:gd name="T2" fmla="*/ 116 w 330"/>
              <a:gd name="T3" fmla="*/ 138 h 350"/>
              <a:gd name="T4" fmla="*/ 126 w 330"/>
              <a:gd name="T5" fmla="*/ 90 h 350"/>
              <a:gd name="T6" fmla="*/ 188 w 330"/>
              <a:gd name="T7" fmla="*/ 52 h 350"/>
              <a:gd name="T8" fmla="*/ 210 w 330"/>
              <a:gd name="T9" fmla="*/ 14 h 350"/>
              <a:gd name="T10" fmla="*/ 250 w 330"/>
              <a:gd name="T11" fmla="*/ 0 h 350"/>
              <a:gd name="T12" fmla="*/ 260 w 330"/>
              <a:gd name="T13" fmla="*/ 10 h 350"/>
              <a:gd name="T14" fmla="*/ 250 w 330"/>
              <a:gd name="T15" fmla="*/ 20 h 350"/>
              <a:gd name="T16" fmla="*/ 214 w 330"/>
              <a:gd name="T17" fmla="*/ 38 h 350"/>
              <a:gd name="T18" fmla="*/ 206 w 330"/>
              <a:gd name="T19" fmla="*/ 66 h 350"/>
              <a:gd name="T20" fmla="*/ 198 w 330"/>
              <a:gd name="T21" fmla="*/ 72 h 350"/>
              <a:gd name="T22" fmla="*/ 172 w 330"/>
              <a:gd name="T23" fmla="*/ 76 h 350"/>
              <a:gd name="T24" fmla="*/ 136 w 330"/>
              <a:gd name="T25" fmla="*/ 122 h 350"/>
              <a:gd name="T26" fmla="*/ 124 w 330"/>
              <a:gd name="T27" fmla="*/ 6 h 350"/>
              <a:gd name="T28" fmla="*/ 100 w 330"/>
              <a:gd name="T29" fmla="*/ 0 h 350"/>
              <a:gd name="T30" fmla="*/ 46 w 330"/>
              <a:gd name="T31" fmla="*/ 44 h 350"/>
              <a:gd name="T32" fmla="*/ 44 w 330"/>
              <a:gd name="T33" fmla="*/ 80 h 350"/>
              <a:gd name="T34" fmla="*/ 58 w 330"/>
              <a:gd name="T35" fmla="*/ 80 h 350"/>
              <a:gd name="T36" fmla="*/ 64 w 330"/>
              <a:gd name="T37" fmla="*/ 52 h 350"/>
              <a:gd name="T38" fmla="*/ 104 w 330"/>
              <a:gd name="T39" fmla="*/ 20 h 350"/>
              <a:gd name="T40" fmla="*/ 124 w 330"/>
              <a:gd name="T41" fmla="*/ 14 h 350"/>
              <a:gd name="T42" fmla="*/ 246 w 330"/>
              <a:gd name="T43" fmla="*/ 34 h 350"/>
              <a:gd name="T44" fmla="*/ 238 w 330"/>
              <a:gd name="T45" fmla="*/ 54 h 350"/>
              <a:gd name="T46" fmla="*/ 208 w 330"/>
              <a:gd name="T47" fmla="*/ 92 h 350"/>
              <a:gd name="T48" fmla="*/ 180 w 330"/>
              <a:gd name="T49" fmla="*/ 98 h 350"/>
              <a:gd name="T50" fmla="*/ 172 w 330"/>
              <a:gd name="T51" fmla="*/ 118 h 350"/>
              <a:gd name="T52" fmla="*/ 150 w 330"/>
              <a:gd name="T53" fmla="*/ 128 h 350"/>
              <a:gd name="T54" fmla="*/ 150 w 330"/>
              <a:gd name="T55" fmla="*/ 142 h 350"/>
              <a:gd name="T56" fmla="*/ 182 w 330"/>
              <a:gd name="T57" fmla="*/ 136 h 350"/>
              <a:gd name="T58" fmla="*/ 222 w 330"/>
              <a:gd name="T59" fmla="*/ 106 h 350"/>
              <a:gd name="T60" fmla="*/ 258 w 330"/>
              <a:gd name="T61" fmla="*/ 56 h 350"/>
              <a:gd name="T62" fmla="*/ 254 w 330"/>
              <a:gd name="T63" fmla="*/ 34 h 350"/>
              <a:gd name="T64" fmla="*/ 158 w 330"/>
              <a:gd name="T65" fmla="*/ 6 h 350"/>
              <a:gd name="T66" fmla="*/ 144 w 330"/>
              <a:gd name="T67" fmla="*/ 0 h 350"/>
              <a:gd name="T68" fmla="*/ 138 w 330"/>
              <a:gd name="T69" fmla="*/ 16 h 350"/>
              <a:gd name="T70" fmla="*/ 124 w 330"/>
              <a:gd name="T71" fmla="*/ 36 h 350"/>
              <a:gd name="T72" fmla="*/ 106 w 330"/>
              <a:gd name="T73" fmla="*/ 42 h 350"/>
              <a:gd name="T74" fmla="*/ 96 w 330"/>
              <a:gd name="T75" fmla="*/ 52 h 350"/>
              <a:gd name="T76" fmla="*/ 106 w 330"/>
              <a:gd name="T77" fmla="*/ 62 h 350"/>
              <a:gd name="T78" fmla="*/ 136 w 330"/>
              <a:gd name="T79" fmla="*/ 52 h 350"/>
              <a:gd name="T80" fmla="*/ 158 w 330"/>
              <a:gd name="T81" fmla="*/ 20 h 350"/>
              <a:gd name="T82" fmla="*/ 242 w 330"/>
              <a:gd name="T83" fmla="*/ 258 h 350"/>
              <a:gd name="T84" fmla="*/ 128 w 330"/>
              <a:gd name="T85" fmla="*/ 252 h 350"/>
              <a:gd name="T86" fmla="*/ 138 w 330"/>
              <a:gd name="T87" fmla="*/ 164 h 350"/>
              <a:gd name="T88" fmla="*/ 114 w 330"/>
              <a:gd name="T89" fmla="*/ 162 h 350"/>
              <a:gd name="T90" fmla="*/ 82 w 330"/>
              <a:gd name="T91" fmla="*/ 258 h 350"/>
              <a:gd name="T92" fmla="*/ 60 w 330"/>
              <a:gd name="T93" fmla="*/ 102 h 350"/>
              <a:gd name="T94" fmla="*/ 38 w 330"/>
              <a:gd name="T95" fmla="*/ 104 h 350"/>
              <a:gd name="T96" fmla="*/ 10 w 330"/>
              <a:gd name="T97" fmla="*/ 258 h 350"/>
              <a:gd name="T98" fmla="*/ 0 w 330"/>
              <a:gd name="T99" fmla="*/ 340 h 350"/>
              <a:gd name="T100" fmla="*/ 10 w 330"/>
              <a:gd name="T101" fmla="*/ 350 h 350"/>
              <a:gd name="T102" fmla="*/ 330 w 330"/>
              <a:gd name="T103" fmla="*/ 344 h 350"/>
              <a:gd name="T104" fmla="*/ 330 w 330"/>
              <a:gd name="T105" fmla="*/ 268 h 350"/>
              <a:gd name="T106" fmla="*/ 76 w 330"/>
              <a:gd name="T107" fmla="*/ 314 h 350"/>
              <a:gd name="T108" fmla="*/ 154 w 330"/>
              <a:gd name="T109" fmla="*/ 314 h 350"/>
              <a:gd name="T110" fmla="*/ 232 w 330"/>
              <a:gd name="T111" fmla="*/ 314 h 350"/>
              <a:gd name="T112" fmla="*/ 308 w 330"/>
              <a:gd name="T113" fmla="*/ 3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 h="350">
                <a:moveTo>
                  <a:pt x="134" y="134"/>
                </a:moveTo>
                <a:lnTo>
                  <a:pt x="134" y="134"/>
                </a:lnTo>
                <a:lnTo>
                  <a:pt x="134" y="138"/>
                </a:lnTo>
                <a:lnTo>
                  <a:pt x="132" y="142"/>
                </a:lnTo>
                <a:lnTo>
                  <a:pt x="128" y="144"/>
                </a:lnTo>
                <a:lnTo>
                  <a:pt x="124" y="144"/>
                </a:lnTo>
                <a:lnTo>
                  <a:pt x="124" y="144"/>
                </a:lnTo>
                <a:lnTo>
                  <a:pt x="120" y="144"/>
                </a:lnTo>
                <a:lnTo>
                  <a:pt x="118" y="142"/>
                </a:lnTo>
                <a:lnTo>
                  <a:pt x="116" y="138"/>
                </a:lnTo>
                <a:lnTo>
                  <a:pt x="114" y="134"/>
                </a:lnTo>
                <a:lnTo>
                  <a:pt x="114" y="134"/>
                </a:lnTo>
                <a:lnTo>
                  <a:pt x="116" y="118"/>
                </a:lnTo>
                <a:lnTo>
                  <a:pt x="120" y="104"/>
                </a:lnTo>
                <a:lnTo>
                  <a:pt x="126" y="90"/>
                </a:lnTo>
                <a:lnTo>
                  <a:pt x="136" y="78"/>
                </a:lnTo>
                <a:lnTo>
                  <a:pt x="146" y="68"/>
                </a:lnTo>
                <a:lnTo>
                  <a:pt x="160" y="60"/>
                </a:lnTo>
                <a:lnTo>
                  <a:pt x="174" y="56"/>
                </a:lnTo>
                <a:lnTo>
                  <a:pt x="188" y="52"/>
                </a:lnTo>
                <a:lnTo>
                  <a:pt x="188" y="52"/>
                </a:lnTo>
                <a:lnTo>
                  <a:pt x="192" y="42"/>
                </a:lnTo>
                <a:lnTo>
                  <a:pt x="196" y="32"/>
                </a:lnTo>
                <a:lnTo>
                  <a:pt x="202" y="22"/>
                </a:lnTo>
                <a:lnTo>
                  <a:pt x="210" y="14"/>
                </a:lnTo>
                <a:lnTo>
                  <a:pt x="218" y="8"/>
                </a:lnTo>
                <a:lnTo>
                  <a:pt x="228" y="4"/>
                </a:lnTo>
                <a:lnTo>
                  <a:pt x="238" y="0"/>
                </a:lnTo>
                <a:lnTo>
                  <a:pt x="250" y="0"/>
                </a:lnTo>
                <a:lnTo>
                  <a:pt x="250" y="0"/>
                </a:lnTo>
                <a:lnTo>
                  <a:pt x="254" y="0"/>
                </a:lnTo>
                <a:lnTo>
                  <a:pt x="258" y="2"/>
                </a:lnTo>
                <a:lnTo>
                  <a:pt x="260" y="6"/>
                </a:lnTo>
                <a:lnTo>
                  <a:pt x="260" y="10"/>
                </a:lnTo>
                <a:lnTo>
                  <a:pt x="260" y="10"/>
                </a:lnTo>
                <a:lnTo>
                  <a:pt x="260" y="14"/>
                </a:lnTo>
                <a:lnTo>
                  <a:pt x="258" y="16"/>
                </a:lnTo>
                <a:lnTo>
                  <a:pt x="254" y="18"/>
                </a:lnTo>
                <a:lnTo>
                  <a:pt x="250" y="20"/>
                </a:lnTo>
                <a:lnTo>
                  <a:pt x="250" y="20"/>
                </a:lnTo>
                <a:lnTo>
                  <a:pt x="242" y="20"/>
                </a:lnTo>
                <a:lnTo>
                  <a:pt x="234" y="22"/>
                </a:lnTo>
                <a:lnTo>
                  <a:pt x="226" y="26"/>
                </a:lnTo>
                <a:lnTo>
                  <a:pt x="220" y="32"/>
                </a:lnTo>
                <a:lnTo>
                  <a:pt x="214" y="38"/>
                </a:lnTo>
                <a:lnTo>
                  <a:pt x="212" y="46"/>
                </a:lnTo>
                <a:lnTo>
                  <a:pt x="208" y="52"/>
                </a:lnTo>
                <a:lnTo>
                  <a:pt x="208" y="62"/>
                </a:lnTo>
                <a:lnTo>
                  <a:pt x="208" y="62"/>
                </a:lnTo>
                <a:lnTo>
                  <a:pt x="206" y="66"/>
                </a:lnTo>
                <a:lnTo>
                  <a:pt x="204" y="68"/>
                </a:lnTo>
                <a:lnTo>
                  <a:pt x="202" y="70"/>
                </a:lnTo>
                <a:lnTo>
                  <a:pt x="198" y="72"/>
                </a:lnTo>
                <a:lnTo>
                  <a:pt x="198" y="72"/>
                </a:lnTo>
                <a:lnTo>
                  <a:pt x="198" y="72"/>
                </a:lnTo>
                <a:lnTo>
                  <a:pt x="198" y="72"/>
                </a:lnTo>
                <a:lnTo>
                  <a:pt x="198" y="72"/>
                </a:lnTo>
                <a:lnTo>
                  <a:pt x="198" y="72"/>
                </a:lnTo>
                <a:lnTo>
                  <a:pt x="184" y="72"/>
                </a:lnTo>
                <a:lnTo>
                  <a:pt x="172" y="76"/>
                </a:lnTo>
                <a:lnTo>
                  <a:pt x="162" y="82"/>
                </a:lnTo>
                <a:lnTo>
                  <a:pt x="152" y="90"/>
                </a:lnTo>
                <a:lnTo>
                  <a:pt x="146" y="100"/>
                </a:lnTo>
                <a:lnTo>
                  <a:pt x="140" y="110"/>
                </a:lnTo>
                <a:lnTo>
                  <a:pt x="136" y="122"/>
                </a:lnTo>
                <a:lnTo>
                  <a:pt x="134" y="134"/>
                </a:lnTo>
                <a:lnTo>
                  <a:pt x="134" y="134"/>
                </a:lnTo>
                <a:close/>
                <a:moveTo>
                  <a:pt x="124" y="10"/>
                </a:moveTo>
                <a:lnTo>
                  <a:pt x="124" y="10"/>
                </a:lnTo>
                <a:lnTo>
                  <a:pt x="124" y="6"/>
                </a:lnTo>
                <a:lnTo>
                  <a:pt x="122" y="2"/>
                </a:lnTo>
                <a:lnTo>
                  <a:pt x="118" y="0"/>
                </a:lnTo>
                <a:lnTo>
                  <a:pt x="114" y="0"/>
                </a:lnTo>
                <a:lnTo>
                  <a:pt x="114" y="0"/>
                </a:lnTo>
                <a:lnTo>
                  <a:pt x="100" y="0"/>
                </a:lnTo>
                <a:lnTo>
                  <a:pt x="86" y="6"/>
                </a:lnTo>
                <a:lnTo>
                  <a:pt x="72" y="12"/>
                </a:lnTo>
                <a:lnTo>
                  <a:pt x="62" y="20"/>
                </a:lnTo>
                <a:lnTo>
                  <a:pt x="52" y="32"/>
                </a:lnTo>
                <a:lnTo>
                  <a:pt x="46" y="44"/>
                </a:lnTo>
                <a:lnTo>
                  <a:pt x="42" y="58"/>
                </a:lnTo>
                <a:lnTo>
                  <a:pt x="40" y="74"/>
                </a:lnTo>
                <a:lnTo>
                  <a:pt x="40" y="74"/>
                </a:lnTo>
                <a:lnTo>
                  <a:pt x="40" y="78"/>
                </a:lnTo>
                <a:lnTo>
                  <a:pt x="44" y="80"/>
                </a:lnTo>
                <a:lnTo>
                  <a:pt x="46" y="82"/>
                </a:lnTo>
                <a:lnTo>
                  <a:pt x="50" y="84"/>
                </a:lnTo>
                <a:lnTo>
                  <a:pt x="50" y="84"/>
                </a:lnTo>
                <a:lnTo>
                  <a:pt x="54" y="82"/>
                </a:lnTo>
                <a:lnTo>
                  <a:pt x="58" y="80"/>
                </a:lnTo>
                <a:lnTo>
                  <a:pt x="60" y="78"/>
                </a:lnTo>
                <a:lnTo>
                  <a:pt x="60" y="74"/>
                </a:lnTo>
                <a:lnTo>
                  <a:pt x="60" y="74"/>
                </a:lnTo>
                <a:lnTo>
                  <a:pt x="62" y="62"/>
                </a:lnTo>
                <a:lnTo>
                  <a:pt x="64" y="52"/>
                </a:lnTo>
                <a:lnTo>
                  <a:pt x="70" y="44"/>
                </a:lnTo>
                <a:lnTo>
                  <a:pt x="76" y="36"/>
                </a:lnTo>
                <a:lnTo>
                  <a:pt x="84" y="28"/>
                </a:lnTo>
                <a:lnTo>
                  <a:pt x="94" y="24"/>
                </a:lnTo>
                <a:lnTo>
                  <a:pt x="104" y="20"/>
                </a:lnTo>
                <a:lnTo>
                  <a:pt x="114" y="20"/>
                </a:lnTo>
                <a:lnTo>
                  <a:pt x="114" y="20"/>
                </a:lnTo>
                <a:lnTo>
                  <a:pt x="118" y="18"/>
                </a:lnTo>
                <a:lnTo>
                  <a:pt x="122" y="16"/>
                </a:lnTo>
                <a:lnTo>
                  <a:pt x="124" y="14"/>
                </a:lnTo>
                <a:lnTo>
                  <a:pt x="124" y="10"/>
                </a:lnTo>
                <a:lnTo>
                  <a:pt x="124" y="10"/>
                </a:lnTo>
                <a:close/>
                <a:moveTo>
                  <a:pt x="250" y="32"/>
                </a:moveTo>
                <a:lnTo>
                  <a:pt x="250" y="32"/>
                </a:lnTo>
                <a:lnTo>
                  <a:pt x="246" y="34"/>
                </a:lnTo>
                <a:lnTo>
                  <a:pt x="242" y="36"/>
                </a:lnTo>
                <a:lnTo>
                  <a:pt x="240" y="38"/>
                </a:lnTo>
                <a:lnTo>
                  <a:pt x="240" y="42"/>
                </a:lnTo>
                <a:lnTo>
                  <a:pt x="240" y="42"/>
                </a:lnTo>
                <a:lnTo>
                  <a:pt x="238" y="54"/>
                </a:lnTo>
                <a:lnTo>
                  <a:pt x="236" y="62"/>
                </a:lnTo>
                <a:lnTo>
                  <a:pt x="230" y="72"/>
                </a:lnTo>
                <a:lnTo>
                  <a:pt x="224" y="80"/>
                </a:lnTo>
                <a:lnTo>
                  <a:pt x="216" y="86"/>
                </a:lnTo>
                <a:lnTo>
                  <a:pt x="208" y="92"/>
                </a:lnTo>
                <a:lnTo>
                  <a:pt x="198" y="94"/>
                </a:lnTo>
                <a:lnTo>
                  <a:pt x="188" y="96"/>
                </a:lnTo>
                <a:lnTo>
                  <a:pt x="188" y="96"/>
                </a:lnTo>
                <a:lnTo>
                  <a:pt x="184" y="96"/>
                </a:lnTo>
                <a:lnTo>
                  <a:pt x="180" y="98"/>
                </a:lnTo>
                <a:lnTo>
                  <a:pt x="178" y="102"/>
                </a:lnTo>
                <a:lnTo>
                  <a:pt x="178" y="106"/>
                </a:lnTo>
                <a:lnTo>
                  <a:pt x="178" y="106"/>
                </a:lnTo>
                <a:lnTo>
                  <a:pt x="176" y="112"/>
                </a:lnTo>
                <a:lnTo>
                  <a:pt x="172" y="118"/>
                </a:lnTo>
                <a:lnTo>
                  <a:pt x="166" y="124"/>
                </a:lnTo>
                <a:lnTo>
                  <a:pt x="158" y="124"/>
                </a:lnTo>
                <a:lnTo>
                  <a:pt x="158" y="124"/>
                </a:lnTo>
                <a:lnTo>
                  <a:pt x="154" y="126"/>
                </a:lnTo>
                <a:lnTo>
                  <a:pt x="150" y="128"/>
                </a:lnTo>
                <a:lnTo>
                  <a:pt x="148" y="130"/>
                </a:lnTo>
                <a:lnTo>
                  <a:pt x="148" y="134"/>
                </a:lnTo>
                <a:lnTo>
                  <a:pt x="148" y="134"/>
                </a:lnTo>
                <a:lnTo>
                  <a:pt x="148" y="138"/>
                </a:lnTo>
                <a:lnTo>
                  <a:pt x="150" y="142"/>
                </a:lnTo>
                <a:lnTo>
                  <a:pt x="154" y="144"/>
                </a:lnTo>
                <a:lnTo>
                  <a:pt x="158" y="144"/>
                </a:lnTo>
                <a:lnTo>
                  <a:pt x="158" y="144"/>
                </a:lnTo>
                <a:lnTo>
                  <a:pt x="170" y="142"/>
                </a:lnTo>
                <a:lnTo>
                  <a:pt x="182" y="136"/>
                </a:lnTo>
                <a:lnTo>
                  <a:pt x="190" y="126"/>
                </a:lnTo>
                <a:lnTo>
                  <a:pt x="196" y="114"/>
                </a:lnTo>
                <a:lnTo>
                  <a:pt x="196" y="114"/>
                </a:lnTo>
                <a:lnTo>
                  <a:pt x="208" y="112"/>
                </a:lnTo>
                <a:lnTo>
                  <a:pt x="222" y="106"/>
                </a:lnTo>
                <a:lnTo>
                  <a:pt x="232" y="100"/>
                </a:lnTo>
                <a:lnTo>
                  <a:pt x="242" y="90"/>
                </a:lnTo>
                <a:lnTo>
                  <a:pt x="250" y="80"/>
                </a:lnTo>
                <a:lnTo>
                  <a:pt x="256" y="68"/>
                </a:lnTo>
                <a:lnTo>
                  <a:pt x="258" y="56"/>
                </a:lnTo>
                <a:lnTo>
                  <a:pt x="260" y="42"/>
                </a:lnTo>
                <a:lnTo>
                  <a:pt x="260" y="42"/>
                </a:lnTo>
                <a:lnTo>
                  <a:pt x="260" y="38"/>
                </a:lnTo>
                <a:lnTo>
                  <a:pt x="258" y="36"/>
                </a:lnTo>
                <a:lnTo>
                  <a:pt x="254" y="34"/>
                </a:lnTo>
                <a:lnTo>
                  <a:pt x="250" y="32"/>
                </a:lnTo>
                <a:lnTo>
                  <a:pt x="250" y="32"/>
                </a:lnTo>
                <a:close/>
                <a:moveTo>
                  <a:pt x="158" y="10"/>
                </a:moveTo>
                <a:lnTo>
                  <a:pt x="158" y="10"/>
                </a:lnTo>
                <a:lnTo>
                  <a:pt x="158" y="6"/>
                </a:lnTo>
                <a:lnTo>
                  <a:pt x="156" y="2"/>
                </a:lnTo>
                <a:lnTo>
                  <a:pt x="152" y="0"/>
                </a:lnTo>
                <a:lnTo>
                  <a:pt x="148" y="0"/>
                </a:lnTo>
                <a:lnTo>
                  <a:pt x="148" y="0"/>
                </a:lnTo>
                <a:lnTo>
                  <a:pt x="144" y="0"/>
                </a:lnTo>
                <a:lnTo>
                  <a:pt x="142" y="2"/>
                </a:lnTo>
                <a:lnTo>
                  <a:pt x="138" y="6"/>
                </a:lnTo>
                <a:lnTo>
                  <a:pt x="138" y="10"/>
                </a:lnTo>
                <a:lnTo>
                  <a:pt x="138" y="10"/>
                </a:lnTo>
                <a:lnTo>
                  <a:pt x="138" y="16"/>
                </a:lnTo>
                <a:lnTo>
                  <a:pt x="136" y="22"/>
                </a:lnTo>
                <a:lnTo>
                  <a:pt x="132" y="26"/>
                </a:lnTo>
                <a:lnTo>
                  <a:pt x="128" y="32"/>
                </a:lnTo>
                <a:lnTo>
                  <a:pt x="128" y="32"/>
                </a:lnTo>
                <a:lnTo>
                  <a:pt x="124" y="36"/>
                </a:lnTo>
                <a:lnTo>
                  <a:pt x="118" y="38"/>
                </a:lnTo>
                <a:lnTo>
                  <a:pt x="112" y="40"/>
                </a:lnTo>
                <a:lnTo>
                  <a:pt x="106" y="42"/>
                </a:lnTo>
                <a:lnTo>
                  <a:pt x="106" y="42"/>
                </a:lnTo>
                <a:lnTo>
                  <a:pt x="106" y="42"/>
                </a:lnTo>
                <a:lnTo>
                  <a:pt x="102" y="42"/>
                </a:lnTo>
                <a:lnTo>
                  <a:pt x="100" y="44"/>
                </a:lnTo>
                <a:lnTo>
                  <a:pt x="98" y="48"/>
                </a:lnTo>
                <a:lnTo>
                  <a:pt x="96" y="52"/>
                </a:lnTo>
                <a:lnTo>
                  <a:pt x="96" y="52"/>
                </a:lnTo>
                <a:lnTo>
                  <a:pt x="98" y="56"/>
                </a:lnTo>
                <a:lnTo>
                  <a:pt x="100" y="58"/>
                </a:lnTo>
                <a:lnTo>
                  <a:pt x="102" y="60"/>
                </a:lnTo>
                <a:lnTo>
                  <a:pt x="106" y="62"/>
                </a:lnTo>
                <a:lnTo>
                  <a:pt x="106" y="62"/>
                </a:lnTo>
                <a:lnTo>
                  <a:pt x="106" y="62"/>
                </a:lnTo>
                <a:lnTo>
                  <a:pt x="106" y="62"/>
                </a:lnTo>
                <a:lnTo>
                  <a:pt x="116" y="60"/>
                </a:lnTo>
                <a:lnTo>
                  <a:pt x="126" y="58"/>
                </a:lnTo>
                <a:lnTo>
                  <a:pt x="136" y="52"/>
                </a:lnTo>
                <a:lnTo>
                  <a:pt x="142" y="46"/>
                </a:lnTo>
                <a:lnTo>
                  <a:pt x="142" y="46"/>
                </a:lnTo>
                <a:lnTo>
                  <a:pt x="150" y="38"/>
                </a:lnTo>
                <a:lnTo>
                  <a:pt x="154" y="30"/>
                </a:lnTo>
                <a:lnTo>
                  <a:pt x="158" y="20"/>
                </a:lnTo>
                <a:lnTo>
                  <a:pt x="158" y="10"/>
                </a:lnTo>
                <a:lnTo>
                  <a:pt x="158" y="10"/>
                </a:lnTo>
                <a:close/>
                <a:moveTo>
                  <a:pt x="330" y="268"/>
                </a:moveTo>
                <a:lnTo>
                  <a:pt x="330" y="190"/>
                </a:lnTo>
                <a:lnTo>
                  <a:pt x="242" y="258"/>
                </a:lnTo>
                <a:lnTo>
                  <a:pt x="242" y="190"/>
                </a:lnTo>
                <a:lnTo>
                  <a:pt x="154" y="258"/>
                </a:lnTo>
                <a:lnTo>
                  <a:pt x="148" y="258"/>
                </a:lnTo>
                <a:lnTo>
                  <a:pt x="122" y="258"/>
                </a:lnTo>
                <a:lnTo>
                  <a:pt x="128" y="252"/>
                </a:lnTo>
                <a:lnTo>
                  <a:pt x="146" y="240"/>
                </a:lnTo>
                <a:lnTo>
                  <a:pt x="140" y="172"/>
                </a:lnTo>
                <a:lnTo>
                  <a:pt x="140" y="172"/>
                </a:lnTo>
                <a:lnTo>
                  <a:pt x="140" y="168"/>
                </a:lnTo>
                <a:lnTo>
                  <a:pt x="138" y="164"/>
                </a:lnTo>
                <a:lnTo>
                  <a:pt x="134" y="162"/>
                </a:lnTo>
                <a:lnTo>
                  <a:pt x="130" y="162"/>
                </a:lnTo>
                <a:lnTo>
                  <a:pt x="118" y="162"/>
                </a:lnTo>
                <a:lnTo>
                  <a:pt x="118" y="162"/>
                </a:lnTo>
                <a:lnTo>
                  <a:pt x="114" y="162"/>
                </a:lnTo>
                <a:lnTo>
                  <a:pt x="112" y="164"/>
                </a:lnTo>
                <a:lnTo>
                  <a:pt x="110" y="168"/>
                </a:lnTo>
                <a:lnTo>
                  <a:pt x="108" y="172"/>
                </a:lnTo>
                <a:lnTo>
                  <a:pt x="100" y="258"/>
                </a:lnTo>
                <a:lnTo>
                  <a:pt x="82" y="258"/>
                </a:lnTo>
                <a:lnTo>
                  <a:pt x="66" y="110"/>
                </a:lnTo>
                <a:lnTo>
                  <a:pt x="66" y="110"/>
                </a:lnTo>
                <a:lnTo>
                  <a:pt x="66" y="106"/>
                </a:lnTo>
                <a:lnTo>
                  <a:pt x="64" y="104"/>
                </a:lnTo>
                <a:lnTo>
                  <a:pt x="60" y="102"/>
                </a:lnTo>
                <a:lnTo>
                  <a:pt x="56" y="100"/>
                </a:lnTo>
                <a:lnTo>
                  <a:pt x="44" y="100"/>
                </a:lnTo>
                <a:lnTo>
                  <a:pt x="44" y="100"/>
                </a:lnTo>
                <a:lnTo>
                  <a:pt x="40" y="102"/>
                </a:lnTo>
                <a:lnTo>
                  <a:pt x="38" y="104"/>
                </a:lnTo>
                <a:lnTo>
                  <a:pt x="36" y="106"/>
                </a:lnTo>
                <a:lnTo>
                  <a:pt x="34" y="110"/>
                </a:lnTo>
                <a:lnTo>
                  <a:pt x="18" y="258"/>
                </a:lnTo>
                <a:lnTo>
                  <a:pt x="10" y="258"/>
                </a:lnTo>
                <a:lnTo>
                  <a:pt x="10" y="258"/>
                </a:lnTo>
                <a:lnTo>
                  <a:pt x="6" y="260"/>
                </a:lnTo>
                <a:lnTo>
                  <a:pt x="2" y="262"/>
                </a:lnTo>
                <a:lnTo>
                  <a:pt x="0" y="264"/>
                </a:lnTo>
                <a:lnTo>
                  <a:pt x="0" y="268"/>
                </a:lnTo>
                <a:lnTo>
                  <a:pt x="0" y="340"/>
                </a:lnTo>
                <a:lnTo>
                  <a:pt x="0" y="340"/>
                </a:lnTo>
                <a:lnTo>
                  <a:pt x="0" y="344"/>
                </a:lnTo>
                <a:lnTo>
                  <a:pt x="2" y="348"/>
                </a:lnTo>
                <a:lnTo>
                  <a:pt x="6" y="350"/>
                </a:lnTo>
                <a:lnTo>
                  <a:pt x="10" y="350"/>
                </a:lnTo>
                <a:lnTo>
                  <a:pt x="320" y="350"/>
                </a:lnTo>
                <a:lnTo>
                  <a:pt x="320" y="350"/>
                </a:lnTo>
                <a:lnTo>
                  <a:pt x="324" y="350"/>
                </a:lnTo>
                <a:lnTo>
                  <a:pt x="328" y="348"/>
                </a:lnTo>
                <a:lnTo>
                  <a:pt x="330" y="344"/>
                </a:lnTo>
                <a:lnTo>
                  <a:pt x="330" y="340"/>
                </a:lnTo>
                <a:lnTo>
                  <a:pt x="330" y="268"/>
                </a:lnTo>
                <a:lnTo>
                  <a:pt x="330" y="268"/>
                </a:lnTo>
                <a:lnTo>
                  <a:pt x="330" y="268"/>
                </a:lnTo>
                <a:lnTo>
                  <a:pt x="330" y="268"/>
                </a:lnTo>
                <a:close/>
                <a:moveTo>
                  <a:pt x="76" y="314"/>
                </a:moveTo>
                <a:lnTo>
                  <a:pt x="22" y="314"/>
                </a:lnTo>
                <a:lnTo>
                  <a:pt x="22" y="288"/>
                </a:lnTo>
                <a:lnTo>
                  <a:pt x="76" y="288"/>
                </a:lnTo>
                <a:lnTo>
                  <a:pt x="76" y="314"/>
                </a:lnTo>
                <a:close/>
                <a:moveTo>
                  <a:pt x="154" y="314"/>
                </a:moveTo>
                <a:lnTo>
                  <a:pt x="100" y="314"/>
                </a:lnTo>
                <a:lnTo>
                  <a:pt x="100" y="288"/>
                </a:lnTo>
                <a:lnTo>
                  <a:pt x="154" y="288"/>
                </a:lnTo>
                <a:lnTo>
                  <a:pt x="154" y="314"/>
                </a:lnTo>
                <a:close/>
                <a:moveTo>
                  <a:pt x="232" y="314"/>
                </a:moveTo>
                <a:lnTo>
                  <a:pt x="176" y="314"/>
                </a:lnTo>
                <a:lnTo>
                  <a:pt x="176" y="288"/>
                </a:lnTo>
                <a:lnTo>
                  <a:pt x="232" y="288"/>
                </a:lnTo>
                <a:lnTo>
                  <a:pt x="232" y="314"/>
                </a:lnTo>
                <a:close/>
                <a:moveTo>
                  <a:pt x="308" y="314"/>
                </a:moveTo>
                <a:lnTo>
                  <a:pt x="254" y="314"/>
                </a:lnTo>
                <a:lnTo>
                  <a:pt x="254" y="288"/>
                </a:lnTo>
                <a:lnTo>
                  <a:pt x="308" y="288"/>
                </a:lnTo>
                <a:lnTo>
                  <a:pt x="308" y="314"/>
                </a:lnTo>
                <a:close/>
              </a:path>
            </a:pathLst>
          </a:custGeom>
          <a:solidFill>
            <a:schemeClr val="bg1"/>
          </a:solidFill>
          <a:ln>
            <a:noFill/>
          </a:ln>
        </p:spPr>
        <p:txBody>
          <a:bodyPr vert="horz" wrap="square" lIns="75221" tIns="37611" rIns="75221" bIns="37611" numCol="1" anchor="t" anchorCtr="0" compatLnSpc="1">
            <a:prstTxWarp prst="textNoShape">
              <a:avLst/>
            </a:prstTxWarp>
          </a:bodyPr>
          <a:lstStyle/>
          <a:p>
            <a:pPr defTabSz="838134"/>
            <a:endParaRPr lang="en-GB" sz="1814">
              <a:solidFill>
                <a:prstClr val="black"/>
              </a:solidFill>
              <a:latin typeface="Arial"/>
            </a:endParaRPr>
          </a:p>
        </p:txBody>
      </p:sp>
      <p:sp>
        <p:nvSpPr>
          <p:cNvPr id="802" name="Freeform 1340">
            <a:extLst>
              <a:ext uri="{FF2B5EF4-FFF2-40B4-BE49-F238E27FC236}">
                <a16:creationId xmlns:a16="http://schemas.microsoft.com/office/drawing/2014/main" id="{09495115-A228-44D2-A7F1-490506087CA6}"/>
              </a:ext>
            </a:extLst>
          </p:cNvPr>
          <p:cNvSpPr>
            <a:spLocks noEditPoints="1"/>
          </p:cNvSpPr>
          <p:nvPr/>
        </p:nvSpPr>
        <p:spPr bwMode="auto">
          <a:xfrm>
            <a:off x="5777484" y="3579100"/>
            <a:ext cx="212448" cy="262141"/>
          </a:xfrm>
          <a:custGeom>
            <a:avLst/>
            <a:gdLst/>
            <a:ahLst/>
            <a:cxnLst>
              <a:cxn ang="0">
                <a:pos x="440" y="609"/>
              </a:cxn>
              <a:cxn ang="0">
                <a:pos x="357" y="830"/>
              </a:cxn>
              <a:cxn ang="0">
                <a:pos x="579" y="747"/>
              </a:cxn>
              <a:cxn ang="0">
                <a:pos x="662" y="525"/>
              </a:cxn>
              <a:cxn ang="0">
                <a:pos x="440" y="609"/>
              </a:cxn>
              <a:cxn ang="0">
                <a:pos x="5" y="525"/>
              </a:cxn>
              <a:cxn ang="0">
                <a:pos x="89" y="747"/>
              </a:cxn>
              <a:cxn ang="0">
                <a:pos x="310" y="830"/>
              </a:cxn>
              <a:cxn ang="0">
                <a:pos x="227" y="609"/>
              </a:cxn>
              <a:cxn ang="0">
                <a:pos x="5" y="525"/>
              </a:cxn>
              <a:cxn ang="0">
                <a:pos x="291" y="93"/>
              </a:cxn>
              <a:cxn ang="0">
                <a:pos x="334" y="186"/>
              </a:cxn>
              <a:cxn ang="0">
                <a:pos x="376" y="93"/>
              </a:cxn>
              <a:cxn ang="0">
                <a:pos x="334" y="0"/>
              </a:cxn>
              <a:cxn ang="0">
                <a:pos x="291" y="93"/>
              </a:cxn>
              <a:cxn ang="0">
                <a:pos x="398" y="205"/>
              </a:cxn>
              <a:cxn ang="0">
                <a:pos x="357" y="316"/>
              </a:cxn>
              <a:cxn ang="0">
                <a:pos x="468" y="274"/>
              </a:cxn>
              <a:cxn ang="0">
                <a:pos x="509" y="163"/>
              </a:cxn>
              <a:cxn ang="0">
                <a:pos x="398" y="205"/>
              </a:cxn>
              <a:cxn ang="0">
                <a:pos x="158" y="163"/>
              </a:cxn>
              <a:cxn ang="0">
                <a:pos x="200" y="274"/>
              </a:cxn>
              <a:cxn ang="0">
                <a:pos x="311" y="316"/>
              </a:cxn>
              <a:cxn ang="0">
                <a:pos x="269" y="205"/>
              </a:cxn>
              <a:cxn ang="0">
                <a:pos x="158" y="163"/>
              </a:cxn>
              <a:cxn ang="0">
                <a:pos x="419" y="379"/>
              </a:cxn>
              <a:cxn ang="0">
                <a:pos x="357" y="545"/>
              </a:cxn>
              <a:cxn ang="0">
                <a:pos x="523" y="483"/>
              </a:cxn>
              <a:cxn ang="0">
                <a:pos x="586" y="316"/>
              </a:cxn>
              <a:cxn ang="0">
                <a:pos x="419" y="379"/>
              </a:cxn>
              <a:cxn ang="0">
                <a:pos x="82" y="316"/>
              </a:cxn>
              <a:cxn ang="0">
                <a:pos x="144" y="483"/>
              </a:cxn>
              <a:cxn ang="0">
                <a:pos x="311" y="545"/>
              </a:cxn>
              <a:cxn ang="0">
                <a:pos x="248" y="379"/>
              </a:cxn>
              <a:cxn ang="0">
                <a:pos x="82" y="316"/>
              </a:cxn>
            </a:cxnLst>
            <a:rect l="0" t="0" r="r" b="b"/>
            <a:pathLst>
              <a:path w="667" h="836">
                <a:moveTo>
                  <a:pt x="440" y="609"/>
                </a:moveTo>
                <a:cubicBezTo>
                  <a:pt x="380" y="670"/>
                  <a:pt x="352" y="751"/>
                  <a:pt x="357" y="830"/>
                </a:cubicBezTo>
                <a:cubicBezTo>
                  <a:pt x="437" y="836"/>
                  <a:pt x="518" y="808"/>
                  <a:pt x="579" y="747"/>
                </a:cubicBezTo>
                <a:cubicBezTo>
                  <a:pt x="640" y="686"/>
                  <a:pt x="667" y="605"/>
                  <a:pt x="662" y="525"/>
                </a:cubicBezTo>
                <a:cubicBezTo>
                  <a:pt x="583" y="520"/>
                  <a:pt x="501" y="548"/>
                  <a:pt x="440" y="609"/>
                </a:cubicBezTo>
                <a:close/>
                <a:moveTo>
                  <a:pt x="5" y="525"/>
                </a:moveTo>
                <a:cubicBezTo>
                  <a:pt x="0" y="605"/>
                  <a:pt x="28" y="686"/>
                  <a:pt x="89" y="747"/>
                </a:cubicBezTo>
                <a:cubicBezTo>
                  <a:pt x="150" y="808"/>
                  <a:pt x="231" y="836"/>
                  <a:pt x="310" y="830"/>
                </a:cubicBezTo>
                <a:cubicBezTo>
                  <a:pt x="316" y="751"/>
                  <a:pt x="288" y="670"/>
                  <a:pt x="227" y="609"/>
                </a:cubicBezTo>
                <a:cubicBezTo>
                  <a:pt x="166" y="548"/>
                  <a:pt x="85" y="520"/>
                  <a:pt x="5" y="525"/>
                </a:cubicBezTo>
                <a:close/>
                <a:moveTo>
                  <a:pt x="291" y="93"/>
                </a:moveTo>
                <a:cubicBezTo>
                  <a:pt x="291" y="130"/>
                  <a:pt x="308" y="164"/>
                  <a:pt x="334" y="186"/>
                </a:cubicBezTo>
                <a:cubicBezTo>
                  <a:pt x="360" y="164"/>
                  <a:pt x="376" y="130"/>
                  <a:pt x="376" y="93"/>
                </a:cubicBezTo>
                <a:cubicBezTo>
                  <a:pt x="376" y="56"/>
                  <a:pt x="360" y="22"/>
                  <a:pt x="334" y="0"/>
                </a:cubicBezTo>
                <a:cubicBezTo>
                  <a:pt x="308" y="22"/>
                  <a:pt x="291" y="56"/>
                  <a:pt x="291" y="93"/>
                </a:cubicBezTo>
                <a:close/>
                <a:moveTo>
                  <a:pt x="398" y="205"/>
                </a:moveTo>
                <a:cubicBezTo>
                  <a:pt x="368" y="235"/>
                  <a:pt x="354" y="276"/>
                  <a:pt x="357" y="316"/>
                </a:cubicBezTo>
                <a:cubicBezTo>
                  <a:pt x="397" y="318"/>
                  <a:pt x="437" y="304"/>
                  <a:pt x="468" y="274"/>
                </a:cubicBezTo>
                <a:cubicBezTo>
                  <a:pt x="498" y="243"/>
                  <a:pt x="512" y="203"/>
                  <a:pt x="509" y="163"/>
                </a:cubicBezTo>
                <a:cubicBezTo>
                  <a:pt x="469" y="160"/>
                  <a:pt x="429" y="174"/>
                  <a:pt x="398" y="205"/>
                </a:cubicBezTo>
                <a:close/>
                <a:moveTo>
                  <a:pt x="158" y="163"/>
                </a:moveTo>
                <a:cubicBezTo>
                  <a:pt x="156" y="203"/>
                  <a:pt x="169" y="243"/>
                  <a:pt x="200" y="274"/>
                </a:cubicBezTo>
                <a:cubicBezTo>
                  <a:pt x="230" y="304"/>
                  <a:pt x="271" y="318"/>
                  <a:pt x="311" y="316"/>
                </a:cubicBezTo>
                <a:cubicBezTo>
                  <a:pt x="313" y="276"/>
                  <a:pt x="300" y="235"/>
                  <a:pt x="269" y="205"/>
                </a:cubicBezTo>
                <a:cubicBezTo>
                  <a:pt x="239" y="174"/>
                  <a:pt x="198" y="160"/>
                  <a:pt x="158" y="163"/>
                </a:cubicBezTo>
                <a:close/>
                <a:moveTo>
                  <a:pt x="419" y="379"/>
                </a:moveTo>
                <a:cubicBezTo>
                  <a:pt x="374" y="424"/>
                  <a:pt x="353" y="485"/>
                  <a:pt x="357" y="545"/>
                </a:cubicBezTo>
                <a:cubicBezTo>
                  <a:pt x="417" y="549"/>
                  <a:pt x="478" y="528"/>
                  <a:pt x="523" y="483"/>
                </a:cubicBezTo>
                <a:cubicBezTo>
                  <a:pt x="569" y="437"/>
                  <a:pt x="590" y="376"/>
                  <a:pt x="586" y="316"/>
                </a:cubicBezTo>
                <a:cubicBezTo>
                  <a:pt x="526" y="312"/>
                  <a:pt x="465" y="333"/>
                  <a:pt x="419" y="379"/>
                </a:cubicBezTo>
                <a:close/>
                <a:moveTo>
                  <a:pt x="82" y="316"/>
                </a:moveTo>
                <a:cubicBezTo>
                  <a:pt x="78" y="376"/>
                  <a:pt x="99" y="437"/>
                  <a:pt x="144" y="483"/>
                </a:cubicBezTo>
                <a:cubicBezTo>
                  <a:pt x="190" y="528"/>
                  <a:pt x="251" y="549"/>
                  <a:pt x="311" y="545"/>
                </a:cubicBezTo>
                <a:cubicBezTo>
                  <a:pt x="315" y="485"/>
                  <a:pt x="294" y="424"/>
                  <a:pt x="248" y="379"/>
                </a:cubicBezTo>
                <a:cubicBezTo>
                  <a:pt x="203" y="333"/>
                  <a:pt x="142" y="312"/>
                  <a:pt x="82" y="3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3" name="Freeform 4841">
            <a:extLst>
              <a:ext uri="{FF2B5EF4-FFF2-40B4-BE49-F238E27FC236}">
                <a16:creationId xmlns:a16="http://schemas.microsoft.com/office/drawing/2014/main" id="{D6DD044E-4A0F-47E7-A88A-66C9591D54D0}"/>
              </a:ext>
            </a:extLst>
          </p:cNvPr>
          <p:cNvSpPr>
            <a:spLocks noEditPoints="1"/>
          </p:cNvSpPr>
          <p:nvPr/>
        </p:nvSpPr>
        <p:spPr bwMode="auto">
          <a:xfrm>
            <a:off x="4549772" y="3564607"/>
            <a:ext cx="181705" cy="262696"/>
          </a:xfrm>
          <a:custGeom>
            <a:avLst/>
            <a:gdLst>
              <a:gd name="T0" fmla="*/ 208 w 236"/>
              <a:gd name="T1" fmla="*/ 258 h 378"/>
              <a:gd name="T2" fmla="*/ 214 w 236"/>
              <a:gd name="T3" fmla="*/ 256 h 378"/>
              <a:gd name="T4" fmla="*/ 224 w 236"/>
              <a:gd name="T5" fmla="*/ 248 h 378"/>
              <a:gd name="T6" fmla="*/ 224 w 236"/>
              <a:gd name="T7" fmla="*/ 16 h 378"/>
              <a:gd name="T8" fmla="*/ 224 w 236"/>
              <a:gd name="T9" fmla="*/ 10 h 378"/>
              <a:gd name="T10" fmla="*/ 214 w 236"/>
              <a:gd name="T11" fmla="*/ 2 h 378"/>
              <a:gd name="T12" fmla="*/ 28 w 236"/>
              <a:gd name="T13" fmla="*/ 0 h 378"/>
              <a:gd name="T14" fmla="*/ 22 w 236"/>
              <a:gd name="T15" fmla="*/ 2 h 378"/>
              <a:gd name="T16" fmla="*/ 14 w 236"/>
              <a:gd name="T17" fmla="*/ 10 h 378"/>
              <a:gd name="T18" fmla="*/ 12 w 236"/>
              <a:gd name="T19" fmla="*/ 242 h 378"/>
              <a:gd name="T20" fmla="*/ 14 w 236"/>
              <a:gd name="T21" fmla="*/ 248 h 378"/>
              <a:gd name="T22" fmla="*/ 22 w 236"/>
              <a:gd name="T23" fmla="*/ 256 h 378"/>
              <a:gd name="T24" fmla="*/ 28 w 236"/>
              <a:gd name="T25" fmla="*/ 258 h 378"/>
              <a:gd name="T26" fmla="*/ 150 w 236"/>
              <a:gd name="T27" fmla="*/ 224 h 378"/>
              <a:gd name="T28" fmla="*/ 200 w 236"/>
              <a:gd name="T29" fmla="*/ 196 h 378"/>
              <a:gd name="T30" fmla="*/ 36 w 236"/>
              <a:gd name="T31" fmla="*/ 28 h 378"/>
              <a:gd name="T32" fmla="*/ 200 w 236"/>
              <a:gd name="T33" fmla="*/ 128 h 378"/>
              <a:gd name="T34" fmla="*/ 194 w 236"/>
              <a:gd name="T35" fmla="*/ 130 h 378"/>
              <a:gd name="T36" fmla="*/ 166 w 236"/>
              <a:gd name="T37" fmla="*/ 144 h 378"/>
              <a:gd name="T38" fmla="*/ 136 w 236"/>
              <a:gd name="T39" fmla="*/ 150 h 378"/>
              <a:gd name="T40" fmla="*/ 118 w 236"/>
              <a:gd name="T41" fmla="*/ 152 h 378"/>
              <a:gd name="T42" fmla="*/ 86 w 236"/>
              <a:gd name="T43" fmla="*/ 148 h 378"/>
              <a:gd name="T44" fmla="*/ 60 w 236"/>
              <a:gd name="T45" fmla="*/ 140 h 378"/>
              <a:gd name="T46" fmla="*/ 36 w 236"/>
              <a:gd name="T47" fmla="*/ 128 h 378"/>
              <a:gd name="T48" fmla="*/ 36 w 236"/>
              <a:gd name="T49" fmla="*/ 196 h 378"/>
              <a:gd name="T50" fmla="*/ 88 w 236"/>
              <a:gd name="T51" fmla="*/ 224 h 378"/>
              <a:gd name="T52" fmla="*/ 36 w 236"/>
              <a:gd name="T53" fmla="*/ 196 h 378"/>
              <a:gd name="T54" fmla="*/ 204 w 236"/>
              <a:gd name="T55" fmla="*/ 274 h 378"/>
              <a:gd name="T56" fmla="*/ 182 w 236"/>
              <a:gd name="T57" fmla="*/ 294 h 378"/>
              <a:gd name="T58" fmla="*/ 64 w 236"/>
              <a:gd name="T59" fmla="*/ 274 h 378"/>
              <a:gd name="T60" fmla="*/ 2 w 236"/>
              <a:gd name="T61" fmla="*/ 360 h 378"/>
              <a:gd name="T62" fmla="*/ 0 w 236"/>
              <a:gd name="T63" fmla="*/ 366 h 378"/>
              <a:gd name="T64" fmla="*/ 4 w 236"/>
              <a:gd name="T65" fmla="*/ 376 h 378"/>
              <a:gd name="T66" fmla="*/ 10 w 236"/>
              <a:gd name="T67" fmla="*/ 378 h 378"/>
              <a:gd name="T68" fmla="*/ 14 w 236"/>
              <a:gd name="T69" fmla="*/ 378 h 378"/>
              <a:gd name="T70" fmla="*/ 22 w 236"/>
              <a:gd name="T71" fmla="*/ 376 h 378"/>
              <a:gd name="T72" fmla="*/ 28 w 236"/>
              <a:gd name="T73" fmla="*/ 370 h 378"/>
              <a:gd name="T74" fmla="*/ 206 w 236"/>
              <a:gd name="T75" fmla="*/ 358 h 378"/>
              <a:gd name="T76" fmla="*/ 210 w 236"/>
              <a:gd name="T77" fmla="*/ 370 h 378"/>
              <a:gd name="T78" fmla="*/ 214 w 236"/>
              <a:gd name="T79" fmla="*/ 376 h 378"/>
              <a:gd name="T80" fmla="*/ 222 w 236"/>
              <a:gd name="T81" fmla="*/ 378 h 378"/>
              <a:gd name="T82" fmla="*/ 228 w 236"/>
              <a:gd name="T83" fmla="*/ 378 h 378"/>
              <a:gd name="T84" fmla="*/ 232 w 236"/>
              <a:gd name="T85" fmla="*/ 376 h 378"/>
              <a:gd name="T86" fmla="*/ 236 w 236"/>
              <a:gd name="T87" fmla="*/ 366 h 378"/>
              <a:gd name="T88" fmla="*/ 236 w 236"/>
              <a:gd name="T89" fmla="*/ 360 h 378"/>
              <a:gd name="T90" fmla="*/ 48 w 236"/>
              <a:gd name="T91" fmla="*/ 314 h 378"/>
              <a:gd name="T92" fmla="*/ 198 w 236"/>
              <a:gd name="T93" fmla="*/ 3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378">
                <a:moveTo>
                  <a:pt x="28" y="258"/>
                </a:moveTo>
                <a:lnTo>
                  <a:pt x="208" y="258"/>
                </a:lnTo>
                <a:lnTo>
                  <a:pt x="208" y="258"/>
                </a:lnTo>
                <a:lnTo>
                  <a:pt x="214" y="256"/>
                </a:lnTo>
                <a:lnTo>
                  <a:pt x="220" y="254"/>
                </a:lnTo>
                <a:lnTo>
                  <a:pt x="224" y="248"/>
                </a:lnTo>
                <a:lnTo>
                  <a:pt x="224" y="242"/>
                </a:lnTo>
                <a:lnTo>
                  <a:pt x="224" y="16"/>
                </a:lnTo>
                <a:lnTo>
                  <a:pt x="224" y="16"/>
                </a:lnTo>
                <a:lnTo>
                  <a:pt x="224" y="10"/>
                </a:lnTo>
                <a:lnTo>
                  <a:pt x="220" y="6"/>
                </a:lnTo>
                <a:lnTo>
                  <a:pt x="214" y="2"/>
                </a:lnTo>
                <a:lnTo>
                  <a:pt x="208" y="0"/>
                </a:lnTo>
                <a:lnTo>
                  <a:pt x="28" y="0"/>
                </a:lnTo>
                <a:lnTo>
                  <a:pt x="28" y="0"/>
                </a:lnTo>
                <a:lnTo>
                  <a:pt x="22" y="2"/>
                </a:lnTo>
                <a:lnTo>
                  <a:pt x="18" y="6"/>
                </a:lnTo>
                <a:lnTo>
                  <a:pt x="14" y="10"/>
                </a:lnTo>
                <a:lnTo>
                  <a:pt x="12" y="16"/>
                </a:lnTo>
                <a:lnTo>
                  <a:pt x="12" y="242"/>
                </a:lnTo>
                <a:lnTo>
                  <a:pt x="12" y="242"/>
                </a:lnTo>
                <a:lnTo>
                  <a:pt x="14" y="248"/>
                </a:lnTo>
                <a:lnTo>
                  <a:pt x="18" y="254"/>
                </a:lnTo>
                <a:lnTo>
                  <a:pt x="22" y="256"/>
                </a:lnTo>
                <a:lnTo>
                  <a:pt x="28" y="258"/>
                </a:lnTo>
                <a:lnTo>
                  <a:pt x="28" y="258"/>
                </a:lnTo>
                <a:close/>
                <a:moveTo>
                  <a:pt x="200" y="224"/>
                </a:moveTo>
                <a:lnTo>
                  <a:pt x="150" y="224"/>
                </a:lnTo>
                <a:lnTo>
                  <a:pt x="150" y="196"/>
                </a:lnTo>
                <a:lnTo>
                  <a:pt x="200" y="196"/>
                </a:lnTo>
                <a:lnTo>
                  <a:pt x="200" y="224"/>
                </a:lnTo>
                <a:close/>
                <a:moveTo>
                  <a:pt x="36" y="28"/>
                </a:moveTo>
                <a:lnTo>
                  <a:pt x="200" y="28"/>
                </a:lnTo>
                <a:lnTo>
                  <a:pt x="200" y="128"/>
                </a:lnTo>
                <a:lnTo>
                  <a:pt x="200" y="128"/>
                </a:lnTo>
                <a:lnTo>
                  <a:pt x="194" y="130"/>
                </a:lnTo>
                <a:lnTo>
                  <a:pt x="178" y="140"/>
                </a:lnTo>
                <a:lnTo>
                  <a:pt x="166" y="144"/>
                </a:lnTo>
                <a:lnTo>
                  <a:pt x="152" y="148"/>
                </a:lnTo>
                <a:lnTo>
                  <a:pt x="136" y="150"/>
                </a:lnTo>
                <a:lnTo>
                  <a:pt x="118" y="152"/>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2" y="360"/>
                </a:lnTo>
                <a:lnTo>
                  <a:pt x="0" y="366"/>
                </a:lnTo>
                <a:lnTo>
                  <a:pt x="2" y="370"/>
                </a:lnTo>
                <a:lnTo>
                  <a:pt x="4" y="376"/>
                </a:lnTo>
                <a:lnTo>
                  <a:pt x="10" y="378"/>
                </a:lnTo>
                <a:lnTo>
                  <a:pt x="10" y="378"/>
                </a:lnTo>
                <a:lnTo>
                  <a:pt x="14" y="378"/>
                </a:lnTo>
                <a:lnTo>
                  <a:pt x="14" y="378"/>
                </a:lnTo>
                <a:lnTo>
                  <a:pt x="18" y="378"/>
                </a:lnTo>
                <a:lnTo>
                  <a:pt x="22" y="376"/>
                </a:lnTo>
                <a:lnTo>
                  <a:pt x="26" y="374"/>
                </a:lnTo>
                <a:lnTo>
                  <a:pt x="28" y="370"/>
                </a:lnTo>
                <a:lnTo>
                  <a:pt x="32" y="358"/>
                </a:lnTo>
                <a:lnTo>
                  <a:pt x="206" y="358"/>
                </a:lnTo>
                <a:lnTo>
                  <a:pt x="210" y="370"/>
                </a:lnTo>
                <a:lnTo>
                  <a:pt x="210" y="370"/>
                </a:lnTo>
                <a:lnTo>
                  <a:pt x="212" y="374"/>
                </a:lnTo>
                <a:lnTo>
                  <a:pt x="214" y="376"/>
                </a:lnTo>
                <a:lnTo>
                  <a:pt x="218" y="378"/>
                </a:lnTo>
                <a:lnTo>
                  <a:pt x="222" y="378"/>
                </a:lnTo>
                <a:lnTo>
                  <a:pt x="222" y="378"/>
                </a:lnTo>
                <a:lnTo>
                  <a:pt x="228" y="378"/>
                </a:lnTo>
                <a:lnTo>
                  <a:pt x="228" y="378"/>
                </a:lnTo>
                <a:lnTo>
                  <a:pt x="232" y="376"/>
                </a:lnTo>
                <a:lnTo>
                  <a:pt x="236" y="370"/>
                </a:lnTo>
                <a:lnTo>
                  <a:pt x="236" y="366"/>
                </a:lnTo>
                <a:lnTo>
                  <a:pt x="236" y="360"/>
                </a:lnTo>
                <a:lnTo>
                  <a:pt x="236" y="360"/>
                </a:lnTo>
                <a:close/>
                <a:moveTo>
                  <a:pt x="40" y="338"/>
                </a:moveTo>
                <a:lnTo>
                  <a:pt x="48" y="314"/>
                </a:lnTo>
                <a:lnTo>
                  <a:pt x="190" y="314"/>
                </a:lnTo>
                <a:lnTo>
                  <a:pt x="198" y="338"/>
                </a:lnTo>
                <a:lnTo>
                  <a:pt x="40" y="338"/>
                </a:lnTo>
                <a:close/>
              </a:path>
            </a:pathLst>
          </a:custGeom>
          <a:solidFill>
            <a:schemeClr val="bg1"/>
          </a:solidFill>
          <a:ln>
            <a:noFill/>
          </a:ln>
        </p:spPr>
        <p:txBody>
          <a:bodyPr vert="horz" wrap="square" lIns="75221" tIns="37611" rIns="75221" bIns="37611" numCol="1" anchor="t" anchorCtr="0" compatLnSpc="1">
            <a:prstTxWarp prst="textNoShape">
              <a:avLst/>
            </a:prstTxWarp>
          </a:bodyPr>
          <a:lstStyle/>
          <a:p>
            <a:pPr defTabSz="838134"/>
            <a:endParaRPr lang="en-GB" sz="1000">
              <a:solidFill>
                <a:prstClr val="black"/>
              </a:solidFill>
              <a:latin typeface="Arial"/>
            </a:endParaRPr>
          </a:p>
        </p:txBody>
      </p:sp>
      <p:pic>
        <p:nvPicPr>
          <p:cNvPr id="804" name="Picture 803">
            <a:extLst>
              <a:ext uri="{FF2B5EF4-FFF2-40B4-BE49-F238E27FC236}">
                <a16:creationId xmlns:a16="http://schemas.microsoft.com/office/drawing/2014/main" id="{13D208D1-39D0-450D-BF69-161ACBB5A4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01900" y="4057265"/>
            <a:ext cx="283989" cy="227422"/>
          </a:xfrm>
          <a:prstGeom prst="rect">
            <a:avLst/>
          </a:prstGeom>
        </p:spPr>
      </p:pic>
      <p:sp>
        <p:nvSpPr>
          <p:cNvPr id="805" name="TextBox 804">
            <a:extLst>
              <a:ext uri="{FF2B5EF4-FFF2-40B4-BE49-F238E27FC236}">
                <a16:creationId xmlns:a16="http://schemas.microsoft.com/office/drawing/2014/main" id="{81920340-3E32-418E-A4F8-BDFB3FFE207A}"/>
              </a:ext>
            </a:extLst>
          </p:cNvPr>
          <p:cNvSpPr txBox="1"/>
          <p:nvPr/>
        </p:nvSpPr>
        <p:spPr>
          <a:xfrm>
            <a:off x="4621780" y="3909357"/>
            <a:ext cx="530308" cy="231109"/>
          </a:xfrm>
          <a:prstGeom prst="rect">
            <a:avLst/>
          </a:prstGeom>
          <a:noFill/>
        </p:spPr>
        <p:txBody>
          <a:bodyPr wrap="square" lIns="0" tIns="0" rIns="0" bIns="0" rtlCol="0">
            <a:noAutofit/>
          </a:bodyPr>
          <a:lstStyle/>
          <a:p>
            <a:pPr>
              <a:spcAft>
                <a:spcPts val="600"/>
              </a:spcAft>
            </a:pPr>
            <a:r>
              <a:rPr lang="en-GB" sz="1000" dirty="0">
                <a:solidFill>
                  <a:schemeClr val="bg1"/>
                </a:solidFill>
              </a:rPr>
              <a:t>Industry</a:t>
            </a:r>
          </a:p>
        </p:txBody>
      </p:sp>
      <p:sp>
        <p:nvSpPr>
          <p:cNvPr id="806" name="TextBox 805">
            <a:extLst>
              <a:ext uri="{FF2B5EF4-FFF2-40B4-BE49-F238E27FC236}">
                <a16:creationId xmlns:a16="http://schemas.microsoft.com/office/drawing/2014/main" id="{BBFB26D0-E965-4679-902F-58DD4E6857E6}"/>
              </a:ext>
            </a:extLst>
          </p:cNvPr>
          <p:cNvSpPr txBox="1"/>
          <p:nvPr/>
        </p:nvSpPr>
        <p:spPr>
          <a:xfrm>
            <a:off x="5393605" y="3913249"/>
            <a:ext cx="740343" cy="278089"/>
          </a:xfrm>
          <a:prstGeom prst="rect">
            <a:avLst/>
          </a:prstGeom>
          <a:noFill/>
        </p:spPr>
        <p:txBody>
          <a:bodyPr wrap="square" lIns="0" tIns="0" rIns="0" bIns="0" rtlCol="0">
            <a:noAutofit/>
          </a:bodyPr>
          <a:lstStyle/>
          <a:p>
            <a:pPr>
              <a:spcAft>
                <a:spcPts val="600"/>
              </a:spcAft>
            </a:pPr>
            <a:r>
              <a:rPr lang="en-GB" sz="1000" dirty="0">
                <a:solidFill>
                  <a:schemeClr val="bg1"/>
                </a:solidFill>
              </a:rPr>
              <a:t>Residential</a:t>
            </a:r>
          </a:p>
        </p:txBody>
      </p:sp>
      <p:sp>
        <p:nvSpPr>
          <p:cNvPr id="807" name="TextBox 806">
            <a:extLst>
              <a:ext uri="{FF2B5EF4-FFF2-40B4-BE49-F238E27FC236}">
                <a16:creationId xmlns:a16="http://schemas.microsoft.com/office/drawing/2014/main" id="{D7B64E27-848B-45B7-86FD-B65152F103AE}"/>
              </a:ext>
            </a:extLst>
          </p:cNvPr>
          <p:cNvSpPr txBox="1"/>
          <p:nvPr/>
        </p:nvSpPr>
        <p:spPr>
          <a:xfrm>
            <a:off x="4765796" y="3636555"/>
            <a:ext cx="694866" cy="288092"/>
          </a:xfrm>
          <a:prstGeom prst="rect">
            <a:avLst/>
          </a:prstGeom>
          <a:noFill/>
        </p:spPr>
        <p:txBody>
          <a:bodyPr wrap="square" lIns="0" tIns="0" rIns="0" bIns="0" rtlCol="0">
            <a:noAutofit/>
          </a:bodyPr>
          <a:lstStyle/>
          <a:p>
            <a:pPr>
              <a:spcAft>
                <a:spcPts val="600"/>
              </a:spcAft>
            </a:pPr>
            <a:r>
              <a:rPr lang="en-GB" sz="1000" dirty="0">
                <a:solidFill>
                  <a:schemeClr val="bg1"/>
                </a:solidFill>
              </a:rPr>
              <a:t>Transport</a:t>
            </a:r>
          </a:p>
        </p:txBody>
      </p:sp>
      <p:sp>
        <p:nvSpPr>
          <p:cNvPr id="808" name="TextBox 807">
            <a:extLst>
              <a:ext uri="{FF2B5EF4-FFF2-40B4-BE49-F238E27FC236}">
                <a16:creationId xmlns:a16="http://schemas.microsoft.com/office/drawing/2014/main" id="{B1A94B36-0998-4E4B-91E7-89606E03743C}"/>
              </a:ext>
            </a:extLst>
          </p:cNvPr>
          <p:cNvSpPr txBox="1"/>
          <p:nvPr/>
        </p:nvSpPr>
        <p:spPr>
          <a:xfrm>
            <a:off x="5414661" y="3409193"/>
            <a:ext cx="694866" cy="288092"/>
          </a:xfrm>
          <a:prstGeom prst="rect">
            <a:avLst/>
          </a:prstGeom>
          <a:noFill/>
        </p:spPr>
        <p:txBody>
          <a:bodyPr wrap="square" lIns="0" tIns="0" rIns="0" bIns="0" rtlCol="0">
            <a:noAutofit/>
          </a:bodyPr>
          <a:lstStyle/>
          <a:p>
            <a:pPr>
              <a:spcAft>
                <a:spcPts val="600"/>
              </a:spcAft>
            </a:pPr>
            <a:r>
              <a:rPr lang="en-GB" sz="1000" dirty="0">
                <a:solidFill>
                  <a:schemeClr val="bg1"/>
                </a:solidFill>
              </a:rPr>
              <a:t>Agriculture</a:t>
            </a:r>
          </a:p>
        </p:txBody>
      </p:sp>
      <p:sp>
        <p:nvSpPr>
          <p:cNvPr id="809" name="Rectangle 808">
            <a:extLst>
              <a:ext uri="{FF2B5EF4-FFF2-40B4-BE49-F238E27FC236}">
                <a16:creationId xmlns:a16="http://schemas.microsoft.com/office/drawing/2014/main" id="{B7758421-DB17-46C4-9369-2D8465EC9D5B}"/>
              </a:ext>
            </a:extLst>
          </p:cNvPr>
          <p:cNvSpPr/>
          <p:nvPr/>
        </p:nvSpPr>
        <p:spPr bwMode="ltGray">
          <a:xfrm>
            <a:off x="4241941" y="1332359"/>
            <a:ext cx="5598353" cy="1925667"/>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073"/>
            <a:endParaRPr lang="en-US" sz="1814" dirty="0" err="1">
              <a:solidFill>
                <a:prstClr val="white"/>
              </a:solidFill>
              <a:latin typeface="Georgia" pitchFamily="18" charset="0"/>
            </a:endParaRPr>
          </a:p>
        </p:txBody>
      </p:sp>
      <p:sp>
        <p:nvSpPr>
          <p:cNvPr id="810" name="TextBox 809">
            <a:extLst>
              <a:ext uri="{FF2B5EF4-FFF2-40B4-BE49-F238E27FC236}">
                <a16:creationId xmlns:a16="http://schemas.microsoft.com/office/drawing/2014/main" id="{2F499F83-A8AA-4972-95D0-8C0AD55B9072}"/>
              </a:ext>
            </a:extLst>
          </p:cNvPr>
          <p:cNvSpPr txBox="1"/>
          <p:nvPr/>
        </p:nvSpPr>
        <p:spPr>
          <a:xfrm>
            <a:off x="4693788" y="4131816"/>
            <a:ext cx="1019790" cy="288092"/>
          </a:xfrm>
          <a:prstGeom prst="rect">
            <a:avLst/>
          </a:prstGeom>
          <a:noFill/>
        </p:spPr>
        <p:txBody>
          <a:bodyPr wrap="square" lIns="0" tIns="0" rIns="0" bIns="0" rtlCol="0">
            <a:noAutofit/>
          </a:bodyPr>
          <a:lstStyle/>
          <a:p>
            <a:pPr>
              <a:spcAft>
                <a:spcPts val="600"/>
              </a:spcAft>
            </a:pPr>
            <a:r>
              <a:rPr lang="en-GB" sz="1000" dirty="0">
                <a:solidFill>
                  <a:schemeClr val="bg1"/>
                </a:solidFill>
              </a:rPr>
              <a:t>Commercial and public services</a:t>
            </a:r>
          </a:p>
        </p:txBody>
      </p:sp>
      <p:pic>
        <p:nvPicPr>
          <p:cNvPr id="811" name="Picture 18" descr="Related image">
            <a:extLst>
              <a:ext uri="{FF2B5EF4-FFF2-40B4-BE49-F238E27FC236}">
                <a16:creationId xmlns:a16="http://schemas.microsoft.com/office/drawing/2014/main" id="{B48A9592-2316-494C-B98F-5BA7E7C0A2D0}"/>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370342" y="4033249"/>
            <a:ext cx="395454" cy="395454"/>
          </a:xfrm>
          <a:prstGeom prst="rect">
            <a:avLst/>
          </a:prstGeom>
          <a:noFill/>
          <a:extLst>
            <a:ext uri="{909E8E84-426E-40DD-AFC4-6F175D3DCCD1}">
              <a14:hiddenFill xmlns:a14="http://schemas.microsoft.com/office/drawing/2010/main">
                <a:solidFill>
                  <a:srgbClr val="FFFFFF"/>
                </a:solidFill>
              </a14:hiddenFill>
            </a:ext>
          </a:extLst>
        </p:spPr>
      </p:pic>
      <p:sp>
        <p:nvSpPr>
          <p:cNvPr id="812" name="Freeform 4951">
            <a:extLst>
              <a:ext uri="{FF2B5EF4-FFF2-40B4-BE49-F238E27FC236}">
                <a16:creationId xmlns:a16="http://schemas.microsoft.com/office/drawing/2014/main" id="{BBCF2E19-C7D7-4015-BF8E-A1D4BFBF8EA1}"/>
              </a:ext>
            </a:extLst>
          </p:cNvPr>
          <p:cNvSpPr>
            <a:spLocks noEditPoints="1"/>
          </p:cNvSpPr>
          <p:nvPr/>
        </p:nvSpPr>
        <p:spPr bwMode="auto">
          <a:xfrm>
            <a:off x="8233980" y="6225675"/>
            <a:ext cx="225502" cy="240536"/>
          </a:xfrm>
          <a:custGeom>
            <a:avLst/>
            <a:gdLst>
              <a:gd name="T0" fmla="*/ 282 w 300"/>
              <a:gd name="T1" fmla="*/ 168 h 320"/>
              <a:gd name="T2" fmla="*/ 278 w 300"/>
              <a:gd name="T3" fmla="*/ 146 h 320"/>
              <a:gd name="T4" fmla="*/ 286 w 300"/>
              <a:gd name="T5" fmla="*/ 116 h 320"/>
              <a:gd name="T6" fmla="*/ 294 w 300"/>
              <a:gd name="T7" fmla="*/ 108 h 320"/>
              <a:gd name="T8" fmla="*/ 298 w 300"/>
              <a:gd name="T9" fmla="*/ 100 h 320"/>
              <a:gd name="T10" fmla="*/ 248 w 300"/>
              <a:gd name="T11" fmla="*/ 44 h 320"/>
              <a:gd name="T12" fmla="*/ 242 w 300"/>
              <a:gd name="T13" fmla="*/ 42 h 320"/>
              <a:gd name="T14" fmla="*/ 234 w 300"/>
              <a:gd name="T15" fmla="*/ 44 h 320"/>
              <a:gd name="T16" fmla="*/ 232 w 300"/>
              <a:gd name="T17" fmla="*/ 54 h 320"/>
              <a:gd name="T18" fmla="*/ 270 w 300"/>
              <a:gd name="T19" fmla="*/ 108 h 320"/>
              <a:gd name="T20" fmla="*/ 260 w 300"/>
              <a:gd name="T21" fmla="*/ 134 h 320"/>
              <a:gd name="T22" fmla="*/ 262 w 300"/>
              <a:gd name="T23" fmla="*/ 162 h 320"/>
              <a:gd name="T24" fmla="*/ 274 w 300"/>
              <a:gd name="T25" fmla="*/ 192 h 320"/>
              <a:gd name="T26" fmla="*/ 282 w 300"/>
              <a:gd name="T27" fmla="*/ 210 h 320"/>
              <a:gd name="T28" fmla="*/ 280 w 300"/>
              <a:gd name="T29" fmla="*/ 224 h 320"/>
              <a:gd name="T30" fmla="*/ 264 w 300"/>
              <a:gd name="T31" fmla="*/ 234 h 320"/>
              <a:gd name="T32" fmla="*/ 252 w 300"/>
              <a:gd name="T33" fmla="*/ 230 h 320"/>
              <a:gd name="T34" fmla="*/ 248 w 300"/>
              <a:gd name="T35" fmla="*/ 128 h 320"/>
              <a:gd name="T36" fmla="*/ 242 w 300"/>
              <a:gd name="T37" fmla="*/ 114 h 320"/>
              <a:gd name="T38" fmla="*/ 206 w 300"/>
              <a:gd name="T39" fmla="*/ 110 h 320"/>
              <a:gd name="T40" fmla="*/ 206 w 300"/>
              <a:gd name="T41" fmla="*/ 10 h 320"/>
              <a:gd name="T42" fmla="*/ 192 w 300"/>
              <a:gd name="T43" fmla="*/ 0 h 320"/>
              <a:gd name="T44" fmla="*/ 42 w 300"/>
              <a:gd name="T45" fmla="*/ 2 h 320"/>
              <a:gd name="T46" fmla="*/ 32 w 300"/>
              <a:gd name="T47" fmla="*/ 14 h 320"/>
              <a:gd name="T48" fmla="*/ 16 w 300"/>
              <a:gd name="T49" fmla="*/ 290 h 320"/>
              <a:gd name="T50" fmla="*/ 2 w 300"/>
              <a:gd name="T51" fmla="*/ 300 h 320"/>
              <a:gd name="T52" fmla="*/ 2 w 300"/>
              <a:gd name="T53" fmla="*/ 310 h 320"/>
              <a:gd name="T54" fmla="*/ 16 w 300"/>
              <a:gd name="T55" fmla="*/ 320 h 320"/>
              <a:gd name="T56" fmla="*/ 224 w 300"/>
              <a:gd name="T57" fmla="*/ 320 h 320"/>
              <a:gd name="T58" fmla="*/ 234 w 300"/>
              <a:gd name="T59" fmla="*/ 316 h 320"/>
              <a:gd name="T60" fmla="*/ 238 w 300"/>
              <a:gd name="T61" fmla="*/ 306 h 320"/>
              <a:gd name="T62" fmla="*/ 230 w 300"/>
              <a:gd name="T63" fmla="*/ 292 h 320"/>
              <a:gd name="T64" fmla="*/ 206 w 300"/>
              <a:gd name="T65" fmla="*/ 128 h 320"/>
              <a:gd name="T66" fmla="*/ 230 w 300"/>
              <a:gd name="T67" fmla="*/ 128 h 320"/>
              <a:gd name="T68" fmla="*/ 230 w 300"/>
              <a:gd name="T69" fmla="*/ 226 h 320"/>
              <a:gd name="T70" fmla="*/ 240 w 300"/>
              <a:gd name="T71" fmla="*/ 242 h 320"/>
              <a:gd name="T72" fmla="*/ 256 w 300"/>
              <a:gd name="T73" fmla="*/ 252 h 320"/>
              <a:gd name="T74" fmla="*/ 272 w 300"/>
              <a:gd name="T75" fmla="*/ 252 h 320"/>
              <a:gd name="T76" fmla="*/ 292 w 300"/>
              <a:gd name="T77" fmla="*/ 242 h 320"/>
              <a:gd name="T78" fmla="*/ 300 w 300"/>
              <a:gd name="T79" fmla="*/ 224 h 320"/>
              <a:gd name="T80" fmla="*/ 300 w 300"/>
              <a:gd name="T81" fmla="*/ 206 h 320"/>
              <a:gd name="T82" fmla="*/ 290 w 300"/>
              <a:gd name="T83" fmla="*/ 182 h 320"/>
              <a:gd name="T84" fmla="*/ 172 w 300"/>
              <a:gd name="T85" fmla="*/ 130 h 320"/>
              <a:gd name="T86" fmla="*/ 162 w 300"/>
              <a:gd name="T87" fmla="*/ 136 h 320"/>
              <a:gd name="T88" fmla="*/ 72 w 300"/>
              <a:gd name="T89" fmla="*/ 136 h 320"/>
              <a:gd name="T90" fmla="*/ 66 w 300"/>
              <a:gd name="T91" fmla="*/ 126 h 320"/>
              <a:gd name="T92" fmla="*/ 68 w 300"/>
              <a:gd name="T93" fmla="*/ 40 h 320"/>
              <a:gd name="T94" fmla="*/ 76 w 300"/>
              <a:gd name="T95" fmla="*/ 34 h 320"/>
              <a:gd name="T96" fmla="*/ 166 w 300"/>
              <a:gd name="T97" fmla="*/ 36 h 320"/>
              <a:gd name="T98" fmla="*/ 172 w 300"/>
              <a:gd name="T99" fmla="*/ 4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 h="320">
                <a:moveTo>
                  <a:pt x="290" y="182"/>
                </a:moveTo>
                <a:lnTo>
                  <a:pt x="290" y="182"/>
                </a:lnTo>
                <a:lnTo>
                  <a:pt x="282" y="168"/>
                </a:lnTo>
                <a:lnTo>
                  <a:pt x="280" y="158"/>
                </a:lnTo>
                <a:lnTo>
                  <a:pt x="278" y="146"/>
                </a:lnTo>
                <a:lnTo>
                  <a:pt x="278" y="146"/>
                </a:lnTo>
                <a:lnTo>
                  <a:pt x="280" y="136"/>
                </a:lnTo>
                <a:lnTo>
                  <a:pt x="282" y="128"/>
                </a:lnTo>
                <a:lnTo>
                  <a:pt x="286" y="116"/>
                </a:lnTo>
                <a:lnTo>
                  <a:pt x="292" y="110"/>
                </a:lnTo>
                <a:lnTo>
                  <a:pt x="294" y="108"/>
                </a:lnTo>
                <a:lnTo>
                  <a:pt x="294" y="108"/>
                </a:lnTo>
                <a:lnTo>
                  <a:pt x="298" y="104"/>
                </a:lnTo>
                <a:lnTo>
                  <a:pt x="298" y="100"/>
                </a:lnTo>
                <a:lnTo>
                  <a:pt x="298" y="100"/>
                </a:lnTo>
                <a:lnTo>
                  <a:pt x="298" y="96"/>
                </a:lnTo>
                <a:lnTo>
                  <a:pt x="296" y="94"/>
                </a:lnTo>
                <a:lnTo>
                  <a:pt x="248" y="44"/>
                </a:lnTo>
                <a:lnTo>
                  <a:pt x="248" y="44"/>
                </a:lnTo>
                <a:lnTo>
                  <a:pt x="244" y="42"/>
                </a:lnTo>
                <a:lnTo>
                  <a:pt x="242" y="42"/>
                </a:lnTo>
                <a:lnTo>
                  <a:pt x="238" y="42"/>
                </a:lnTo>
                <a:lnTo>
                  <a:pt x="234" y="44"/>
                </a:lnTo>
                <a:lnTo>
                  <a:pt x="234" y="44"/>
                </a:lnTo>
                <a:lnTo>
                  <a:pt x="232" y="48"/>
                </a:lnTo>
                <a:lnTo>
                  <a:pt x="232" y="50"/>
                </a:lnTo>
                <a:lnTo>
                  <a:pt x="232" y="54"/>
                </a:lnTo>
                <a:lnTo>
                  <a:pt x="234" y="58"/>
                </a:lnTo>
                <a:lnTo>
                  <a:pt x="270" y="108"/>
                </a:lnTo>
                <a:lnTo>
                  <a:pt x="270" y="108"/>
                </a:lnTo>
                <a:lnTo>
                  <a:pt x="266" y="116"/>
                </a:lnTo>
                <a:lnTo>
                  <a:pt x="264" y="124"/>
                </a:lnTo>
                <a:lnTo>
                  <a:pt x="260" y="134"/>
                </a:lnTo>
                <a:lnTo>
                  <a:pt x="260" y="146"/>
                </a:lnTo>
                <a:lnTo>
                  <a:pt x="260" y="146"/>
                </a:lnTo>
                <a:lnTo>
                  <a:pt x="262" y="162"/>
                </a:lnTo>
                <a:lnTo>
                  <a:pt x="264" y="174"/>
                </a:lnTo>
                <a:lnTo>
                  <a:pt x="268" y="184"/>
                </a:lnTo>
                <a:lnTo>
                  <a:pt x="274" y="192"/>
                </a:lnTo>
                <a:lnTo>
                  <a:pt x="274" y="192"/>
                </a:lnTo>
                <a:lnTo>
                  <a:pt x="280" y="204"/>
                </a:lnTo>
                <a:lnTo>
                  <a:pt x="282" y="210"/>
                </a:lnTo>
                <a:lnTo>
                  <a:pt x="282" y="218"/>
                </a:lnTo>
                <a:lnTo>
                  <a:pt x="282" y="218"/>
                </a:lnTo>
                <a:lnTo>
                  <a:pt x="280" y="224"/>
                </a:lnTo>
                <a:lnTo>
                  <a:pt x="278" y="228"/>
                </a:lnTo>
                <a:lnTo>
                  <a:pt x="272" y="232"/>
                </a:lnTo>
                <a:lnTo>
                  <a:pt x="264" y="234"/>
                </a:lnTo>
                <a:lnTo>
                  <a:pt x="264" y="234"/>
                </a:lnTo>
                <a:lnTo>
                  <a:pt x="258" y="232"/>
                </a:lnTo>
                <a:lnTo>
                  <a:pt x="252" y="230"/>
                </a:lnTo>
                <a:lnTo>
                  <a:pt x="250" y="224"/>
                </a:lnTo>
                <a:lnTo>
                  <a:pt x="248" y="218"/>
                </a:lnTo>
                <a:lnTo>
                  <a:pt x="248" y="128"/>
                </a:lnTo>
                <a:lnTo>
                  <a:pt x="248" y="128"/>
                </a:lnTo>
                <a:lnTo>
                  <a:pt x="246" y="120"/>
                </a:lnTo>
                <a:lnTo>
                  <a:pt x="242" y="114"/>
                </a:lnTo>
                <a:lnTo>
                  <a:pt x="238" y="110"/>
                </a:lnTo>
                <a:lnTo>
                  <a:pt x="230" y="110"/>
                </a:lnTo>
                <a:lnTo>
                  <a:pt x="206" y="110"/>
                </a:lnTo>
                <a:lnTo>
                  <a:pt x="206" y="14"/>
                </a:lnTo>
                <a:lnTo>
                  <a:pt x="206" y="14"/>
                </a:lnTo>
                <a:lnTo>
                  <a:pt x="206" y="10"/>
                </a:lnTo>
                <a:lnTo>
                  <a:pt x="202" y="4"/>
                </a:lnTo>
                <a:lnTo>
                  <a:pt x="198" y="2"/>
                </a:lnTo>
                <a:lnTo>
                  <a:pt x="192" y="0"/>
                </a:lnTo>
                <a:lnTo>
                  <a:pt x="48" y="0"/>
                </a:lnTo>
                <a:lnTo>
                  <a:pt x="48" y="0"/>
                </a:lnTo>
                <a:lnTo>
                  <a:pt x="42" y="2"/>
                </a:lnTo>
                <a:lnTo>
                  <a:pt x="38" y="4"/>
                </a:lnTo>
                <a:lnTo>
                  <a:pt x="34" y="10"/>
                </a:lnTo>
                <a:lnTo>
                  <a:pt x="32" y="14"/>
                </a:lnTo>
                <a:lnTo>
                  <a:pt x="32" y="290"/>
                </a:lnTo>
                <a:lnTo>
                  <a:pt x="16" y="290"/>
                </a:lnTo>
                <a:lnTo>
                  <a:pt x="16" y="290"/>
                </a:lnTo>
                <a:lnTo>
                  <a:pt x="10" y="292"/>
                </a:lnTo>
                <a:lnTo>
                  <a:pt x="4" y="294"/>
                </a:lnTo>
                <a:lnTo>
                  <a:pt x="2" y="300"/>
                </a:lnTo>
                <a:lnTo>
                  <a:pt x="0" y="306"/>
                </a:lnTo>
                <a:lnTo>
                  <a:pt x="0" y="306"/>
                </a:lnTo>
                <a:lnTo>
                  <a:pt x="2" y="310"/>
                </a:lnTo>
                <a:lnTo>
                  <a:pt x="4" y="316"/>
                </a:lnTo>
                <a:lnTo>
                  <a:pt x="10" y="318"/>
                </a:lnTo>
                <a:lnTo>
                  <a:pt x="16" y="320"/>
                </a:lnTo>
                <a:lnTo>
                  <a:pt x="48" y="320"/>
                </a:lnTo>
                <a:lnTo>
                  <a:pt x="192" y="320"/>
                </a:lnTo>
                <a:lnTo>
                  <a:pt x="224" y="320"/>
                </a:lnTo>
                <a:lnTo>
                  <a:pt x="224" y="320"/>
                </a:lnTo>
                <a:lnTo>
                  <a:pt x="230" y="318"/>
                </a:lnTo>
                <a:lnTo>
                  <a:pt x="234" y="316"/>
                </a:lnTo>
                <a:lnTo>
                  <a:pt x="238" y="310"/>
                </a:lnTo>
                <a:lnTo>
                  <a:pt x="238" y="306"/>
                </a:lnTo>
                <a:lnTo>
                  <a:pt x="238" y="306"/>
                </a:lnTo>
                <a:lnTo>
                  <a:pt x="238" y="300"/>
                </a:lnTo>
                <a:lnTo>
                  <a:pt x="234" y="294"/>
                </a:lnTo>
                <a:lnTo>
                  <a:pt x="230" y="292"/>
                </a:lnTo>
                <a:lnTo>
                  <a:pt x="224" y="290"/>
                </a:lnTo>
                <a:lnTo>
                  <a:pt x="206" y="290"/>
                </a:lnTo>
                <a:lnTo>
                  <a:pt x="206" y="128"/>
                </a:lnTo>
                <a:lnTo>
                  <a:pt x="230" y="128"/>
                </a:lnTo>
                <a:lnTo>
                  <a:pt x="230" y="128"/>
                </a:lnTo>
                <a:lnTo>
                  <a:pt x="230" y="128"/>
                </a:lnTo>
                <a:lnTo>
                  <a:pt x="230" y="218"/>
                </a:lnTo>
                <a:lnTo>
                  <a:pt x="230" y="218"/>
                </a:lnTo>
                <a:lnTo>
                  <a:pt x="230" y="226"/>
                </a:lnTo>
                <a:lnTo>
                  <a:pt x="232" y="232"/>
                </a:lnTo>
                <a:lnTo>
                  <a:pt x="234" y="238"/>
                </a:lnTo>
                <a:lnTo>
                  <a:pt x="240" y="242"/>
                </a:lnTo>
                <a:lnTo>
                  <a:pt x="244" y="246"/>
                </a:lnTo>
                <a:lnTo>
                  <a:pt x="250" y="250"/>
                </a:lnTo>
                <a:lnTo>
                  <a:pt x="256" y="252"/>
                </a:lnTo>
                <a:lnTo>
                  <a:pt x="264" y="252"/>
                </a:lnTo>
                <a:lnTo>
                  <a:pt x="264" y="252"/>
                </a:lnTo>
                <a:lnTo>
                  <a:pt x="272" y="252"/>
                </a:lnTo>
                <a:lnTo>
                  <a:pt x="280" y="250"/>
                </a:lnTo>
                <a:lnTo>
                  <a:pt x="286" y="246"/>
                </a:lnTo>
                <a:lnTo>
                  <a:pt x="292" y="242"/>
                </a:lnTo>
                <a:lnTo>
                  <a:pt x="296" y="236"/>
                </a:lnTo>
                <a:lnTo>
                  <a:pt x="298" y="230"/>
                </a:lnTo>
                <a:lnTo>
                  <a:pt x="300" y="224"/>
                </a:lnTo>
                <a:lnTo>
                  <a:pt x="300" y="218"/>
                </a:lnTo>
                <a:lnTo>
                  <a:pt x="300" y="218"/>
                </a:lnTo>
                <a:lnTo>
                  <a:pt x="300" y="206"/>
                </a:lnTo>
                <a:lnTo>
                  <a:pt x="298" y="198"/>
                </a:lnTo>
                <a:lnTo>
                  <a:pt x="290" y="182"/>
                </a:lnTo>
                <a:lnTo>
                  <a:pt x="290" y="182"/>
                </a:lnTo>
                <a:close/>
                <a:moveTo>
                  <a:pt x="172" y="126"/>
                </a:moveTo>
                <a:lnTo>
                  <a:pt x="172" y="126"/>
                </a:lnTo>
                <a:lnTo>
                  <a:pt x="172" y="130"/>
                </a:lnTo>
                <a:lnTo>
                  <a:pt x="170" y="134"/>
                </a:lnTo>
                <a:lnTo>
                  <a:pt x="166" y="136"/>
                </a:lnTo>
                <a:lnTo>
                  <a:pt x="162" y="136"/>
                </a:lnTo>
                <a:lnTo>
                  <a:pt x="76" y="136"/>
                </a:lnTo>
                <a:lnTo>
                  <a:pt x="76" y="136"/>
                </a:lnTo>
                <a:lnTo>
                  <a:pt x="72" y="136"/>
                </a:lnTo>
                <a:lnTo>
                  <a:pt x="70" y="134"/>
                </a:lnTo>
                <a:lnTo>
                  <a:pt x="68" y="130"/>
                </a:lnTo>
                <a:lnTo>
                  <a:pt x="66" y="126"/>
                </a:lnTo>
                <a:lnTo>
                  <a:pt x="66" y="44"/>
                </a:lnTo>
                <a:lnTo>
                  <a:pt x="66" y="44"/>
                </a:lnTo>
                <a:lnTo>
                  <a:pt x="68" y="40"/>
                </a:lnTo>
                <a:lnTo>
                  <a:pt x="70" y="38"/>
                </a:lnTo>
                <a:lnTo>
                  <a:pt x="72" y="36"/>
                </a:lnTo>
                <a:lnTo>
                  <a:pt x="76" y="34"/>
                </a:lnTo>
                <a:lnTo>
                  <a:pt x="162" y="34"/>
                </a:lnTo>
                <a:lnTo>
                  <a:pt x="162" y="34"/>
                </a:lnTo>
                <a:lnTo>
                  <a:pt x="166" y="36"/>
                </a:lnTo>
                <a:lnTo>
                  <a:pt x="170" y="38"/>
                </a:lnTo>
                <a:lnTo>
                  <a:pt x="172" y="40"/>
                </a:lnTo>
                <a:lnTo>
                  <a:pt x="172" y="44"/>
                </a:lnTo>
                <a:lnTo>
                  <a:pt x="172" y="12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3" name="Freeform 4932">
            <a:extLst>
              <a:ext uri="{FF2B5EF4-FFF2-40B4-BE49-F238E27FC236}">
                <a16:creationId xmlns:a16="http://schemas.microsoft.com/office/drawing/2014/main" id="{B100D862-4263-42CE-B924-14DEF1D9539A}"/>
              </a:ext>
            </a:extLst>
          </p:cNvPr>
          <p:cNvSpPr>
            <a:spLocks noEditPoints="1"/>
          </p:cNvSpPr>
          <p:nvPr/>
        </p:nvSpPr>
        <p:spPr bwMode="auto">
          <a:xfrm>
            <a:off x="9363662" y="5144347"/>
            <a:ext cx="264621" cy="234720"/>
          </a:xfrm>
          <a:custGeom>
            <a:avLst/>
            <a:gdLst>
              <a:gd name="T0" fmla="*/ 300 w 354"/>
              <a:gd name="T1" fmla="*/ 48 h 314"/>
              <a:gd name="T2" fmla="*/ 286 w 354"/>
              <a:gd name="T3" fmla="*/ 14 h 314"/>
              <a:gd name="T4" fmla="*/ 286 w 354"/>
              <a:gd name="T5" fmla="*/ 4 h 314"/>
              <a:gd name="T6" fmla="*/ 276 w 354"/>
              <a:gd name="T7" fmla="*/ 0 h 314"/>
              <a:gd name="T8" fmla="*/ 258 w 354"/>
              <a:gd name="T9" fmla="*/ 10 h 314"/>
              <a:gd name="T10" fmla="*/ 232 w 354"/>
              <a:gd name="T11" fmla="*/ 54 h 314"/>
              <a:gd name="T12" fmla="*/ 172 w 354"/>
              <a:gd name="T13" fmla="*/ 16 h 314"/>
              <a:gd name="T14" fmla="*/ 90 w 354"/>
              <a:gd name="T15" fmla="*/ 42 h 314"/>
              <a:gd name="T16" fmla="*/ 88 w 354"/>
              <a:gd name="T17" fmla="*/ 34 h 314"/>
              <a:gd name="T18" fmla="*/ 48 w 354"/>
              <a:gd name="T19" fmla="*/ 32 h 314"/>
              <a:gd name="T20" fmla="*/ 40 w 354"/>
              <a:gd name="T21" fmla="*/ 34 h 314"/>
              <a:gd name="T22" fmla="*/ 38 w 354"/>
              <a:gd name="T23" fmla="*/ 104 h 314"/>
              <a:gd name="T24" fmla="*/ 0 w 354"/>
              <a:gd name="T25" fmla="*/ 132 h 314"/>
              <a:gd name="T26" fmla="*/ 4 w 354"/>
              <a:gd name="T27" fmla="*/ 144 h 314"/>
              <a:gd name="T28" fmla="*/ 38 w 354"/>
              <a:gd name="T29" fmla="*/ 298 h 314"/>
              <a:gd name="T30" fmla="*/ 42 w 354"/>
              <a:gd name="T31" fmla="*/ 310 h 314"/>
              <a:gd name="T32" fmla="*/ 290 w 354"/>
              <a:gd name="T33" fmla="*/ 314 h 314"/>
              <a:gd name="T34" fmla="*/ 302 w 354"/>
              <a:gd name="T35" fmla="*/ 310 h 314"/>
              <a:gd name="T36" fmla="*/ 306 w 354"/>
              <a:gd name="T37" fmla="*/ 242 h 314"/>
              <a:gd name="T38" fmla="*/ 330 w 354"/>
              <a:gd name="T39" fmla="*/ 222 h 314"/>
              <a:gd name="T40" fmla="*/ 348 w 354"/>
              <a:gd name="T41" fmla="*/ 192 h 314"/>
              <a:gd name="T42" fmla="*/ 354 w 354"/>
              <a:gd name="T43" fmla="*/ 166 h 314"/>
              <a:gd name="T44" fmla="*/ 348 w 354"/>
              <a:gd name="T45" fmla="*/ 124 h 314"/>
              <a:gd name="T46" fmla="*/ 306 w 354"/>
              <a:gd name="T47" fmla="*/ 56 h 314"/>
              <a:gd name="T48" fmla="*/ 248 w 354"/>
              <a:gd name="T49" fmla="*/ 270 h 314"/>
              <a:gd name="T50" fmla="*/ 194 w 354"/>
              <a:gd name="T51" fmla="*/ 224 h 314"/>
              <a:gd name="T52" fmla="*/ 166 w 354"/>
              <a:gd name="T53" fmla="*/ 196 h 314"/>
              <a:gd name="T54" fmla="*/ 158 w 354"/>
              <a:gd name="T55" fmla="*/ 168 h 314"/>
              <a:gd name="T56" fmla="*/ 160 w 354"/>
              <a:gd name="T57" fmla="*/ 148 h 314"/>
              <a:gd name="T58" fmla="*/ 180 w 354"/>
              <a:gd name="T59" fmla="*/ 100 h 314"/>
              <a:gd name="T60" fmla="*/ 206 w 354"/>
              <a:gd name="T61" fmla="*/ 76 h 314"/>
              <a:gd name="T62" fmla="*/ 200 w 354"/>
              <a:gd name="T63" fmla="*/ 94 h 314"/>
              <a:gd name="T64" fmla="*/ 204 w 354"/>
              <a:gd name="T65" fmla="*/ 116 h 314"/>
              <a:gd name="T66" fmla="*/ 214 w 354"/>
              <a:gd name="T67" fmla="*/ 126 h 314"/>
              <a:gd name="T68" fmla="*/ 234 w 354"/>
              <a:gd name="T69" fmla="*/ 124 h 314"/>
              <a:gd name="T70" fmla="*/ 244 w 354"/>
              <a:gd name="T71" fmla="*/ 102 h 314"/>
              <a:gd name="T72" fmla="*/ 242 w 354"/>
              <a:gd name="T73" fmla="*/ 80 h 314"/>
              <a:gd name="T74" fmla="*/ 248 w 354"/>
              <a:gd name="T75" fmla="*/ 46 h 314"/>
              <a:gd name="T76" fmla="*/ 268 w 354"/>
              <a:gd name="T77" fmla="*/ 18 h 314"/>
              <a:gd name="T78" fmla="*/ 272 w 354"/>
              <a:gd name="T79" fmla="*/ 46 h 314"/>
              <a:gd name="T80" fmla="*/ 284 w 354"/>
              <a:gd name="T81" fmla="*/ 66 h 314"/>
              <a:gd name="T82" fmla="*/ 316 w 354"/>
              <a:gd name="T83" fmla="*/ 128 h 314"/>
              <a:gd name="T84" fmla="*/ 324 w 354"/>
              <a:gd name="T85" fmla="*/ 172 h 314"/>
              <a:gd name="T86" fmla="*/ 316 w 354"/>
              <a:gd name="T87" fmla="*/ 208 h 314"/>
              <a:gd name="T88" fmla="*/ 274 w 354"/>
              <a:gd name="T89" fmla="*/ 248 h 314"/>
              <a:gd name="T90" fmla="*/ 248 w 354"/>
              <a:gd name="T91" fmla="*/ 270 h 314"/>
              <a:gd name="T92" fmla="*/ 210 w 354"/>
              <a:gd name="T93" fmla="*/ 162 h 314"/>
              <a:gd name="T94" fmla="*/ 230 w 354"/>
              <a:gd name="T95" fmla="*/ 186 h 314"/>
              <a:gd name="T96" fmla="*/ 248 w 354"/>
              <a:gd name="T97" fmla="*/ 184 h 314"/>
              <a:gd name="T98" fmla="*/ 270 w 354"/>
              <a:gd name="T99" fmla="*/ 158 h 314"/>
              <a:gd name="T100" fmla="*/ 272 w 354"/>
              <a:gd name="T101" fmla="*/ 120 h 314"/>
              <a:gd name="T102" fmla="*/ 286 w 354"/>
              <a:gd name="T103" fmla="*/ 148 h 314"/>
              <a:gd name="T104" fmla="*/ 288 w 354"/>
              <a:gd name="T105" fmla="*/ 182 h 314"/>
              <a:gd name="T106" fmla="*/ 278 w 354"/>
              <a:gd name="T107" fmla="*/ 208 h 314"/>
              <a:gd name="T108" fmla="*/ 242 w 354"/>
              <a:gd name="T109" fmla="*/ 236 h 314"/>
              <a:gd name="T110" fmla="*/ 228 w 354"/>
              <a:gd name="T111" fmla="*/ 226 h 314"/>
              <a:gd name="T112" fmla="*/ 208 w 354"/>
              <a:gd name="T113" fmla="*/ 188 h 314"/>
              <a:gd name="T114" fmla="*/ 208 w 354"/>
              <a:gd name="T115"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314">
                <a:moveTo>
                  <a:pt x="306" y="56"/>
                </a:moveTo>
                <a:lnTo>
                  <a:pt x="306" y="56"/>
                </a:lnTo>
                <a:lnTo>
                  <a:pt x="300" y="48"/>
                </a:lnTo>
                <a:lnTo>
                  <a:pt x="294" y="40"/>
                </a:lnTo>
                <a:lnTo>
                  <a:pt x="288" y="24"/>
                </a:lnTo>
                <a:lnTo>
                  <a:pt x="286" y="14"/>
                </a:lnTo>
                <a:lnTo>
                  <a:pt x="286" y="10"/>
                </a:lnTo>
                <a:lnTo>
                  <a:pt x="286" y="10"/>
                </a:lnTo>
                <a:lnTo>
                  <a:pt x="286" y="4"/>
                </a:lnTo>
                <a:lnTo>
                  <a:pt x="282" y="0"/>
                </a:lnTo>
                <a:lnTo>
                  <a:pt x="282" y="0"/>
                </a:lnTo>
                <a:lnTo>
                  <a:pt x="276" y="0"/>
                </a:lnTo>
                <a:lnTo>
                  <a:pt x="272" y="0"/>
                </a:lnTo>
                <a:lnTo>
                  <a:pt x="272" y="0"/>
                </a:lnTo>
                <a:lnTo>
                  <a:pt x="258" y="10"/>
                </a:lnTo>
                <a:lnTo>
                  <a:pt x="246" y="24"/>
                </a:lnTo>
                <a:lnTo>
                  <a:pt x="238" y="38"/>
                </a:lnTo>
                <a:lnTo>
                  <a:pt x="232" y="54"/>
                </a:lnTo>
                <a:lnTo>
                  <a:pt x="178" y="18"/>
                </a:lnTo>
                <a:lnTo>
                  <a:pt x="178" y="18"/>
                </a:lnTo>
                <a:lnTo>
                  <a:pt x="172" y="16"/>
                </a:lnTo>
                <a:lnTo>
                  <a:pt x="166" y="18"/>
                </a:lnTo>
                <a:lnTo>
                  <a:pt x="90" y="68"/>
                </a:lnTo>
                <a:lnTo>
                  <a:pt x="90" y="42"/>
                </a:lnTo>
                <a:lnTo>
                  <a:pt x="90" y="42"/>
                </a:lnTo>
                <a:lnTo>
                  <a:pt x="90" y="38"/>
                </a:lnTo>
                <a:lnTo>
                  <a:pt x="88" y="34"/>
                </a:lnTo>
                <a:lnTo>
                  <a:pt x="84" y="32"/>
                </a:lnTo>
                <a:lnTo>
                  <a:pt x="80" y="32"/>
                </a:lnTo>
                <a:lnTo>
                  <a:pt x="48" y="32"/>
                </a:lnTo>
                <a:lnTo>
                  <a:pt x="48" y="32"/>
                </a:lnTo>
                <a:lnTo>
                  <a:pt x="44" y="32"/>
                </a:lnTo>
                <a:lnTo>
                  <a:pt x="40" y="34"/>
                </a:lnTo>
                <a:lnTo>
                  <a:pt x="38" y="38"/>
                </a:lnTo>
                <a:lnTo>
                  <a:pt x="38" y="42"/>
                </a:lnTo>
                <a:lnTo>
                  <a:pt x="38" y="104"/>
                </a:lnTo>
                <a:lnTo>
                  <a:pt x="4" y="128"/>
                </a:lnTo>
                <a:lnTo>
                  <a:pt x="4" y="128"/>
                </a:lnTo>
                <a:lnTo>
                  <a:pt x="0" y="132"/>
                </a:lnTo>
                <a:lnTo>
                  <a:pt x="0" y="138"/>
                </a:lnTo>
                <a:lnTo>
                  <a:pt x="0" y="138"/>
                </a:lnTo>
                <a:lnTo>
                  <a:pt x="4" y="144"/>
                </a:lnTo>
                <a:lnTo>
                  <a:pt x="8" y="146"/>
                </a:lnTo>
                <a:lnTo>
                  <a:pt x="38" y="146"/>
                </a:lnTo>
                <a:lnTo>
                  <a:pt x="38" y="298"/>
                </a:lnTo>
                <a:lnTo>
                  <a:pt x="38" y="298"/>
                </a:lnTo>
                <a:lnTo>
                  <a:pt x="38" y="304"/>
                </a:lnTo>
                <a:lnTo>
                  <a:pt x="42" y="310"/>
                </a:lnTo>
                <a:lnTo>
                  <a:pt x="48" y="314"/>
                </a:lnTo>
                <a:lnTo>
                  <a:pt x="54" y="314"/>
                </a:lnTo>
                <a:lnTo>
                  <a:pt x="290" y="314"/>
                </a:lnTo>
                <a:lnTo>
                  <a:pt x="290" y="314"/>
                </a:lnTo>
                <a:lnTo>
                  <a:pt x="296" y="314"/>
                </a:lnTo>
                <a:lnTo>
                  <a:pt x="302" y="310"/>
                </a:lnTo>
                <a:lnTo>
                  <a:pt x="306" y="304"/>
                </a:lnTo>
                <a:lnTo>
                  <a:pt x="306" y="298"/>
                </a:lnTo>
                <a:lnTo>
                  <a:pt x="306" y="242"/>
                </a:lnTo>
                <a:lnTo>
                  <a:pt x="306" y="242"/>
                </a:lnTo>
                <a:lnTo>
                  <a:pt x="324" y="228"/>
                </a:lnTo>
                <a:lnTo>
                  <a:pt x="330" y="222"/>
                </a:lnTo>
                <a:lnTo>
                  <a:pt x="338" y="212"/>
                </a:lnTo>
                <a:lnTo>
                  <a:pt x="344" y="204"/>
                </a:lnTo>
                <a:lnTo>
                  <a:pt x="348" y="192"/>
                </a:lnTo>
                <a:lnTo>
                  <a:pt x="352" y="180"/>
                </a:lnTo>
                <a:lnTo>
                  <a:pt x="354" y="166"/>
                </a:lnTo>
                <a:lnTo>
                  <a:pt x="354" y="166"/>
                </a:lnTo>
                <a:lnTo>
                  <a:pt x="354" y="152"/>
                </a:lnTo>
                <a:lnTo>
                  <a:pt x="352" y="138"/>
                </a:lnTo>
                <a:lnTo>
                  <a:pt x="348" y="124"/>
                </a:lnTo>
                <a:lnTo>
                  <a:pt x="342" y="110"/>
                </a:lnTo>
                <a:lnTo>
                  <a:pt x="324" y="82"/>
                </a:lnTo>
                <a:lnTo>
                  <a:pt x="306" y="56"/>
                </a:lnTo>
                <a:lnTo>
                  <a:pt x="306" y="56"/>
                </a:lnTo>
                <a:close/>
                <a:moveTo>
                  <a:pt x="248" y="270"/>
                </a:moveTo>
                <a:lnTo>
                  <a:pt x="248" y="270"/>
                </a:lnTo>
                <a:lnTo>
                  <a:pt x="236" y="256"/>
                </a:lnTo>
                <a:lnTo>
                  <a:pt x="222" y="244"/>
                </a:lnTo>
                <a:lnTo>
                  <a:pt x="194" y="224"/>
                </a:lnTo>
                <a:lnTo>
                  <a:pt x="180" y="214"/>
                </a:lnTo>
                <a:lnTo>
                  <a:pt x="170" y="202"/>
                </a:lnTo>
                <a:lnTo>
                  <a:pt x="166" y="196"/>
                </a:lnTo>
                <a:lnTo>
                  <a:pt x="162" y="188"/>
                </a:lnTo>
                <a:lnTo>
                  <a:pt x="160" y="178"/>
                </a:lnTo>
                <a:lnTo>
                  <a:pt x="158" y="168"/>
                </a:lnTo>
                <a:lnTo>
                  <a:pt x="158" y="168"/>
                </a:lnTo>
                <a:lnTo>
                  <a:pt x="158" y="158"/>
                </a:lnTo>
                <a:lnTo>
                  <a:pt x="160" y="148"/>
                </a:lnTo>
                <a:lnTo>
                  <a:pt x="164" y="130"/>
                </a:lnTo>
                <a:lnTo>
                  <a:pt x="172" y="114"/>
                </a:lnTo>
                <a:lnTo>
                  <a:pt x="180" y="100"/>
                </a:lnTo>
                <a:lnTo>
                  <a:pt x="190" y="90"/>
                </a:lnTo>
                <a:lnTo>
                  <a:pt x="198" y="82"/>
                </a:lnTo>
                <a:lnTo>
                  <a:pt x="206" y="76"/>
                </a:lnTo>
                <a:lnTo>
                  <a:pt x="206" y="76"/>
                </a:lnTo>
                <a:lnTo>
                  <a:pt x="204" y="80"/>
                </a:lnTo>
                <a:lnTo>
                  <a:pt x="200" y="94"/>
                </a:lnTo>
                <a:lnTo>
                  <a:pt x="200" y="102"/>
                </a:lnTo>
                <a:lnTo>
                  <a:pt x="200" y="108"/>
                </a:lnTo>
                <a:lnTo>
                  <a:pt x="204" y="116"/>
                </a:lnTo>
                <a:lnTo>
                  <a:pt x="208" y="122"/>
                </a:lnTo>
                <a:lnTo>
                  <a:pt x="208" y="122"/>
                </a:lnTo>
                <a:lnTo>
                  <a:pt x="214" y="126"/>
                </a:lnTo>
                <a:lnTo>
                  <a:pt x="222" y="128"/>
                </a:lnTo>
                <a:lnTo>
                  <a:pt x="228" y="126"/>
                </a:lnTo>
                <a:lnTo>
                  <a:pt x="234" y="124"/>
                </a:lnTo>
                <a:lnTo>
                  <a:pt x="240" y="118"/>
                </a:lnTo>
                <a:lnTo>
                  <a:pt x="244" y="110"/>
                </a:lnTo>
                <a:lnTo>
                  <a:pt x="244" y="102"/>
                </a:lnTo>
                <a:lnTo>
                  <a:pt x="244" y="92"/>
                </a:lnTo>
                <a:lnTo>
                  <a:pt x="244" y="92"/>
                </a:lnTo>
                <a:lnTo>
                  <a:pt x="242" y="80"/>
                </a:lnTo>
                <a:lnTo>
                  <a:pt x="242" y="68"/>
                </a:lnTo>
                <a:lnTo>
                  <a:pt x="244" y="56"/>
                </a:lnTo>
                <a:lnTo>
                  <a:pt x="248" y="46"/>
                </a:lnTo>
                <a:lnTo>
                  <a:pt x="258" y="30"/>
                </a:lnTo>
                <a:lnTo>
                  <a:pt x="268" y="18"/>
                </a:lnTo>
                <a:lnTo>
                  <a:pt x="268" y="18"/>
                </a:lnTo>
                <a:lnTo>
                  <a:pt x="268" y="20"/>
                </a:lnTo>
                <a:lnTo>
                  <a:pt x="268" y="30"/>
                </a:lnTo>
                <a:lnTo>
                  <a:pt x="272" y="46"/>
                </a:lnTo>
                <a:lnTo>
                  <a:pt x="276" y="56"/>
                </a:lnTo>
                <a:lnTo>
                  <a:pt x="284" y="66"/>
                </a:lnTo>
                <a:lnTo>
                  <a:pt x="284" y="66"/>
                </a:lnTo>
                <a:lnTo>
                  <a:pt x="298" y="90"/>
                </a:lnTo>
                <a:lnTo>
                  <a:pt x="312" y="114"/>
                </a:lnTo>
                <a:lnTo>
                  <a:pt x="316" y="128"/>
                </a:lnTo>
                <a:lnTo>
                  <a:pt x="320" y="142"/>
                </a:lnTo>
                <a:lnTo>
                  <a:pt x="322" y="156"/>
                </a:lnTo>
                <a:lnTo>
                  <a:pt x="324" y="172"/>
                </a:lnTo>
                <a:lnTo>
                  <a:pt x="324" y="172"/>
                </a:lnTo>
                <a:lnTo>
                  <a:pt x="322" y="192"/>
                </a:lnTo>
                <a:lnTo>
                  <a:pt x="316" y="208"/>
                </a:lnTo>
                <a:lnTo>
                  <a:pt x="308" y="220"/>
                </a:lnTo>
                <a:lnTo>
                  <a:pt x="298" y="230"/>
                </a:lnTo>
                <a:lnTo>
                  <a:pt x="274" y="248"/>
                </a:lnTo>
                <a:lnTo>
                  <a:pt x="260" y="258"/>
                </a:lnTo>
                <a:lnTo>
                  <a:pt x="248" y="270"/>
                </a:lnTo>
                <a:lnTo>
                  <a:pt x="248" y="270"/>
                </a:lnTo>
                <a:close/>
                <a:moveTo>
                  <a:pt x="208" y="156"/>
                </a:moveTo>
                <a:lnTo>
                  <a:pt x="208" y="156"/>
                </a:lnTo>
                <a:lnTo>
                  <a:pt x="210" y="162"/>
                </a:lnTo>
                <a:lnTo>
                  <a:pt x="218" y="176"/>
                </a:lnTo>
                <a:lnTo>
                  <a:pt x="222" y="182"/>
                </a:lnTo>
                <a:lnTo>
                  <a:pt x="230" y="186"/>
                </a:lnTo>
                <a:lnTo>
                  <a:pt x="238" y="186"/>
                </a:lnTo>
                <a:lnTo>
                  <a:pt x="248" y="184"/>
                </a:lnTo>
                <a:lnTo>
                  <a:pt x="248" y="184"/>
                </a:lnTo>
                <a:lnTo>
                  <a:pt x="258" y="178"/>
                </a:lnTo>
                <a:lnTo>
                  <a:pt x="266" y="168"/>
                </a:lnTo>
                <a:lnTo>
                  <a:pt x="270" y="158"/>
                </a:lnTo>
                <a:lnTo>
                  <a:pt x="272" y="146"/>
                </a:lnTo>
                <a:lnTo>
                  <a:pt x="272" y="128"/>
                </a:lnTo>
                <a:lnTo>
                  <a:pt x="272" y="120"/>
                </a:lnTo>
                <a:lnTo>
                  <a:pt x="272" y="120"/>
                </a:lnTo>
                <a:lnTo>
                  <a:pt x="280" y="134"/>
                </a:lnTo>
                <a:lnTo>
                  <a:pt x="286" y="148"/>
                </a:lnTo>
                <a:lnTo>
                  <a:pt x="290" y="160"/>
                </a:lnTo>
                <a:lnTo>
                  <a:pt x="290" y="172"/>
                </a:lnTo>
                <a:lnTo>
                  <a:pt x="288" y="182"/>
                </a:lnTo>
                <a:lnTo>
                  <a:pt x="286" y="192"/>
                </a:lnTo>
                <a:lnTo>
                  <a:pt x="282" y="200"/>
                </a:lnTo>
                <a:lnTo>
                  <a:pt x="278" y="208"/>
                </a:lnTo>
                <a:lnTo>
                  <a:pt x="266" y="220"/>
                </a:lnTo>
                <a:lnTo>
                  <a:pt x="254" y="230"/>
                </a:lnTo>
                <a:lnTo>
                  <a:pt x="242" y="236"/>
                </a:lnTo>
                <a:lnTo>
                  <a:pt x="242" y="236"/>
                </a:lnTo>
                <a:lnTo>
                  <a:pt x="234" y="232"/>
                </a:lnTo>
                <a:lnTo>
                  <a:pt x="228" y="226"/>
                </a:lnTo>
                <a:lnTo>
                  <a:pt x="218" y="214"/>
                </a:lnTo>
                <a:lnTo>
                  <a:pt x="210" y="202"/>
                </a:lnTo>
                <a:lnTo>
                  <a:pt x="208" y="188"/>
                </a:lnTo>
                <a:lnTo>
                  <a:pt x="206" y="176"/>
                </a:lnTo>
                <a:lnTo>
                  <a:pt x="206" y="166"/>
                </a:lnTo>
                <a:lnTo>
                  <a:pt x="208" y="156"/>
                </a:lnTo>
                <a:lnTo>
                  <a:pt x="208" y="1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14" name="Group 813">
            <a:extLst>
              <a:ext uri="{FF2B5EF4-FFF2-40B4-BE49-F238E27FC236}">
                <a16:creationId xmlns:a16="http://schemas.microsoft.com/office/drawing/2014/main" id="{E5E40F13-79CE-4AA4-9ABE-8F07B1C3A48F}"/>
              </a:ext>
            </a:extLst>
          </p:cNvPr>
          <p:cNvGrpSpPr/>
          <p:nvPr/>
        </p:nvGrpSpPr>
        <p:grpSpPr>
          <a:xfrm>
            <a:off x="5545134" y="5866692"/>
            <a:ext cx="304377" cy="243829"/>
            <a:chOff x="10571496" y="5223905"/>
            <a:chExt cx="590550" cy="473075"/>
          </a:xfrm>
        </p:grpSpPr>
        <p:sp>
          <p:nvSpPr>
            <p:cNvPr id="815" name="Freeform 4819">
              <a:extLst>
                <a:ext uri="{FF2B5EF4-FFF2-40B4-BE49-F238E27FC236}">
                  <a16:creationId xmlns:a16="http://schemas.microsoft.com/office/drawing/2014/main" id="{92C1FA4D-7EE3-4354-B190-460EC27A5599}"/>
                </a:ext>
              </a:extLst>
            </p:cNvPr>
            <p:cNvSpPr>
              <a:spLocks noEditPoints="1"/>
            </p:cNvSpPr>
            <p:nvPr/>
          </p:nvSpPr>
          <p:spPr bwMode="auto">
            <a:xfrm>
              <a:off x="10571496" y="5223905"/>
              <a:ext cx="590550" cy="473075"/>
            </a:xfrm>
            <a:custGeom>
              <a:avLst/>
              <a:gdLst>
                <a:gd name="T0" fmla="*/ 286 w 372"/>
                <a:gd name="T1" fmla="*/ 10 h 298"/>
                <a:gd name="T2" fmla="*/ 276 w 372"/>
                <a:gd name="T3" fmla="*/ 0 h 298"/>
                <a:gd name="T4" fmla="*/ 250 w 372"/>
                <a:gd name="T5" fmla="*/ 2 h 298"/>
                <a:gd name="T6" fmla="*/ 218 w 372"/>
                <a:gd name="T7" fmla="*/ 200 h 298"/>
                <a:gd name="T8" fmla="*/ 218 w 372"/>
                <a:gd name="T9" fmla="*/ 136 h 298"/>
                <a:gd name="T10" fmla="*/ 192 w 372"/>
                <a:gd name="T11" fmla="*/ 34 h 298"/>
                <a:gd name="T12" fmla="*/ 208 w 372"/>
                <a:gd name="T13" fmla="*/ 24 h 298"/>
                <a:gd name="T14" fmla="*/ 204 w 372"/>
                <a:gd name="T15" fmla="*/ 6 h 298"/>
                <a:gd name="T16" fmla="*/ 36 w 372"/>
                <a:gd name="T17" fmla="*/ 2 h 298"/>
                <a:gd name="T18" fmla="*/ 20 w 372"/>
                <a:gd name="T19" fmla="*/ 18 h 298"/>
                <a:gd name="T20" fmla="*/ 6 w 372"/>
                <a:gd name="T21" fmla="*/ 152 h 298"/>
                <a:gd name="T22" fmla="*/ 0 w 372"/>
                <a:gd name="T23" fmla="*/ 264 h 298"/>
                <a:gd name="T24" fmla="*/ 6 w 372"/>
                <a:gd name="T25" fmla="*/ 274 h 298"/>
                <a:gd name="T26" fmla="*/ 22 w 372"/>
                <a:gd name="T27" fmla="*/ 274 h 298"/>
                <a:gd name="T28" fmla="*/ 30 w 372"/>
                <a:gd name="T29" fmla="*/ 250 h 298"/>
                <a:gd name="T30" fmla="*/ 58 w 372"/>
                <a:gd name="T31" fmla="*/ 232 h 298"/>
                <a:gd name="T32" fmla="*/ 84 w 372"/>
                <a:gd name="T33" fmla="*/ 234 h 298"/>
                <a:gd name="T34" fmla="*/ 108 w 372"/>
                <a:gd name="T35" fmla="*/ 258 h 298"/>
                <a:gd name="T36" fmla="*/ 110 w 372"/>
                <a:gd name="T37" fmla="*/ 274 h 298"/>
                <a:gd name="T38" fmla="*/ 200 w 372"/>
                <a:gd name="T39" fmla="*/ 274 h 298"/>
                <a:gd name="T40" fmla="*/ 200 w 372"/>
                <a:gd name="T41" fmla="*/ 266 h 298"/>
                <a:gd name="T42" fmla="*/ 218 w 372"/>
                <a:gd name="T43" fmla="*/ 238 h 298"/>
                <a:gd name="T44" fmla="*/ 244 w 372"/>
                <a:gd name="T45" fmla="*/ 230 h 298"/>
                <a:gd name="T46" fmla="*/ 270 w 372"/>
                <a:gd name="T47" fmla="*/ 240 h 298"/>
                <a:gd name="T48" fmla="*/ 286 w 372"/>
                <a:gd name="T49" fmla="*/ 264 h 298"/>
                <a:gd name="T50" fmla="*/ 286 w 372"/>
                <a:gd name="T51" fmla="*/ 210 h 298"/>
                <a:gd name="T52" fmla="*/ 366 w 372"/>
                <a:gd name="T53" fmla="*/ 164 h 298"/>
                <a:gd name="T54" fmla="*/ 372 w 372"/>
                <a:gd name="T55" fmla="*/ 154 h 298"/>
                <a:gd name="T56" fmla="*/ 362 w 372"/>
                <a:gd name="T57" fmla="*/ 144 h 298"/>
                <a:gd name="T58" fmla="*/ 168 w 372"/>
                <a:gd name="T59" fmla="*/ 160 h 298"/>
                <a:gd name="T60" fmla="*/ 162 w 372"/>
                <a:gd name="T61" fmla="*/ 152 h 298"/>
                <a:gd name="T62" fmla="*/ 116 w 372"/>
                <a:gd name="T63" fmla="*/ 148 h 298"/>
                <a:gd name="T64" fmla="*/ 90 w 372"/>
                <a:gd name="T65" fmla="*/ 130 h 298"/>
                <a:gd name="T66" fmla="*/ 84 w 372"/>
                <a:gd name="T67" fmla="*/ 108 h 298"/>
                <a:gd name="T68" fmla="*/ 68 w 372"/>
                <a:gd name="T69" fmla="*/ 92 h 298"/>
                <a:gd name="T70" fmla="*/ 54 w 372"/>
                <a:gd name="T71" fmla="*/ 100 h 298"/>
                <a:gd name="T72" fmla="*/ 166 w 372"/>
                <a:gd name="T73" fmla="*/ 34 h 298"/>
                <a:gd name="T74" fmla="*/ 200 w 372"/>
                <a:gd name="T75" fmla="*/ 172 h 298"/>
                <a:gd name="T76" fmla="*/ 66 w 372"/>
                <a:gd name="T77" fmla="*/ 250 h 298"/>
                <a:gd name="T78" fmla="*/ 88 w 372"/>
                <a:gd name="T79" fmla="*/ 264 h 298"/>
                <a:gd name="T80" fmla="*/ 84 w 372"/>
                <a:gd name="T81" fmla="*/ 292 h 298"/>
                <a:gd name="T82" fmla="*/ 58 w 372"/>
                <a:gd name="T83" fmla="*/ 296 h 298"/>
                <a:gd name="T84" fmla="*/ 42 w 372"/>
                <a:gd name="T85" fmla="*/ 274 h 298"/>
                <a:gd name="T86" fmla="*/ 66 w 372"/>
                <a:gd name="T87" fmla="*/ 250 h 298"/>
                <a:gd name="T88" fmla="*/ 260 w 372"/>
                <a:gd name="T89" fmla="*/ 258 h 298"/>
                <a:gd name="T90" fmla="*/ 266 w 372"/>
                <a:gd name="T91" fmla="*/ 284 h 298"/>
                <a:gd name="T92" fmla="*/ 244 w 372"/>
                <a:gd name="T93" fmla="*/ 298 h 298"/>
                <a:gd name="T94" fmla="*/ 220 w 372"/>
                <a:gd name="T95" fmla="*/ 274 h 298"/>
                <a:gd name="T96" fmla="*/ 234 w 372"/>
                <a:gd name="T97" fmla="*/ 25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298">
                  <a:moveTo>
                    <a:pt x="362" y="144"/>
                  </a:moveTo>
                  <a:lnTo>
                    <a:pt x="286" y="144"/>
                  </a:lnTo>
                  <a:lnTo>
                    <a:pt x="286" y="10"/>
                  </a:lnTo>
                  <a:lnTo>
                    <a:pt x="286" y="10"/>
                  </a:lnTo>
                  <a:lnTo>
                    <a:pt x="286" y="6"/>
                  </a:lnTo>
                  <a:lnTo>
                    <a:pt x="284" y="2"/>
                  </a:lnTo>
                  <a:lnTo>
                    <a:pt x="280" y="0"/>
                  </a:lnTo>
                  <a:lnTo>
                    <a:pt x="276" y="0"/>
                  </a:lnTo>
                  <a:lnTo>
                    <a:pt x="256" y="0"/>
                  </a:lnTo>
                  <a:lnTo>
                    <a:pt x="256" y="0"/>
                  </a:lnTo>
                  <a:lnTo>
                    <a:pt x="252" y="0"/>
                  </a:lnTo>
                  <a:lnTo>
                    <a:pt x="250" y="2"/>
                  </a:lnTo>
                  <a:lnTo>
                    <a:pt x="246" y="6"/>
                  </a:lnTo>
                  <a:lnTo>
                    <a:pt x="246" y="10"/>
                  </a:lnTo>
                  <a:lnTo>
                    <a:pt x="246" y="200"/>
                  </a:lnTo>
                  <a:lnTo>
                    <a:pt x="218" y="200"/>
                  </a:lnTo>
                  <a:lnTo>
                    <a:pt x="218" y="200"/>
                  </a:lnTo>
                  <a:lnTo>
                    <a:pt x="220" y="172"/>
                  </a:lnTo>
                  <a:lnTo>
                    <a:pt x="220" y="172"/>
                  </a:lnTo>
                  <a:lnTo>
                    <a:pt x="218" y="136"/>
                  </a:lnTo>
                  <a:lnTo>
                    <a:pt x="212" y="100"/>
                  </a:lnTo>
                  <a:lnTo>
                    <a:pt x="202" y="66"/>
                  </a:lnTo>
                  <a:lnTo>
                    <a:pt x="188" y="34"/>
                  </a:lnTo>
                  <a:lnTo>
                    <a:pt x="192" y="34"/>
                  </a:lnTo>
                  <a:lnTo>
                    <a:pt x="192" y="34"/>
                  </a:lnTo>
                  <a:lnTo>
                    <a:pt x="200" y="32"/>
                  </a:lnTo>
                  <a:lnTo>
                    <a:pt x="204" y="30"/>
                  </a:lnTo>
                  <a:lnTo>
                    <a:pt x="208" y="24"/>
                  </a:lnTo>
                  <a:lnTo>
                    <a:pt x="208" y="18"/>
                  </a:lnTo>
                  <a:lnTo>
                    <a:pt x="208" y="18"/>
                  </a:lnTo>
                  <a:lnTo>
                    <a:pt x="208" y="12"/>
                  </a:lnTo>
                  <a:lnTo>
                    <a:pt x="204" y="6"/>
                  </a:lnTo>
                  <a:lnTo>
                    <a:pt x="200" y="4"/>
                  </a:lnTo>
                  <a:lnTo>
                    <a:pt x="192" y="2"/>
                  </a:lnTo>
                  <a:lnTo>
                    <a:pt x="36" y="2"/>
                  </a:lnTo>
                  <a:lnTo>
                    <a:pt x="36" y="2"/>
                  </a:lnTo>
                  <a:lnTo>
                    <a:pt x="30" y="4"/>
                  </a:lnTo>
                  <a:lnTo>
                    <a:pt x="24" y="6"/>
                  </a:lnTo>
                  <a:lnTo>
                    <a:pt x="22" y="12"/>
                  </a:lnTo>
                  <a:lnTo>
                    <a:pt x="20" y="18"/>
                  </a:lnTo>
                  <a:lnTo>
                    <a:pt x="20" y="150"/>
                  </a:lnTo>
                  <a:lnTo>
                    <a:pt x="10" y="150"/>
                  </a:lnTo>
                  <a:lnTo>
                    <a:pt x="10" y="150"/>
                  </a:lnTo>
                  <a:lnTo>
                    <a:pt x="6" y="152"/>
                  </a:lnTo>
                  <a:lnTo>
                    <a:pt x="4" y="154"/>
                  </a:lnTo>
                  <a:lnTo>
                    <a:pt x="0" y="156"/>
                  </a:lnTo>
                  <a:lnTo>
                    <a:pt x="0" y="160"/>
                  </a:lnTo>
                  <a:lnTo>
                    <a:pt x="0" y="264"/>
                  </a:lnTo>
                  <a:lnTo>
                    <a:pt x="0" y="264"/>
                  </a:lnTo>
                  <a:lnTo>
                    <a:pt x="0" y="268"/>
                  </a:lnTo>
                  <a:lnTo>
                    <a:pt x="4" y="272"/>
                  </a:lnTo>
                  <a:lnTo>
                    <a:pt x="6" y="274"/>
                  </a:lnTo>
                  <a:lnTo>
                    <a:pt x="10" y="274"/>
                  </a:lnTo>
                  <a:lnTo>
                    <a:pt x="22" y="274"/>
                  </a:lnTo>
                  <a:lnTo>
                    <a:pt x="22" y="274"/>
                  </a:lnTo>
                  <a:lnTo>
                    <a:pt x="22" y="274"/>
                  </a:lnTo>
                  <a:lnTo>
                    <a:pt x="22" y="274"/>
                  </a:lnTo>
                  <a:lnTo>
                    <a:pt x="24" y="266"/>
                  </a:lnTo>
                  <a:lnTo>
                    <a:pt x="26" y="258"/>
                  </a:lnTo>
                  <a:lnTo>
                    <a:pt x="30" y="250"/>
                  </a:lnTo>
                  <a:lnTo>
                    <a:pt x="36" y="244"/>
                  </a:lnTo>
                  <a:lnTo>
                    <a:pt x="42" y="238"/>
                  </a:lnTo>
                  <a:lnTo>
                    <a:pt x="50" y="234"/>
                  </a:lnTo>
                  <a:lnTo>
                    <a:pt x="58" y="232"/>
                  </a:lnTo>
                  <a:lnTo>
                    <a:pt x="66" y="230"/>
                  </a:lnTo>
                  <a:lnTo>
                    <a:pt x="66" y="230"/>
                  </a:lnTo>
                  <a:lnTo>
                    <a:pt x="76" y="232"/>
                  </a:lnTo>
                  <a:lnTo>
                    <a:pt x="84" y="234"/>
                  </a:lnTo>
                  <a:lnTo>
                    <a:pt x="92" y="238"/>
                  </a:lnTo>
                  <a:lnTo>
                    <a:pt x="98" y="244"/>
                  </a:lnTo>
                  <a:lnTo>
                    <a:pt x="104" y="250"/>
                  </a:lnTo>
                  <a:lnTo>
                    <a:pt x="108" y="258"/>
                  </a:lnTo>
                  <a:lnTo>
                    <a:pt x="110" y="266"/>
                  </a:lnTo>
                  <a:lnTo>
                    <a:pt x="110" y="274"/>
                  </a:lnTo>
                  <a:lnTo>
                    <a:pt x="110" y="274"/>
                  </a:lnTo>
                  <a:lnTo>
                    <a:pt x="110" y="274"/>
                  </a:lnTo>
                  <a:lnTo>
                    <a:pt x="158" y="274"/>
                  </a:lnTo>
                  <a:lnTo>
                    <a:pt x="158" y="274"/>
                  </a:lnTo>
                  <a:lnTo>
                    <a:pt x="158" y="274"/>
                  </a:lnTo>
                  <a:lnTo>
                    <a:pt x="200" y="274"/>
                  </a:lnTo>
                  <a:lnTo>
                    <a:pt x="200" y="274"/>
                  </a:lnTo>
                  <a:lnTo>
                    <a:pt x="200" y="274"/>
                  </a:lnTo>
                  <a:lnTo>
                    <a:pt x="200" y="274"/>
                  </a:lnTo>
                  <a:lnTo>
                    <a:pt x="200" y="266"/>
                  </a:lnTo>
                  <a:lnTo>
                    <a:pt x="202" y="258"/>
                  </a:lnTo>
                  <a:lnTo>
                    <a:pt x="206" y="250"/>
                  </a:lnTo>
                  <a:lnTo>
                    <a:pt x="212" y="244"/>
                  </a:lnTo>
                  <a:lnTo>
                    <a:pt x="218" y="238"/>
                  </a:lnTo>
                  <a:lnTo>
                    <a:pt x="226" y="234"/>
                  </a:lnTo>
                  <a:lnTo>
                    <a:pt x="234" y="232"/>
                  </a:lnTo>
                  <a:lnTo>
                    <a:pt x="244" y="230"/>
                  </a:lnTo>
                  <a:lnTo>
                    <a:pt x="244" y="230"/>
                  </a:lnTo>
                  <a:lnTo>
                    <a:pt x="250" y="230"/>
                  </a:lnTo>
                  <a:lnTo>
                    <a:pt x="258" y="232"/>
                  </a:lnTo>
                  <a:lnTo>
                    <a:pt x="264" y="236"/>
                  </a:lnTo>
                  <a:lnTo>
                    <a:pt x="270" y="240"/>
                  </a:lnTo>
                  <a:lnTo>
                    <a:pt x="276" y="246"/>
                  </a:lnTo>
                  <a:lnTo>
                    <a:pt x="280" y="252"/>
                  </a:lnTo>
                  <a:lnTo>
                    <a:pt x="284" y="258"/>
                  </a:lnTo>
                  <a:lnTo>
                    <a:pt x="286" y="264"/>
                  </a:lnTo>
                  <a:lnTo>
                    <a:pt x="286" y="264"/>
                  </a:lnTo>
                  <a:lnTo>
                    <a:pt x="286" y="264"/>
                  </a:lnTo>
                  <a:lnTo>
                    <a:pt x="286" y="224"/>
                  </a:lnTo>
                  <a:lnTo>
                    <a:pt x="286" y="210"/>
                  </a:lnTo>
                  <a:lnTo>
                    <a:pt x="286" y="164"/>
                  </a:lnTo>
                  <a:lnTo>
                    <a:pt x="362" y="164"/>
                  </a:lnTo>
                  <a:lnTo>
                    <a:pt x="362" y="164"/>
                  </a:lnTo>
                  <a:lnTo>
                    <a:pt x="366" y="164"/>
                  </a:lnTo>
                  <a:lnTo>
                    <a:pt x="370" y="160"/>
                  </a:lnTo>
                  <a:lnTo>
                    <a:pt x="372" y="158"/>
                  </a:lnTo>
                  <a:lnTo>
                    <a:pt x="372" y="154"/>
                  </a:lnTo>
                  <a:lnTo>
                    <a:pt x="372" y="154"/>
                  </a:lnTo>
                  <a:lnTo>
                    <a:pt x="372" y="150"/>
                  </a:lnTo>
                  <a:lnTo>
                    <a:pt x="370" y="146"/>
                  </a:lnTo>
                  <a:lnTo>
                    <a:pt x="366" y="144"/>
                  </a:lnTo>
                  <a:lnTo>
                    <a:pt x="362" y="144"/>
                  </a:lnTo>
                  <a:lnTo>
                    <a:pt x="362" y="144"/>
                  </a:lnTo>
                  <a:close/>
                  <a:moveTo>
                    <a:pt x="198" y="200"/>
                  </a:moveTo>
                  <a:lnTo>
                    <a:pt x="168" y="200"/>
                  </a:lnTo>
                  <a:lnTo>
                    <a:pt x="168" y="160"/>
                  </a:lnTo>
                  <a:lnTo>
                    <a:pt x="168" y="160"/>
                  </a:lnTo>
                  <a:lnTo>
                    <a:pt x="168" y="156"/>
                  </a:lnTo>
                  <a:lnTo>
                    <a:pt x="166" y="154"/>
                  </a:lnTo>
                  <a:lnTo>
                    <a:pt x="162" y="152"/>
                  </a:lnTo>
                  <a:lnTo>
                    <a:pt x="158" y="150"/>
                  </a:lnTo>
                  <a:lnTo>
                    <a:pt x="124" y="150"/>
                  </a:lnTo>
                  <a:lnTo>
                    <a:pt x="124" y="150"/>
                  </a:lnTo>
                  <a:lnTo>
                    <a:pt x="116" y="148"/>
                  </a:lnTo>
                  <a:lnTo>
                    <a:pt x="108" y="146"/>
                  </a:lnTo>
                  <a:lnTo>
                    <a:pt x="102" y="142"/>
                  </a:lnTo>
                  <a:lnTo>
                    <a:pt x="96" y="136"/>
                  </a:lnTo>
                  <a:lnTo>
                    <a:pt x="90" y="130"/>
                  </a:lnTo>
                  <a:lnTo>
                    <a:pt x="86" y="124"/>
                  </a:lnTo>
                  <a:lnTo>
                    <a:pt x="84" y="116"/>
                  </a:lnTo>
                  <a:lnTo>
                    <a:pt x="84" y="108"/>
                  </a:lnTo>
                  <a:lnTo>
                    <a:pt x="84" y="108"/>
                  </a:lnTo>
                  <a:lnTo>
                    <a:pt x="82" y="102"/>
                  </a:lnTo>
                  <a:lnTo>
                    <a:pt x="80" y="98"/>
                  </a:lnTo>
                  <a:lnTo>
                    <a:pt x="74" y="94"/>
                  </a:lnTo>
                  <a:lnTo>
                    <a:pt x="68" y="92"/>
                  </a:lnTo>
                  <a:lnTo>
                    <a:pt x="68" y="92"/>
                  </a:lnTo>
                  <a:lnTo>
                    <a:pt x="62" y="94"/>
                  </a:lnTo>
                  <a:lnTo>
                    <a:pt x="58" y="96"/>
                  </a:lnTo>
                  <a:lnTo>
                    <a:pt x="54" y="100"/>
                  </a:lnTo>
                  <a:lnTo>
                    <a:pt x="52" y="106"/>
                  </a:lnTo>
                  <a:lnTo>
                    <a:pt x="52" y="34"/>
                  </a:lnTo>
                  <a:lnTo>
                    <a:pt x="166" y="34"/>
                  </a:lnTo>
                  <a:lnTo>
                    <a:pt x="166" y="34"/>
                  </a:lnTo>
                  <a:lnTo>
                    <a:pt x="180" y="66"/>
                  </a:lnTo>
                  <a:lnTo>
                    <a:pt x="192" y="100"/>
                  </a:lnTo>
                  <a:lnTo>
                    <a:pt x="198" y="136"/>
                  </a:lnTo>
                  <a:lnTo>
                    <a:pt x="200" y="172"/>
                  </a:lnTo>
                  <a:lnTo>
                    <a:pt x="200" y="172"/>
                  </a:lnTo>
                  <a:lnTo>
                    <a:pt x="198" y="200"/>
                  </a:lnTo>
                  <a:lnTo>
                    <a:pt x="198" y="200"/>
                  </a:lnTo>
                  <a:close/>
                  <a:moveTo>
                    <a:pt x="66" y="250"/>
                  </a:moveTo>
                  <a:lnTo>
                    <a:pt x="66" y="250"/>
                  </a:lnTo>
                  <a:lnTo>
                    <a:pt x="76" y="252"/>
                  </a:lnTo>
                  <a:lnTo>
                    <a:pt x="84" y="258"/>
                  </a:lnTo>
                  <a:lnTo>
                    <a:pt x="88" y="264"/>
                  </a:lnTo>
                  <a:lnTo>
                    <a:pt x="90" y="274"/>
                  </a:lnTo>
                  <a:lnTo>
                    <a:pt x="90" y="274"/>
                  </a:lnTo>
                  <a:lnTo>
                    <a:pt x="88" y="284"/>
                  </a:lnTo>
                  <a:lnTo>
                    <a:pt x="84" y="292"/>
                  </a:lnTo>
                  <a:lnTo>
                    <a:pt x="76" y="296"/>
                  </a:lnTo>
                  <a:lnTo>
                    <a:pt x="66" y="298"/>
                  </a:lnTo>
                  <a:lnTo>
                    <a:pt x="66" y="298"/>
                  </a:lnTo>
                  <a:lnTo>
                    <a:pt x="58" y="296"/>
                  </a:lnTo>
                  <a:lnTo>
                    <a:pt x="50" y="292"/>
                  </a:lnTo>
                  <a:lnTo>
                    <a:pt x="44" y="284"/>
                  </a:lnTo>
                  <a:lnTo>
                    <a:pt x="42" y="274"/>
                  </a:lnTo>
                  <a:lnTo>
                    <a:pt x="42" y="274"/>
                  </a:lnTo>
                  <a:lnTo>
                    <a:pt x="44" y="264"/>
                  </a:lnTo>
                  <a:lnTo>
                    <a:pt x="50" y="258"/>
                  </a:lnTo>
                  <a:lnTo>
                    <a:pt x="58" y="252"/>
                  </a:lnTo>
                  <a:lnTo>
                    <a:pt x="66" y="250"/>
                  </a:lnTo>
                  <a:close/>
                  <a:moveTo>
                    <a:pt x="244" y="250"/>
                  </a:moveTo>
                  <a:lnTo>
                    <a:pt x="244" y="250"/>
                  </a:lnTo>
                  <a:lnTo>
                    <a:pt x="252" y="252"/>
                  </a:lnTo>
                  <a:lnTo>
                    <a:pt x="260" y="258"/>
                  </a:lnTo>
                  <a:lnTo>
                    <a:pt x="266" y="264"/>
                  </a:lnTo>
                  <a:lnTo>
                    <a:pt x="268" y="274"/>
                  </a:lnTo>
                  <a:lnTo>
                    <a:pt x="268" y="274"/>
                  </a:lnTo>
                  <a:lnTo>
                    <a:pt x="266" y="284"/>
                  </a:lnTo>
                  <a:lnTo>
                    <a:pt x="260" y="292"/>
                  </a:lnTo>
                  <a:lnTo>
                    <a:pt x="252" y="296"/>
                  </a:lnTo>
                  <a:lnTo>
                    <a:pt x="244" y="298"/>
                  </a:lnTo>
                  <a:lnTo>
                    <a:pt x="244" y="298"/>
                  </a:lnTo>
                  <a:lnTo>
                    <a:pt x="234" y="296"/>
                  </a:lnTo>
                  <a:lnTo>
                    <a:pt x="226" y="292"/>
                  </a:lnTo>
                  <a:lnTo>
                    <a:pt x="222" y="284"/>
                  </a:lnTo>
                  <a:lnTo>
                    <a:pt x="220" y="274"/>
                  </a:lnTo>
                  <a:lnTo>
                    <a:pt x="220" y="274"/>
                  </a:lnTo>
                  <a:lnTo>
                    <a:pt x="222" y="264"/>
                  </a:lnTo>
                  <a:lnTo>
                    <a:pt x="226" y="258"/>
                  </a:lnTo>
                  <a:lnTo>
                    <a:pt x="234" y="252"/>
                  </a:lnTo>
                  <a:lnTo>
                    <a:pt x="244" y="25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816" name="Freeform 4820">
              <a:extLst>
                <a:ext uri="{FF2B5EF4-FFF2-40B4-BE49-F238E27FC236}">
                  <a16:creationId xmlns:a16="http://schemas.microsoft.com/office/drawing/2014/main" id="{D30E7C0F-5F13-426D-AD55-0E5411E8BD5E}"/>
                </a:ext>
              </a:extLst>
            </p:cNvPr>
            <p:cNvSpPr>
              <a:spLocks/>
            </p:cNvSpPr>
            <p:nvPr/>
          </p:nvSpPr>
          <p:spPr bwMode="auto">
            <a:xfrm>
              <a:off x="10571496" y="5223905"/>
              <a:ext cx="590550" cy="434975"/>
            </a:xfrm>
            <a:custGeom>
              <a:avLst/>
              <a:gdLst>
                <a:gd name="T0" fmla="*/ 286 w 372"/>
                <a:gd name="T1" fmla="*/ 144 h 274"/>
                <a:gd name="T2" fmla="*/ 286 w 372"/>
                <a:gd name="T3" fmla="*/ 10 h 274"/>
                <a:gd name="T4" fmla="*/ 284 w 372"/>
                <a:gd name="T5" fmla="*/ 2 h 274"/>
                <a:gd name="T6" fmla="*/ 276 w 372"/>
                <a:gd name="T7" fmla="*/ 0 h 274"/>
                <a:gd name="T8" fmla="*/ 256 w 372"/>
                <a:gd name="T9" fmla="*/ 0 h 274"/>
                <a:gd name="T10" fmla="*/ 250 w 372"/>
                <a:gd name="T11" fmla="*/ 2 h 274"/>
                <a:gd name="T12" fmla="*/ 246 w 372"/>
                <a:gd name="T13" fmla="*/ 10 h 274"/>
                <a:gd name="T14" fmla="*/ 218 w 372"/>
                <a:gd name="T15" fmla="*/ 200 h 274"/>
                <a:gd name="T16" fmla="*/ 220 w 372"/>
                <a:gd name="T17" fmla="*/ 172 h 274"/>
                <a:gd name="T18" fmla="*/ 218 w 372"/>
                <a:gd name="T19" fmla="*/ 136 h 274"/>
                <a:gd name="T20" fmla="*/ 202 w 372"/>
                <a:gd name="T21" fmla="*/ 66 h 274"/>
                <a:gd name="T22" fmla="*/ 192 w 372"/>
                <a:gd name="T23" fmla="*/ 34 h 274"/>
                <a:gd name="T24" fmla="*/ 200 w 372"/>
                <a:gd name="T25" fmla="*/ 32 h 274"/>
                <a:gd name="T26" fmla="*/ 208 w 372"/>
                <a:gd name="T27" fmla="*/ 24 h 274"/>
                <a:gd name="T28" fmla="*/ 208 w 372"/>
                <a:gd name="T29" fmla="*/ 18 h 274"/>
                <a:gd name="T30" fmla="*/ 204 w 372"/>
                <a:gd name="T31" fmla="*/ 6 h 274"/>
                <a:gd name="T32" fmla="*/ 192 w 372"/>
                <a:gd name="T33" fmla="*/ 2 h 274"/>
                <a:gd name="T34" fmla="*/ 36 w 372"/>
                <a:gd name="T35" fmla="*/ 2 h 274"/>
                <a:gd name="T36" fmla="*/ 24 w 372"/>
                <a:gd name="T37" fmla="*/ 6 h 274"/>
                <a:gd name="T38" fmla="*/ 20 w 372"/>
                <a:gd name="T39" fmla="*/ 18 h 274"/>
                <a:gd name="T40" fmla="*/ 10 w 372"/>
                <a:gd name="T41" fmla="*/ 150 h 274"/>
                <a:gd name="T42" fmla="*/ 6 w 372"/>
                <a:gd name="T43" fmla="*/ 152 h 274"/>
                <a:gd name="T44" fmla="*/ 0 w 372"/>
                <a:gd name="T45" fmla="*/ 156 h 274"/>
                <a:gd name="T46" fmla="*/ 0 w 372"/>
                <a:gd name="T47" fmla="*/ 264 h 274"/>
                <a:gd name="T48" fmla="*/ 0 w 372"/>
                <a:gd name="T49" fmla="*/ 268 h 274"/>
                <a:gd name="T50" fmla="*/ 6 w 372"/>
                <a:gd name="T51" fmla="*/ 274 h 274"/>
                <a:gd name="T52" fmla="*/ 22 w 372"/>
                <a:gd name="T53" fmla="*/ 274 h 274"/>
                <a:gd name="T54" fmla="*/ 22 w 372"/>
                <a:gd name="T55" fmla="*/ 274 h 274"/>
                <a:gd name="T56" fmla="*/ 24 w 372"/>
                <a:gd name="T57" fmla="*/ 266 h 274"/>
                <a:gd name="T58" fmla="*/ 30 w 372"/>
                <a:gd name="T59" fmla="*/ 250 h 274"/>
                <a:gd name="T60" fmla="*/ 42 w 372"/>
                <a:gd name="T61" fmla="*/ 238 h 274"/>
                <a:gd name="T62" fmla="*/ 58 w 372"/>
                <a:gd name="T63" fmla="*/ 232 h 274"/>
                <a:gd name="T64" fmla="*/ 66 w 372"/>
                <a:gd name="T65" fmla="*/ 230 h 274"/>
                <a:gd name="T66" fmla="*/ 84 w 372"/>
                <a:gd name="T67" fmla="*/ 234 h 274"/>
                <a:gd name="T68" fmla="*/ 98 w 372"/>
                <a:gd name="T69" fmla="*/ 244 h 274"/>
                <a:gd name="T70" fmla="*/ 108 w 372"/>
                <a:gd name="T71" fmla="*/ 258 h 274"/>
                <a:gd name="T72" fmla="*/ 110 w 372"/>
                <a:gd name="T73" fmla="*/ 274 h 274"/>
                <a:gd name="T74" fmla="*/ 110 w 372"/>
                <a:gd name="T75" fmla="*/ 274 h 274"/>
                <a:gd name="T76" fmla="*/ 158 w 372"/>
                <a:gd name="T77" fmla="*/ 274 h 274"/>
                <a:gd name="T78" fmla="*/ 200 w 372"/>
                <a:gd name="T79" fmla="*/ 274 h 274"/>
                <a:gd name="T80" fmla="*/ 200 w 372"/>
                <a:gd name="T81" fmla="*/ 274 h 274"/>
                <a:gd name="T82" fmla="*/ 200 w 372"/>
                <a:gd name="T83" fmla="*/ 266 h 274"/>
                <a:gd name="T84" fmla="*/ 206 w 372"/>
                <a:gd name="T85" fmla="*/ 250 h 274"/>
                <a:gd name="T86" fmla="*/ 218 w 372"/>
                <a:gd name="T87" fmla="*/ 238 h 274"/>
                <a:gd name="T88" fmla="*/ 234 w 372"/>
                <a:gd name="T89" fmla="*/ 232 h 274"/>
                <a:gd name="T90" fmla="*/ 244 w 372"/>
                <a:gd name="T91" fmla="*/ 230 h 274"/>
                <a:gd name="T92" fmla="*/ 258 w 372"/>
                <a:gd name="T93" fmla="*/ 232 h 274"/>
                <a:gd name="T94" fmla="*/ 270 w 372"/>
                <a:gd name="T95" fmla="*/ 240 h 274"/>
                <a:gd name="T96" fmla="*/ 280 w 372"/>
                <a:gd name="T97" fmla="*/ 252 h 274"/>
                <a:gd name="T98" fmla="*/ 286 w 372"/>
                <a:gd name="T99" fmla="*/ 264 h 274"/>
                <a:gd name="T100" fmla="*/ 286 w 372"/>
                <a:gd name="T101" fmla="*/ 264 h 274"/>
                <a:gd name="T102" fmla="*/ 286 w 372"/>
                <a:gd name="T103" fmla="*/ 210 h 274"/>
                <a:gd name="T104" fmla="*/ 362 w 372"/>
                <a:gd name="T105" fmla="*/ 164 h 274"/>
                <a:gd name="T106" fmla="*/ 366 w 372"/>
                <a:gd name="T107" fmla="*/ 164 h 274"/>
                <a:gd name="T108" fmla="*/ 372 w 372"/>
                <a:gd name="T109" fmla="*/ 158 h 274"/>
                <a:gd name="T110" fmla="*/ 372 w 372"/>
                <a:gd name="T111" fmla="*/ 154 h 274"/>
                <a:gd name="T112" fmla="*/ 370 w 372"/>
                <a:gd name="T113" fmla="*/ 146 h 274"/>
                <a:gd name="T114" fmla="*/ 362 w 372"/>
                <a:gd name="T115" fmla="*/ 14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274">
                  <a:moveTo>
                    <a:pt x="362" y="144"/>
                  </a:moveTo>
                  <a:lnTo>
                    <a:pt x="286" y="144"/>
                  </a:lnTo>
                  <a:lnTo>
                    <a:pt x="286" y="10"/>
                  </a:lnTo>
                  <a:lnTo>
                    <a:pt x="286" y="10"/>
                  </a:lnTo>
                  <a:lnTo>
                    <a:pt x="286" y="6"/>
                  </a:lnTo>
                  <a:lnTo>
                    <a:pt x="284" y="2"/>
                  </a:lnTo>
                  <a:lnTo>
                    <a:pt x="280" y="0"/>
                  </a:lnTo>
                  <a:lnTo>
                    <a:pt x="276" y="0"/>
                  </a:lnTo>
                  <a:lnTo>
                    <a:pt x="256" y="0"/>
                  </a:lnTo>
                  <a:lnTo>
                    <a:pt x="256" y="0"/>
                  </a:lnTo>
                  <a:lnTo>
                    <a:pt x="252" y="0"/>
                  </a:lnTo>
                  <a:lnTo>
                    <a:pt x="250" y="2"/>
                  </a:lnTo>
                  <a:lnTo>
                    <a:pt x="246" y="6"/>
                  </a:lnTo>
                  <a:lnTo>
                    <a:pt x="246" y="10"/>
                  </a:lnTo>
                  <a:lnTo>
                    <a:pt x="246" y="200"/>
                  </a:lnTo>
                  <a:lnTo>
                    <a:pt x="218" y="200"/>
                  </a:lnTo>
                  <a:lnTo>
                    <a:pt x="218" y="200"/>
                  </a:lnTo>
                  <a:lnTo>
                    <a:pt x="220" y="172"/>
                  </a:lnTo>
                  <a:lnTo>
                    <a:pt x="220" y="172"/>
                  </a:lnTo>
                  <a:lnTo>
                    <a:pt x="218" y="136"/>
                  </a:lnTo>
                  <a:lnTo>
                    <a:pt x="212" y="100"/>
                  </a:lnTo>
                  <a:lnTo>
                    <a:pt x="202" y="66"/>
                  </a:lnTo>
                  <a:lnTo>
                    <a:pt x="188" y="34"/>
                  </a:lnTo>
                  <a:lnTo>
                    <a:pt x="192" y="34"/>
                  </a:lnTo>
                  <a:lnTo>
                    <a:pt x="192" y="34"/>
                  </a:lnTo>
                  <a:lnTo>
                    <a:pt x="200" y="32"/>
                  </a:lnTo>
                  <a:lnTo>
                    <a:pt x="204" y="30"/>
                  </a:lnTo>
                  <a:lnTo>
                    <a:pt x="208" y="24"/>
                  </a:lnTo>
                  <a:lnTo>
                    <a:pt x="208" y="18"/>
                  </a:lnTo>
                  <a:lnTo>
                    <a:pt x="208" y="18"/>
                  </a:lnTo>
                  <a:lnTo>
                    <a:pt x="208" y="12"/>
                  </a:lnTo>
                  <a:lnTo>
                    <a:pt x="204" y="6"/>
                  </a:lnTo>
                  <a:lnTo>
                    <a:pt x="200" y="4"/>
                  </a:lnTo>
                  <a:lnTo>
                    <a:pt x="192" y="2"/>
                  </a:lnTo>
                  <a:lnTo>
                    <a:pt x="36" y="2"/>
                  </a:lnTo>
                  <a:lnTo>
                    <a:pt x="36" y="2"/>
                  </a:lnTo>
                  <a:lnTo>
                    <a:pt x="30" y="4"/>
                  </a:lnTo>
                  <a:lnTo>
                    <a:pt x="24" y="6"/>
                  </a:lnTo>
                  <a:lnTo>
                    <a:pt x="22" y="12"/>
                  </a:lnTo>
                  <a:lnTo>
                    <a:pt x="20" y="18"/>
                  </a:lnTo>
                  <a:lnTo>
                    <a:pt x="20" y="150"/>
                  </a:lnTo>
                  <a:lnTo>
                    <a:pt x="10" y="150"/>
                  </a:lnTo>
                  <a:lnTo>
                    <a:pt x="10" y="150"/>
                  </a:lnTo>
                  <a:lnTo>
                    <a:pt x="6" y="152"/>
                  </a:lnTo>
                  <a:lnTo>
                    <a:pt x="4" y="154"/>
                  </a:lnTo>
                  <a:lnTo>
                    <a:pt x="0" y="156"/>
                  </a:lnTo>
                  <a:lnTo>
                    <a:pt x="0" y="160"/>
                  </a:lnTo>
                  <a:lnTo>
                    <a:pt x="0" y="264"/>
                  </a:lnTo>
                  <a:lnTo>
                    <a:pt x="0" y="264"/>
                  </a:lnTo>
                  <a:lnTo>
                    <a:pt x="0" y="268"/>
                  </a:lnTo>
                  <a:lnTo>
                    <a:pt x="4" y="272"/>
                  </a:lnTo>
                  <a:lnTo>
                    <a:pt x="6" y="274"/>
                  </a:lnTo>
                  <a:lnTo>
                    <a:pt x="10" y="274"/>
                  </a:lnTo>
                  <a:lnTo>
                    <a:pt x="22" y="274"/>
                  </a:lnTo>
                  <a:lnTo>
                    <a:pt x="22" y="274"/>
                  </a:lnTo>
                  <a:lnTo>
                    <a:pt x="22" y="274"/>
                  </a:lnTo>
                  <a:lnTo>
                    <a:pt x="22" y="274"/>
                  </a:lnTo>
                  <a:lnTo>
                    <a:pt x="24" y="266"/>
                  </a:lnTo>
                  <a:lnTo>
                    <a:pt x="26" y="258"/>
                  </a:lnTo>
                  <a:lnTo>
                    <a:pt x="30" y="250"/>
                  </a:lnTo>
                  <a:lnTo>
                    <a:pt x="36" y="244"/>
                  </a:lnTo>
                  <a:lnTo>
                    <a:pt x="42" y="238"/>
                  </a:lnTo>
                  <a:lnTo>
                    <a:pt x="50" y="234"/>
                  </a:lnTo>
                  <a:lnTo>
                    <a:pt x="58" y="232"/>
                  </a:lnTo>
                  <a:lnTo>
                    <a:pt x="66" y="230"/>
                  </a:lnTo>
                  <a:lnTo>
                    <a:pt x="66" y="230"/>
                  </a:lnTo>
                  <a:lnTo>
                    <a:pt x="76" y="232"/>
                  </a:lnTo>
                  <a:lnTo>
                    <a:pt x="84" y="234"/>
                  </a:lnTo>
                  <a:lnTo>
                    <a:pt x="92" y="238"/>
                  </a:lnTo>
                  <a:lnTo>
                    <a:pt x="98" y="244"/>
                  </a:lnTo>
                  <a:lnTo>
                    <a:pt x="104" y="250"/>
                  </a:lnTo>
                  <a:lnTo>
                    <a:pt x="108" y="258"/>
                  </a:lnTo>
                  <a:lnTo>
                    <a:pt x="110" y="266"/>
                  </a:lnTo>
                  <a:lnTo>
                    <a:pt x="110" y="274"/>
                  </a:lnTo>
                  <a:lnTo>
                    <a:pt x="110" y="274"/>
                  </a:lnTo>
                  <a:lnTo>
                    <a:pt x="110" y="274"/>
                  </a:lnTo>
                  <a:lnTo>
                    <a:pt x="158" y="274"/>
                  </a:lnTo>
                  <a:lnTo>
                    <a:pt x="158" y="274"/>
                  </a:lnTo>
                  <a:lnTo>
                    <a:pt x="158" y="274"/>
                  </a:lnTo>
                  <a:lnTo>
                    <a:pt x="200" y="274"/>
                  </a:lnTo>
                  <a:lnTo>
                    <a:pt x="200" y="274"/>
                  </a:lnTo>
                  <a:lnTo>
                    <a:pt x="200" y="274"/>
                  </a:lnTo>
                  <a:lnTo>
                    <a:pt x="200" y="274"/>
                  </a:lnTo>
                  <a:lnTo>
                    <a:pt x="200" y="266"/>
                  </a:lnTo>
                  <a:lnTo>
                    <a:pt x="202" y="258"/>
                  </a:lnTo>
                  <a:lnTo>
                    <a:pt x="206" y="250"/>
                  </a:lnTo>
                  <a:lnTo>
                    <a:pt x="212" y="244"/>
                  </a:lnTo>
                  <a:lnTo>
                    <a:pt x="218" y="238"/>
                  </a:lnTo>
                  <a:lnTo>
                    <a:pt x="226" y="234"/>
                  </a:lnTo>
                  <a:lnTo>
                    <a:pt x="234" y="232"/>
                  </a:lnTo>
                  <a:lnTo>
                    <a:pt x="244" y="230"/>
                  </a:lnTo>
                  <a:lnTo>
                    <a:pt x="244" y="230"/>
                  </a:lnTo>
                  <a:lnTo>
                    <a:pt x="250" y="230"/>
                  </a:lnTo>
                  <a:lnTo>
                    <a:pt x="258" y="232"/>
                  </a:lnTo>
                  <a:lnTo>
                    <a:pt x="264" y="236"/>
                  </a:lnTo>
                  <a:lnTo>
                    <a:pt x="270" y="240"/>
                  </a:lnTo>
                  <a:lnTo>
                    <a:pt x="276" y="246"/>
                  </a:lnTo>
                  <a:lnTo>
                    <a:pt x="280" y="252"/>
                  </a:lnTo>
                  <a:lnTo>
                    <a:pt x="284" y="258"/>
                  </a:lnTo>
                  <a:lnTo>
                    <a:pt x="286" y="264"/>
                  </a:lnTo>
                  <a:lnTo>
                    <a:pt x="286" y="264"/>
                  </a:lnTo>
                  <a:lnTo>
                    <a:pt x="286" y="264"/>
                  </a:lnTo>
                  <a:lnTo>
                    <a:pt x="286" y="224"/>
                  </a:lnTo>
                  <a:lnTo>
                    <a:pt x="286" y="210"/>
                  </a:lnTo>
                  <a:lnTo>
                    <a:pt x="286" y="164"/>
                  </a:lnTo>
                  <a:lnTo>
                    <a:pt x="362" y="164"/>
                  </a:lnTo>
                  <a:lnTo>
                    <a:pt x="362" y="164"/>
                  </a:lnTo>
                  <a:lnTo>
                    <a:pt x="366" y="164"/>
                  </a:lnTo>
                  <a:lnTo>
                    <a:pt x="370" y="160"/>
                  </a:lnTo>
                  <a:lnTo>
                    <a:pt x="372" y="158"/>
                  </a:lnTo>
                  <a:lnTo>
                    <a:pt x="372" y="154"/>
                  </a:lnTo>
                  <a:lnTo>
                    <a:pt x="372" y="154"/>
                  </a:lnTo>
                  <a:lnTo>
                    <a:pt x="372" y="150"/>
                  </a:lnTo>
                  <a:lnTo>
                    <a:pt x="370" y="146"/>
                  </a:lnTo>
                  <a:lnTo>
                    <a:pt x="366" y="144"/>
                  </a:lnTo>
                  <a:lnTo>
                    <a:pt x="362" y="144"/>
                  </a:lnTo>
                  <a:lnTo>
                    <a:pt x="362" y="144"/>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7" name="Freeform 4821">
              <a:extLst>
                <a:ext uri="{FF2B5EF4-FFF2-40B4-BE49-F238E27FC236}">
                  <a16:creationId xmlns:a16="http://schemas.microsoft.com/office/drawing/2014/main" id="{ED4DA916-4ABC-4411-B1D1-AD9415AE0E94}"/>
                </a:ext>
              </a:extLst>
            </p:cNvPr>
            <p:cNvSpPr>
              <a:spLocks/>
            </p:cNvSpPr>
            <p:nvPr/>
          </p:nvSpPr>
          <p:spPr bwMode="auto">
            <a:xfrm>
              <a:off x="10654046" y="5277880"/>
              <a:ext cx="234950" cy="263525"/>
            </a:xfrm>
            <a:custGeom>
              <a:avLst/>
              <a:gdLst>
                <a:gd name="T0" fmla="*/ 146 w 148"/>
                <a:gd name="T1" fmla="*/ 166 h 166"/>
                <a:gd name="T2" fmla="*/ 116 w 148"/>
                <a:gd name="T3" fmla="*/ 166 h 166"/>
                <a:gd name="T4" fmla="*/ 116 w 148"/>
                <a:gd name="T5" fmla="*/ 126 h 166"/>
                <a:gd name="T6" fmla="*/ 116 w 148"/>
                <a:gd name="T7" fmla="*/ 126 h 166"/>
                <a:gd name="T8" fmla="*/ 116 w 148"/>
                <a:gd name="T9" fmla="*/ 122 h 166"/>
                <a:gd name="T10" fmla="*/ 114 w 148"/>
                <a:gd name="T11" fmla="*/ 120 h 166"/>
                <a:gd name="T12" fmla="*/ 110 w 148"/>
                <a:gd name="T13" fmla="*/ 118 h 166"/>
                <a:gd name="T14" fmla="*/ 106 w 148"/>
                <a:gd name="T15" fmla="*/ 116 h 166"/>
                <a:gd name="T16" fmla="*/ 72 w 148"/>
                <a:gd name="T17" fmla="*/ 116 h 166"/>
                <a:gd name="T18" fmla="*/ 72 w 148"/>
                <a:gd name="T19" fmla="*/ 116 h 166"/>
                <a:gd name="T20" fmla="*/ 64 w 148"/>
                <a:gd name="T21" fmla="*/ 114 h 166"/>
                <a:gd name="T22" fmla="*/ 56 w 148"/>
                <a:gd name="T23" fmla="*/ 112 h 166"/>
                <a:gd name="T24" fmla="*/ 50 w 148"/>
                <a:gd name="T25" fmla="*/ 108 h 166"/>
                <a:gd name="T26" fmla="*/ 44 w 148"/>
                <a:gd name="T27" fmla="*/ 102 h 166"/>
                <a:gd name="T28" fmla="*/ 38 w 148"/>
                <a:gd name="T29" fmla="*/ 96 h 166"/>
                <a:gd name="T30" fmla="*/ 34 w 148"/>
                <a:gd name="T31" fmla="*/ 90 h 166"/>
                <a:gd name="T32" fmla="*/ 32 w 148"/>
                <a:gd name="T33" fmla="*/ 82 h 166"/>
                <a:gd name="T34" fmla="*/ 32 w 148"/>
                <a:gd name="T35" fmla="*/ 74 h 166"/>
                <a:gd name="T36" fmla="*/ 32 w 148"/>
                <a:gd name="T37" fmla="*/ 74 h 166"/>
                <a:gd name="T38" fmla="*/ 30 w 148"/>
                <a:gd name="T39" fmla="*/ 68 h 166"/>
                <a:gd name="T40" fmla="*/ 28 w 148"/>
                <a:gd name="T41" fmla="*/ 64 h 166"/>
                <a:gd name="T42" fmla="*/ 22 w 148"/>
                <a:gd name="T43" fmla="*/ 60 h 166"/>
                <a:gd name="T44" fmla="*/ 16 w 148"/>
                <a:gd name="T45" fmla="*/ 58 h 166"/>
                <a:gd name="T46" fmla="*/ 16 w 148"/>
                <a:gd name="T47" fmla="*/ 58 h 166"/>
                <a:gd name="T48" fmla="*/ 10 w 148"/>
                <a:gd name="T49" fmla="*/ 60 h 166"/>
                <a:gd name="T50" fmla="*/ 6 w 148"/>
                <a:gd name="T51" fmla="*/ 62 h 166"/>
                <a:gd name="T52" fmla="*/ 2 w 148"/>
                <a:gd name="T53" fmla="*/ 66 h 166"/>
                <a:gd name="T54" fmla="*/ 0 w 148"/>
                <a:gd name="T55" fmla="*/ 72 h 166"/>
                <a:gd name="T56" fmla="*/ 0 w 148"/>
                <a:gd name="T57" fmla="*/ 0 h 166"/>
                <a:gd name="T58" fmla="*/ 114 w 148"/>
                <a:gd name="T59" fmla="*/ 0 h 166"/>
                <a:gd name="T60" fmla="*/ 114 w 148"/>
                <a:gd name="T61" fmla="*/ 0 h 166"/>
                <a:gd name="T62" fmla="*/ 128 w 148"/>
                <a:gd name="T63" fmla="*/ 32 h 166"/>
                <a:gd name="T64" fmla="*/ 140 w 148"/>
                <a:gd name="T65" fmla="*/ 66 h 166"/>
                <a:gd name="T66" fmla="*/ 146 w 148"/>
                <a:gd name="T67" fmla="*/ 102 h 166"/>
                <a:gd name="T68" fmla="*/ 148 w 148"/>
                <a:gd name="T69" fmla="*/ 138 h 166"/>
                <a:gd name="T70" fmla="*/ 148 w 148"/>
                <a:gd name="T71" fmla="*/ 138 h 166"/>
                <a:gd name="T72" fmla="*/ 146 w 148"/>
                <a:gd name="T73" fmla="*/ 166 h 166"/>
                <a:gd name="T74" fmla="*/ 146 w 148"/>
                <a:gd name="T7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66">
                  <a:moveTo>
                    <a:pt x="146" y="166"/>
                  </a:moveTo>
                  <a:lnTo>
                    <a:pt x="116" y="166"/>
                  </a:lnTo>
                  <a:lnTo>
                    <a:pt x="116" y="126"/>
                  </a:lnTo>
                  <a:lnTo>
                    <a:pt x="116" y="126"/>
                  </a:lnTo>
                  <a:lnTo>
                    <a:pt x="116" y="122"/>
                  </a:lnTo>
                  <a:lnTo>
                    <a:pt x="114" y="120"/>
                  </a:lnTo>
                  <a:lnTo>
                    <a:pt x="110" y="118"/>
                  </a:lnTo>
                  <a:lnTo>
                    <a:pt x="106" y="116"/>
                  </a:lnTo>
                  <a:lnTo>
                    <a:pt x="72" y="116"/>
                  </a:lnTo>
                  <a:lnTo>
                    <a:pt x="72" y="116"/>
                  </a:lnTo>
                  <a:lnTo>
                    <a:pt x="64" y="114"/>
                  </a:lnTo>
                  <a:lnTo>
                    <a:pt x="56" y="112"/>
                  </a:lnTo>
                  <a:lnTo>
                    <a:pt x="50" y="108"/>
                  </a:lnTo>
                  <a:lnTo>
                    <a:pt x="44" y="102"/>
                  </a:lnTo>
                  <a:lnTo>
                    <a:pt x="38" y="96"/>
                  </a:lnTo>
                  <a:lnTo>
                    <a:pt x="34" y="90"/>
                  </a:lnTo>
                  <a:lnTo>
                    <a:pt x="32" y="82"/>
                  </a:lnTo>
                  <a:lnTo>
                    <a:pt x="32" y="74"/>
                  </a:lnTo>
                  <a:lnTo>
                    <a:pt x="32" y="74"/>
                  </a:lnTo>
                  <a:lnTo>
                    <a:pt x="30" y="68"/>
                  </a:lnTo>
                  <a:lnTo>
                    <a:pt x="28" y="64"/>
                  </a:lnTo>
                  <a:lnTo>
                    <a:pt x="22" y="60"/>
                  </a:lnTo>
                  <a:lnTo>
                    <a:pt x="16" y="58"/>
                  </a:lnTo>
                  <a:lnTo>
                    <a:pt x="16" y="58"/>
                  </a:lnTo>
                  <a:lnTo>
                    <a:pt x="10" y="60"/>
                  </a:lnTo>
                  <a:lnTo>
                    <a:pt x="6" y="62"/>
                  </a:lnTo>
                  <a:lnTo>
                    <a:pt x="2" y="66"/>
                  </a:lnTo>
                  <a:lnTo>
                    <a:pt x="0" y="72"/>
                  </a:lnTo>
                  <a:lnTo>
                    <a:pt x="0" y="0"/>
                  </a:lnTo>
                  <a:lnTo>
                    <a:pt x="114" y="0"/>
                  </a:lnTo>
                  <a:lnTo>
                    <a:pt x="114" y="0"/>
                  </a:lnTo>
                  <a:lnTo>
                    <a:pt x="128" y="32"/>
                  </a:lnTo>
                  <a:lnTo>
                    <a:pt x="140" y="66"/>
                  </a:lnTo>
                  <a:lnTo>
                    <a:pt x="146" y="102"/>
                  </a:lnTo>
                  <a:lnTo>
                    <a:pt x="148" y="138"/>
                  </a:lnTo>
                  <a:lnTo>
                    <a:pt x="148" y="138"/>
                  </a:lnTo>
                  <a:lnTo>
                    <a:pt x="146" y="166"/>
                  </a:lnTo>
                  <a:lnTo>
                    <a:pt x="146" y="166"/>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90" name="Rectangle 289">
            <a:hlinkClick r:id="rId6"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106942310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0"/>
          </p:nvPr>
        </p:nvSpPr>
        <p:spPr/>
        <p:txBody>
          <a:bodyPr/>
          <a:lstStyle/>
          <a:p>
            <a:endParaRPr lang="en-GB"/>
          </a:p>
        </p:txBody>
      </p:sp>
      <p:sp>
        <p:nvSpPr>
          <p:cNvPr id="3" name="Title 2"/>
          <p:cNvSpPr>
            <a:spLocks noGrp="1"/>
          </p:cNvSpPr>
          <p:nvPr>
            <p:ph type="title"/>
          </p:nvPr>
        </p:nvSpPr>
        <p:spPr/>
        <p:txBody>
          <a:bodyPr/>
          <a:lstStyle/>
          <a:p>
            <a:r>
              <a:rPr lang="en-GB" dirty="0"/>
              <a:t>Annex 1: Glossary (1 of 2)</a:t>
            </a:r>
          </a:p>
        </p:txBody>
      </p:sp>
      <p:graphicFrame>
        <p:nvGraphicFramePr>
          <p:cNvPr id="4" name="Table 3"/>
          <p:cNvGraphicFramePr>
            <a:graphicFrameLocks noGrp="1"/>
          </p:cNvGraphicFramePr>
          <p:nvPr>
            <p:extLst>
              <p:ext uri="{D42A27DB-BD31-4B8C-83A1-F6EECF244321}">
                <p14:modId xmlns:p14="http://schemas.microsoft.com/office/powerpoint/2010/main" val="2741560074"/>
              </p:ext>
            </p:extLst>
          </p:nvPr>
        </p:nvGraphicFramePr>
        <p:xfrm>
          <a:off x="450849" y="1728499"/>
          <a:ext cx="9847157" cy="4819817"/>
        </p:xfrm>
        <a:graphic>
          <a:graphicData uri="http://schemas.openxmlformats.org/drawingml/2006/table">
            <a:tbl>
              <a:tblPr firstRow="1" bandRow="1">
                <a:tableStyleId>{7E9639D4-E3E2-4D34-9284-5A2195B3D0D7}</a:tableStyleId>
              </a:tblPr>
              <a:tblGrid>
                <a:gridCol w="1520034">
                  <a:extLst>
                    <a:ext uri="{9D8B030D-6E8A-4147-A177-3AD203B41FA5}">
                      <a16:colId xmlns:a16="http://schemas.microsoft.com/office/drawing/2014/main" val="1275833288"/>
                    </a:ext>
                  </a:extLst>
                </a:gridCol>
                <a:gridCol w="8327123">
                  <a:extLst>
                    <a:ext uri="{9D8B030D-6E8A-4147-A177-3AD203B41FA5}">
                      <a16:colId xmlns:a16="http://schemas.microsoft.com/office/drawing/2014/main" val="2691153138"/>
                    </a:ext>
                  </a:extLst>
                </a:gridCol>
              </a:tblGrid>
              <a:tr h="184643">
                <a:tc>
                  <a:txBody>
                    <a:bodyPr/>
                    <a:lstStyle/>
                    <a:p>
                      <a:r>
                        <a:rPr lang="en-US" sz="1000" kern="1200" dirty="0"/>
                        <a:t>Term</a:t>
                      </a:r>
                      <a:endParaRPr lang="en-US" sz="1000" b="1" kern="1200" dirty="0">
                        <a:solidFill>
                          <a:schemeClr val="bg1"/>
                        </a:solidFill>
                        <a:latin typeface="+mn-lt"/>
                        <a:ea typeface="+mj-ea"/>
                        <a:cs typeface="+mj-cs"/>
                      </a:endParaRPr>
                    </a:p>
                  </a:txBody>
                  <a:tcPr marL="72000" marR="72000" marT="18000" marB="10800">
                    <a:lnL w="9525" cap="flat" cmpd="sng" algn="ctr">
                      <a:noFill/>
                      <a:prstDash val="solid"/>
                    </a:lnL>
                    <a:lnR>
                      <a:noFill/>
                    </a:lnR>
                    <a:lnT w="9525" cap="flat" cmpd="sng" algn="ctr">
                      <a:noFill/>
                      <a:prstDash val="soli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US" sz="1000" kern="1200" dirty="0"/>
                        <a:t>Definition</a:t>
                      </a:r>
                      <a:endParaRPr lang="en-US" sz="1000" b="1" kern="1200" dirty="0">
                        <a:solidFill>
                          <a:schemeClr val="bg1"/>
                        </a:solidFill>
                        <a:latin typeface="+mn-lt"/>
                        <a:ea typeface="+mj-ea"/>
                        <a:cs typeface="+mj-cs"/>
                      </a:endParaRPr>
                    </a:p>
                  </a:txBody>
                  <a:tcPr marL="72000" marR="72000" marT="18000" marB="10800">
                    <a:lnL>
                      <a:noFill/>
                    </a:lnL>
                    <a:lnR w="9525" cap="flat" cmpd="sng" algn="ctr">
                      <a:noFill/>
                      <a:prstDash val="solid"/>
                    </a:lnR>
                    <a:lnT w="9525" cap="flat" cmpd="sng" algn="ctr">
                      <a:noFill/>
                      <a:prstDash val="soli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0054874"/>
                  </a:ext>
                </a:extLst>
              </a:tr>
              <a:tr h="339938">
                <a:tc>
                  <a:txBody>
                    <a:bodyPr/>
                    <a:lstStyle/>
                    <a:p>
                      <a:pPr algn="l" fontAlgn="ctr"/>
                      <a:r>
                        <a:rPr lang="en-US" sz="1000" u="none" strike="noStrike" dirty="0">
                          <a:effectLst/>
                        </a:rPr>
                        <a:t>Ancillary Services</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Services other than bulk power that support the balancing of supply with demand and maintaining the quality of electricity delivered to end consumers. May include [existing list], or frequency regulation.</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5176650"/>
                  </a:ext>
                </a:extLst>
              </a:tr>
              <a:tr h="184643">
                <a:tc>
                  <a:txBody>
                    <a:bodyPr/>
                    <a:lstStyle/>
                    <a:p>
                      <a:pPr algn="l" fontAlgn="ctr"/>
                      <a:r>
                        <a:rPr lang="en-US" sz="1000" u="none" strike="noStrike" dirty="0">
                          <a:effectLst/>
                        </a:rPr>
                        <a:t>Baseload power</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The same level of power output delivered, regardless of time of day. Baseload power is often delivered by generators that lack the technical flexibility to increase or decrease output with demand.</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5211654"/>
                  </a:ext>
                </a:extLst>
              </a:tr>
              <a:tr h="339938">
                <a:tc>
                  <a:txBody>
                    <a:bodyPr/>
                    <a:lstStyle/>
                    <a:p>
                      <a:pPr algn="l" fontAlgn="ctr"/>
                      <a:r>
                        <a:rPr lang="en-US" sz="1000" u="none" strike="noStrike" dirty="0">
                          <a:effectLst/>
                        </a:rPr>
                        <a:t>Biomass</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Biomass is an industry term for getting energy by burning wood, and other organic matter. Burning biomass releases carbon emissions, but has been classed as a renewable energy source in the EU and UN legal frameworks, because plant stocks can be replaced with new growth.</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2165640"/>
                  </a:ext>
                </a:extLst>
              </a:tr>
              <a:tr h="184643">
                <a:tc>
                  <a:txBody>
                    <a:bodyPr/>
                    <a:lstStyle/>
                    <a:p>
                      <a:pPr algn="l" fontAlgn="ctr"/>
                      <a:r>
                        <a:rPr lang="en-US" sz="1000" u="none" strike="noStrike" dirty="0">
                          <a:effectLst/>
                        </a:rPr>
                        <a:t>Carbon tax</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 tax on fossil fuels, intended to reduce the emission of carbon dioxide.</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72731"/>
                  </a:ext>
                </a:extLst>
              </a:tr>
              <a:tr h="339938">
                <a:tc>
                  <a:txBody>
                    <a:bodyPr/>
                    <a:lstStyle/>
                    <a:p>
                      <a:pPr algn="l" fontAlgn="ctr"/>
                      <a:r>
                        <a:rPr lang="en-US" sz="1000" u="none" strike="noStrike" dirty="0">
                          <a:effectLst/>
                        </a:rPr>
                        <a:t>Combustion of fossil fuels</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Burning of coal, oil (including gasoline), or natural gas. This burning, usually to generate energy, releases carbon dioxide, as well as combustion by products that can include unburned hydrocarbons, methane, and carbon monoxide.</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0340984"/>
                  </a:ext>
                </a:extLst>
              </a:tr>
              <a:tr h="339938">
                <a:tc>
                  <a:txBody>
                    <a:bodyPr/>
                    <a:lstStyle/>
                    <a:p>
                      <a:pPr algn="l" fontAlgn="ctr"/>
                      <a:r>
                        <a:rPr lang="en-US" sz="1000" u="none" strike="noStrike" dirty="0">
                          <a:effectLst/>
                        </a:rPr>
                        <a:t>Non-renewable power generators</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 power station which burns a fossil fuel such as coal, natural gas, or petroleum to produce electricity.</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6932014"/>
                  </a:ext>
                </a:extLst>
              </a:tr>
              <a:tr h="339938">
                <a:tc>
                  <a:txBody>
                    <a:bodyPr/>
                    <a:lstStyle/>
                    <a:p>
                      <a:pPr algn="l" fontAlgn="ctr"/>
                      <a:r>
                        <a:rPr lang="en-US" sz="1000" u="none" strike="noStrike" dirty="0">
                          <a:effectLst/>
                        </a:rPr>
                        <a:t>Cost reflective</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 cost reflective tariff is one which reflects the true cost of supplying electricity and removes the reliance on State Government subsidies to cover the variance between the current tariff and the true cost of supply of electricity.</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011567"/>
                  </a:ext>
                </a:extLst>
              </a:tr>
              <a:tr h="296455">
                <a:tc>
                  <a:txBody>
                    <a:bodyPr/>
                    <a:lstStyle/>
                    <a:p>
                      <a:pPr algn="l" fontAlgn="ctr"/>
                      <a:r>
                        <a:rPr lang="en-US" sz="1000" u="none" strike="noStrike" dirty="0">
                          <a:effectLst/>
                        </a:rPr>
                        <a:t>Distribution</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The final stage of delivering electricity to consumers: electricity flows from substations into a network of low voltage lines (the distribution network)</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93854"/>
                  </a:ext>
                </a:extLst>
              </a:tr>
              <a:tr h="184643">
                <a:tc>
                  <a:txBody>
                    <a:bodyPr/>
                    <a:lstStyle/>
                    <a:p>
                      <a:pPr algn="l" fontAlgn="ctr"/>
                      <a:r>
                        <a:rPr lang="en-US" sz="1000" u="none" strike="noStrike" dirty="0">
                          <a:effectLst/>
                        </a:rPr>
                        <a:t>Flexible generation</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000" u="none" strike="noStrike" kern="1200" dirty="0">
                          <a:solidFill>
                            <a:schemeClr val="tx1"/>
                          </a:solidFill>
                          <a:effectLst/>
                          <a:latin typeface="+mn-lt"/>
                          <a:ea typeface="+mn-ea"/>
                          <a:cs typeface="+mn-cs"/>
                        </a:rPr>
                        <a:t>Power plants that can ramp up and down quickly and run at low output levels</a:t>
                      </a:r>
                      <a:endParaRPr lang="en-US" sz="1000" u="none" strike="noStrike" kern="1200" dirty="0">
                        <a:solidFill>
                          <a:schemeClr val="tx1"/>
                        </a:solidFill>
                        <a:effectLst/>
                        <a:latin typeface="+mn-lt"/>
                        <a:ea typeface="+mn-ea"/>
                        <a:cs typeface="+mn-cs"/>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7716771"/>
                  </a:ext>
                </a:extLst>
              </a:tr>
              <a:tr h="339938">
                <a:tc>
                  <a:txBody>
                    <a:bodyPr/>
                    <a:lstStyle/>
                    <a:p>
                      <a:pPr algn="l" fontAlgn="ctr"/>
                      <a:r>
                        <a:rPr lang="en-US" sz="1000" u="none" strike="noStrike" dirty="0">
                          <a:effectLst/>
                        </a:rPr>
                        <a:t>Flue gas desulphurisation</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Flue-gas desulfurization (FGD) is a set of technologies used to remove sulfur dioxide (SO2) from exhaust flue gases of fossil-fuel power plants, and from the emissions of other sulfur oxide emitting processes</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4038788"/>
                  </a:ext>
                </a:extLst>
              </a:tr>
              <a:tr h="184643">
                <a:tc>
                  <a:txBody>
                    <a:bodyPr/>
                    <a:lstStyle/>
                    <a:p>
                      <a:pPr algn="l" fontAlgn="ctr"/>
                      <a:r>
                        <a:rPr lang="en-US" sz="1000" u="none" strike="noStrike" dirty="0">
                          <a:effectLst/>
                        </a:rPr>
                        <a:t>Generation</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The process of producing electricity, from sources of primary energy such as steam, gas, water and wind.</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7795059"/>
                  </a:ext>
                </a:extLst>
              </a:tr>
              <a:tr h="339938">
                <a:tc>
                  <a:txBody>
                    <a:bodyPr/>
                    <a:lstStyle/>
                    <a:p>
                      <a:pPr algn="l" fontAlgn="ctr"/>
                      <a:r>
                        <a:rPr lang="en-US" sz="1000" u="none" strike="noStrike" dirty="0">
                          <a:effectLst/>
                        </a:rPr>
                        <a:t>Generation mix</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Generation mix is the percentage of different energy sources (fossil fuels, nuclear, hydro and other renewable energies) used to generate electricity.</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4426954"/>
                  </a:ext>
                </a:extLst>
              </a:tr>
              <a:tr h="184643">
                <a:tc>
                  <a:txBody>
                    <a:bodyPr/>
                    <a:lstStyle/>
                    <a:p>
                      <a:pPr algn="l" fontAlgn="ctr"/>
                      <a:r>
                        <a:rPr lang="en-US" sz="1000" u="none" strike="noStrike" dirty="0">
                          <a:effectLst/>
                        </a:rPr>
                        <a:t>Geothermal</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Makes use of thermal energy that is stored underground in the Earth.</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0076037"/>
                  </a:ext>
                </a:extLst>
              </a:tr>
              <a:tr h="130676">
                <a:tc>
                  <a:txBody>
                    <a:bodyPr/>
                    <a:lstStyle/>
                    <a:p>
                      <a:pPr algn="l" fontAlgn="ctr"/>
                      <a:r>
                        <a:rPr lang="en-US" sz="1000" u="none" strike="noStrike" dirty="0">
                          <a:effectLst/>
                        </a:rPr>
                        <a:t>Grid-connected</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 grid-connected photovoltaic power system</a:t>
                      </a:r>
                      <a:r>
                        <a:rPr lang="en-US" sz="1000" u="none" strike="noStrike" baseline="0" dirty="0">
                          <a:effectLst/>
                        </a:rPr>
                        <a:t> </a:t>
                      </a:r>
                      <a:r>
                        <a:rPr lang="en-US" sz="1000" u="none" strike="noStrike" dirty="0">
                          <a:effectLst/>
                        </a:rPr>
                        <a:t>is an electricity generating solar PV power system that is connected to the utility grid.</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6467168"/>
                  </a:ext>
                </a:extLst>
              </a:tr>
              <a:tr h="184643">
                <a:tc>
                  <a:txBody>
                    <a:bodyPr/>
                    <a:lstStyle/>
                    <a:p>
                      <a:pPr algn="l" fontAlgn="ctr"/>
                      <a:r>
                        <a:rPr lang="en-US" sz="1000" u="none" strike="noStrike" dirty="0">
                          <a:effectLst/>
                        </a:rPr>
                        <a:t>Incumbent utility</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The utility company (probably state-owned and vertically integrated) that existed prior to any </a:t>
                      </a:r>
                      <a:r>
                        <a:rPr lang="en-US" sz="1000" b="0" i="0" u="none" strike="noStrike" dirty="0" err="1">
                          <a:solidFill>
                            <a:srgbClr val="000000"/>
                          </a:solidFill>
                          <a:effectLst/>
                          <a:latin typeface="+mn-lt"/>
                        </a:rPr>
                        <a:t>liberalisation</a:t>
                      </a:r>
                      <a:r>
                        <a:rPr lang="en-US" sz="1000" b="0" i="0" u="none" strike="noStrike" dirty="0">
                          <a:solidFill>
                            <a:srgbClr val="000000"/>
                          </a:solidFill>
                          <a:effectLst/>
                          <a:latin typeface="+mn-lt"/>
                        </a:rPr>
                        <a:t> and/or unbundling process</a:t>
                      </a: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3693229"/>
                  </a:ext>
                </a:extLst>
              </a:tr>
              <a:tr h="339938">
                <a:tc>
                  <a:txBody>
                    <a:bodyPr/>
                    <a:lstStyle/>
                    <a:p>
                      <a:pPr algn="l" fontAlgn="ctr"/>
                      <a:r>
                        <a:rPr lang="en-US" sz="1000" u="none" strike="noStrike" dirty="0">
                          <a:effectLst/>
                        </a:rPr>
                        <a:t>Interconnectors</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An interconnector is a transmission link which enables energy to flow between networks. The term is used more specifically to refer to international connections between electricity networks.</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1229150"/>
                  </a:ext>
                </a:extLst>
              </a:tr>
              <a:tr h="72967">
                <a:tc>
                  <a:txBody>
                    <a:bodyPr/>
                    <a:lstStyle/>
                    <a:p>
                      <a:pPr algn="l" fontAlgn="ctr"/>
                      <a:r>
                        <a:rPr lang="en-US" sz="1000" u="none" strike="noStrike" dirty="0">
                          <a:effectLst/>
                        </a:rPr>
                        <a:t>Intermittent</a:t>
                      </a:r>
                      <a:endParaRPr lang="en-US" sz="1000" b="0" i="0" u="none" strike="noStrike" dirty="0">
                        <a:solidFill>
                          <a:srgbClr val="000000"/>
                        </a:solidFill>
                        <a:effectLst/>
                        <a:latin typeface="+mn-lt"/>
                      </a:endParaRPr>
                    </a:p>
                  </a:txBody>
                  <a:tcPr marL="72000" marR="72000" marT="18000" marB="10800" anchor="ctr">
                    <a:lnL w="9525" cap="flat" cmpd="sng" algn="ctr">
                      <a:noFill/>
                      <a:prstDash val="solid"/>
                    </a:lnL>
                    <a:lnR>
                      <a:noFill/>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 source of energy of which the availability varies over time (e.g. solar, wind) and which cannot therefore be dispatched to meet demand.</a:t>
                      </a:r>
                      <a:endParaRPr lang="en-US" sz="1000" b="0" i="0" u="none" strike="noStrike" dirty="0">
                        <a:solidFill>
                          <a:srgbClr val="000000"/>
                        </a:solidFill>
                        <a:effectLst/>
                        <a:latin typeface="+mn-lt"/>
                      </a:endParaRPr>
                    </a:p>
                  </a:txBody>
                  <a:tcPr marL="72000" marR="72000" marT="18000" marB="10800" anchor="ctr">
                    <a:lnL>
                      <a:noFill/>
                    </a:lnL>
                    <a:lnR w="9525" cap="flat" cmpd="sng" algn="ctr">
                      <a:noFill/>
                      <a:prstDash val="soli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9380331"/>
                  </a:ext>
                </a:extLst>
              </a:tr>
            </a:tbl>
          </a:graphicData>
        </a:graphic>
      </p:graphicFrame>
      <p:sp>
        <p:nvSpPr>
          <p:cNvPr id="59" name="Rectangle 58">
            <a:hlinkClick r:id="rId2" action="ppaction://hlinksldjump" highlightClick="1"/>
          </p:cNvPr>
          <p:cNvSpPr/>
          <p:nvPr/>
        </p:nvSpPr>
        <p:spPr bwMode="ltGray">
          <a:xfrm>
            <a:off x="10010007" y="145472"/>
            <a:ext cx="288000" cy="86248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Glossary</a:t>
            </a:r>
          </a:p>
        </p:txBody>
      </p:sp>
    </p:spTree>
    <p:extLst>
      <p:ext uri="{BB962C8B-B14F-4D97-AF65-F5344CB8AC3E}">
        <p14:creationId xmlns:p14="http://schemas.microsoft.com/office/powerpoint/2010/main" val="414000179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Glossary (2 of 2)</a:t>
            </a:r>
          </a:p>
        </p:txBody>
      </p:sp>
      <p:graphicFrame>
        <p:nvGraphicFramePr>
          <p:cNvPr id="4" name="Table 3"/>
          <p:cNvGraphicFramePr>
            <a:graphicFrameLocks noGrp="1"/>
          </p:cNvGraphicFramePr>
          <p:nvPr>
            <p:extLst>
              <p:ext uri="{D42A27DB-BD31-4B8C-83A1-F6EECF244321}">
                <p14:modId xmlns:p14="http://schemas.microsoft.com/office/powerpoint/2010/main" val="4047510075"/>
              </p:ext>
            </p:extLst>
          </p:nvPr>
        </p:nvGraphicFramePr>
        <p:xfrm>
          <a:off x="450156" y="1720316"/>
          <a:ext cx="9792000" cy="5660715"/>
        </p:xfrm>
        <a:graphic>
          <a:graphicData uri="http://schemas.openxmlformats.org/drawingml/2006/table">
            <a:tbl>
              <a:tblPr firstRow="1" bandRow="1">
                <a:tableStyleId>{7E9639D4-E3E2-4D34-9284-5A2195B3D0D7}</a:tableStyleId>
              </a:tblPr>
              <a:tblGrid>
                <a:gridCol w="1584176">
                  <a:extLst>
                    <a:ext uri="{9D8B030D-6E8A-4147-A177-3AD203B41FA5}">
                      <a16:colId xmlns:a16="http://schemas.microsoft.com/office/drawing/2014/main" val="1275833288"/>
                    </a:ext>
                  </a:extLst>
                </a:gridCol>
                <a:gridCol w="8207824">
                  <a:extLst>
                    <a:ext uri="{9D8B030D-6E8A-4147-A177-3AD203B41FA5}">
                      <a16:colId xmlns:a16="http://schemas.microsoft.com/office/drawing/2014/main" val="2691153138"/>
                    </a:ext>
                  </a:extLst>
                </a:gridCol>
              </a:tblGrid>
              <a:tr h="146476">
                <a:tc>
                  <a:txBody>
                    <a:bodyPr/>
                    <a:lstStyle/>
                    <a:p>
                      <a:r>
                        <a:rPr lang="en-US" sz="1000" kern="1200" dirty="0"/>
                        <a:t>Term</a:t>
                      </a:r>
                      <a:endParaRPr lang="en-US" sz="1000" b="1" kern="1200" dirty="0">
                        <a:solidFill>
                          <a:schemeClr val="bg1"/>
                        </a:solidFill>
                        <a:latin typeface="+mn-lt"/>
                        <a:ea typeface="+mj-ea"/>
                        <a:cs typeface="+mj-cs"/>
                      </a:endParaRPr>
                    </a:p>
                  </a:txBody>
                  <a:tcPr marL="36000" marR="36000" marT="18000" marB="36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000" kern="1200" dirty="0"/>
                        <a:t>Definition</a:t>
                      </a:r>
                      <a:endParaRPr lang="en-US" sz="1000" b="1" kern="1200" dirty="0">
                        <a:solidFill>
                          <a:schemeClr val="bg1"/>
                        </a:solidFill>
                        <a:latin typeface="+mn-lt"/>
                        <a:ea typeface="+mj-ea"/>
                        <a:cs typeface="+mj-cs"/>
                      </a:endParaRPr>
                    </a:p>
                  </a:txBody>
                  <a:tcPr marL="36000" marR="36000" marT="18000" marB="36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00054874"/>
                  </a:ext>
                </a:extLst>
              </a:tr>
              <a:tr h="146476">
                <a:tc>
                  <a:txBody>
                    <a:bodyPr/>
                    <a:lstStyle/>
                    <a:p>
                      <a:pPr algn="l" fontAlgn="ctr"/>
                      <a:r>
                        <a:rPr lang="en-US" sz="1000" u="none" strike="noStrike" dirty="0">
                          <a:effectLst/>
                        </a:rPr>
                        <a:t>Legacy generators</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noFill/>
                      <a:prstDash val="soli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Existing generators owned by the incumbent utility.</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noFill/>
                      <a:prstDash val="soli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9600146"/>
                  </a:ext>
                </a:extLst>
              </a:tr>
              <a:tr h="146476">
                <a:tc>
                  <a:txBody>
                    <a:bodyPr/>
                    <a:lstStyle/>
                    <a:p>
                      <a:pPr algn="l" fontAlgn="ctr"/>
                      <a:r>
                        <a:rPr lang="en-US" sz="1000" u="none" strike="noStrike" dirty="0">
                          <a:effectLst/>
                        </a:rPr>
                        <a:t>Liberalisation</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Opening up the energy market to competition</a:t>
                      </a:r>
                      <a:r>
                        <a:rPr lang="en-US" sz="1000" b="0" i="0" u="none" strike="noStrike" baseline="0" dirty="0">
                          <a:solidFill>
                            <a:srgbClr val="000000"/>
                          </a:solidFill>
                          <a:effectLst/>
                          <a:latin typeface="+mn-lt"/>
                        </a:rPr>
                        <a:t> (from state owned and operated)</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9130888"/>
                  </a:ext>
                </a:extLst>
              </a:tr>
              <a:tr h="274769">
                <a:tc>
                  <a:txBody>
                    <a:bodyPr/>
                    <a:lstStyle/>
                    <a:p>
                      <a:pPr algn="l" fontAlgn="ctr"/>
                      <a:r>
                        <a:rPr lang="en-US" sz="1000" u="none" strike="noStrike" dirty="0">
                          <a:effectLst/>
                        </a:rPr>
                        <a:t>Mid merit power</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 load following power plant, regarded as producing mid-merit or mid-priced electricity, is a power plant that adjusts its power output as demand for electricity fluctuates throughout the day.</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195084"/>
                  </a:ext>
                </a:extLst>
              </a:tr>
              <a:tr h="252645">
                <a:tc>
                  <a:txBody>
                    <a:bodyPr/>
                    <a:lstStyle/>
                    <a:p>
                      <a:pPr algn="l" fontAlgn="ctr"/>
                      <a:r>
                        <a:rPr lang="en-US" sz="1000" u="none" strike="noStrike">
                          <a:effectLst/>
                        </a:rPr>
                        <a:t>Mine-mouth lignite plants</a:t>
                      </a:r>
                      <a:endParaRPr lang="en-US" sz="1000" b="0" i="0" u="none" strike="noStrike">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 mine mouth electric plant is a lignite (or brown coal) burning electricity generating plant that is built close to a coal mine.</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3372942"/>
                  </a:ext>
                </a:extLst>
              </a:tr>
              <a:tr h="274769">
                <a:tc>
                  <a:txBody>
                    <a:bodyPr/>
                    <a:lstStyle/>
                    <a:p>
                      <a:pPr algn="l" fontAlgn="ctr"/>
                      <a:r>
                        <a:rPr lang="en-US" sz="1000" u="none" strike="noStrike" dirty="0">
                          <a:effectLst/>
                        </a:rPr>
                        <a:t>Mini-grid</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 mini grid is a set of electricity generators and possibly energy storage systems interconnected to a distribution network that supplies electricity to a localised group of customers.</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126762"/>
                  </a:ext>
                </a:extLst>
              </a:tr>
              <a:tr h="146476">
                <a:tc>
                  <a:txBody>
                    <a:bodyPr/>
                    <a:lstStyle/>
                    <a:p>
                      <a:pPr algn="l" fontAlgn="ctr"/>
                      <a:r>
                        <a:rPr lang="en-US" sz="1000" u="none" strike="noStrike" dirty="0">
                          <a:effectLst/>
                        </a:rPr>
                        <a:t>Offtaker</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An agreement entered between a producer and a buyer to buy/sell a certain amount of the future production.</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587007"/>
                  </a:ext>
                </a:extLst>
              </a:tr>
              <a:tr h="274769">
                <a:tc>
                  <a:txBody>
                    <a:bodyPr/>
                    <a:lstStyle/>
                    <a:p>
                      <a:pPr algn="l" fontAlgn="ctr"/>
                      <a:r>
                        <a:rPr lang="en-US" sz="1000" u="none" strike="noStrike" dirty="0">
                          <a:effectLst/>
                        </a:rPr>
                        <a:t>Paris Climate Change Agreement</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Is an agreement within the United Nations Framework Convention on Climate Change (UNFCCC), dealing with greenhouse-gas-emissions mitigation, adaptation, and finance, starting in the year 2020.</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0340984"/>
                  </a:ext>
                </a:extLst>
              </a:tr>
              <a:tr h="274769">
                <a:tc>
                  <a:txBody>
                    <a:bodyPr/>
                    <a:lstStyle/>
                    <a:p>
                      <a:pPr algn="l" fontAlgn="ctr"/>
                      <a:r>
                        <a:rPr lang="en-US" sz="1000" u="none" strike="noStrike">
                          <a:effectLst/>
                        </a:rPr>
                        <a:t>Peaking power</a:t>
                      </a:r>
                      <a:endParaRPr lang="en-US" sz="1000" b="0" i="0" u="none" strike="noStrike">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Peaking power plants, also known as peaker plants, and occasionally just "peakers", are power plants that generally run only when there is a high demand, known as peak demand, for electricity.</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9094632"/>
                  </a:ext>
                </a:extLst>
              </a:tr>
              <a:tr h="146476">
                <a:tc>
                  <a:txBody>
                    <a:bodyPr/>
                    <a:lstStyle/>
                    <a:p>
                      <a:pPr algn="l" fontAlgn="ctr"/>
                      <a:r>
                        <a:rPr lang="en-US" sz="1000" u="none" strike="noStrike" dirty="0">
                          <a:effectLst/>
                        </a:rPr>
                        <a:t>Regulator</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A body that</a:t>
                      </a:r>
                      <a:r>
                        <a:rPr lang="en-US" sz="1000" b="0" i="0" u="none" strike="noStrike" baseline="0" dirty="0">
                          <a:solidFill>
                            <a:srgbClr val="000000"/>
                          </a:solidFill>
                          <a:effectLst/>
                          <a:latin typeface="+mn-lt"/>
                        </a:rPr>
                        <a:t> supervises activities of the sector</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3352814"/>
                  </a:ext>
                </a:extLst>
              </a:tr>
              <a:tr h="403062">
                <a:tc>
                  <a:txBody>
                    <a:bodyPr/>
                    <a:lstStyle/>
                    <a:p>
                      <a:pPr algn="l" fontAlgn="ctr"/>
                      <a:r>
                        <a:rPr lang="en-US" sz="1000" u="none" strike="noStrike" dirty="0">
                          <a:effectLst/>
                        </a:rPr>
                        <a:t>SE4ALL Initiative</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Sustainable Energy for All (</a:t>
                      </a:r>
                      <a:r>
                        <a:rPr lang="en-US" sz="1000" u="none" strike="noStrike" dirty="0" err="1">
                          <a:effectLst/>
                        </a:rPr>
                        <a:t>SEforALL</a:t>
                      </a:r>
                      <a:r>
                        <a:rPr lang="en-US" sz="1000" u="none" strike="noStrike" dirty="0">
                          <a:effectLst/>
                        </a:rPr>
                        <a:t>) is a nonprofit organization working with leaders in government, the private sector and civil society to drive further, faster action toward achievement of Sustainable Development Goal 7, which calls for universal access to sustainable energy by 2030, and the Paris Climate Agreement, which calls for reducing greenhouse gas emissions to limit climate warming to below 2 degrees Celsius.</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0076037"/>
                  </a:ext>
                </a:extLst>
              </a:tr>
              <a:tr h="403062">
                <a:tc>
                  <a:txBody>
                    <a:bodyPr/>
                    <a:lstStyle/>
                    <a:p>
                      <a:pPr algn="l" fontAlgn="ctr"/>
                      <a:r>
                        <a:rPr lang="en-US" sz="1000" u="none" strike="noStrike">
                          <a:effectLst/>
                        </a:rPr>
                        <a:t>Selective catalytic reduction</a:t>
                      </a:r>
                      <a:endParaRPr lang="en-US" sz="1000" b="0" i="0" u="none" strike="noStrike">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Selective Catalytic Reduction (SCR) is an advanced active emissions control technology system that injects a liquid-reductant agent through a special catalyst into the exhaust stream of a diesel engine. </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2339593"/>
                  </a:ext>
                </a:extLst>
              </a:tr>
              <a:tr h="274769">
                <a:tc>
                  <a:txBody>
                    <a:bodyPr/>
                    <a:lstStyle/>
                    <a:p>
                      <a:pPr algn="l" fontAlgn="ctr"/>
                      <a:r>
                        <a:rPr lang="en-US" sz="1000" u="none" strike="noStrike" dirty="0">
                          <a:effectLst/>
                        </a:rPr>
                        <a:t>Standard emissions factors</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An emissions factor is a representative value that attempts to relate the quantity of a pollutant released to the atmosphere with an activity associated with the release of that pollutant. Such factors facilitate estimation of emissions from various sources of air pollution.</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5262264"/>
                  </a:ext>
                </a:extLst>
              </a:tr>
              <a:tr h="370608">
                <a:tc>
                  <a:txBody>
                    <a:bodyPr/>
                    <a:lstStyle/>
                    <a:p>
                      <a:pPr algn="l" fontAlgn="ctr"/>
                      <a:r>
                        <a:rPr lang="en-US" sz="1000" u="none" strike="noStrike" dirty="0">
                          <a:effectLst/>
                        </a:rPr>
                        <a:t>Sustainable Development Goal 7 (SDG7)</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The global indicator</a:t>
                      </a:r>
                      <a:r>
                        <a:rPr lang="en-US" sz="1000" u="none" strike="noStrike" baseline="0" dirty="0">
                          <a:effectLst/>
                        </a:rPr>
                        <a:t> framework. SDG 7 aims to ensure access to affordable, reliable, sustainable and modern energy for all</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4210245"/>
                  </a:ext>
                </a:extLst>
              </a:tr>
              <a:tr h="146476">
                <a:tc>
                  <a:txBody>
                    <a:bodyPr/>
                    <a:lstStyle/>
                    <a:p>
                      <a:pPr algn="l" fontAlgn="ctr"/>
                      <a:r>
                        <a:rPr lang="en-US" sz="1000" u="none" strike="noStrike">
                          <a:effectLst/>
                        </a:rPr>
                        <a:t>Thermal efficiency</a:t>
                      </a:r>
                      <a:endParaRPr lang="en-US" sz="1000" b="0" i="0" u="none" strike="noStrike">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The efficiency of a generator measured by the ratio of the work done by it to the heat supplied to it.</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8218746"/>
                  </a:ext>
                </a:extLst>
              </a:tr>
              <a:tr h="274769">
                <a:tc>
                  <a:txBody>
                    <a:bodyPr/>
                    <a:lstStyle/>
                    <a:p>
                      <a:pPr algn="l" fontAlgn="ctr"/>
                      <a:r>
                        <a:rPr lang="en-US" sz="1000" u="none" strike="noStrike" dirty="0">
                          <a:effectLst/>
                        </a:rPr>
                        <a:t>Transaction advisory</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Transactions services are third party services provided by a professional services firm or an investment bank when a business transaction takes place.</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4311160"/>
                  </a:ext>
                </a:extLst>
              </a:tr>
              <a:tr h="146476">
                <a:tc>
                  <a:txBody>
                    <a:bodyPr/>
                    <a:lstStyle/>
                    <a:p>
                      <a:pPr algn="l" fontAlgn="ctr"/>
                      <a:r>
                        <a:rPr lang="en-US" sz="1000" u="none" strike="noStrike" dirty="0">
                          <a:effectLst/>
                        </a:rPr>
                        <a:t>Transmission</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u="none" strike="noStrike" dirty="0">
                          <a:effectLst/>
                        </a:rPr>
                        <a:t>The transporting of bulk electricity from a generating site to a substation, via a network of high-voltage lines called the transmission network.</a:t>
                      </a:r>
                      <a:endParaRPr lang="en-US" sz="1000" b="0" i="0" u="none" strike="noStrike" dirty="0">
                        <a:solidFill>
                          <a:srgbClr val="000000"/>
                        </a:solidFill>
                        <a:effectLst/>
                        <a:latin typeface="+mn-lt"/>
                      </a:endParaRP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8616328"/>
                  </a:ext>
                </a:extLst>
              </a:tr>
              <a:tr h="146476">
                <a:tc>
                  <a:txBody>
                    <a:bodyPr/>
                    <a:lstStyle/>
                    <a:p>
                      <a:pPr algn="l" fontAlgn="ctr"/>
                      <a:r>
                        <a:rPr lang="en-US" sz="1000" u="none" strike="noStrike" dirty="0">
                          <a:effectLst/>
                        </a:rPr>
                        <a:t>Unbundling</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Separation of the different parts of the electricity value chain: generation, transmission, distribution, supply. Unbundling may affect all or just some parts of this value chain. Unbundling might involve splitting an incumbent utility into multiple new </a:t>
                      </a:r>
                      <a:r>
                        <a:rPr lang="en-US" sz="1000" b="0" i="0" u="none" strike="noStrike" dirty="0" err="1">
                          <a:solidFill>
                            <a:srgbClr val="000000"/>
                          </a:solidFill>
                          <a:effectLst/>
                          <a:latin typeface="+mn-lt"/>
                        </a:rPr>
                        <a:t>organisations</a:t>
                      </a:r>
                      <a:r>
                        <a:rPr lang="en-US" sz="1000" b="0" i="0" u="none" strike="noStrike" dirty="0">
                          <a:solidFill>
                            <a:srgbClr val="000000"/>
                          </a:solidFill>
                          <a:effectLst/>
                          <a:latin typeface="+mn-lt"/>
                        </a:rPr>
                        <a:t>, or might only involve defining clear and transparent commercial arrangements between the component parts of an incumbent utility.</a:t>
                      </a: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6284159"/>
                  </a:ext>
                </a:extLst>
              </a:tr>
              <a:tr h="0">
                <a:tc>
                  <a:txBody>
                    <a:bodyPr/>
                    <a:lstStyle/>
                    <a:p>
                      <a:pPr algn="l" fontAlgn="ctr"/>
                      <a:r>
                        <a:rPr lang="en-US" sz="1000" u="none" strike="noStrike" dirty="0">
                          <a:effectLst/>
                        </a:rPr>
                        <a:t>Upstream exploration and production (E&amp;P)</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Activities to find and extract fossil fuel resources such as oil and natural gas</a:t>
                      </a: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058153"/>
                  </a:ext>
                </a:extLst>
              </a:tr>
              <a:tr h="50888">
                <a:tc>
                  <a:txBody>
                    <a:bodyPr/>
                    <a:lstStyle/>
                    <a:p>
                      <a:pPr algn="l" fontAlgn="ctr"/>
                      <a:r>
                        <a:rPr lang="en-US" sz="1000" u="none" strike="noStrike" dirty="0">
                          <a:effectLst/>
                        </a:rPr>
                        <a:t>Vertical integration</a:t>
                      </a:r>
                      <a:endParaRPr lang="en-US" sz="1000" b="0" i="0" u="none" strike="noStrike" dirty="0">
                        <a:solidFill>
                          <a:srgbClr val="000000"/>
                        </a:solidFill>
                        <a:effectLst/>
                        <a:latin typeface="+mn-lt"/>
                      </a:endParaRPr>
                    </a:p>
                  </a:txBody>
                  <a:tcPr marL="36000" marR="36000" marT="18000" marB="3600" anchor="ctr">
                    <a:lnL w="9525" cap="flat" cmpd="sng" algn="ctr">
                      <a:noFill/>
                      <a:prstDash val="solid"/>
                    </a:lnL>
                    <a:lnR>
                      <a:noFill/>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The ownership of multiple (or all) parts of the value chain (e.g. generation, transmission, distribution, supply) by the same utility company.</a:t>
                      </a:r>
                    </a:p>
                  </a:txBody>
                  <a:tcPr marL="36000" marR="36000" marT="18000" marB="3600" anchor="ctr">
                    <a:lnL>
                      <a:noFill/>
                    </a:lnL>
                    <a:lnR w="9525" cap="flat" cmpd="sng" algn="ctr">
                      <a:noFill/>
                      <a:prstDash val="soli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82525"/>
                  </a:ext>
                </a:extLst>
              </a:tr>
            </a:tbl>
          </a:graphicData>
        </a:graphic>
      </p:graphicFrame>
      <p:sp>
        <p:nvSpPr>
          <p:cNvPr id="44" name="Rectangle 43">
            <a:hlinkClick r:id="rId2" action="ppaction://hlinksldjump" highlightClick="1"/>
          </p:cNvPr>
          <p:cNvSpPr/>
          <p:nvPr/>
        </p:nvSpPr>
        <p:spPr bwMode="ltGray">
          <a:xfrm>
            <a:off x="10010007" y="145472"/>
            <a:ext cx="288000" cy="86248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Glossary</a:t>
            </a:r>
          </a:p>
        </p:txBody>
      </p:sp>
    </p:spTree>
    <p:extLst>
      <p:ext uri="{BB962C8B-B14F-4D97-AF65-F5344CB8AC3E}">
        <p14:creationId xmlns:p14="http://schemas.microsoft.com/office/powerpoint/2010/main" val="204166629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Annex 2: Useful resources</a:t>
            </a:r>
          </a:p>
        </p:txBody>
      </p:sp>
      <p:graphicFrame>
        <p:nvGraphicFramePr>
          <p:cNvPr id="4" name="Table 3"/>
          <p:cNvGraphicFramePr>
            <a:graphicFrameLocks noGrp="1"/>
          </p:cNvGraphicFramePr>
          <p:nvPr>
            <p:extLst>
              <p:ext uri="{D42A27DB-BD31-4B8C-83A1-F6EECF244321}">
                <p14:modId xmlns:p14="http://schemas.microsoft.com/office/powerpoint/2010/main" val="1895415931"/>
              </p:ext>
            </p:extLst>
          </p:nvPr>
        </p:nvGraphicFramePr>
        <p:xfrm>
          <a:off x="450156" y="1843428"/>
          <a:ext cx="9792000" cy="2850000"/>
        </p:xfrm>
        <a:graphic>
          <a:graphicData uri="http://schemas.openxmlformats.org/drawingml/2006/table">
            <a:tbl>
              <a:tblPr firstRow="1" bandRow="1">
                <a:tableStyleId>{7E9639D4-E3E2-4D34-9284-5A2195B3D0D7}</a:tableStyleId>
              </a:tblPr>
              <a:tblGrid>
                <a:gridCol w="4824536">
                  <a:extLst>
                    <a:ext uri="{9D8B030D-6E8A-4147-A177-3AD203B41FA5}">
                      <a16:colId xmlns:a16="http://schemas.microsoft.com/office/drawing/2014/main" val="1275833288"/>
                    </a:ext>
                  </a:extLst>
                </a:gridCol>
                <a:gridCol w="4967464">
                  <a:extLst>
                    <a:ext uri="{9D8B030D-6E8A-4147-A177-3AD203B41FA5}">
                      <a16:colId xmlns:a16="http://schemas.microsoft.com/office/drawing/2014/main" val="2691153138"/>
                    </a:ext>
                  </a:extLst>
                </a:gridCol>
              </a:tblGrid>
              <a:tr h="109840">
                <a:tc>
                  <a:txBody>
                    <a:bodyPr/>
                    <a:lstStyle/>
                    <a:p>
                      <a:r>
                        <a:rPr lang="en-US" sz="1000" b="1" kern="1200" dirty="0">
                          <a:solidFill>
                            <a:schemeClr val="bg1"/>
                          </a:solidFill>
                          <a:latin typeface="+mn-lt"/>
                          <a:ea typeface="+mj-ea"/>
                          <a:cs typeface="+mj-cs"/>
                        </a:rPr>
                        <a:t>Relevant</a:t>
                      </a:r>
                      <a:r>
                        <a:rPr lang="en-US" sz="1000" b="1" kern="1200" baseline="0" dirty="0">
                          <a:solidFill>
                            <a:schemeClr val="bg1"/>
                          </a:solidFill>
                          <a:latin typeface="+mn-lt"/>
                          <a:ea typeface="+mj-ea"/>
                          <a:cs typeface="+mj-cs"/>
                        </a:rPr>
                        <a:t> resources</a:t>
                      </a:r>
                      <a:endParaRPr lang="en-US" sz="1000" b="1" kern="1200" dirty="0">
                        <a:solidFill>
                          <a:schemeClr val="bg1"/>
                        </a:solidFill>
                        <a:latin typeface="+mn-lt"/>
                        <a:ea typeface="+mj-ea"/>
                        <a:cs typeface="+mj-cs"/>
                      </a:endParaRPr>
                    </a:p>
                  </a:txBody>
                  <a:tcPr marL="36000" marR="36000" marT="18000" marB="36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000" kern="1200" dirty="0"/>
                        <a:t>Link</a:t>
                      </a:r>
                      <a:endParaRPr lang="en-US" sz="1000" b="1" kern="1200" dirty="0">
                        <a:solidFill>
                          <a:schemeClr val="bg1"/>
                        </a:solidFill>
                        <a:latin typeface="+mn-lt"/>
                        <a:ea typeface="+mj-ea"/>
                        <a:cs typeface="+mj-cs"/>
                      </a:endParaRPr>
                    </a:p>
                  </a:txBody>
                  <a:tcPr marL="36000" marR="36000" marT="18000" marB="36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00054874"/>
                  </a:ext>
                </a:extLst>
              </a:tr>
              <a:tr h="0">
                <a:tc>
                  <a:txBody>
                    <a:bodyPr/>
                    <a:lstStyle/>
                    <a:p>
                      <a:pPr algn="l" fontAlgn="ctr"/>
                      <a:r>
                        <a:rPr lang="en-US" sz="1000" b="0" i="0" u="none" strike="noStrike" dirty="0">
                          <a:solidFill>
                            <a:srgbClr val="000000"/>
                          </a:solidFill>
                          <a:effectLst/>
                          <a:latin typeface="+mn-lt"/>
                        </a:rPr>
                        <a:t>DFID Energy Policy:</a:t>
                      </a:r>
                      <a:r>
                        <a:rPr lang="en-US" sz="1000" b="0" i="0" u="none" strike="noStrike" baseline="0" dirty="0">
                          <a:solidFill>
                            <a:srgbClr val="000000"/>
                          </a:solidFill>
                          <a:effectLst/>
                          <a:latin typeface="+mn-lt"/>
                        </a:rPr>
                        <a:t> </a:t>
                      </a:r>
                      <a:r>
                        <a:rPr lang="en-US" sz="1000" b="0" i="0" u="none" strike="noStrike" dirty="0">
                          <a:solidFill>
                            <a:srgbClr val="000000"/>
                          </a:solidFill>
                          <a:effectLst/>
                          <a:latin typeface="+mn-lt"/>
                        </a:rPr>
                        <a:t>approach and future direction of DFID’s energy policy</a:t>
                      </a:r>
                    </a:p>
                  </a:txBody>
                  <a:tcPr marL="72000" marR="72000" marT="72000" marB="72000" anchor="ctr">
                    <a:lnL w="9525" cap="flat" cmpd="sng" algn="ctr">
                      <a:noFill/>
                      <a:prstDash val="solid"/>
                    </a:lnL>
                    <a:lnR>
                      <a:noFill/>
                    </a:lnR>
                    <a:lnT w="9525" cap="flat" cmpd="sng" algn="ctr">
                      <a:noFill/>
                      <a:prstDash val="soli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http://icedfacility.org/wp-content/uploads/2018/01/ICED-QLL-session-on-WSA-and-KEF-Web.pdf</a:t>
                      </a:r>
                    </a:p>
                  </a:txBody>
                  <a:tcPr marL="72000" marR="72000" marT="72000" marB="72000" anchor="ctr">
                    <a:lnL>
                      <a:noFill/>
                    </a:lnL>
                    <a:lnR w="9525" cap="flat" cmpd="sng" algn="ctr">
                      <a:noFill/>
                      <a:prstDash val="solid"/>
                    </a:lnR>
                    <a:lnT w="9525" cap="flat" cmpd="sng" algn="ctr">
                      <a:noFill/>
                      <a:prstDash val="soli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9600146"/>
                  </a:ext>
                </a:extLst>
              </a:tr>
              <a:tr h="0">
                <a:tc>
                  <a:txBody>
                    <a:bodyPr/>
                    <a:lstStyle/>
                    <a:p>
                      <a:pPr algn="l" fontAlgn="ctr"/>
                      <a:r>
                        <a:rPr lang="en-US" sz="1000" b="0" i="0" u="none" strike="noStrike" dirty="0">
                          <a:solidFill>
                            <a:srgbClr val="000000"/>
                          </a:solidFill>
                          <a:effectLst/>
                          <a:latin typeface="+mn-lt"/>
                        </a:rPr>
                        <a:t>Disability inclusion: infrastructure (including energy) entry points</a:t>
                      </a:r>
                    </a:p>
                  </a:txBody>
                  <a:tcPr marL="72000" marR="72000" marT="72000" marB="720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http://icedfacility.org/resource/disability-inclusion-infrastructure-sector-entry-points/</a:t>
                      </a:r>
                    </a:p>
                  </a:txBody>
                  <a:tcPr marL="72000" marR="72000" marT="72000" marB="720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195084"/>
                  </a:ext>
                </a:extLst>
              </a:tr>
              <a:tr h="0">
                <a:tc>
                  <a:txBody>
                    <a:bodyPr/>
                    <a:lstStyle/>
                    <a:p>
                      <a:pPr algn="l" fontAlgn="ctr"/>
                      <a:r>
                        <a:rPr lang="en-US" sz="1000" b="0" i="0" u="none" strike="noStrike" dirty="0">
                          <a:solidFill>
                            <a:srgbClr val="000000"/>
                          </a:solidFill>
                          <a:effectLst/>
                          <a:latin typeface="+mn-lt"/>
                        </a:rPr>
                        <a:t>Frontier technology solutions: for improved energy services</a:t>
                      </a:r>
                    </a:p>
                  </a:txBody>
                  <a:tcPr marL="72000" marR="72000" marT="72000" marB="720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http://icedfacility.org/resource/frontier-technology-solutions-improved-energy-services/</a:t>
                      </a:r>
                    </a:p>
                  </a:txBody>
                  <a:tcPr marL="72000" marR="72000" marT="72000" marB="720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3372942"/>
                  </a:ext>
                </a:extLst>
              </a:tr>
              <a:tr h="0">
                <a:tc>
                  <a:txBody>
                    <a:bodyPr/>
                    <a:lstStyle/>
                    <a:p>
                      <a:pPr algn="l" fontAlgn="ctr"/>
                      <a:r>
                        <a:rPr lang="en-GB" sz="1000" dirty="0"/>
                        <a:t>Increasing access to clean, affordable energy in underserved communities:</a:t>
                      </a:r>
                      <a:r>
                        <a:rPr lang="en-GB" sz="1000" baseline="0" dirty="0"/>
                        <a:t> </a:t>
                      </a:r>
                      <a:r>
                        <a:rPr lang="en-GB" sz="1000" dirty="0"/>
                        <a:t>the case of Zambia</a:t>
                      </a:r>
                      <a:endParaRPr lang="en-US" sz="1000" b="0" i="0" u="none" strike="noStrike" dirty="0">
                        <a:solidFill>
                          <a:srgbClr val="000000"/>
                        </a:solidFill>
                        <a:effectLst/>
                        <a:latin typeface="+mn-lt"/>
                      </a:endParaRPr>
                    </a:p>
                  </a:txBody>
                  <a:tcPr marL="72000" marR="72000" marT="72000" marB="720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http://icedfacility.org/resource/increasing-access-clean-affordable-energy-underserved-communities-case-zambia/</a:t>
                      </a:r>
                    </a:p>
                  </a:txBody>
                  <a:tcPr marL="72000" marR="72000" marT="72000" marB="720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126762"/>
                  </a:ext>
                </a:extLst>
              </a:tr>
              <a:tr h="0">
                <a:tc>
                  <a:txBody>
                    <a:bodyPr/>
                    <a:lstStyle/>
                    <a:p>
                      <a:pPr marL="0" marR="0" lvl="0" indent="0" algn="l" defTabSz="1018705" rtl="0" eaLnBrk="1" fontAlgn="ctr" latinLnBrk="0" hangingPunct="1">
                        <a:lnSpc>
                          <a:spcPct val="100000"/>
                        </a:lnSpc>
                        <a:spcBef>
                          <a:spcPts val="0"/>
                        </a:spcBef>
                        <a:spcAft>
                          <a:spcPts val="0"/>
                        </a:spcAft>
                        <a:buClrTx/>
                        <a:buSzTx/>
                        <a:buFontTx/>
                        <a:buNone/>
                        <a:tabLst/>
                        <a:defRPr/>
                      </a:pPr>
                      <a:r>
                        <a:rPr lang="it-IT" sz="1000" kern="1200" dirty="0">
                          <a:solidFill>
                            <a:schemeClr val="tx1"/>
                          </a:solidFill>
                          <a:latin typeface="+mn-lt"/>
                          <a:ea typeface="+mn-ea"/>
                          <a:cs typeface="+mn-cs"/>
                        </a:rPr>
                        <a:t>Mini-grid electrification:</a:t>
                      </a:r>
                      <a:r>
                        <a:rPr lang="it-IT" sz="1000" kern="1200" baseline="0" dirty="0">
                          <a:solidFill>
                            <a:schemeClr val="tx1"/>
                          </a:solidFill>
                          <a:latin typeface="+mn-lt"/>
                          <a:ea typeface="+mn-ea"/>
                          <a:cs typeface="+mn-cs"/>
                        </a:rPr>
                        <a:t> the case in </a:t>
                      </a:r>
                      <a:r>
                        <a:rPr lang="it-IT" sz="1000" kern="1200" dirty="0">
                          <a:solidFill>
                            <a:schemeClr val="tx1"/>
                          </a:solidFill>
                          <a:latin typeface="+mn-lt"/>
                          <a:ea typeface="+mn-ea"/>
                          <a:cs typeface="+mn-cs"/>
                        </a:rPr>
                        <a:t>Sierra Leone</a:t>
                      </a:r>
                      <a:endParaRPr lang="en-US" sz="1000" b="0" i="0" u="none" strike="noStrike" dirty="0">
                        <a:solidFill>
                          <a:srgbClr val="000000"/>
                        </a:solidFill>
                        <a:effectLst/>
                        <a:latin typeface="+mn-lt"/>
                      </a:endParaRPr>
                    </a:p>
                  </a:txBody>
                  <a:tcPr marL="72000" marR="72000" marT="72000" marB="720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http://icedfacility.org/resource/energy-mini-grid-electrification-sierra-leone/</a:t>
                      </a:r>
                    </a:p>
                  </a:txBody>
                  <a:tcPr marL="72000" marR="72000" marT="72000" marB="720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587007"/>
                  </a:ext>
                </a:extLst>
              </a:tr>
              <a:tr h="0">
                <a:tc>
                  <a:txBody>
                    <a:bodyPr/>
                    <a:lstStyle/>
                    <a:p>
                      <a:pPr algn="l" fontAlgn="ctr"/>
                      <a:r>
                        <a:rPr lang="en-GB" sz="1000" b="0" i="0" u="none" strike="noStrike" dirty="0">
                          <a:solidFill>
                            <a:srgbClr val="000000"/>
                          </a:solidFill>
                          <a:effectLst/>
                          <a:latin typeface="+mn-lt"/>
                        </a:rPr>
                        <a:t>Opportunities in renewable Energy in South Asia</a:t>
                      </a:r>
                      <a:endParaRPr lang="en-US" sz="1000" b="0" i="0" u="none" strike="noStrike" dirty="0">
                        <a:solidFill>
                          <a:srgbClr val="000000"/>
                        </a:solidFill>
                        <a:effectLst/>
                        <a:latin typeface="+mn-lt"/>
                      </a:endParaRPr>
                    </a:p>
                  </a:txBody>
                  <a:tcPr marL="72000" marR="72000" marT="72000" marB="720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http://icedfacility.org/resource/opportunities-renewable-energy-south-asia/</a:t>
                      </a:r>
                    </a:p>
                  </a:txBody>
                  <a:tcPr marL="72000" marR="72000" marT="72000" marB="720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0340984"/>
                  </a:ext>
                </a:extLst>
              </a:tr>
              <a:tr h="0">
                <a:tc>
                  <a:txBody>
                    <a:bodyPr/>
                    <a:lstStyle/>
                    <a:p>
                      <a:pPr algn="l" fontAlgn="ctr"/>
                      <a:r>
                        <a:rPr lang="en-GB" sz="1000" b="0" i="0" u="none" strike="noStrike" dirty="0">
                          <a:solidFill>
                            <a:srgbClr val="000000"/>
                          </a:solidFill>
                          <a:effectLst/>
                          <a:latin typeface="+mn-lt"/>
                        </a:rPr>
                        <a:t>Promoting women’s empowerment through energy</a:t>
                      </a:r>
                      <a:endParaRPr lang="en-US" sz="1000" b="0" i="0" u="none" strike="noStrike" dirty="0">
                        <a:solidFill>
                          <a:srgbClr val="000000"/>
                        </a:solidFill>
                        <a:effectLst/>
                        <a:latin typeface="+mn-lt"/>
                      </a:endParaRPr>
                    </a:p>
                  </a:txBody>
                  <a:tcPr marL="72000" marR="72000" marT="72000" marB="720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http://icedfacility.org/resource/promoting-womens-empowerment-energy/</a:t>
                      </a:r>
                    </a:p>
                  </a:txBody>
                  <a:tcPr marL="72000" marR="72000" marT="72000" marB="720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6284159"/>
                  </a:ext>
                </a:extLst>
              </a:tr>
              <a:tr h="0">
                <a:tc>
                  <a:txBody>
                    <a:bodyPr/>
                    <a:lstStyle/>
                    <a:p>
                      <a:pPr algn="l" fontAlgn="ctr"/>
                      <a:r>
                        <a:rPr lang="en-GB" sz="1000" b="0" i="0" u="none" strike="noStrike" dirty="0">
                          <a:solidFill>
                            <a:srgbClr val="000000"/>
                          </a:solidFill>
                          <a:effectLst/>
                          <a:latin typeface="+mn-lt"/>
                        </a:rPr>
                        <a:t>Building political commitment for energy reform</a:t>
                      </a:r>
                      <a:endParaRPr lang="en-US" sz="1000" b="0" i="0" u="none" strike="noStrike" dirty="0">
                        <a:solidFill>
                          <a:srgbClr val="000000"/>
                        </a:solidFill>
                        <a:effectLst/>
                        <a:latin typeface="+mn-lt"/>
                      </a:endParaRPr>
                    </a:p>
                  </a:txBody>
                  <a:tcPr marL="72000" marR="72000" marT="72000" marB="72000" anchor="ctr">
                    <a:lnL w="9525" cap="flat" cmpd="sng" algn="ctr">
                      <a:noFill/>
                      <a:prstDash val="solid"/>
                    </a:lnL>
                    <a:lnR>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solidFill>
                            <a:srgbClr val="000000"/>
                          </a:solidFill>
                          <a:effectLst/>
                          <a:latin typeface="+mn-lt"/>
                        </a:rPr>
                        <a:t>http://icedfacility.org/resource/document-title/</a:t>
                      </a:r>
                    </a:p>
                  </a:txBody>
                  <a:tcPr marL="72000" marR="72000" marT="72000" marB="72000" anchor="ctr">
                    <a:lnL>
                      <a:noFill/>
                    </a:lnL>
                    <a:lnR w="9525" cap="flat" cmpd="sng" algn="ctr">
                      <a:noFill/>
                      <a:prstDash val="soli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058153"/>
                  </a:ext>
                </a:extLst>
              </a:tr>
            </a:tbl>
          </a:graphicData>
        </a:graphic>
      </p:graphicFrame>
    </p:spTree>
    <p:extLst>
      <p:ext uri="{BB962C8B-B14F-4D97-AF65-F5344CB8AC3E}">
        <p14:creationId xmlns:p14="http://schemas.microsoft.com/office/powerpoint/2010/main" val="405332634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p:cNvSpPr txBox="1">
            <a:spLocks/>
          </p:cNvSpPr>
          <p:nvPr/>
        </p:nvSpPr>
        <p:spPr>
          <a:xfrm>
            <a:off x="4122564" y="5626471"/>
            <a:ext cx="6120680" cy="1466528"/>
          </a:xfrm>
          <a:prstGeom prst="rect">
            <a:avLst/>
          </a:prstGeom>
        </p:spPr>
        <p:txBody>
          <a:bodyPr lIns="0" tIns="0" rIns="0" bIns="0" anchor="b" anchorCtr="0"/>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r>
              <a:rPr lang="en-GB" sz="900" b="1" dirty="0">
                <a:latin typeface="Arial" pitchFamily="34" charset="0"/>
                <a:cs typeface="Arial" pitchFamily="34" charset="0"/>
              </a:rPr>
              <a:t>Disclaimer</a:t>
            </a:r>
          </a:p>
          <a:p>
            <a:r>
              <a:rPr lang="en-GB" sz="900" dirty="0">
                <a:latin typeface="Arial" pitchFamily="34" charset="0"/>
                <a:cs typeface="Arial" pitchFamily="34" charset="0"/>
              </a:rPr>
              <a:t>Infrastructure and Cities for Economic Development (“ICED”) is a project funded by the UK’s Department for International Development (“DFID”) and is led and administered by PricewaterhouseCoopers LLP, working with organisations including Adam Smith International, Arup, Engineers Against Poverty, International Institute for Environment and Development, MDY Legal and Social Development Direct.</a:t>
            </a:r>
          </a:p>
          <a:p>
            <a:r>
              <a:rPr lang="en-GB" sz="900" dirty="0">
                <a:latin typeface="Arial" pitchFamily="34" charset="0"/>
                <a:cs typeface="Arial" pitchFamily="34" charset="0"/>
              </a:rPr>
              <a:t>This document has been prepared only for DFID in accordance with the terms agreed with DFID and for no other purpose. PricewaterhouseCoopers LLP and the other entities delivering ICED (as listed above) accept no liability to anyone else in connection with this document.</a:t>
            </a:r>
          </a:p>
          <a:p>
            <a:r>
              <a:rPr lang="en-GB" sz="900" dirty="0">
                <a:latin typeface="Arial" pitchFamily="34" charset="0"/>
                <a:cs typeface="Arial" pitchFamily="34" charset="0"/>
              </a:rPr>
              <a:t>180813-143339-SS-UK </a:t>
            </a:r>
          </a:p>
        </p:txBody>
      </p:sp>
    </p:spTree>
    <p:extLst>
      <p:ext uri="{BB962C8B-B14F-4D97-AF65-F5344CB8AC3E}">
        <p14:creationId xmlns:p14="http://schemas.microsoft.com/office/powerpoint/2010/main" val="400730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314325" indent="-304800">
              <a:buFont typeface="Arial" panose="020B0604020202020204" pitchFamily="34" charset="0"/>
              <a:buChar char="•"/>
            </a:pPr>
            <a:r>
              <a:rPr lang="en-GB" sz="1100" dirty="0"/>
              <a:t>In carrying out the high-level assessment, advisers should aim to speak to a wide range of the </a:t>
            </a:r>
            <a:r>
              <a:rPr lang="en-GB" sz="1100" dirty="0">
                <a:solidFill>
                  <a:srgbClr val="FF0000"/>
                </a:solidFill>
                <a:hlinkClick r:id="rId2" action="ppaction://hlinksldjump"/>
              </a:rPr>
              <a:t>sector stakeholders</a:t>
            </a:r>
            <a:r>
              <a:rPr lang="en-GB" sz="1100" dirty="0"/>
              <a:t> identified earlier in this document. Discussions with those stakeholders should seek their view across as many of </a:t>
            </a:r>
            <a:r>
              <a:rPr lang="en-GB" sz="1100" dirty="0">
                <a:solidFill>
                  <a:srgbClr val="FF0000"/>
                </a:solidFill>
                <a:hlinkClick r:id="rId3" action="ppaction://hlinksldjump"/>
              </a:rPr>
              <a:t>WSA components and sub-components</a:t>
            </a:r>
            <a:r>
              <a:rPr lang="en-GB" sz="1100" dirty="0">
                <a:solidFill>
                  <a:srgbClr val="FF0000"/>
                </a:solidFill>
              </a:rPr>
              <a:t> </a:t>
            </a:r>
            <a:r>
              <a:rPr lang="en-GB" sz="1100" dirty="0"/>
              <a:t>as possible.</a:t>
            </a:r>
          </a:p>
          <a:p>
            <a:pPr marL="314325" indent="-304800">
              <a:buFont typeface="Arial" panose="020B0604020202020204" pitchFamily="34" charset="0"/>
              <a:buChar char="•"/>
            </a:pPr>
            <a:r>
              <a:rPr lang="en-GB" sz="1100" dirty="0"/>
              <a:t>Where available, key documents that may give a good general overview of the sector include: recent reports prepared by donors or multilateral initiatives such as </a:t>
            </a:r>
            <a:r>
              <a:rPr lang="en-GB" sz="1100" dirty="0">
                <a:hlinkClick r:id="rId4"/>
              </a:rPr>
              <a:t>SE4All</a:t>
            </a:r>
            <a:r>
              <a:rPr lang="en-GB" sz="1100" dirty="0"/>
              <a:t>, utility annual reports and accounts, sector masterplans and strategies. WB loan reviews can provide a good overview of the sector and its financial sustainability, and </a:t>
            </a:r>
            <a:r>
              <a:rPr lang="en-GB" sz="1100" dirty="0">
                <a:hlinkClick r:id="rId5"/>
              </a:rPr>
              <a:t>IMF Article IV consultations </a:t>
            </a:r>
            <a:r>
              <a:rPr lang="en-GB" sz="1100" dirty="0"/>
              <a:t>can help to flag any important connections between the financial sustainability of the energy sector and broader macro-economic stability.</a:t>
            </a:r>
          </a:p>
          <a:p>
            <a:pPr marL="314325" indent="-304800">
              <a:buFont typeface="Arial" panose="020B0604020202020204" pitchFamily="34" charset="0"/>
              <a:buChar char="•"/>
            </a:pPr>
            <a:r>
              <a:rPr lang="en-GB" sz="1100" dirty="0"/>
              <a:t>Advisers should also engage with other donors to understand the existing donor projects and programmes.</a:t>
            </a:r>
          </a:p>
          <a:p>
            <a:pPr marL="314325" indent="-304800">
              <a:buFont typeface="Arial" panose="020B0604020202020204" pitchFamily="34" charset="0"/>
              <a:buChar char="•"/>
            </a:pPr>
            <a:r>
              <a:rPr lang="en-GB" sz="1100" dirty="0"/>
              <a:t>These conversations can be unstructured – the key is to seek views on where there are issues in the energy sector from as wide a range of stakeholders as possible. Structured discussions with stakeholders will be particularly important in the poorest countries, or in fragile and post-conflict states, where other sources of information may be sparse or unreliable.</a:t>
            </a:r>
          </a:p>
          <a:p>
            <a:pPr marL="314325" indent="-304800">
              <a:buFont typeface="Arial" panose="020B0604020202020204" pitchFamily="34" charset="0"/>
              <a:buChar char="•"/>
            </a:pPr>
            <a:r>
              <a:rPr lang="en-GB" sz="1100" dirty="0"/>
              <a:t>Information gathered through this stakeholder engagement exercise should be considered alongside any recent reports on the country’s energy sector that have been collated. It is worth checking government, regulator, and utility websites, as well as development banks and donors, for relevant reports on the sector.</a:t>
            </a:r>
          </a:p>
          <a:p>
            <a:pPr marL="314325" indent="-304800">
              <a:buFont typeface="Arial" panose="020B0604020202020204" pitchFamily="34" charset="0"/>
              <a:buChar char="•"/>
            </a:pPr>
            <a:r>
              <a:rPr lang="en-GB" sz="1100" dirty="0"/>
              <a:t>This initial scan of evidence might lead to a few themes being identified, i.e. issues in the sector that have been identified by a number of different stakeholders.</a:t>
            </a:r>
          </a:p>
          <a:p>
            <a:pPr marL="314325" indent="-304800">
              <a:buFont typeface="Arial" panose="020B0604020202020204" pitchFamily="34" charset="0"/>
              <a:buChar char="•"/>
            </a:pPr>
            <a:r>
              <a:rPr lang="en-GB" sz="1100" dirty="0"/>
              <a:t>These themes or hypotheses should map to one or more of the </a:t>
            </a:r>
            <a:r>
              <a:rPr lang="en-GB" sz="1100" dirty="0">
                <a:solidFill>
                  <a:srgbClr val="FF0000"/>
                </a:solidFill>
                <a:hlinkClick r:id="rId3" action="ppaction://hlinksldjump"/>
              </a:rPr>
              <a:t>WSA components and sub-components</a:t>
            </a:r>
            <a:r>
              <a:rPr lang="en-GB" sz="1100" dirty="0"/>
              <a:t>. This then provides the starting point for the adviser’s detailed assessment. The adviser should use the detailed guidance presented in the next section of this document to perform additional analysis in the relevant areas. The guidance might also suggest related areas, which the adviser might choose to analyse in more detail.</a:t>
            </a:r>
          </a:p>
          <a:p>
            <a:pPr marL="314325" indent="-304800">
              <a:buFont typeface="Arial" panose="020B0604020202020204" pitchFamily="34" charset="0"/>
              <a:buChar char="•"/>
            </a:pPr>
            <a:r>
              <a:rPr lang="en-GB" sz="1100" dirty="0"/>
              <a:t>As the adviser builds an increasingly detailed and broad evidence base they will improve their understanding of the key issues in the country’s energy sector and how those issues relate to the whole energy system. The adviser will refine their view on what the key issues in the energy sector are, and what can be done to maximise impact in tackling those issues.</a:t>
            </a:r>
          </a:p>
        </p:txBody>
      </p:sp>
      <p:sp>
        <p:nvSpPr>
          <p:cNvPr id="3" name="Title 2">
            <a:extLst>
              <a:ext uri="{FF2B5EF4-FFF2-40B4-BE49-F238E27FC236}">
                <a16:creationId xmlns:a16="http://schemas.microsoft.com/office/drawing/2014/main" id="{542837FD-E9AC-E446-892F-61553816142A}"/>
              </a:ext>
            </a:extLst>
          </p:cNvPr>
          <p:cNvSpPr>
            <a:spLocks noGrp="1"/>
          </p:cNvSpPr>
          <p:nvPr>
            <p:ph type="title"/>
          </p:nvPr>
        </p:nvSpPr>
        <p:spPr/>
        <p:txBody>
          <a:bodyPr/>
          <a:lstStyle/>
          <a:p>
            <a:r>
              <a:rPr lang="en-US" dirty="0"/>
              <a:t>Gathering evidence and developing hypotheses</a:t>
            </a:r>
          </a:p>
        </p:txBody>
      </p:sp>
      <p:sp>
        <p:nvSpPr>
          <p:cNvPr id="44" name="Rectangle 43">
            <a:hlinkClick r:id="rId6"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2458752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0850" y="2020888"/>
            <a:ext cx="9791700" cy="751631"/>
          </a:xfrm>
        </p:spPr>
        <p:txBody>
          <a:bodyPr/>
          <a:lstStyle/>
          <a:p>
            <a:pPr marL="314325" indent="-304800">
              <a:buFont typeface="Arial" panose="020B0604020202020204" pitchFamily="34" charset="0"/>
              <a:buChar char="•"/>
            </a:pPr>
            <a:r>
              <a:rPr lang="en-GB" dirty="0"/>
              <a:t>When gathering evidence to consider the key constraints in the energy sector, there may be trade-offs between the different components of the WSA. These trade-offs may sometimes restrict the intervention options available to tackle barriers that have been identified.</a:t>
            </a:r>
          </a:p>
          <a:p>
            <a:pPr marL="314325" indent="-304800">
              <a:buFont typeface="Arial" panose="020B0604020202020204" pitchFamily="34" charset="0"/>
              <a:buChar char="•"/>
            </a:pPr>
            <a:r>
              <a:rPr lang="en-GB" dirty="0"/>
              <a:t>Below we consider some of the key trade-offs that advisers may encounter, although it should noted that this is far from an exhaustive list. Where appropriate, trade-offs are identified in the detailed guidance notes in the next section of this document.</a:t>
            </a:r>
          </a:p>
        </p:txBody>
      </p:sp>
      <p:sp>
        <p:nvSpPr>
          <p:cNvPr id="3" name="Title 2">
            <a:extLst>
              <a:ext uri="{FF2B5EF4-FFF2-40B4-BE49-F238E27FC236}">
                <a16:creationId xmlns:a16="http://schemas.microsoft.com/office/drawing/2014/main" id="{542837FD-E9AC-E446-892F-61553816142A}"/>
              </a:ext>
            </a:extLst>
          </p:cNvPr>
          <p:cNvSpPr>
            <a:spLocks noGrp="1"/>
          </p:cNvSpPr>
          <p:nvPr>
            <p:ph type="title"/>
          </p:nvPr>
        </p:nvSpPr>
        <p:spPr/>
        <p:txBody>
          <a:bodyPr/>
          <a:lstStyle/>
          <a:p>
            <a:r>
              <a:rPr lang="en-US" dirty="0"/>
              <a:t>Considering trade-offs in the WSA tool </a:t>
            </a:r>
          </a:p>
        </p:txBody>
      </p:sp>
      <p:graphicFrame>
        <p:nvGraphicFramePr>
          <p:cNvPr id="4" name="Table 3">
            <a:extLst>
              <a:ext uri="{FF2B5EF4-FFF2-40B4-BE49-F238E27FC236}">
                <a16:creationId xmlns:a16="http://schemas.microsoft.com/office/drawing/2014/main" id="{241FE75D-3645-B145-9598-19E26572A693}"/>
              </a:ext>
            </a:extLst>
          </p:cNvPr>
          <p:cNvGraphicFramePr>
            <a:graphicFrameLocks noGrp="1"/>
          </p:cNvGraphicFramePr>
          <p:nvPr>
            <p:extLst>
              <p:ext uri="{D42A27DB-BD31-4B8C-83A1-F6EECF244321}">
                <p14:modId xmlns:p14="http://schemas.microsoft.com/office/powerpoint/2010/main" val="3568737331"/>
              </p:ext>
            </p:extLst>
          </p:nvPr>
        </p:nvGraphicFramePr>
        <p:xfrm>
          <a:off x="450156" y="2875711"/>
          <a:ext cx="9791700" cy="4145280"/>
        </p:xfrm>
        <a:graphic>
          <a:graphicData uri="http://schemas.openxmlformats.org/drawingml/2006/table">
            <a:tbl>
              <a:tblPr firstRow="1" bandRow="1">
                <a:tableStyleId>{69D073F8-1565-44D7-B386-08B59EADF2EE}</a:tableStyleId>
              </a:tblPr>
              <a:tblGrid>
                <a:gridCol w="2016224">
                  <a:extLst>
                    <a:ext uri="{9D8B030D-6E8A-4147-A177-3AD203B41FA5}">
                      <a16:colId xmlns:a16="http://schemas.microsoft.com/office/drawing/2014/main" val="2407035212"/>
                    </a:ext>
                  </a:extLst>
                </a:gridCol>
                <a:gridCol w="7775476">
                  <a:extLst>
                    <a:ext uri="{9D8B030D-6E8A-4147-A177-3AD203B41FA5}">
                      <a16:colId xmlns:a16="http://schemas.microsoft.com/office/drawing/2014/main" val="3302408750"/>
                    </a:ext>
                  </a:extLst>
                </a:gridCol>
              </a:tblGrid>
              <a:tr h="0">
                <a:tc>
                  <a:txBody>
                    <a:bodyPr/>
                    <a:lstStyle/>
                    <a:p>
                      <a:r>
                        <a:rPr lang="en-GB" sz="1000" noProof="0">
                          <a:solidFill>
                            <a:schemeClr val="bg1"/>
                          </a:solidFill>
                          <a:latin typeface="+mn-lt"/>
                        </a:rPr>
                        <a:t>Trade-off</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Description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99789329"/>
                  </a:ext>
                </a:extLst>
              </a:tr>
              <a:tr h="0">
                <a:tc>
                  <a:txBody>
                    <a:bodyPr/>
                    <a:lstStyle/>
                    <a:p>
                      <a:r>
                        <a:rPr lang="en-GB" sz="1000" noProof="0">
                          <a:latin typeface="+mn-lt"/>
                        </a:rPr>
                        <a:t>Cost recovery, subsidies, and affordability</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sz="1000" noProof="0" dirty="0">
                          <a:latin typeface="+mn-lt"/>
                        </a:rPr>
                        <a:t>Governments often face trade-offs between providing subsidies for energy (whether that be electricity, liquid fuels, or indirectly through not regulating cooking fuels) and ensuring that customers pay a cost-reflective tariff. Subsidies or cross-subsidies are not always a bad thing if they are properly targeted to meet a specific policy outcome, and if they are structured such that they are financially sustainable. However, frequently it is the better off (who consume more energy) that benefit most from subsidies.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490402336"/>
                  </a:ext>
                </a:extLst>
              </a:tr>
              <a:tr h="0">
                <a:tc>
                  <a:txBody>
                    <a:bodyPr/>
                    <a:lstStyle/>
                    <a:p>
                      <a:r>
                        <a:rPr lang="en-GB" sz="1000" noProof="0">
                          <a:latin typeface="+mn-lt"/>
                        </a:rPr>
                        <a:t>Affordability and quality of service</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sz="1000" noProof="0">
                          <a:latin typeface="+mn-lt"/>
                        </a:rPr>
                        <a:t>It is may not be appropriate to offer the same quality of service or reliability to all customers. The level of service offered will have an impact on the cost and therefore the affordability. The context of what is required by the consumer needs to be considered first. A large industrial customer might need a High Voltage grid connection with n-1 contingency, some communities may require reliable Tier 4-5 access, others may only have demand that can be met with Tier 1-2 access.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43719234"/>
                  </a:ext>
                </a:extLst>
              </a:tr>
              <a:tr h="0">
                <a:tc>
                  <a:txBody>
                    <a:bodyPr/>
                    <a:lstStyle/>
                    <a:p>
                      <a:r>
                        <a:rPr lang="en-GB" sz="1000" noProof="0" dirty="0">
                          <a:latin typeface="+mn-lt"/>
                        </a:rPr>
                        <a:t>Domestic employment and the use of new technologies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sz="1000" noProof="0" dirty="0">
                          <a:latin typeface="+mn-lt"/>
                        </a:rPr>
                        <a:t>The obvious example here is displacing domestic coal with renewable energy technologies. There is a body of literature supporting the idea that renewable energy value chains support more jobs than fossil fuel value chains. However, that is often not the case at a local level. Many of the new jobs are in more developed countries, which displace (e.g.) low-skilled mining jobs. Obviously there are strong reasons for making this shift, but policy discussions should be honest about the trade-offs, and address the concerns of communities that lose out.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9029377"/>
                  </a:ext>
                </a:extLst>
              </a:tr>
              <a:tr h="0">
                <a:tc>
                  <a:txBody>
                    <a:bodyPr/>
                    <a:lstStyle/>
                    <a:p>
                      <a:r>
                        <a:rPr lang="en-GB" sz="1000" noProof="0">
                          <a:latin typeface="+mn-lt"/>
                        </a:rPr>
                        <a:t>Different sources of flexibility in the electricity system</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sz="1000" noProof="0" dirty="0">
                          <a:latin typeface="+mn-lt"/>
                        </a:rPr>
                        <a:t>As the use of renewable energy in generating electricity grows the need for flexibility increases. This might be provided by a range of different solutions: flexible generators, battery storage, more interconnection with neighbouring markets. The most appropriate solution will depend on the exact system requirement.</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42234953"/>
                  </a:ext>
                </a:extLst>
              </a:tr>
              <a:tr h="0">
                <a:tc>
                  <a:txBody>
                    <a:bodyPr/>
                    <a:lstStyle/>
                    <a:p>
                      <a:r>
                        <a:rPr lang="en-GB" sz="1000" noProof="0" dirty="0">
                          <a:latin typeface="+mn-lt"/>
                        </a:rPr>
                        <a:t>Renewable energy and energy efficiency policy</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sz="1000" noProof="0" dirty="0">
                          <a:latin typeface="+mn-lt"/>
                        </a:rPr>
                        <a:t>Renewable energy targets are often expressed in absolute power or energy terms (e.g. in MW terms for renewable electricity). If a robust energy efficiency policy is successful in reducing demand for energy this can be counter-productive, requiring more generation capacity for example to be built at a time when demand is falling. It might be more appropriate to define renewable energy targets in % terms, but this has the disadvantage of being a moving target, especially in small, rapidly changing markets.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7326856"/>
                  </a:ext>
                </a:extLst>
              </a:tr>
              <a:tr h="0">
                <a:tc>
                  <a:txBody>
                    <a:bodyPr/>
                    <a:lstStyle/>
                    <a:p>
                      <a:r>
                        <a:rPr lang="en-GB" sz="1000" noProof="0" dirty="0">
                          <a:latin typeface="+mn-lt"/>
                        </a:rPr>
                        <a:t>Speed and value for money</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sz="1000" noProof="0" dirty="0">
                          <a:latin typeface="+mn-lt"/>
                        </a:rPr>
                        <a:t>When procuring energy sector infrastructure there can sometimes be a trade-off between the simplicity and speed (sometimes!) of an unsolicited tender and the use of a competitive tender to increase competition and drive down prices.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62467163"/>
                  </a:ext>
                </a:extLst>
              </a:tr>
            </a:tbl>
          </a:graphicData>
        </a:graphic>
      </p:graphicFrame>
      <p:sp>
        <p:nvSpPr>
          <p:cNvPr id="45" name="Rectangle 44">
            <a:hlinkClick r:id="rId2"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3318392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352425" indent="-342900">
              <a:buFont typeface="+mj-lt"/>
              <a:buAutoNum type="arabicPeriod"/>
            </a:pPr>
            <a:r>
              <a:rPr lang="en-GB" sz="1600" b="1" dirty="0"/>
              <a:t>Are energy sector policy objectives well defined, are institutional responsibilities well-defined and executed, and does policy clearly flow through to sector plans and actions on the ground?</a:t>
            </a:r>
          </a:p>
          <a:p>
            <a:pPr marL="352425" indent="-342900">
              <a:buFont typeface="+mj-lt"/>
              <a:buAutoNum type="arabicPeriod"/>
            </a:pPr>
            <a:endParaRPr lang="en-GB" sz="1600" b="1" dirty="0"/>
          </a:p>
          <a:p>
            <a:pPr marL="352425" indent="-342900">
              <a:buFont typeface="+mj-lt"/>
              <a:buAutoNum type="arabicPeriod"/>
            </a:pPr>
            <a:r>
              <a:rPr lang="en-GB" sz="1600" b="1" dirty="0"/>
              <a:t>Is there a robust economic rationale for the energy resources utilised, with planning processes giving due consideration to the availability of renewable resources and all appropriate centralised and decentralised energy conversion technologies to ensure energy supply is affordable?</a:t>
            </a:r>
          </a:p>
          <a:p>
            <a:pPr marL="352425" indent="-342900">
              <a:buFont typeface="+mj-lt"/>
              <a:buAutoNum type="arabicPeriod"/>
            </a:pPr>
            <a:endParaRPr lang="en-GB" sz="1600" b="1" dirty="0"/>
          </a:p>
          <a:p>
            <a:pPr marL="352425" indent="-342900">
              <a:buFont typeface="+mj-lt"/>
              <a:buAutoNum type="arabicPeriod"/>
            </a:pPr>
            <a:r>
              <a:rPr lang="en-GB" sz="1600" b="1" dirty="0"/>
              <a:t>Do energy consumers have access to reliable, affordable, and clean energy, and does that energy meet their requirements?</a:t>
            </a:r>
          </a:p>
          <a:p>
            <a:pPr marL="352425" indent="-342900">
              <a:buFont typeface="+mj-lt"/>
              <a:buAutoNum type="arabicPeriod"/>
            </a:pPr>
            <a:endParaRPr lang="en-GB" sz="1600" b="1" dirty="0"/>
          </a:p>
          <a:p>
            <a:pPr marL="352425" indent="-342900">
              <a:buFont typeface="+mj-lt"/>
              <a:buAutoNum type="arabicPeriod"/>
            </a:pPr>
            <a:r>
              <a:rPr lang="en-GB" sz="1600" b="1" dirty="0"/>
              <a:t>Do sector policies and processes minimise the sector’s potential for negative impact on communities, the climate, and the wider environment?</a:t>
            </a:r>
          </a:p>
          <a:p>
            <a:pPr marL="352425" indent="-342900">
              <a:buFont typeface="+mj-lt"/>
              <a:buAutoNum type="arabicPeriod"/>
            </a:pPr>
            <a:endParaRPr lang="en-GB" sz="1600" b="1" dirty="0"/>
          </a:p>
          <a:p>
            <a:pPr marL="352425" indent="-342900">
              <a:buFont typeface="+mj-lt"/>
              <a:buAutoNum type="arabicPeriod"/>
            </a:pPr>
            <a:r>
              <a:rPr lang="en-GB" sz="1600" b="1" dirty="0"/>
              <a:t>Are robust market and commercial arrangements in place that maintain the financial viability of the sector and of key utilities and service providers within the sector?</a:t>
            </a:r>
          </a:p>
        </p:txBody>
      </p:sp>
      <p:sp>
        <p:nvSpPr>
          <p:cNvPr id="3" name="Title 2">
            <a:extLst>
              <a:ext uri="{FF2B5EF4-FFF2-40B4-BE49-F238E27FC236}">
                <a16:creationId xmlns:a16="http://schemas.microsoft.com/office/drawing/2014/main" id="{542837FD-E9AC-E446-892F-61553816142A}"/>
              </a:ext>
            </a:extLst>
          </p:cNvPr>
          <p:cNvSpPr>
            <a:spLocks noGrp="1"/>
          </p:cNvSpPr>
          <p:nvPr>
            <p:ph type="title"/>
          </p:nvPr>
        </p:nvSpPr>
        <p:spPr/>
        <p:txBody>
          <a:bodyPr/>
          <a:lstStyle/>
          <a:p>
            <a:r>
              <a:rPr lang="en-US" dirty="0"/>
              <a:t>Initial evidence gathering questions – Top 5 questions</a:t>
            </a:r>
          </a:p>
        </p:txBody>
      </p:sp>
      <p:sp>
        <p:nvSpPr>
          <p:cNvPr id="44" name="Rectangle 43">
            <a:hlinkClick r:id="rId2"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1005409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Title 2">
            <a:extLst>
              <a:ext uri="{FF2B5EF4-FFF2-40B4-BE49-F238E27FC236}">
                <a16:creationId xmlns:a16="http://schemas.microsoft.com/office/drawing/2014/main" id="{E3E7D0FF-1CE1-3A49-B783-A4878A15A03B}"/>
              </a:ext>
            </a:extLst>
          </p:cNvPr>
          <p:cNvSpPr>
            <a:spLocks noGrp="1"/>
          </p:cNvSpPr>
          <p:nvPr>
            <p:ph type="title"/>
          </p:nvPr>
        </p:nvSpPr>
        <p:spPr/>
        <p:txBody>
          <a:bodyPr/>
          <a:lstStyle/>
          <a:p>
            <a:r>
              <a:rPr lang="en-US" dirty="0"/>
              <a:t>Initial evidence gathering questions – by WSA tool component</a:t>
            </a:r>
          </a:p>
        </p:txBody>
      </p:sp>
      <p:graphicFrame>
        <p:nvGraphicFramePr>
          <p:cNvPr id="4" name="Content Placeholder 3">
            <a:extLst>
              <a:ext uri="{FF2B5EF4-FFF2-40B4-BE49-F238E27FC236}">
                <a16:creationId xmlns:a16="http://schemas.microsoft.com/office/drawing/2014/main" id="{37A2FB38-DED4-0C49-A66D-9E6DD1A232A6}"/>
              </a:ext>
            </a:extLst>
          </p:cNvPr>
          <p:cNvGraphicFramePr>
            <a:graphicFrameLocks/>
          </p:cNvGraphicFramePr>
          <p:nvPr>
            <p:extLst>
              <p:ext uri="{D42A27DB-BD31-4B8C-83A1-F6EECF244321}">
                <p14:modId xmlns:p14="http://schemas.microsoft.com/office/powerpoint/2010/main" val="1843352936"/>
              </p:ext>
            </p:extLst>
          </p:nvPr>
        </p:nvGraphicFramePr>
        <p:xfrm>
          <a:off x="450851" y="1615031"/>
          <a:ext cx="9791700" cy="5603232"/>
        </p:xfrm>
        <a:graphic>
          <a:graphicData uri="http://schemas.openxmlformats.org/drawingml/2006/table">
            <a:tbl>
              <a:tblPr firstRow="1" bandRow="1">
                <a:tableStyleId>{69D073F8-1565-44D7-B386-08B59EADF2EE}</a:tableStyleId>
              </a:tblPr>
              <a:tblGrid>
                <a:gridCol w="9791700">
                  <a:extLst>
                    <a:ext uri="{9D8B030D-6E8A-4147-A177-3AD203B41FA5}">
                      <a16:colId xmlns:a16="http://schemas.microsoft.com/office/drawing/2014/main" val="1185580737"/>
                    </a:ext>
                  </a:extLst>
                </a:gridCol>
              </a:tblGrid>
              <a:tr h="168358">
                <a:tc>
                  <a:txBody>
                    <a:bodyPr/>
                    <a:lstStyle/>
                    <a:p>
                      <a:pPr marL="0" indent="0">
                        <a:spcBef>
                          <a:spcPts val="0"/>
                        </a:spcBef>
                        <a:spcAft>
                          <a:spcPts val="300"/>
                        </a:spcAft>
                        <a:buFont typeface="Arial" panose="020B0604020202020204" pitchFamily="34" charset="0"/>
                        <a:buNone/>
                      </a:pPr>
                      <a:r>
                        <a:rPr lang="en-GB" sz="1000" b="1" noProof="0" dirty="0">
                          <a:solidFill>
                            <a:schemeClr val="bg1"/>
                          </a:solidFill>
                          <a:latin typeface="+mn-lt"/>
                        </a:rPr>
                        <a:t>Demand-side</a:t>
                      </a:r>
                    </a:p>
                  </a:txBody>
                  <a:tcPr marL="45720" marR="45720" marT="36000" marB="1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51063630"/>
                  </a:ext>
                </a:extLst>
              </a:tr>
              <a:tr h="479136">
                <a:tc>
                  <a:txBody>
                    <a:bodyPr/>
                    <a:lstStyle/>
                    <a:p>
                      <a:pPr marL="261938" indent="-261938">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How much of the population has access to energy? Is this energy clean, reliable, and affordable? Does the available energy supply support productive use?</a:t>
                      </a:r>
                    </a:p>
                    <a:p>
                      <a:pPr marL="261938" indent="-261938">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Are distributed or behind-the-meter energy resources used to meet demand?</a:t>
                      </a:r>
                    </a:p>
                    <a:p>
                      <a:pPr marL="261938" indent="-261938">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How much is demand expected to grow? How is the nature of that demand (energy vector, sector, time of day, flexibility) likely to evolve?</a:t>
                      </a:r>
                    </a:p>
                    <a:p>
                      <a:pPr marL="261938" indent="-261938">
                        <a:spcBef>
                          <a:spcPts val="0"/>
                        </a:spcBef>
                        <a:spcAft>
                          <a:spcPts val="300"/>
                        </a:spcAft>
                        <a:buFont typeface="Arial" panose="020B0604020202020204" pitchFamily="34" charset="0"/>
                        <a:buChar char="•"/>
                      </a:pPr>
                      <a:endParaRPr lang="en-US" sz="1000" b="0" kern="1200" noProof="0" dirty="0">
                        <a:solidFill>
                          <a:schemeClr val="tx1"/>
                        </a:solidFill>
                        <a:latin typeface="+mn-lt"/>
                        <a:ea typeface="+mj-ea"/>
                        <a:cs typeface="+mj-cs"/>
                      </a:endParaRPr>
                    </a:p>
                  </a:txBody>
                  <a:tcPr marL="45720" marR="45720" marT="36000" marB="1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389478041"/>
                  </a:ext>
                </a:extLst>
              </a:tr>
              <a:tr h="168358">
                <a:tc>
                  <a:txBody>
                    <a:bodyPr/>
                    <a:lstStyle/>
                    <a:p>
                      <a:pPr marL="0" indent="0">
                        <a:spcBef>
                          <a:spcPts val="0"/>
                        </a:spcBef>
                        <a:spcAft>
                          <a:spcPts val="300"/>
                        </a:spcAft>
                        <a:buFont typeface="Arial" panose="020B0604020202020204" pitchFamily="34" charset="0"/>
                        <a:buNone/>
                      </a:pPr>
                      <a:r>
                        <a:rPr lang="en-GB" sz="1000" b="1" noProof="0" dirty="0">
                          <a:solidFill>
                            <a:schemeClr val="bg1"/>
                          </a:solidFill>
                          <a:latin typeface="+mn-lt"/>
                        </a:rPr>
                        <a:t>Governance and regulation</a:t>
                      </a:r>
                    </a:p>
                  </a:txBody>
                  <a:tcPr marL="45720" marR="45720" marT="36000" marB="1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463712558"/>
                  </a:ext>
                </a:extLst>
              </a:tr>
              <a:tr h="1069614">
                <a:tc>
                  <a:txBody>
                    <a:bodyPr/>
                    <a:lstStyle/>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What policy targets exist for energy access, renewable energy, and energy efficiency? Are these policy targets consistent with the sustainable development goals and other international commitment, such as the Paris climate change agreement? Is there scope to increase carbon reduction ambitious beyond existing national strategies?</a:t>
                      </a:r>
                    </a:p>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What mechanisms are in place to help achieve policy targets? Are there any fiscal incentives, subsidies, or cross-subsidies?</a:t>
                      </a:r>
                    </a:p>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Which are the key institutions in the energy sector? Are their roles clearly defined and is there good coordination between those institutions?</a:t>
                      </a:r>
                    </a:p>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Is there an independent regulator? What is their role? Do they set and/or approve end-user tariffs and are these cost reflective?</a:t>
                      </a:r>
                    </a:p>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Has the electricity sector undergone any </a:t>
                      </a:r>
                      <a:r>
                        <a:rPr lang="en-US" sz="1000" b="0" kern="1200" noProof="0" dirty="0" err="1">
                          <a:solidFill>
                            <a:schemeClr val="tx1"/>
                          </a:solidFill>
                          <a:latin typeface="+mn-lt"/>
                          <a:ea typeface="+mj-ea"/>
                          <a:cs typeface="+mj-cs"/>
                        </a:rPr>
                        <a:t>liberalisation</a:t>
                      </a:r>
                      <a:r>
                        <a:rPr lang="en-US" sz="1000" b="0" kern="1200" noProof="0" dirty="0">
                          <a:solidFill>
                            <a:schemeClr val="tx1"/>
                          </a:solidFill>
                          <a:latin typeface="+mn-lt"/>
                          <a:ea typeface="+mj-ea"/>
                          <a:cs typeface="+mj-cs"/>
                        </a:rPr>
                        <a:t>? Has the sector been unbundled? Are there any IPPs? Has any part of the sector been </a:t>
                      </a:r>
                      <a:r>
                        <a:rPr lang="en-US" sz="1000" b="0" kern="1200" noProof="0" dirty="0" err="1">
                          <a:solidFill>
                            <a:schemeClr val="tx1"/>
                          </a:solidFill>
                          <a:latin typeface="+mn-lt"/>
                          <a:ea typeface="+mj-ea"/>
                          <a:cs typeface="+mj-cs"/>
                        </a:rPr>
                        <a:t>privatised</a:t>
                      </a:r>
                      <a:r>
                        <a:rPr lang="en-US" sz="1000" b="0" kern="1200" noProof="0" dirty="0">
                          <a:solidFill>
                            <a:schemeClr val="tx1"/>
                          </a:solidFill>
                          <a:latin typeface="+mn-lt"/>
                          <a:ea typeface="+mj-ea"/>
                          <a:cs typeface="+mj-cs"/>
                        </a:rPr>
                        <a:t>?</a:t>
                      </a:r>
                    </a:p>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Is there a robust sector masterplan? Is the masterplan consistent with policy and regulatory requirements? Is the plan frequently updated and maintained?</a:t>
                      </a:r>
                      <a:endParaRPr lang="en-GB" sz="1000" b="0" kern="1200" noProof="0" dirty="0">
                        <a:solidFill>
                          <a:schemeClr val="tx1"/>
                        </a:solidFill>
                        <a:latin typeface="+mn-lt"/>
                        <a:ea typeface="+mj-ea"/>
                        <a:cs typeface="+mj-cs"/>
                      </a:endParaRPr>
                    </a:p>
                    <a:p>
                      <a:pPr marL="0" indent="0">
                        <a:spcBef>
                          <a:spcPts val="0"/>
                        </a:spcBef>
                        <a:spcAft>
                          <a:spcPts val="300"/>
                        </a:spcAft>
                        <a:buFont typeface="Arial" panose="020B0604020202020204" pitchFamily="34" charset="0"/>
                        <a:buNone/>
                      </a:pPr>
                      <a:endParaRPr lang="en-GB" sz="1000" b="0" noProof="0" dirty="0">
                        <a:solidFill>
                          <a:schemeClr val="tx1"/>
                        </a:solidFill>
                        <a:latin typeface="+mn-lt"/>
                      </a:endParaRPr>
                    </a:p>
                  </a:txBody>
                  <a:tcPr marL="45720" marR="45720" marT="36000" marB="1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22065927"/>
                  </a:ext>
                </a:extLst>
              </a:tr>
              <a:tr h="168358">
                <a:tc>
                  <a:txBody>
                    <a:bodyPr/>
                    <a:lstStyle/>
                    <a:p>
                      <a:pPr marL="0" indent="0">
                        <a:spcBef>
                          <a:spcPts val="0"/>
                        </a:spcBef>
                        <a:spcAft>
                          <a:spcPts val="300"/>
                        </a:spcAft>
                        <a:buFont typeface="Arial" panose="020B0604020202020204" pitchFamily="34" charset="0"/>
                        <a:buNone/>
                      </a:pPr>
                      <a:r>
                        <a:rPr lang="en-GB" sz="1000" b="1" noProof="0" dirty="0">
                          <a:solidFill>
                            <a:schemeClr val="bg1"/>
                          </a:solidFill>
                          <a:latin typeface="+mn-lt"/>
                        </a:rPr>
                        <a:t>Market and commercial</a:t>
                      </a:r>
                    </a:p>
                  </a:txBody>
                  <a:tcPr marL="45720" marR="45720" marT="36000" marB="1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69883694"/>
                  </a:ext>
                </a:extLst>
              </a:tr>
              <a:tr h="1069614">
                <a:tc>
                  <a:txBody>
                    <a:bodyPr/>
                    <a:lstStyle/>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How is new infrastructure in the sector procured? Are there competitive tenders that are transparent and </a:t>
                      </a:r>
                      <a:r>
                        <a:rPr lang="en-US" sz="1000" b="0" kern="1200" noProof="0" dirty="0" err="1">
                          <a:solidFill>
                            <a:schemeClr val="tx1"/>
                          </a:solidFill>
                          <a:latin typeface="+mn-lt"/>
                          <a:ea typeface="+mj-ea"/>
                          <a:cs typeface="+mj-cs"/>
                        </a:rPr>
                        <a:t>maximise</a:t>
                      </a:r>
                      <a:r>
                        <a:rPr lang="en-US" sz="1000" b="0" kern="1200" noProof="0" dirty="0">
                          <a:solidFill>
                            <a:schemeClr val="tx1"/>
                          </a:solidFill>
                          <a:latin typeface="+mn-lt"/>
                          <a:ea typeface="+mj-ea"/>
                          <a:cs typeface="+mj-cs"/>
                        </a:rPr>
                        <a:t> use of private sector capital?</a:t>
                      </a:r>
                    </a:p>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Are key utilities and institutions in the sector financially sustainable and credit-worthy?</a:t>
                      </a:r>
                    </a:p>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What commercial arrangements are in place for buying and selling energy? Have </a:t>
                      </a:r>
                      <a:r>
                        <a:rPr lang="en-US" sz="1000" b="0" kern="1200" noProof="0" dirty="0" err="1">
                          <a:solidFill>
                            <a:schemeClr val="tx1"/>
                          </a:solidFill>
                          <a:latin typeface="+mn-lt"/>
                          <a:ea typeface="+mj-ea"/>
                          <a:cs typeface="+mj-cs"/>
                        </a:rPr>
                        <a:t>standardised</a:t>
                      </a:r>
                      <a:r>
                        <a:rPr lang="en-US" sz="1000" b="0" kern="1200" noProof="0" dirty="0">
                          <a:solidFill>
                            <a:schemeClr val="tx1"/>
                          </a:solidFill>
                          <a:latin typeface="+mn-lt"/>
                          <a:ea typeface="+mj-ea"/>
                          <a:cs typeface="+mj-cs"/>
                        </a:rPr>
                        <a:t> and bankable commercial arrangements (e.g. PPAs) been developed? Are there </a:t>
                      </a:r>
                      <a:r>
                        <a:rPr lang="en-US" sz="1000" b="0" kern="1200" noProof="0" dirty="0" err="1">
                          <a:solidFill>
                            <a:schemeClr val="tx1"/>
                          </a:solidFill>
                          <a:latin typeface="+mn-lt"/>
                          <a:ea typeface="+mj-ea"/>
                          <a:cs typeface="+mj-cs"/>
                        </a:rPr>
                        <a:t>standardised</a:t>
                      </a:r>
                      <a:r>
                        <a:rPr lang="en-US" sz="1000" b="0" kern="1200" noProof="0" dirty="0">
                          <a:solidFill>
                            <a:schemeClr val="tx1"/>
                          </a:solidFill>
                          <a:latin typeface="+mn-lt"/>
                          <a:ea typeface="+mj-ea"/>
                          <a:cs typeface="+mj-cs"/>
                        </a:rPr>
                        <a:t> arrangements in place for trading energy (power, gas) with </a:t>
                      </a:r>
                      <a:r>
                        <a:rPr lang="en-US" sz="1000" b="0" kern="1200" noProof="0" dirty="0" err="1">
                          <a:solidFill>
                            <a:schemeClr val="tx1"/>
                          </a:solidFill>
                          <a:latin typeface="+mn-lt"/>
                          <a:ea typeface="+mj-ea"/>
                          <a:cs typeface="+mj-cs"/>
                        </a:rPr>
                        <a:t>neighbouring</a:t>
                      </a:r>
                      <a:r>
                        <a:rPr lang="en-US" sz="1000" b="0" kern="1200" noProof="0" dirty="0">
                          <a:solidFill>
                            <a:schemeClr val="tx1"/>
                          </a:solidFill>
                          <a:latin typeface="+mn-lt"/>
                          <a:ea typeface="+mj-ea"/>
                          <a:cs typeface="+mj-cs"/>
                        </a:rPr>
                        <a:t> markets? Are there liquid wholesale markets for power or gas?</a:t>
                      </a:r>
                    </a:p>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How does the system operator balance supply with demand in real time? Is dispatch determined on a least-cost basis and are dispatch decisions transparent?</a:t>
                      </a:r>
                    </a:p>
                    <a:p>
                      <a:pPr marL="261938" indent="-261938" algn="l" defTabSz="1018705" rtl="0" eaLnBrk="1" latinLnBrk="0" hangingPunct="1">
                        <a:spcBef>
                          <a:spcPts val="0"/>
                        </a:spcBef>
                        <a:spcAft>
                          <a:spcPts val="300"/>
                        </a:spcAft>
                        <a:buFont typeface="Arial" panose="020B0604020202020204" pitchFamily="34" charset="0"/>
                        <a:buChar char="•"/>
                      </a:pPr>
                      <a:r>
                        <a:rPr lang="en-US" sz="1000" b="0" kern="1200" noProof="0" dirty="0">
                          <a:solidFill>
                            <a:schemeClr val="tx1"/>
                          </a:solidFill>
                          <a:latin typeface="+mn-lt"/>
                          <a:ea typeface="+mj-ea"/>
                          <a:cs typeface="+mj-cs"/>
                        </a:rPr>
                        <a:t>Is revenue collection an issue? Are losses high in transporting energy to end users?</a:t>
                      </a:r>
                      <a:endParaRPr lang="en-GB" sz="1000" b="0" kern="1200" noProof="0" dirty="0">
                        <a:solidFill>
                          <a:schemeClr val="tx1"/>
                        </a:solidFill>
                        <a:latin typeface="+mn-lt"/>
                        <a:ea typeface="+mj-ea"/>
                        <a:cs typeface="+mj-cs"/>
                      </a:endParaRPr>
                    </a:p>
                    <a:p>
                      <a:pPr marL="261938" indent="-261938" algn="l" defTabSz="1018705" rtl="0" eaLnBrk="1" latinLnBrk="0" hangingPunct="1">
                        <a:spcBef>
                          <a:spcPts val="0"/>
                        </a:spcBef>
                        <a:spcAft>
                          <a:spcPts val="300"/>
                        </a:spcAft>
                        <a:buFont typeface="Arial" panose="020B0604020202020204" pitchFamily="34" charset="0"/>
                        <a:buChar char="•"/>
                      </a:pPr>
                      <a:endParaRPr lang="en-GB" sz="1000" b="0" kern="1200" noProof="0" dirty="0">
                        <a:solidFill>
                          <a:schemeClr val="tx1"/>
                        </a:solidFill>
                        <a:latin typeface="+mn-lt"/>
                        <a:ea typeface="+mj-ea"/>
                        <a:cs typeface="+mj-cs"/>
                      </a:endParaRPr>
                    </a:p>
                  </a:txBody>
                  <a:tcPr marL="45720" marR="45720" marT="36000" marB="1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99510547"/>
                  </a:ext>
                </a:extLst>
              </a:tr>
              <a:tr h="234132">
                <a:tc>
                  <a:txBody>
                    <a:bodyPr/>
                    <a:lstStyle/>
                    <a:p>
                      <a:pPr marL="0" indent="0">
                        <a:spcBef>
                          <a:spcPts val="0"/>
                        </a:spcBef>
                        <a:spcAft>
                          <a:spcPts val="300"/>
                        </a:spcAft>
                        <a:buFont typeface="Arial" panose="020B0604020202020204" pitchFamily="34" charset="0"/>
                        <a:buNone/>
                      </a:pPr>
                      <a:r>
                        <a:rPr lang="en-GB" sz="1000" b="1" noProof="0" dirty="0">
                          <a:solidFill>
                            <a:schemeClr val="bg1"/>
                          </a:solidFill>
                          <a:latin typeface="+mn-lt"/>
                        </a:rPr>
                        <a:t>Physical infrastructure</a:t>
                      </a:r>
                    </a:p>
                  </a:txBody>
                  <a:tcPr marL="45720" marR="45720" marT="36000" marB="1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4275900"/>
                  </a:ext>
                </a:extLst>
              </a:tr>
              <a:tr h="1069614">
                <a:tc>
                  <a:txBody>
                    <a:bodyPr/>
                    <a:lstStyle/>
                    <a:p>
                      <a:pPr marL="261938" indent="-261938">
                        <a:spcBef>
                          <a:spcPts val="0"/>
                        </a:spcBef>
                        <a:spcAft>
                          <a:spcPts val="300"/>
                        </a:spcAft>
                        <a:buFont typeface="Arial" panose="020B0604020202020204" pitchFamily="34" charset="0"/>
                        <a:buChar char="•"/>
                      </a:pPr>
                      <a:r>
                        <a:rPr lang="en-US" sz="1000" b="0" noProof="0" dirty="0">
                          <a:solidFill>
                            <a:schemeClr val="tx1"/>
                          </a:solidFill>
                          <a:latin typeface="+mn-lt"/>
                        </a:rPr>
                        <a:t>What is the generation mix in the power sector? What technologies are used more broadly across the energy sector? To what extent are renewables prevalent?</a:t>
                      </a:r>
                    </a:p>
                    <a:p>
                      <a:pPr marL="261938" indent="-261938">
                        <a:spcBef>
                          <a:spcPts val="0"/>
                        </a:spcBef>
                        <a:spcAft>
                          <a:spcPts val="300"/>
                        </a:spcAft>
                        <a:buFont typeface="Arial" panose="020B0604020202020204" pitchFamily="34" charset="0"/>
                        <a:buChar char="•"/>
                      </a:pPr>
                      <a:r>
                        <a:rPr lang="en-US" sz="1000" b="0" noProof="0" dirty="0">
                          <a:solidFill>
                            <a:schemeClr val="tx1"/>
                          </a:solidFill>
                          <a:latin typeface="+mn-lt"/>
                        </a:rPr>
                        <a:t>Are there fossil fuel reserves in the country? Where these are extracted are there processing facilities in the country?</a:t>
                      </a:r>
                    </a:p>
                    <a:p>
                      <a:pPr marL="261938" indent="-261938">
                        <a:spcBef>
                          <a:spcPts val="0"/>
                        </a:spcBef>
                        <a:spcAft>
                          <a:spcPts val="300"/>
                        </a:spcAft>
                        <a:buFont typeface="Arial" panose="020B0604020202020204" pitchFamily="34" charset="0"/>
                        <a:buChar char="•"/>
                      </a:pPr>
                      <a:r>
                        <a:rPr lang="en-US" sz="1000" b="0" noProof="0" dirty="0">
                          <a:solidFill>
                            <a:schemeClr val="tx1"/>
                          </a:solidFill>
                          <a:latin typeface="+mn-lt"/>
                        </a:rPr>
                        <a:t>Is the country reliant on imports, or is it able to export surplus energy resources? What capacity exists for importing or exporting energy?</a:t>
                      </a:r>
                    </a:p>
                    <a:p>
                      <a:pPr marL="261938" indent="-261938">
                        <a:spcBef>
                          <a:spcPts val="0"/>
                        </a:spcBef>
                        <a:spcAft>
                          <a:spcPts val="300"/>
                        </a:spcAft>
                        <a:buFont typeface="Arial" panose="020B0604020202020204" pitchFamily="34" charset="0"/>
                        <a:buChar char="•"/>
                      </a:pPr>
                      <a:r>
                        <a:rPr lang="en-US" sz="1000" b="0" noProof="0" dirty="0">
                          <a:solidFill>
                            <a:schemeClr val="tx1"/>
                          </a:solidFill>
                          <a:latin typeface="+mn-lt"/>
                        </a:rPr>
                        <a:t>Is energy supply reliable? Are there frequent outages? For power, are outages a result of supply shortfalls and/or grid stability issues? How high are network losses?</a:t>
                      </a:r>
                    </a:p>
                    <a:p>
                      <a:pPr marL="261938" indent="-261938">
                        <a:spcBef>
                          <a:spcPts val="0"/>
                        </a:spcBef>
                        <a:spcAft>
                          <a:spcPts val="300"/>
                        </a:spcAft>
                        <a:buFont typeface="Arial" panose="020B0604020202020204" pitchFamily="34" charset="0"/>
                        <a:buChar char="•"/>
                      </a:pPr>
                      <a:r>
                        <a:rPr lang="en-US" sz="1000" b="0" noProof="0" dirty="0">
                          <a:solidFill>
                            <a:schemeClr val="tx1"/>
                          </a:solidFill>
                          <a:latin typeface="+mn-lt"/>
                        </a:rPr>
                        <a:t>Where there is still an energy access deficit, do off-grid solar companies and/or mini-grid developers have a presence? Is there uptake of off-grid electricity solutions?</a:t>
                      </a:r>
                    </a:p>
                    <a:p>
                      <a:pPr marL="261938" indent="-261938">
                        <a:spcBef>
                          <a:spcPts val="0"/>
                        </a:spcBef>
                        <a:spcAft>
                          <a:spcPts val="300"/>
                        </a:spcAft>
                        <a:buFont typeface="Arial" panose="020B0604020202020204" pitchFamily="34" charset="0"/>
                        <a:buChar char="•"/>
                      </a:pPr>
                      <a:r>
                        <a:rPr lang="en-US" sz="1000" b="0" noProof="0" dirty="0">
                          <a:solidFill>
                            <a:schemeClr val="tx1"/>
                          </a:solidFill>
                          <a:latin typeface="+mn-lt"/>
                        </a:rPr>
                        <a:t>What technologies and fuels are being used for heating, cooking, and cooling? Is cooking dominated by traditional fuels and stoves?</a:t>
                      </a:r>
                      <a:endParaRPr lang="en-GB" sz="1000" b="0" noProof="0" dirty="0">
                        <a:solidFill>
                          <a:schemeClr val="tx1"/>
                        </a:solidFill>
                        <a:latin typeface="+mn-lt"/>
                      </a:endParaRPr>
                    </a:p>
                  </a:txBody>
                  <a:tcPr marL="45720" marR="45720" marT="36000" marB="18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17902965"/>
                  </a:ext>
                </a:extLst>
              </a:tr>
            </a:tbl>
          </a:graphicData>
        </a:graphic>
      </p:graphicFrame>
      <p:sp>
        <p:nvSpPr>
          <p:cNvPr id="44" name="Rectangle 43">
            <a:hlinkClick r:id="rId2"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790589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p:txBody>
          <a:bodyPr/>
          <a:lstStyle/>
          <a:p>
            <a:pPr lvl="1"/>
            <a:r>
              <a:rPr lang="en-GB" dirty="0"/>
              <a:t>Evidence gathered through the high-level assessment should be collected in a standard format, so that it can be easily compared with other countries where the WSA has been applied.</a:t>
            </a:r>
          </a:p>
          <a:p>
            <a:pPr lvl="1"/>
            <a:r>
              <a:rPr lang="en-GB" i="1" dirty="0"/>
              <a:t>Remember:</a:t>
            </a:r>
          </a:p>
          <a:p>
            <a:pPr lvl="2"/>
            <a:r>
              <a:rPr lang="en-GB" i="1" dirty="0"/>
              <a:t>While it is good practice to collect evidence from as many sources as possible, evidence might be incomplete at this stage.</a:t>
            </a:r>
          </a:p>
          <a:p>
            <a:pPr lvl="2"/>
            <a:r>
              <a:rPr lang="en-GB" i="1" dirty="0"/>
              <a:t>It is ok for hypotheses to be disproved during the detailed assessment. That is why we have the WSA!</a:t>
            </a:r>
          </a:p>
          <a:p>
            <a:endParaRPr lang="en-GB" dirty="0"/>
          </a:p>
        </p:txBody>
      </p:sp>
      <p:sp>
        <p:nvSpPr>
          <p:cNvPr id="3" name="Title 2">
            <a:extLst>
              <a:ext uri="{FF2B5EF4-FFF2-40B4-BE49-F238E27FC236}">
                <a16:creationId xmlns:a16="http://schemas.microsoft.com/office/drawing/2014/main" id="{FCDD4BAD-2B4C-B842-B67E-D38F177248A7}"/>
              </a:ext>
            </a:extLst>
          </p:cNvPr>
          <p:cNvSpPr>
            <a:spLocks noGrp="1"/>
          </p:cNvSpPr>
          <p:nvPr>
            <p:ph type="title"/>
          </p:nvPr>
        </p:nvSpPr>
        <p:spPr/>
        <p:txBody>
          <a:bodyPr/>
          <a:lstStyle/>
          <a:p>
            <a:r>
              <a:rPr lang="en-US" dirty="0"/>
              <a:t>Evaluating evidence from the high-level assessment</a:t>
            </a:r>
          </a:p>
        </p:txBody>
      </p:sp>
      <p:graphicFrame>
        <p:nvGraphicFramePr>
          <p:cNvPr id="6" name="Table 5">
            <a:extLst>
              <a:ext uri="{FF2B5EF4-FFF2-40B4-BE49-F238E27FC236}">
                <a16:creationId xmlns:a16="http://schemas.microsoft.com/office/drawing/2014/main" id="{7AE0094D-7B8C-C944-8D3E-A0186E2E786B}"/>
              </a:ext>
            </a:extLst>
          </p:cNvPr>
          <p:cNvGraphicFramePr>
            <a:graphicFrameLocks noGrp="1"/>
          </p:cNvGraphicFramePr>
          <p:nvPr>
            <p:extLst>
              <p:ext uri="{D42A27DB-BD31-4B8C-83A1-F6EECF244321}">
                <p14:modId xmlns:p14="http://schemas.microsoft.com/office/powerpoint/2010/main" val="2463572695"/>
              </p:ext>
            </p:extLst>
          </p:nvPr>
        </p:nvGraphicFramePr>
        <p:xfrm>
          <a:off x="450157" y="1976594"/>
          <a:ext cx="4814889" cy="3854576"/>
        </p:xfrm>
        <a:graphic>
          <a:graphicData uri="http://schemas.openxmlformats.org/drawingml/2006/table">
            <a:tbl>
              <a:tblPr firstRow="1" bandRow="1">
                <a:tableStyleId>{69D073F8-1565-44D7-B386-08B59EADF2EE}</a:tableStyleId>
              </a:tblPr>
              <a:tblGrid>
                <a:gridCol w="646888">
                  <a:extLst>
                    <a:ext uri="{9D8B030D-6E8A-4147-A177-3AD203B41FA5}">
                      <a16:colId xmlns:a16="http://schemas.microsoft.com/office/drawing/2014/main" val="740590408"/>
                    </a:ext>
                  </a:extLst>
                </a:gridCol>
                <a:gridCol w="2161185">
                  <a:extLst>
                    <a:ext uri="{9D8B030D-6E8A-4147-A177-3AD203B41FA5}">
                      <a16:colId xmlns:a16="http://schemas.microsoft.com/office/drawing/2014/main" val="4195456146"/>
                    </a:ext>
                  </a:extLst>
                </a:gridCol>
                <a:gridCol w="1620890">
                  <a:extLst>
                    <a:ext uri="{9D8B030D-6E8A-4147-A177-3AD203B41FA5}">
                      <a16:colId xmlns:a16="http://schemas.microsoft.com/office/drawing/2014/main" val="2933854572"/>
                    </a:ext>
                  </a:extLst>
                </a:gridCol>
                <a:gridCol w="385926">
                  <a:extLst>
                    <a:ext uri="{9D8B030D-6E8A-4147-A177-3AD203B41FA5}">
                      <a16:colId xmlns:a16="http://schemas.microsoft.com/office/drawing/2014/main" val="147420058"/>
                    </a:ext>
                  </a:extLst>
                </a:gridCol>
              </a:tblGrid>
              <a:tr h="177487">
                <a:tc gridSpan="4">
                  <a:txBody>
                    <a:bodyPr/>
                    <a:lstStyle/>
                    <a:p>
                      <a:pPr marL="0" indent="0">
                        <a:buFont typeface="Arial" panose="020B0604020202020204" pitchFamily="34" charset="0"/>
                        <a:buNone/>
                      </a:pPr>
                      <a:r>
                        <a:rPr lang="en-GB" sz="1000" b="1" noProof="0" dirty="0">
                          <a:solidFill>
                            <a:schemeClr val="bg1"/>
                          </a:solidFill>
                          <a:latin typeface="+mn-lt"/>
                        </a:rPr>
                        <a:t>Demand-side</a:t>
                      </a: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3468342"/>
                  </a:ext>
                </a:extLst>
              </a:tr>
              <a:tr h="288416">
                <a:tc>
                  <a:txBody>
                    <a:bodyPr/>
                    <a:lstStyle/>
                    <a:p>
                      <a:pPr marL="0" indent="0">
                        <a:buFont typeface="Arial" panose="020B0604020202020204" pitchFamily="34" charset="0"/>
                        <a:buNone/>
                      </a:pPr>
                      <a:r>
                        <a:rPr lang="en-GB" sz="1000" b="0" noProof="0" dirty="0">
                          <a:solidFill>
                            <a:schemeClr val="tx1"/>
                          </a:solidFill>
                          <a:latin typeface="+mn-lt"/>
                        </a:rPr>
                        <a:t>1.1.</a:t>
                      </a: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mn-lt"/>
                        </a:rPr>
                        <a:t>Demand-side participation</a:t>
                      </a: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latin typeface="+mn-lt"/>
                        </a:rPr>
                        <a:t>[Notes and hypotheses]</a:t>
                      </a: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mn-lt"/>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17779825"/>
                  </a:ext>
                </a:extLst>
              </a:tr>
              <a:tr h="177487">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tx1"/>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n-US" sz="1000" b="0" dirty="0">
                        <a:solidFill>
                          <a:schemeClr val="tx1"/>
                        </a:solidFill>
                        <a:latin typeface="+mn-lt"/>
                      </a:endParaRPr>
                    </a:p>
                  </a:txBody>
                  <a:tcPr marL="45720" marR="45720">
                    <a:lnT w="12700" cap="flat" cmpd="sng" algn="ctr">
                      <a:solidFill>
                        <a:schemeClr val="tx1"/>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endParaRPr lang="en-US" sz="1000" b="0" dirty="0">
                        <a:solidFill>
                          <a:schemeClr val="tx1"/>
                        </a:solidFill>
                        <a:latin typeface="+mn-lt"/>
                      </a:endParaRPr>
                    </a:p>
                  </a:txBody>
                  <a:tcPr marL="45720" marR="45720">
                    <a:lnT w="12700" cap="flat" cmpd="sng" algn="ctr">
                      <a:solidFill>
                        <a:schemeClr val="tx1"/>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74679713"/>
                  </a:ext>
                </a:extLst>
              </a:tr>
              <a:tr h="177487">
                <a:tc gridSpan="4">
                  <a:txBody>
                    <a:bodyPr/>
                    <a:lstStyle/>
                    <a:p>
                      <a:pPr marL="0" indent="0">
                        <a:buFont typeface="Arial" panose="020B0604020202020204" pitchFamily="34" charset="0"/>
                        <a:buNone/>
                      </a:pPr>
                      <a:r>
                        <a:rPr lang="en-GB" sz="1000" b="1" noProof="0" dirty="0">
                          <a:solidFill>
                            <a:schemeClr val="bg1"/>
                          </a:solidFill>
                          <a:latin typeface="+mn-lt"/>
                        </a:rPr>
                        <a:t>Governance and regulation</a:t>
                      </a:r>
                    </a:p>
                  </a:txBody>
                  <a:tcPr marL="45720" marR="4572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207671"/>
                  </a:ext>
                </a:extLst>
              </a:tr>
              <a:tr h="177487">
                <a:tc>
                  <a:txBody>
                    <a:bodyPr/>
                    <a:lstStyle/>
                    <a:p>
                      <a:pPr marL="0" indent="0">
                        <a:buFont typeface="Arial" panose="020B0604020202020204" pitchFamily="34" charset="0"/>
                        <a:buNone/>
                      </a:pPr>
                      <a:r>
                        <a:rPr lang="en-GB" sz="1000" b="0" noProof="0" dirty="0">
                          <a:solidFill>
                            <a:schemeClr val="tx1"/>
                          </a:solidFill>
                          <a:latin typeface="+mn-lt"/>
                        </a:rPr>
                        <a:t>2.1.</a:t>
                      </a:r>
                    </a:p>
                  </a:txBody>
                  <a:tcPr marL="45720" marR="4572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Energy access policy</a:t>
                      </a:r>
                    </a:p>
                  </a:txBody>
                  <a:tcPr marL="45720" marR="4572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indent="0">
                        <a:buFont typeface="Arial" panose="020B0604020202020204" pitchFamily="34" charset="0"/>
                        <a:buNone/>
                      </a:pPr>
                      <a:r>
                        <a:rPr lang="en-GB" sz="1000" b="0" kern="1200" noProof="0" dirty="0">
                          <a:solidFill>
                            <a:schemeClr val="tx1"/>
                          </a:solidFill>
                          <a:latin typeface="+mn-lt"/>
                          <a:ea typeface="+mj-ea"/>
                          <a:cs typeface="+mj-cs"/>
                        </a:rPr>
                        <a:t>[Notes and hypotheses]</a:t>
                      </a:r>
                      <a:endParaRPr lang="en-GB" sz="1000" b="0" noProof="0" dirty="0">
                        <a:solidFill>
                          <a:schemeClr val="tx1"/>
                        </a:solidFill>
                        <a:latin typeface="+mn-lt"/>
                      </a:endParaRPr>
                    </a:p>
                  </a:txBody>
                  <a:tcPr marL="45720" marR="4572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0000"/>
                    </a:solidFill>
                  </a:tcPr>
                </a:tc>
                <a:extLst>
                  <a:ext uri="{0D108BD9-81ED-4DB2-BD59-A6C34878D82A}">
                    <a16:rowId xmlns:a16="http://schemas.microsoft.com/office/drawing/2014/main" val="3568217237"/>
                  </a:ext>
                </a:extLst>
              </a:tr>
              <a:tr h="177487">
                <a:tc>
                  <a:txBody>
                    <a:bodyPr/>
                    <a:lstStyle/>
                    <a:p>
                      <a:pPr marL="0" indent="0">
                        <a:buFont typeface="Arial" panose="020B0604020202020204" pitchFamily="34" charset="0"/>
                        <a:buNone/>
                      </a:pPr>
                      <a:r>
                        <a:rPr lang="en-GB" sz="1000" b="0" noProof="0" dirty="0">
                          <a:solidFill>
                            <a:schemeClr val="tx1"/>
                          </a:solidFill>
                          <a:latin typeface="+mn-lt"/>
                        </a:rPr>
                        <a:t>2.2.</a:t>
                      </a:r>
                    </a:p>
                  </a:txBody>
                  <a:tcPr marL="45720" marR="4572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Emissions reduction policy</a:t>
                      </a:r>
                    </a:p>
                  </a:txBody>
                  <a:tcPr marL="45720" marR="4572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indent="0">
                        <a:buFont typeface="Arial" panose="020B0604020202020204" pitchFamily="34" charset="0"/>
                        <a:buNone/>
                      </a:pPr>
                      <a:r>
                        <a:rPr lang="en-GB" sz="1000" b="0" kern="1200" noProof="0" dirty="0">
                          <a:solidFill>
                            <a:schemeClr val="tx1"/>
                          </a:solidFill>
                          <a:latin typeface="+mn-lt"/>
                          <a:ea typeface="+mj-ea"/>
                          <a:cs typeface="+mj-cs"/>
                        </a:rPr>
                        <a:t>[Notes and hypotheses]</a:t>
                      </a:r>
                      <a:endParaRPr lang="en-GB" sz="1000" b="0" noProof="0" dirty="0">
                        <a:solidFill>
                          <a:schemeClr val="tx1"/>
                        </a:solidFill>
                        <a:latin typeface="+mn-lt"/>
                      </a:endParaRPr>
                    </a:p>
                  </a:txBody>
                  <a:tcPr marL="45720" marR="4572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0000"/>
                    </a:solidFill>
                  </a:tcPr>
                </a:tc>
                <a:extLst>
                  <a:ext uri="{0D108BD9-81ED-4DB2-BD59-A6C34878D82A}">
                    <a16:rowId xmlns:a16="http://schemas.microsoft.com/office/drawing/2014/main" val="2473667181"/>
                  </a:ext>
                </a:extLst>
              </a:tr>
              <a:tr h="177487">
                <a:tc>
                  <a:txBody>
                    <a:bodyPr/>
                    <a:lstStyle/>
                    <a:p>
                      <a:pPr marL="0" indent="0">
                        <a:buFont typeface="Arial" panose="020B0604020202020204" pitchFamily="34" charset="0"/>
                        <a:buNone/>
                      </a:pPr>
                      <a:r>
                        <a:rPr lang="en-GB" sz="1000" b="0" noProof="0" dirty="0">
                          <a:solidFill>
                            <a:schemeClr val="tx1"/>
                          </a:solidFill>
                          <a:latin typeface="+mn-lt"/>
                        </a:rPr>
                        <a:t>…</a:t>
                      </a:r>
                    </a:p>
                  </a:txBody>
                  <a:tcPr marL="45720" marR="45720">
                    <a:lnT w="127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a:t>
                      </a:r>
                    </a:p>
                  </a:txBody>
                  <a:tcPr marL="45720" marR="45720">
                    <a:lnT w="127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a:t>
                      </a:r>
                    </a:p>
                  </a:txBody>
                  <a:tcPr marL="45720" marR="45720">
                    <a:lnT w="127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94030468"/>
                  </a:ext>
                </a:extLst>
              </a:tr>
              <a:tr h="177487">
                <a:tc gridSpan="4">
                  <a:txBody>
                    <a:bodyPr/>
                    <a:lstStyle/>
                    <a:p>
                      <a:pPr marL="0" indent="0">
                        <a:buFont typeface="Arial" panose="020B0604020202020204" pitchFamily="34" charset="0"/>
                        <a:buNone/>
                      </a:pPr>
                      <a:r>
                        <a:rPr lang="en-GB" sz="1000" b="1" noProof="0" dirty="0">
                          <a:solidFill>
                            <a:schemeClr val="bg1"/>
                          </a:solidFill>
                          <a:latin typeface="+mn-lt"/>
                        </a:rPr>
                        <a:t>Market and commercial</a:t>
                      </a:r>
                    </a:p>
                  </a:txBody>
                  <a:tcPr marL="45720" marR="457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lnT w="12700" cap="flat" cmpd="sng" algn="ctr">
                      <a:solidFill>
                        <a:schemeClr val="accent2"/>
                      </a:solidFill>
                      <a:prstDash val="solid"/>
                      <a:round/>
                      <a:headEnd type="none" w="med" len="med"/>
                      <a:tailEnd type="none" w="med" len="med"/>
                    </a:lnT>
                  </a:tcPr>
                </a:tc>
                <a:tc hMerge="1">
                  <a:txBody>
                    <a:bodyPr/>
                    <a:lstStyle/>
                    <a:p>
                      <a:endParaRPr lang="en-US"/>
                    </a:p>
                  </a:txBody>
                  <a:tcP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397245827"/>
                  </a:ext>
                </a:extLst>
              </a:tr>
              <a:tr h="177487">
                <a:tc>
                  <a:txBody>
                    <a:bodyPr/>
                    <a:lstStyle/>
                    <a:p>
                      <a:pPr marL="0" indent="0">
                        <a:buFont typeface="Arial" panose="020B0604020202020204" pitchFamily="34" charset="0"/>
                        <a:buNone/>
                      </a:pPr>
                      <a:r>
                        <a:rPr lang="en-GB" sz="1000" b="0" noProof="0" dirty="0">
                          <a:solidFill>
                            <a:schemeClr val="tx1"/>
                          </a:solidFill>
                          <a:latin typeface="+mn-lt"/>
                        </a:rPr>
                        <a:t>3.1.</a:t>
                      </a:r>
                    </a:p>
                  </a:txBody>
                  <a:tcPr marL="45720" marR="457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a:solidFill>
                            <a:schemeClr val="tx1"/>
                          </a:solidFill>
                          <a:latin typeface="+mn-lt"/>
                        </a:rPr>
                        <a:t>Procurement</a:t>
                      </a:r>
                      <a:endParaRPr lang="en-GB" sz="1000" b="0" noProof="0" dirty="0">
                        <a:solidFill>
                          <a:schemeClr val="tx1"/>
                        </a:solidFill>
                        <a:latin typeface="+mn-lt"/>
                      </a:endParaRPr>
                    </a:p>
                  </a:txBody>
                  <a:tcPr marL="45720" marR="457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r>
                        <a:rPr lang="en-GB" sz="1000" b="0" kern="1200" noProof="0" dirty="0">
                          <a:solidFill>
                            <a:schemeClr val="tx1"/>
                          </a:solidFill>
                          <a:latin typeface="+mn-lt"/>
                          <a:ea typeface="+mj-ea"/>
                          <a:cs typeface="+mj-cs"/>
                        </a:rPr>
                        <a:t>[Notes and hypotheses]</a:t>
                      </a:r>
                      <a:endParaRPr lang="en-GB" sz="1000" b="0" noProof="0" dirty="0">
                        <a:solidFill>
                          <a:schemeClr val="tx1"/>
                        </a:solidFill>
                        <a:latin typeface="+mn-lt"/>
                      </a:endParaRPr>
                    </a:p>
                  </a:txBody>
                  <a:tcPr marL="45720" marR="457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C000"/>
                    </a:solidFill>
                  </a:tcPr>
                </a:tc>
                <a:extLst>
                  <a:ext uri="{0D108BD9-81ED-4DB2-BD59-A6C34878D82A}">
                    <a16:rowId xmlns:a16="http://schemas.microsoft.com/office/drawing/2014/main" val="3207660769"/>
                  </a:ext>
                </a:extLst>
              </a:tr>
              <a:tr h="288416">
                <a:tc>
                  <a:txBody>
                    <a:bodyPr/>
                    <a:lstStyle/>
                    <a:p>
                      <a:pPr marL="0" indent="0">
                        <a:buFont typeface="Arial" panose="020B0604020202020204" pitchFamily="34" charset="0"/>
                        <a:buNone/>
                      </a:pPr>
                      <a:r>
                        <a:rPr lang="en-GB" sz="1000" b="0" noProof="0" dirty="0">
                          <a:solidFill>
                            <a:schemeClr val="tx1"/>
                          </a:solidFill>
                          <a:latin typeface="+mn-lt"/>
                        </a:rPr>
                        <a:t>3.2.</a:t>
                      </a:r>
                    </a:p>
                  </a:txBody>
                  <a:tcPr marL="45720" marR="457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a:solidFill>
                            <a:schemeClr val="tx1"/>
                          </a:solidFill>
                          <a:latin typeface="+mn-lt"/>
                        </a:rPr>
                        <a:t>Market arrangements and routes-to-market</a:t>
                      </a:r>
                      <a:endParaRPr lang="en-GB" sz="1000" b="0" noProof="0" dirty="0">
                        <a:solidFill>
                          <a:schemeClr val="tx1"/>
                        </a:solidFill>
                        <a:latin typeface="+mn-lt"/>
                      </a:endParaRPr>
                    </a:p>
                  </a:txBody>
                  <a:tcPr marL="45720" marR="457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r>
                        <a:rPr lang="en-GB" sz="1000" b="0" kern="1200" noProof="0">
                          <a:solidFill>
                            <a:schemeClr val="tx1"/>
                          </a:solidFill>
                          <a:latin typeface="+mn-lt"/>
                          <a:ea typeface="+mj-ea"/>
                          <a:cs typeface="+mj-cs"/>
                        </a:rPr>
                        <a:t>[Notes and hypotheses]</a:t>
                      </a:r>
                      <a:endParaRPr lang="en-GB" sz="1000" b="0" noProof="0" dirty="0">
                        <a:solidFill>
                          <a:schemeClr val="tx1"/>
                        </a:solidFill>
                        <a:latin typeface="+mn-lt"/>
                      </a:endParaRPr>
                    </a:p>
                  </a:txBody>
                  <a:tcPr marL="45720" marR="457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0000"/>
                    </a:solidFill>
                  </a:tcPr>
                </a:tc>
                <a:extLst>
                  <a:ext uri="{0D108BD9-81ED-4DB2-BD59-A6C34878D82A}">
                    <a16:rowId xmlns:a16="http://schemas.microsoft.com/office/drawing/2014/main" val="264417266"/>
                  </a:ext>
                </a:extLst>
              </a:tr>
              <a:tr h="177487">
                <a:tc>
                  <a:txBody>
                    <a:bodyPr/>
                    <a:lstStyle/>
                    <a:p>
                      <a:pPr marL="0" indent="0">
                        <a:buFont typeface="Arial" panose="020B0604020202020204" pitchFamily="34" charset="0"/>
                        <a:buNone/>
                      </a:pPr>
                      <a:r>
                        <a:rPr lang="en-GB" sz="1000" b="0" noProof="0" dirty="0">
                          <a:solidFill>
                            <a:schemeClr val="tx1"/>
                          </a:solidFill>
                          <a:latin typeface="+mn-lt"/>
                        </a:rPr>
                        <a:t>…</a:t>
                      </a:r>
                    </a:p>
                  </a:txBody>
                  <a:tcPr marL="45720" marR="45720">
                    <a:lnT w="12700" cap="flat" cmpd="sng" algn="ctr">
                      <a:solidFill>
                        <a:schemeClr val="accent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a:t>
                      </a:r>
                    </a:p>
                  </a:txBody>
                  <a:tcPr marL="45720" marR="45720">
                    <a:lnT w="12700" cap="flat" cmpd="sng" algn="ctr">
                      <a:solidFill>
                        <a:schemeClr val="accent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a:t>
                      </a:r>
                    </a:p>
                  </a:txBody>
                  <a:tcPr marL="45720" marR="45720">
                    <a:lnT w="12700" cap="flat" cmpd="sng" algn="ctr">
                      <a:solidFill>
                        <a:schemeClr val="accent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accent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2962550"/>
                  </a:ext>
                </a:extLst>
              </a:tr>
              <a:tr h="177487">
                <a:tc gridSpan="4">
                  <a:txBody>
                    <a:bodyPr/>
                    <a:lstStyle/>
                    <a:p>
                      <a:pPr marL="0" indent="0">
                        <a:buFont typeface="Arial" panose="020B0604020202020204" pitchFamily="34" charset="0"/>
                        <a:buNone/>
                      </a:pPr>
                      <a:r>
                        <a:rPr lang="en-GB" sz="1000" b="1" noProof="0" dirty="0">
                          <a:solidFill>
                            <a:schemeClr val="bg1"/>
                          </a:solidFill>
                          <a:latin typeface="+mn-lt"/>
                        </a:rPr>
                        <a:t>Physical infrastructure</a:t>
                      </a: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a:p>
                  </a:txBody>
                  <a:tcPr>
                    <a:lnT w="12700" cap="flat" cmpd="sng" algn="ctr">
                      <a:solidFill>
                        <a:schemeClr val="tx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a:p>
                  </a:txBody>
                  <a:tcPr>
                    <a:lnT w="12700" cap="flat" cmpd="sng" algn="ctr">
                      <a:solidFill>
                        <a:schemeClr val="tx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36363502"/>
                  </a:ext>
                </a:extLst>
              </a:tr>
              <a:tr h="177487">
                <a:tc>
                  <a:txBody>
                    <a:bodyPr/>
                    <a:lstStyle/>
                    <a:p>
                      <a:pPr marL="0" indent="0">
                        <a:buFont typeface="Arial" panose="020B0604020202020204" pitchFamily="34" charset="0"/>
                        <a:buNone/>
                      </a:pPr>
                      <a:r>
                        <a:rPr lang="en-GB" sz="1000" b="0" noProof="0" dirty="0">
                          <a:solidFill>
                            <a:schemeClr val="tx1"/>
                          </a:solidFill>
                          <a:latin typeface="+mn-lt"/>
                        </a:rPr>
                        <a:t>4.1.</a:t>
                      </a: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Decentralised heating and cooking</a:t>
                      </a: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[Notes and hypotheses]</a:t>
                      </a:r>
                    </a:p>
                  </a:txBody>
                  <a:tcPr marL="45720" marR="45720">
                    <a:lnT w="12700" cap="flat" cmpd="sng" algn="ctr">
                      <a:solidFill>
                        <a:schemeClr val="accent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accent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40948251"/>
                  </a:ext>
                </a:extLst>
              </a:tr>
              <a:tr h="177487">
                <a:tc>
                  <a:txBody>
                    <a:bodyPr/>
                    <a:lstStyle/>
                    <a:p>
                      <a:pPr marL="0" indent="0">
                        <a:buFont typeface="Arial" panose="020B0604020202020204" pitchFamily="34" charset="0"/>
                        <a:buNone/>
                      </a:pPr>
                      <a:r>
                        <a:rPr lang="en-GB" sz="1000" b="0" noProof="0" dirty="0">
                          <a:solidFill>
                            <a:schemeClr val="tx1"/>
                          </a:solidFill>
                          <a:latin typeface="+mn-lt"/>
                        </a:rPr>
                        <a:t>4.2.</a:t>
                      </a: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Decentralised mini-grids</a:t>
                      </a: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000" b="0" kern="1200" noProof="0" dirty="0">
                          <a:solidFill>
                            <a:schemeClr val="tx1"/>
                          </a:solidFill>
                          <a:latin typeface="+mn-lt"/>
                          <a:ea typeface="+mj-ea"/>
                          <a:cs typeface="+mj-cs"/>
                        </a:rPr>
                        <a:t>[Notes and hypotheses]</a:t>
                      </a:r>
                      <a:endParaRPr lang="en-GB" sz="1000" b="0" noProof="0" dirty="0">
                        <a:solidFill>
                          <a:schemeClr val="tx1"/>
                        </a:solidFill>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99388590"/>
                  </a:ext>
                </a:extLst>
              </a:tr>
              <a:tr h="177487">
                <a:tc>
                  <a:txBody>
                    <a:bodyPr/>
                    <a:lstStyle/>
                    <a:p>
                      <a:pPr marL="0" indent="0">
                        <a:buFont typeface="Arial" panose="020B0604020202020204" pitchFamily="34" charset="0"/>
                        <a:buNone/>
                      </a:pPr>
                      <a:r>
                        <a:rPr lang="en-GB" sz="1000" b="0" noProof="0" dirty="0">
                          <a:solidFill>
                            <a:schemeClr val="tx1"/>
                          </a:solidFill>
                          <a:latin typeface="+mn-lt"/>
                        </a:rPr>
                        <a:t>…</a:t>
                      </a: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a:t>
                      </a: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a:t>
                      </a: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45910746"/>
                  </a:ext>
                </a:extLst>
              </a:tr>
            </a:tbl>
          </a:graphicData>
        </a:graphic>
      </p:graphicFrame>
      <p:sp>
        <p:nvSpPr>
          <p:cNvPr id="7" name="Rectangular Callout 6">
            <a:extLst>
              <a:ext uri="{FF2B5EF4-FFF2-40B4-BE49-F238E27FC236}">
                <a16:creationId xmlns:a16="http://schemas.microsoft.com/office/drawing/2014/main" id="{5582AFDA-95F9-864B-BF62-C0FC9B6CECB3}"/>
              </a:ext>
            </a:extLst>
          </p:cNvPr>
          <p:cNvSpPr/>
          <p:nvPr/>
        </p:nvSpPr>
        <p:spPr bwMode="ltGray">
          <a:xfrm>
            <a:off x="450850" y="6084887"/>
            <a:ext cx="1757974" cy="936104"/>
          </a:xfrm>
          <a:prstGeom prst="wedgeRectCallout">
            <a:avLst>
              <a:gd name="adj1" fmla="val 26559"/>
              <a:gd name="adj2" fmla="val -92762"/>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Initial evidence gathered through the high-level assessment should be grouped by sub-component</a:t>
            </a:r>
          </a:p>
        </p:txBody>
      </p:sp>
      <p:sp>
        <p:nvSpPr>
          <p:cNvPr id="8" name="Rectangular Callout 7">
            <a:extLst>
              <a:ext uri="{FF2B5EF4-FFF2-40B4-BE49-F238E27FC236}">
                <a16:creationId xmlns:a16="http://schemas.microsoft.com/office/drawing/2014/main" id="{BBEF45A3-78B0-F34B-B29E-64A06E6998E1}"/>
              </a:ext>
            </a:extLst>
          </p:cNvPr>
          <p:cNvSpPr/>
          <p:nvPr/>
        </p:nvSpPr>
        <p:spPr bwMode="ltGray">
          <a:xfrm>
            <a:off x="2476313" y="6084887"/>
            <a:ext cx="2712990" cy="936104"/>
          </a:xfrm>
          <a:prstGeom prst="wedgeRectCallout">
            <a:avLst>
              <a:gd name="adj1" fmla="val -2179"/>
              <a:gd name="adj2" fmla="val -9379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For each sub-component any key hypotheses and potential issues should be noted. This might include initial thoughts on where assistance might be required, to be tested further in the detailed assessment</a:t>
            </a:r>
          </a:p>
        </p:txBody>
      </p:sp>
      <p:sp>
        <p:nvSpPr>
          <p:cNvPr id="9" name="Rectangular Callout 8">
            <a:extLst>
              <a:ext uri="{FF2B5EF4-FFF2-40B4-BE49-F238E27FC236}">
                <a16:creationId xmlns:a16="http://schemas.microsoft.com/office/drawing/2014/main" id="{135E2D57-C42E-7D42-91B7-04365471CA83}"/>
              </a:ext>
            </a:extLst>
          </p:cNvPr>
          <p:cNvSpPr/>
          <p:nvPr/>
        </p:nvSpPr>
        <p:spPr bwMode="ltGray">
          <a:xfrm>
            <a:off x="5550140" y="4734875"/>
            <a:ext cx="4347578" cy="1422020"/>
          </a:xfrm>
          <a:prstGeom prst="wedgeRectCallout">
            <a:avLst>
              <a:gd name="adj1" fmla="val -56642"/>
              <a:gd name="adj2" fmla="val -7483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r>
              <a:rPr lang="en-US" sz="1000" dirty="0">
                <a:solidFill>
                  <a:schemeClr val="tx1"/>
                </a:solidFill>
              </a:rPr>
              <a:t>Each sub-component is evaluated and an initial view is formed on whether it should be a focus area for the detailed assessment</a:t>
            </a:r>
          </a:p>
          <a:p>
            <a:pPr lvl="1">
              <a:spcBef>
                <a:spcPts val="300"/>
              </a:spcBef>
              <a:spcAft>
                <a:spcPts val="300"/>
              </a:spcAft>
            </a:pPr>
            <a:r>
              <a:rPr lang="en-US" sz="1000" dirty="0">
                <a:solidFill>
                  <a:schemeClr val="tx1"/>
                </a:solidFill>
              </a:rPr>
              <a:t>Priority area for further analysis</a:t>
            </a:r>
          </a:p>
          <a:p>
            <a:pPr lvl="1">
              <a:spcBef>
                <a:spcPts val="300"/>
              </a:spcBef>
              <a:spcAft>
                <a:spcPts val="300"/>
              </a:spcAft>
            </a:pPr>
            <a:r>
              <a:rPr lang="en-US" sz="1000" dirty="0">
                <a:solidFill>
                  <a:schemeClr val="tx1"/>
                </a:solidFill>
              </a:rPr>
              <a:t>Evidence gaps, but potential issues that need to be investigated further</a:t>
            </a:r>
          </a:p>
          <a:p>
            <a:pPr lvl="1">
              <a:spcBef>
                <a:spcPts val="300"/>
              </a:spcBef>
              <a:spcAft>
                <a:spcPts val="300"/>
              </a:spcAft>
            </a:pPr>
            <a:r>
              <a:rPr lang="en-US" sz="1000" dirty="0">
                <a:solidFill>
                  <a:schemeClr val="tx1"/>
                </a:solidFill>
              </a:rPr>
              <a:t>Low priority area</a:t>
            </a:r>
          </a:p>
        </p:txBody>
      </p:sp>
      <p:sp>
        <p:nvSpPr>
          <p:cNvPr id="10" name="Rectangle 9">
            <a:extLst>
              <a:ext uri="{FF2B5EF4-FFF2-40B4-BE49-F238E27FC236}">
                <a16:creationId xmlns:a16="http://schemas.microsoft.com/office/drawing/2014/main" id="{66F13726-ED66-0A4F-B92B-9E4A29B6BD09}"/>
              </a:ext>
            </a:extLst>
          </p:cNvPr>
          <p:cNvSpPr/>
          <p:nvPr/>
        </p:nvSpPr>
        <p:spPr bwMode="ltGray">
          <a:xfrm>
            <a:off x="5657187" y="5220791"/>
            <a:ext cx="360000" cy="180019"/>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11" name="Rectangle 10">
            <a:extLst>
              <a:ext uri="{FF2B5EF4-FFF2-40B4-BE49-F238E27FC236}">
                <a16:creationId xmlns:a16="http://schemas.microsoft.com/office/drawing/2014/main" id="{E71036F1-16DB-B14F-B5C4-1F3A899AA49F}"/>
              </a:ext>
            </a:extLst>
          </p:cNvPr>
          <p:cNvSpPr/>
          <p:nvPr/>
        </p:nvSpPr>
        <p:spPr bwMode="ltGray">
          <a:xfrm>
            <a:off x="5657187" y="5508824"/>
            <a:ext cx="360000" cy="180019"/>
          </a:xfrm>
          <a:prstGeom prst="rec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12" name="Rectangle 11">
            <a:extLst>
              <a:ext uri="{FF2B5EF4-FFF2-40B4-BE49-F238E27FC236}">
                <a16:creationId xmlns:a16="http://schemas.microsoft.com/office/drawing/2014/main" id="{2370D624-E073-824E-BF4C-A03F26CAC1D0}"/>
              </a:ext>
            </a:extLst>
          </p:cNvPr>
          <p:cNvSpPr/>
          <p:nvPr/>
        </p:nvSpPr>
        <p:spPr bwMode="ltGray">
          <a:xfrm>
            <a:off x="5657187" y="5858803"/>
            <a:ext cx="360000" cy="180019"/>
          </a:xfrm>
          <a:prstGeom prst="rect">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Georgia" pitchFamily="18" charset="0"/>
            </a:endParaRPr>
          </a:p>
        </p:txBody>
      </p:sp>
      <p:sp>
        <p:nvSpPr>
          <p:cNvPr id="82" name="Rectangle 81">
            <a:hlinkClick r:id="rId2"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1310368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ontent Placeholder 66"/>
          <p:cNvSpPr>
            <a:spLocks noGrp="1"/>
          </p:cNvSpPr>
          <p:nvPr>
            <p:ph sz="quarter" idx="10"/>
          </p:nvPr>
        </p:nvSpPr>
        <p:spPr>
          <a:xfrm>
            <a:off x="450850" y="2020888"/>
            <a:ext cx="9791700" cy="340496"/>
          </a:xfrm>
        </p:spPr>
        <p:txBody>
          <a:bodyPr/>
          <a:lstStyle/>
          <a:p>
            <a:r>
              <a:rPr lang="en-GB" dirty="0"/>
              <a:t>There are a number of outcomes that application of a WSA helps to achieve. These outcomes are identified below and the icons on the left are used throughout the document to indicate where these cross-cutting themes are relevant.</a:t>
            </a:r>
          </a:p>
        </p:txBody>
      </p:sp>
      <p:sp>
        <p:nvSpPr>
          <p:cNvPr id="3" name="Title 2">
            <a:extLst>
              <a:ext uri="{FF2B5EF4-FFF2-40B4-BE49-F238E27FC236}">
                <a16:creationId xmlns:a16="http://schemas.microsoft.com/office/drawing/2014/main" id="{1A274EC1-8C72-9D4E-AC68-6C8E14A9F035}"/>
              </a:ext>
            </a:extLst>
          </p:cNvPr>
          <p:cNvSpPr>
            <a:spLocks noGrp="1"/>
          </p:cNvSpPr>
          <p:nvPr>
            <p:ph type="title"/>
          </p:nvPr>
        </p:nvSpPr>
        <p:spPr/>
        <p:txBody>
          <a:bodyPr/>
          <a:lstStyle/>
          <a:p>
            <a:r>
              <a:rPr lang="en-US" dirty="0"/>
              <a:t>WSA outcomes</a:t>
            </a:r>
          </a:p>
        </p:txBody>
      </p:sp>
      <p:graphicFrame>
        <p:nvGraphicFramePr>
          <p:cNvPr id="5" name="Content Placeholder 3">
            <a:extLst>
              <a:ext uri="{FF2B5EF4-FFF2-40B4-BE49-F238E27FC236}">
                <a16:creationId xmlns:a16="http://schemas.microsoft.com/office/drawing/2014/main" id="{CDC4B27B-94F6-1642-85EE-E0A28EA266A1}"/>
              </a:ext>
            </a:extLst>
          </p:cNvPr>
          <p:cNvGraphicFramePr>
            <a:graphicFrameLocks/>
          </p:cNvGraphicFramePr>
          <p:nvPr>
            <p:extLst>
              <p:ext uri="{D42A27DB-BD31-4B8C-83A1-F6EECF244321}">
                <p14:modId xmlns:p14="http://schemas.microsoft.com/office/powerpoint/2010/main" val="1696120232"/>
              </p:ext>
            </p:extLst>
          </p:nvPr>
        </p:nvGraphicFramePr>
        <p:xfrm>
          <a:off x="450156" y="2532879"/>
          <a:ext cx="9792394" cy="3480000"/>
        </p:xfrm>
        <a:graphic>
          <a:graphicData uri="http://schemas.openxmlformats.org/drawingml/2006/table">
            <a:tbl>
              <a:tblPr firstRow="1" bandRow="1">
                <a:tableStyleId>{69D073F8-1565-44D7-B386-08B59EADF2EE}</a:tableStyleId>
              </a:tblPr>
              <a:tblGrid>
                <a:gridCol w="720080">
                  <a:extLst>
                    <a:ext uri="{9D8B030D-6E8A-4147-A177-3AD203B41FA5}">
                      <a16:colId xmlns:a16="http://schemas.microsoft.com/office/drawing/2014/main" val="1185580737"/>
                    </a:ext>
                  </a:extLst>
                </a:gridCol>
                <a:gridCol w="2448272">
                  <a:extLst>
                    <a:ext uri="{9D8B030D-6E8A-4147-A177-3AD203B41FA5}">
                      <a16:colId xmlns:a16="http://schemas.microsoft.com/office/drawing/2014/main" val="3218333923"/>
                    </a:ext>
                  </a:extLst>
                </a:gridCol>
                <a:gridCol w="6624042">
                  <a:extLst>
                    <a:ext uri="{9D8B030D-6E8A-4147-A177-3AD203B41FA5}">
                      <a16:colId xmlns:a16="http://schemas.microsoft.com/office/drawing/2014/main" val="3673603649"/>
                    </a:ext>
                  </a:extLst>
                </a:gridCol>
              </a:tblGrid>
              <a:tr h="532125">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1" i="1" noProof="0" dirty="0">
                          <a:solidFill>
                            <a:schemeClr val="tx1"/>
                          </a:solidFill>
                          <a:latin typeface="+mn-lt"/>
                        </a:rPr>
                        <a:t>Leave no-one behind</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The WSA strives for an energy sector that is inclusive and offers opportunities (both through access to reliable, affordable, sustainable and modern energy, and through employment and business opportunities that are facilitated by the energy sector) to all parts of society. As in other sectors, it might sometimes therefore be appropriate for support to target women and girls, marginalised rural communities, or other disadvantaged groups.</a:t>
                      </a:r>
                      <a:r>
                        <a:rPr lang="en-GB" sz="1000" b="0" baseline="0" noProof="0" dirty="0">
                          <a:solidFill>
                            <a:schemeClr val="tx1"/>
                          </a:solidFill>
                          <a:latin typeface="+mn-lt"/>
                        </a:rPr>
                        <a:t> </a:t>
                      </a:r>
                      <a:endParaRPr lang="en-GB" sz="1000" b="0" noProof="0" dirty="0">
                        <a:solidFill>
                          <a:schemeClr val="tx1"/>
                        </a:solidFill>
                        <a:latin typeface="+mn-lt"/>
                      </a:endParaRP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93600494"/>
                  </a:ext>
                </a:extLst>
              </a:tr>
              <a:tr h="532125">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1" i="1" noProof="0" dirty="0">
                          <a:solidFill>
                            <a:schemeClr val="tx1"/>
                          </a:solidFill>
                          <a:latin typeface="+mn-lt"/>
                        </a:rPr>
                        <a:t>Power for growth</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kern="1200" noProof="0" dirty="0">
                          <a:solidFill>
                            <a:schemeClr val="tx1"/>
                          </a:solidFill>
                          <a:latin typeface="+mn-lt"/>
                          <a:ea typeface="+mj-ea"/>
                          <a:cs typeface="+mj-cs"/>
                        </a:rPr>
                        <a:t>The energy sector is tightly linked to economic growth. Reliable energy supply may encourage investment in industries and commerce that creates opportunities for employment. Access to affordable energy increases household income-earning potential and, in turn, increasing disposable income can lead to households purchasing more appliances that further increase demand for energy.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949458218"/>
                  </a:ext>
                </a:extLst>
              </a:tr>
              <a:tr h="413146">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1" i="1" noProof="0" dirty="0">
                          <a:solidFill>
                            <a:schemeClr val="tx1"/>
                          </a:solidFill>
                          <a:latin typeface="+mn-lt"/>
                        </a:rPr>
                        <a:t>Climate change mitigation and sustainability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The energy sector is a major polluter globally, meaning that improving the environmental sustainability of the sector cuts across the WSA. This covers strategies to reduce carbon emissions, which are a major cause of climate change, and measures to reduce local air pollution.</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375409741"/>
                  </a:ext>
                </a:extLst>
              </a:tr>
              <a:tr h="413146">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1" i="1" noProof="0" dirty="0">
                          <a:solidFill>
                            <a:schemeClr val="tx1"/>
                          </a:solidFill>
                          <a:latin typeface="+mn-lt"/>
                        </a:rPr>
                        <a:t>Climate smart resilience and adaption</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Some of the effects of climate change are now unavoidable and this means that it is important for economies and communities to be resilient to inevitable change. More equitable societies with universal access to basic services are likely to be more resilient than those in extreme poverty.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279572025"/>
                  </a:ext>
                </a:extLst>
              </a:tr>
              <a:tr h="413146">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1" i="1" noProof="0" dirty="0">
                          <a:solidFill>
                            <a:schemeClr val="tx1"/>
                          </a:solidFill>
                          <a:latin typeface="+mn-lt"/>
                        </a:rPr>
                        <a:t>Environmental and social safeguards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0" kern="1200" noProof="0" dirty="0">
                          <a:solidFill>
                            <a:schemeClr val="tx1"/>
                          </a:solidFill>
                          <a:latin typeface="+mn-lt"/>
                          <a:ea typeface="+mj-ea"/>
                          <a:cs typeface="+mj-cs"/>
                        </a:rPr>
                        <a:t>Energy sector projects can often be large and may have a significant impact on the communities around them. The interests of those communities should be protected and the rights of indigenous populations and minority groups protected.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823139618"/>
                  </a:ext>
                </a:extLst>
              </a:tr>
              <a:tr h="413146">
                <a:tc>
                  <a:txBody>
                    <a:bodyPr/>
                    <a:lstStyle/>
                    <a:p>
                      <a:pPr marL="0" indent="0">
                        <a:buFont typeface="Arial" panose="020B0604020202020204" pitchFamily="34" charset="0"/>
                        <a:buNone/>
                      </a:pPr>
                      <a:endParaRPr lang="en-GB" sz="1000" b="0" noProof="0" dirty="0">
                        <a:solidFill>
                          <a:schemeClr val="tx1"/>
                        </a:solidFill>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1" i="1" noProof="0" dirty="0">
                          <a:solidFill>
                            <a:schemeClr val="tx1"/>
                          </a:solidFill>
                          <a:latin typeface="+mn-lt"/>
                        </a:rPr>
                        <a:t>Capacity building</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0" indent="0">
                        <a:buFont typeface="Arial" panose="020B0604020202020204" pitchFamily="34" charset="0"/>
                        <a:buNone/>
                      </a:pPr>
                      <a:r>
                        <a:rPr lang="en-GB" sz="1000" b="0" noProof="0" dirty="0">
                          <a:solidFill>
                            <a:schemeClr val="tx1"/>
                          </a:solidFill>
                          <a:latin typeface="+mn-lt"/>
                        </a:rPr>
                        <a:t>Realising improved outcomes that are sustained over the long-term is often dependent on the depth of local capacity in the sector. Capacity building and training – particularly for governmental institutions – are key areas where to provide support.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568144107"/>
                  </a:ext>
                </a:extLst>
              </a:tr>
            </a:tbl>
          </a:graphicData>
        </a:graphic>
      </p:graphicFrame>
      <p:pic>
        <p:nvPicPr>
          <p:cNvPr id="7" name="Picture 6">
            <a:extLst>
              <a:ext uri="{FF2B5EF4-FFF2-40B4-BE49-F238E27FC236}">
                <a16:creationId xmlns:a16="http://schemas.microsoft.com/office/drawing/2014/main" id="{2B4D1368-FAC1-AD41-AAE3-8D670A2D0905}"/>
              </a:ext>
            </a:extLst>
          </p:cNvPr>
          <p:cNvPicPr>
            <a:picLocks noChangeAspect="1"/>
          </p:cNvPicPr>
          <p:nvPr/>
        </p:nvPicPr>
        <p:blipFill>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578793" y="3977950"/>
            <a:ext cx="406082" cy="383065"/>
          </a:xfrm>
          <a:prstGeom prst="rect">
            <a:avLst/>
          </a:prstGeom>
        </p:spPr>
      </p:pic>
      <p:pic>
        <p:nvPicPr>
          <p:cNvPr id="8" name="Picture 7">
            <a:extLst>
              <a:ext uri="{FF2B5EF4-FFF2-40B4-BE49-F238E27FC236}">
                <a16:creationId xmlns:a16="http://schemas.microsoft.com/office/drawing/2014/main" id="{D316B7E3-B611-E446-B143-245A1BCAC1C3}"/>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589124" y="4490515"/>
            <a:ext cx="385420" cy="379060"/>
          </a:xfrm>
          <a:prstGeom prst="rect">
            <a:avLst/>
          </a:prstGeom>
        </p:spPr>
      </p:pic>
      <p:pic>
        <p:nvPicPr>
          <p:cNvPr id="9" name="Picture 8">
            <a:extLst>
              <a:ext uri="{FF2B5EF4-FFF2-40B4-BE49-F238E27FC236}">
                <a16:creationId xmlns:a16="http://schemas.microsoft.com/office/drawing/2014/main" id="{09A02BC2-E397-2541-BB32-A0AF5B5F3408}"/>
              </a:ext>
            </a:extLst>
          </p:cNvPr>
          <p:cNvPicPr>
            <a:picLocks noChangeAspect="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574775" y="3279290"/>
            <a:ext cx="411684" cy="244785"/>
          </a:xfrm>
          <a:prstGeom prst="rect">
            <a:avLst/>
          </a:prstGeom>
        </p:spPr>
      </p:pic>
      <p:pic>
        <p:nvPicPr>
          <p:cNvPr id="11" name="Picture 10">
            <a:extLst>
              <a:ext uri="{FF2B5EF4-FFF2-40B4-BE49-F238E27FC236}">
                <a16:creationId xmlns:a16="http://schemas.microsoft.com/office/drawing/2014/main" id="{A47ED5F0-7C78-5B4F-B822-13948A18E811}"/>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589708" y="5517647"/>
            <a:ext cx="384253" cy="379060"/>
          </a:xfrm>
          <a:prstGeom prst="rect">
            <a:avLst/>
          </a:prstGeom>
        </p:spPr>
      </p:pic>
      <p:pic>
        <p:nvPicPr>
          <p:cNvPr id="2" name="Picture 1">
            <a:extLst>
              <a:ext uri="{FF2B5EF4-FFF2-40B4-BE49-F238E27FC236}">
                <a16:creationId xmlns:a16="http://schemas.microsoft.com/office/drawing/2014/main" id="{EE205D0E-5E73-A44F-B42A-EC2267F68AB8}"/>
              </a:ext>
            </a:extLst>
          </p:cNvPr>
          <p:cNvPicPr>
            <a:picLocks noChangeAspect="1"/>
          </p:cNvPicPr>
          <p:nvPr/>
        </p:nvPicPr>
        <p:blipFill>
          <a:blip r:embed="rId10" cstate="screen">
            <a:duotone>
              <a:schemeClr val="accent1">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440896" y="4985199"/>
            <a:ext cx="663355" cy="379060"/>
          </a:xfrm>
          <a:prstGeom prst="rect">
            <a:avLst/>
          </a:prstGeom>
        </p:spPr>
      </p:pic>
      <p:pic>
        <p:nvPicPr>
          <p:cNvPr id="12" name="Picture 11">
            <a:extLst>
              <a:ext uri="{FF2B5EF4-FFF2-40B4-BE49-F238E27FC236}">
                <a16:creationId xmlns:a16="http://schemas.microsoft.com/office/drawing/2014/main" id="{5C6D00B3-D524-2541-8BEA-1A127AF74BF2}"/>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571187" y="2623205"/>
            <a:ext cx="402774" cy="374162"/>
          </a:xfrm>
          <a:prstGeom prst="rect">
            <a:avLst/>
          </a:prstGeom>
        </p:spPr>
      </p:pic>
      <p:sp>
        <p:nvSpPr>
          <p:cNvPr id="37" name="Content Placeholder 66">
            <a:extLst>
              <a:ext uri="{FF2B5EF4-FFF2-40B4-BE49-F238E27FC236}">
                <a16:creationId xmlns:a16="http://schemas.microsoft.com/office/drawing/2014/main" id="{AFC356B7-50BC-48A4-8E3F-2E4FC2D29EBF}"/>
              </a:ext>
            </a:extLst>
          </p:cNvPr>
          <p:cNvSpPr txBox="1">
            <a:spLocks/>
          </p:cNvSpPr>
          <p:nvPr/>
        </p:nvSpPr>
        <p:spPr>
          <a:xfrm>
            <a:off x="450850" y="6224760"/>
            <a:ext cx="9791700" cy="340496"/>
          </a:xfrm>
          <a:prstGeom prst="rect">
            <a:avLst/>
          </a:prstGeom>
        </p:spPr>
        <p:txBody>
          <a:bodyPr vert="horz" lIns="0" tIns="0" rIns="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r>
              <a:rPr lang="en-GB" dirty="0"/>
              <a:t>The slides that follow present (a) a brief overview of the subcomponents of the WSA where each of these outcomes is most pertinent, and (b) key considerations to ensure that these desired outcomes are incorporated when using the WSA.</a:t>
            </a:r>
          </a:p>
        </p:txBody>
      </p:sp>
      <p:sp>
        <p:nvSpPr>
          <p:cNvPr id="52" name="Rectangle 51">
            <a:hlinkClick r:id="rId14"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3220898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76C68F-75DE-0D4F-A8FC-D52790408D4E}"/>
              </a:ext>
            </a:extLst>
          </p:cNvPr>
          <p:cNvSpPr>
            <a:spLocks noGrp="1"/>
          </p:cNvSpPr>
          <p:nvPr>
            <p:ph sz="quarter" idx="10"/>
          </p:nvPr>
        </p:nvSpPr>
        <p:spPr/>
        <p:txBody>
          <a:bodyPr/>
          <a:lstStyle/>
          <a:p>
            <a:r>
              <a:rPr lang="en-GB" sz="1100" dirty="0"/>
              <a:t>The Whole System Approach tool (WSAT) has been prepared by the Infrastructure and Cities for Economic Development (ICED) </a:t>
            </a:r>
            <a:r>
              <a:rPr lang="en-GB" sz="1100" dirty="0" smtClean="0"/>
              <a:t>facility </a:t>
            </a:r>
            <a:r>
              <a:rPr lang="en-GB" sz="1100" dirty="0"/>
              <a:t>for the Growth and Resilience Department (GRD) of the UK’s Department for International Development (DFID).</a:t>
            </a:r>
          </a:p>
          <a:p>
            <a:r>
              <a:rPr lang="en-GB" sz="1100" dirty="0"/>
              <a:t>The WSA tool builds on UK Government internal and published documentation, including the </a:t>
            </a:r>
            <a:r>
              <a:rPr lang="en-GB" sz="1100" dirty="0">
                <a:hlinkClick r:id="rId2"/>
              </a:rPr>
              <a:t>UK Industrial strategy</a:t>
            </a:r>
            <a:r>
              <a:rPr lang="en-GB" sz="1100" dirty="0"/>
              <a:t>, </a:t>
            </a:r>
            <a:r>
              <a:rPr lang="en-GB" sz="1100" dirty="0">
                <a:hlinkClick r:id="rId3"/>
              </a:rPr>
              <a:t>DFID Economic Development Strategy</a:t>
            </a:r>
            <a:r>
              <a:rPr lang="en-GB" sz="1100" dirty="0"/>
              <a:t>, DFID’s Energy Policy Framework and Whole Systems Approach narrative. The WSA tool is a live document and should be considered alongside examples of analysis performed by advisers using the WSA.</a:t>
            </a:r>
          </a:p>
          <a:p>
            <a:r>
              <a:rPr lang="en-US" sz="1100" dirty="0"/>
              <a:t>The views and opinions expressed in this document are those of the authors and do not necessarily reflect the official policy or position of any department of the UK Government. </a:t>
            </a:r>
            <a:endParaRPr lang="en-GB" sz="1100" dirty="0"/>
          </a:p>
          <a:p>
            <a:endParaRPr lang="en-GB" sz="1100" dirty="0"/>
          </a:p>
          <a:p>
            <a:endParaRPr lang="en-GB" sz="1100" dirty="0"/>
          </a:p>
        </p:txBody>
      </p:sp>
      <p:sp>
        <p:nvSpPr>
          <p:cNvPr id="3" name="Title 2">
            <a:extLst>
              <a:ext uri="{FF2B5EF4-FFF2-40B4-BE49-F238E27FC236}">
                <a16:creationId xmlns:a16="http://schemas.microsoft.com/office/drawing/2014/main" id="{D877F80A-D134-A041-B8A4-8867B010517F}"/>
              </a:ext>
            </a:extLst>
          </p:cNvPr>
          <p:cNvSpPr>
            <a:spLocks noGrp="1"/>
          </p:cNvSpPr>
          <p:nvPr>
            <p:ph type="title"/>
          </p:nvPr>
        </p:nvSpPr>
        <p:spPr/>
        <p:txBody>
          <a:bodyPr/>
          <a:lstStyle/>
          <a:p>
            <a:r>
              <a:rPr lang="en-US" dirty="0"/>
              <a:t>A Whole System Approach: a guide for advisers engaging in the energy sector in developing countries</a:t>
            </a:r>
          </a:p>
        </p:txBody>
      </p:sp>
    </p:spTree>
    <p:extLst>
      <p:ext uri="{BB962C8B-B14F-4D97-AF65-F5344CB8AC3E}">
        <p14:creationId xmlns:p14="http://schemas.microsoft.com/office/powerpoint/2010/main" val="1601957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74EC1-8C72-9D4E-AC68-6C8E14A9F035}"/>
              </a:ext>
            </a:extLst>
          </p:cNvPr>
          <p:cNvSpPr>
            <a:spLocks noGrp="1"/>
          </p:cNvSpPr>
          <p:nvPr>
            <p:ph type="title"/>
          </p:nvPr>
        </p:nvSpPr>
        <p:spPr/>
        <p:txBody>
          <a:bodyPr/>
          <a:lstStyle/>
          <a:p>
            <a:r>
              <a:rPr lang="en-US" dirty="0"/>
              <a:t>WSA outcomes – Leave no-one behind</a:t>
            </a:r>
          </a:p>
        </p:txBody>
      </p:sp>
      <p:pic>
        <p:nvPicPr>
          <p:cNvPr id="12" name="Picture 11">
            <a:extLst>
              <a:ext uri="{FF2B5EF4-FFF2-40B4-BE49-F238E27FC236}">
                <a16:creationId xmlns:a16="http://schemas.microsoft.com/office/drawing/2014/main" id="{5C6D00B3-D524-2541-8BEA-1A127AF74BF2}"/>
              </a:ext>
            </a:extLst>
          </p:cNvPr>
          <p:cNvPicPr>
            <a:picLocks noChangeAspect="1"/>
          </p:cNvPicPr>
          <p:nvPr/>
        </p:nvPicPr>
        <p:blipFill>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48275" y="1155699"/>
            <a:ext cx="402774" cy="374162"/>
          </a:xfrm>
          <a:prstGeom prst="rect">
            <a:avLst/>
          </a:prstGeom>
        </p:spPr>
      </p:pic>
      <p:sp>
        <p:nvSpPr>
          <p:cNvPr id="37" name="TextBox 36">
            <a:extLst>
              <a:ext uri="{FF2B5EF4-FFF2-40B4-BE49-F238E27FC236}">
                <a16:creationId xmlns:a16="http://schemas.microsoft.com/office/drawing/2014/main" id="{56BCA353-44D1-4015-9A70-8D8946567DDA}"/>
              </a:ext>
            </a:extLst>
          </p:cNvPr>
          <p:cNvSpPr txBox="1"/>
          <p:nvPr/>
        </p:nvSpPr>
        <p:spPr>
          <a:xfrm>
            <a:off x="450156" y="2021718"/>
            <a:ext cx="3600400"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Focus areas</a:t>
            </a:r>
          </a:p>
        </p:txBody>
      </p:sp>
      <p:sp>
        <p:nvSpPr>
          <p:cNvPr id="38" name="TextBox 37">
            <a:extLst>
              <a:ext uri="{FF2B5EF4-FFF2-40B4-BE49-F238E27FC236}">
                <a16:creationId xmlns:a16="http://schemas.microsoft.com/office/drawing/2014/main" id="{240C1C52-102F-46BA-8A0D-8004493F96DD}"/>
              </a:ext>
            </a:extLst>
          </p:cNvPr>
          <p:cNvSpPr txBox="1"/>
          <p:nvPr/>
        </p:nvSpPr>
        <p:spPr>
          <a:xfrm>
            <a:off x="4303475" y="2021718"/>
            <a:ext cx="5994531"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Content Placeholder 3">
            <a:extLst>
              <a:ext uri="{FF2B5EF4-FFF2-40B4-BE49-F238E27FC236}">
                <a16:creationId xmlns:a16="http://schemas.microsoft.com/office/drawing/2014/main" id="{52391523-0B2C-4DD9-8856-1825E5A8C553}"/>
              </a:ext>
            </a:extLst>
          </p:cNvPr>
          <p:cNvSpPr txBox="1">
            <a:spLocks/>
          </p:cNvSpPr>
          <p:nvPr/>
        </p:nvSpPr>
        <p:spPr>
          <a:xfrm>
            <a:off x="450156" y="2248309"/>
            <a:ext cx="360040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hlinkClick r:id="rId4" action="ppaction://hlinksldjump"/>
              </a:rPr>
              <a:t>Demand-side participation</a:t>
            </a:r>
            <a:endParaRPr lang="en-GB" dirty="0"/>
          </a:p>
          <a:p>
            <a:pPr lvl="1"/>
            <a:r>
              <a:rPr lang="en-GB" dirty="0">
                <a:hlinkClick r:id="rId5" action="ppaction://hlinksldjump"/>
              </a:rPr>
              <a:t>Energy access policy</a:t>
            </a:r>
            <a:endParaRPr lang="en-GB" dirty="0"/>
          </a:p>
          <a:p>
            <a:pPr lvl="1"/>
            <a:r>
              <a:rPr lang="en-GB" dirty="0">
                <a:hlinkClick r:id="rId6" action="ppaction://hlinksldjump"/>
              </a:rPr>
              <a:t>Incentives and subsidies</a:t>
            </a:r>
            <a:endParaRPr lang="en-GB" dirty="0"/>
          </a:p>
          <a:p>
            <a:pPr lvl="1"/>
            <a:r>
              <a:rPr lang="en-GB" dirty="0">
                <a:hlinkClick r:id="rId7" action="ppaction://hlinksldjump"/>
              </a:rPr>
              <a:t>Decentralised heating and cooking</a:t>
            </a:r>
            <a:endParaRPr lang="en-GB" dirty="0"/>
          </a:p>
          <a:p>
            <a:pPr lvl="1"/>
            <a:r>
              <a:rPr lang="en-GB" dirty="0">
                <a:hlinkClick r:id="rId8" action="ppaction://hlinksldjump"/>
              </a:rPr>
              <a:t>Decentralised mini-grids</a:t>
            </a:r>
            <a:endParaRPr lang="en-GB" dirty="0"/>
          </a:p>
          <a:p>
            <a:pPr lvl="1"/>
            <a:r>
              <a:rPr lang="en-GB" dirty="0">
                <a:hlinkClick r:id="rId9" action="ppaction://hlinksldjump"/>
              </a:rPr>
              <a:t>Decentralised stand-alone systems</a:t>
            </a:r>
            <a:endParaRPr lang="en-GB" dirty="0"/>
          </a:p>
          <a:p>
            <a:pPr lvl="1"/>
            <a:r>
              <a:rPr lang="en-GB" dirty="0">
                <a:hlinkClick r:id="rId10" action="ppaction://hlinksldjump"/>
              </a:rPr>
              <a:t>Liquid and solid fuel distribution</a:t>
            </a:r>
            <a:endParaRPr lang="en-GB" dirty="0"/>
          </a:p>
          <a:p>
            <a:pPr lvl="1"/>
            <a:endParaRPr lang="en-GB" dirty="0"/>
          </a:p>
        </p:txBody>
      </p:sp>
      <p:sp>
        <p:nvSpPr>
          <p:cNvPr id="43" name="Content Placeholder 3">
            <a:extLst>
              <a:ext uri="{FF2B5EF4-FFF2-40B4-BE49-F238E27FC236}">
                <a16:creationId xmlns:a16="http://schemas.microsoft.com/office/drawing/2014/main" id="{5C77382E-7C9A-426B-9DFE-B7DA861A2110}"/>
              </a:ext>
            </a:extLst>
          </p:cNvPr>
          <p:cNvSpPr txBox="1">
            <a:spLocks/>
          </p:cNvSpPr>
          <p:nvPr/>
        </p:nvSpPr>
        <p:spPr>
          <a:xfrm>
            <a:off x="4303475" y="2248310"/>
            <a:ext cx="599453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It is important to understand any energy needs that are not currently being met. This should cover the needs of rural households, but also urban households where there might be unmet demand even where basic energy services are delivered. Any assessment of needs should cover all energy vectors, not just electricity.</a:t>
            </a:r>
          </a:p>
          <a:p>
            <a:pPr lvl="1"/>
            <a:r>
              <a:rPr lang="en-GB" dirty="0"/>
              <a:t>The needs of businesses also needs to be considered: ensuring that the energy needs of enterprise removes an important constraint on job creation.</a:t>
            </a:r>
          </a:p>
          <a:p>
            <a:pPr lvl="1"/>
            <a:r>
              <a:rPr lang="en-GB" dirty="0"/>
              <a:t>Where there are clear gaps in the provision on energy services to meet the needs of households and businesses, </a:t>
            </a:r>
            <a:r>
              <a:rPr lang="en-GB" dirty="0">
                <a:hlinkClick r:id="rId5" action="ppaction://hlinksldjump"/>
              </a:rPr>
              <a:t>energy access policy</a:t>
            </a:r>
            <a:r>
              <a:rPr lang="en-GB" dirty="0"/>
              <a:t> should set clear targets and details plans should set out how those gaps will be addressed.</a:t>
            </a:r>
          </a:p>
          <a:p>
            <a:pPr lvl="1"/>
            <a:r>
              <a:rPr lang="en-GB" dirty="0"/>
              <a:t>The role of </a:t>
            </a:r>
            <a:r>
              <a:rPr lang="en-GB" dirty="0">
                <a:hlinkClick r:id="rId6" action="ppaction://hlinksldjump"/>
              </a:rPr>
              <a:t>subsidies</a:t>
            </a:r>
            <a:r>
              <a:rPr lang="en-GB" dirty="0"/>
              <a:t> should be considered in ensuring that everyone’s basic energy needs are met. SDG 7 sets the goal of achieving universal energy access, and it is likely that some form of subsidy or cross-subsidy will be required to meet the needs of the poorest households.</a:t>
            </a:r>
          </a:p>
          <a:p>
            <a:pPr lvl="1"/>
            <a:r>
              <a:rPr lang="en-GB" dirty="0"/>
              <a:t>There are an increasing number of centralised and decentralised technologies that can be used in meeting the basic needs of energy consumers. The full range of technologies needs to be considered when evaluating options in setting policy and preparing sector plans. An assessment of the most suitable technologies should again carefully consider the actual energy needs of end consumers.</a:t>
            </a:r>
          </a:p>
          <a:p>
            <a:pPr lvl="1"/>
            <a:r>
              <a:rPr lang="en-GB" dirty="0"/>
              <a:t>Initiatives to meet the needs of all energy consumers should be sustainable, considering the needs for resilient O&amp;M or, where relevant, fuel distribution infrastructure, so that the needs of businesses and households continue to be met after initial deployment of energy access solutions.</a:t>
            </a:r>
          </a:p>
        </p:txBody>
      </p:sp>
      <p:sp>
        <p:nvSpPr>
          <p:cNvPr id="41" name="Rectangle 40">
            <a:hlinkClick r:id="rId11"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103454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74EC1-8C72-9D4E-AC68-6C8E14A9F035}"/>
              </a:ext>
            </a:extLst>
          </p:cNvPr>
          <p:cNvSpPr>
            <a:spLocks noGrp="1"/>
          </p:cNvSpPr>
          <p:nvPr>
            <p:ph type="title"/>
          </p:nvPr>
        </p:nvSpPr>
        <p:spPr/>
        <p:txBody>
          <a:bodyPr/>
          <a:lstStyle/>
          <a:p>
            <a:r>
              <a:rPr lang="en-US" dirty="0"/>
              <a:t>WSA outcomes – Power for growth</a:t>
            </a:r>
          </a:p>
        </p:txBody>
      </p:sp>
      <p:sp>
        <p:nvSpPr>
          <p:cNvPr id="37" name="TextBox 36">
            <a:extLst>
              <a:ext uri="{FF2B5EF4-FFF2-40B4-BE49-F238E27FC236}">
                <a16:creationId xmlns:a16="http://schemas.microsoft.com/office/drawing/2014/main" id="{56BCA353-44D1-4015-9A70-8D8946567DDA}"/>
              </a:ext>
            </a:extLst>
          </p:cNvPr>
          <p:cNvSpPr txBox="1"/>
          <p:nvPr/>
        </p:nvSpPr>
        <p:spPr>
          <a:xfrm>
            <a:off x="450156" y="2021718"/>
            <a:ext cx="3600400"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Focus areas</a:t>
            </a:r>
          </a:p>
        </p:txBody>
      </p:sp>
      <p:sp>
        <p:nvSpPr>
          <p:cNvPr id="38" name="TextBox 37">
            <a:extLst>
              <a:ext uri="{FF2B5EF4-FFF2-40B4-BE49-F238E27FC236}">
                <a16:creationId xmlns:a16="http://schemas.microsoft.com/office/drawing/2014/main" id="{240C1C52-102F-46BA-8A0D-8004493F96DD}"/>
              </a:ext>
            </a:extLst>
          </p:cNvPr>
          <p:cNvSpPr txBox="1"/>
          <p:nvPr/>
        </p:nvSpPr>
        <p:spPr>
          <a:xfrm>
            <a:off x="4303475" y="2021718"/>
            <a:ext cx="5994531"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Content Placeholder 3">
            <a:extLst>
              <a:ext uri="{FF2B5EF4-FFF2-40B4-BE49-F238E27FC236}">
                <a16:creationId xmlns:a16="http://schemas.microsoft.com/office/drawing/2014/main" id="{52391523-0B2C-4DD9-8856-1825E5A8C553}"/>
              </a:ext>
            </a:extLst>
          </p:cNvPr>
          <p:cNvSpPr txBox="1">
            <a:spLocks/>
          </p:cNvSpPr>
          <p:nvPr/>
        </p:nvSpPr>
        <p:spPr>
          <a:xfrm>
            <a:off x="450156" y="2248309"/>
            <a:ext cx="360040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hlinkClick r:id="rId2" action="ppaction://hlinksldjump"/>
              </a:rPr>
              <a:t>Demand-side participation</a:t>
            </a:r>
            <a:endParaRPr lang="en-GB" dirty="0"/>
          </a:p>
          <a:p>
            <a:pPr lvl="1"/>
            <a:r>
              <a:rPr lang="en-GB" dirty="0">
                <a:hlinkClick r:id="rId3" action="ppaction://hlinksldjump"/>
              </a:rPr>
              <a:t>Energy access policy</a:t>
            </a:r>
            <a:endParaRPr lang="en-GB" dirty="0"/>
          </a:p>
          <a:p>
            <a:pPr lvl="1"/>
            <a:r>
              <a:rPr lang="en-GB" dirty="0">
                <a:hlinkClick r:id="rId4" action="ppaction://hlinksldjump"/>
              </a:rPr>
              <a:t>Industrial development strategy</a:t>
            </a:r>
            <a:endParaRPr lang="en-GB" dirty="0"/>
          </a:p>
          <a:p>
            <a:pPr lvl="1"/>
            <a:r>
              <a:rPr lang="en-GB" dirty="0">
                <a:hlinkClick r:id="rId5" action="ppaction://hlinksldjump"/>
              </a:rPr>
              <a:t>Procurement</a:t>
            </a:r>
            <a:endParaRPr lang="en-GB" dirty="0"/>
          </a:p>
          <a:p>
            <a:pPr lvl="1"/>
            <a:r>
              <a:rPr lang="en-GB" dirty="0">
                <a:hlinkClick r:id="rId6" action="ppaction://hlinksldjump"/>
              </a:rPr>
              <a:t>Market arrangements and routes-to-market</a:t>
            </a:r>
            <a:endParaRPr lang="en-GB" dirty="0"/>
          </a:p>
          <a:p>
            <a:pPr lvl="1"/>
            <a:r>
              <a:rPr lang="en-GB" dirty="0">
                <a:hlinkClick r:id="rId7" action="ppaction://hlinksldjump"/>
              </a:rPr>
              <a:t>System operation</a:t>
            </a:r>
            <a:endParaRPr lang="en-GB" dirty="0"/>
          </a:p>
          <a:p>
            <a:pPr lvl="1"/>
            <a:r>
              <a:rPr lang="en-GB" dirty="0">
                <a:hlinkClick r:id="rId8" action="ppaction://hlinksldjump"/>
              </a:rPr>
              <a:t>Metering and revenue collection</a:t>
            </a:r>
            <a:endParaRPr lang="en-GB" dirty="0"/>
          </a:p>
          <a:p>
            <a:pPr lvl="1"/>
            <a:r>
              <a:rPr lang="en-GB" dirty="0">
                <a:hlinkClick r:id="rId9" action="ppaction://hlinksldjump"/>
              </a:rPr>
              <a:t>Decentralised mini-grids</a:t>
            </a:r>
            <a:endParaRPr lang="en-GB" dirty="0"/>
          </a:p>
          <a:p>
            <a:pPr lvl="1"/>
            <a:r>
              <a:rPr lang="en-GB" dirty="0">
                <a:hlinkClick r:id="rId10" action="ppaction://hlinksldjump"/>
              </a:rPr>
              <a:t>Decentralised stand-alone systems</a:t>
            </a:r>
            <a:endParaRPr lang="en-GB" dirty="0"/>
          </a:p>
          <a:p>
            <a:pPr lvl="1"/>
            <a:r>
              <a:rPr lang="en-GB" dirty="0">
                <a:hlinkClick r:id="rId11" action="ppaction://hlinksldjump"/>
              </a:rPr>
              <a:t>Network infrastructure</a:t>
            </a:r>
            <a:endParaRPr lang="en-GB" dirty="0"/>
          </a:p>
          <a:p>
            <a:pPr lvl="1"/>
            <a:r>
              <a:rPr lang="en-GB" dirty="0">
                <a:hlinkClick r:id="rId12" action="ppaction://hlinksldjump"/>
              </a:rPr>
              <a:t>System flexibility and energy storage</a:t>
            </a:r>
            <a:endParaRPr lang="en-GB" dirty="0"/>
          </a:p>
          <a:p>
            <a:pPr lvl="1"/>
            <a:r>
              <a:rPr lang="en-GB" dirty="0">
                <a:hlinkClick r:id="rId13" action="ppaction://hlinksldjump"/>
              </a:rPr>
              <a:t>Non-renewable energy</a:t>
            </a:r>
            <a:endParaRPr lang="en-GB" dirty="0"/>
          </a:p>
          <a:p>
            <a:pPr lvl="1"/>
            <a:r>
              <a:rPr lang="en-GB" dirty="0">
                <a:hlinkClick r:id="rId14" action="ppaction://hlinksldjump"/>
              </a:rPr>
              <a:t>Renewable energy</a:t>
            </a:r>
            <a:endParaRPr lang="en-GB" dirty="0"/>
          </a:p>
          <a:p>
            <a:pPr lvl="1"/>
            <a:r>
              <a:rPr lang="en-GB" dirty="0">
                <a:hlinkClick r:id="rId15" action="ppaction://hlinksldjump"/>
              </a:rPr>
              <a:t>Fuel processing</a:t>
            </a:r>
            <a:endParaRPr lang="en-GB" dirty="0"/>
          </a:p>
          <a:p>
            <a:pPr lvl="1"/>
            <a:endParaRPr lang="en-GB" dirty="0"/>
          </a:p>
        </p:txBody>
      </p:sp>
      <p:sp>
        <p:nvSpPr>
          <p:cNvPr id="43" name="Content Placeholder 3">
            <a:extLst>
              <a:ext uri="{FF2B5EF4-FFF2-40B4-BE49-F238E27FC236}">
                <a16:creationId xmlns:a16="http://schemas.microsoft.com/office/drawing/2014/main" id="{5C77382E-7C9A-426B-9DFE-B7DA861A2110}"/>
              </a:ext>
            </a:extLst>
          </p:cNvPr>
          <p:cNvSpPr txBox="1">
            <a:spLocks/>
          </p:cNvSpPr>
          <p:nvPr/>
        </p:nvSpPr>
        <p:spPr>
          <a:xfrm>
            <a:off x="4303475" y="2248310"/>
            <a:ext cx="599453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It is important to understand where the big opportunities for economic growth are to ensure that that the right energy sector bottlenecks are tackled.</a:t>
            </a:r>
          </a:p>
          <a:p>
            <a:pPr lvl="1"/>
            <a:r>
              <a:rPr lang="en-GB" dirty="0"/>
              <a:t>In many – but not all – cases, job creation and economic growth may be best tackled through encouraging the growth of industry and manufacturing. These sectors are likely to depend on reliable grid-connected electricity.</a:t>
            </a:r>
          </a:p>
          <a:p>
            <a:pPr lvl="1"/>
            <a:r>
              <a:rPr lang="en-GB" dirty="0"/>
              <a:t>Support can be provided to governments and regulators to help with </a:t>
            </a:r>
            <a:r>
              <a:rPr lang="en-GB" dirty="0">
                <a:hlinkClick r:id="rId5" action="ppaction://hlinksldjump"/>
              </a:rPr>
              <a:t>procurement</a:t>
            </a:r>
            <a:r>
              <a:rPr lang="en-GB" dirty="0"/>
              <a:t> and developing the </a:t>
            </a:r>
            <a:r>
              <a:rPr lang="en-GB" dirty="0">
                <a:hlinkClick r:id="rId6" action="ppaction://hlinksldjump"/>
              </a:rPr>
              <a:t>market arrangements</a:t>
            </a:r>
            <a:r>
              <a:rPr lang="en-GB" dirty="0"/>
              <a:t> to facilitate the development of supply-side infrastructure to meet the demand-side needs of these growth-enabling sectors.</a:t>
            </a:r>
          </a:p>
          <a:p>
            <a:pPr lvl="1"/>
            <a:r>
              <a:rPr lang="en-GB" dirty="0"/>
              <a:t>However, it is important that the focus extends beyond the supply-side. Industry and manufacturing will depend on energy supply being reliable and good quality. </a:t>
            </a:r>
            <a:r>
              <a:rPr lang="en-GB" dirty="0">
                <a:hlinkClick r:id="rId11" action="ppaction://hlinksldjump"/>
              </a:rPr>
              <a:t>Network infrastructure</a:t>
            </a:r>
            <a:r>
              <a:rPr lang="en-GB" dirty="0"/>
              <a:t> needs to be able to support the needs of these larger loads and </a:t>
            </a:r>
            <a:r>
              <a:rPr lang="en-GB" dirty="0">
                <a:hlinkClick r:id="rId7" action="ppaction://hlinksldjump"/>
              </a:rPr>
              <a:t>system operations</a:t>
            </a:r>
            <a:r>
              <a:rPr lang="en-GB" dirty="0"/>
              <a:t> need to be in place to balance the system and maintain system stability.</a:t>
            </a:r>
          </a:p>
          <a:p>
            <a:pPr lvl="1"/>
            <a:r>
              <a:rPr lang="en-GB" dirty="0"/>
              <a:t>As the role of </a:t>
            </a:r>
            <a:r>
              <a:rPr lang="en-GB" dirty="0">
                <a:hlinkClick r:id="rId14" action="ppaction://hlinksldjump"/>
              </a:rPr>
              <a:t>renewable energy</a:t>
            </a:r>
            <a:r>
              <a:rPr lang="en-GB" dirty="0"/>
              <a:t> in providing bulk power grows, the challenges in maintaining power quality will also grow, increasing the importance of effective </a:t>
            </a:r>
            <a:r>
              <a:rPr lang="en-GB" dirty="0">
                <a:hlinkClick r:id="rId7" action="ppaction://hlinksldjump"/>
              </a:rPr>
              <a:t>system operations</a:t>
            </a:r>
            <a:r>
              <a:rPr lang="en-GB" dirty="0"/>
              <a:t>.</a:t>
            </a:r>
          </a:p>
          <a:p>
            <a:pPr lvl="1"/>
            <a:r>
              <a:rPr lang="en-GB" dirty="0"/>
              <a:t>For some forms of power generation, </a:t>
            </a:r>
            <a:r>
              <a:rPr lang="en-GB" dirty="0">
                <a:hlinkClick r:id="rId15" action="ppaction://hlinksldjump"/>
              </a:rPr>
              <a:t>fuel processing</a:t>
            </a:r>
            <a:r>
              <a:rPr lang="en-GB" dirty="0"/>
              <a:t> to facilitate a reliable supply of good quality fuel (such as natural gas or solid biomass) might also be a concern that needs to be addressed.</a:t>
            </a:r>
          </a:p>
          <a:p>
            <a:pPr lvl="1"/>
            <a:r>
              <a:rPr lang="en-GB" dirty="0"/>
              <a:t>While the focus here is most likely to be on large-scale, centralised infrastructure it is important that the context is properly considered. For example, in rural areas with low levels of access to energy decentralised energy solutions, such as </a:t>
            </a:r>
            <a:r>
              <a:rPr lang="en-GB" dirty="0">
                <a:hlinkClick r:id="rId9" action="ppaction://hlinksldjump"/>
              </a:rPr>
              <a:t>mini-grids</a:t>
            </a:r>
            <a:r>
              <a:rPr lang="en-GB" dirty="0"/>
              <a:t> or </a:t>
            </a:r>
            <a:r>
              <a:rPr lang="en-GB" dirty="0">
                <a:hlinkClick r:id="rId10" action="ppaction://hlinksldjump"/>
              </a:rPr>
              <a:t>stand-alone systems</a:t>
            </a:r>
            <a:r>
              <a:rPr lang="en-GB" dirty="0"/>
              <a:t>, may be sufficient to accommodate smaller job-creating enterprises that represent a small but important stepping stone in terms of economic development for the affected communities.</a:t>
            </a:r>
          </a:p>
        </p:txBody>
      </p:sp>
      <p:pic>
        <p:nvPicPr>
          <p:cNvPr id="35" name="Picture 34">
            <a:extLst>
              <a:ext uri="{FF2B5EF4-FFF2-40B4-BE49-F238E27FC236}">
                <a16:creationId xmlns:a16="http://schemas.microsoft.com/office/drawing/2014/main" id="{AD982838-7E23-4D48-A503-62032DE26313}"/>
              </a:ext>
            </a:extLst>
          </p:cNvPr>
          <p:cNvPicPr>
            <a:picLocks noChangeAspect="1"/>
          </p:cNvPicPr>
          <p:nvPr/>
        </p:nvPicPr>
        <p:blipFill>
          <a:blip r:embed="rId16" cstate="screen">
            <a:duotone>
              <a:schemeClr val="accent1">
                <a:shade val="45000"/>
                <a:satMod val="135000"/>
              </a:schemeClr>
              <a:prstClr val="white"/>
            </a:duotone>
            <a:extLst>
              <a:ext uri="{BEBA8EAE-BF5A-486C-A8C5-ECC9F3942E4B}">
                <a14:imgProps xmlns:a14="http://schemas.microsoft.com/office/drawing/2010/main">
                  <a14:imgLayer r:embed="rId1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39166" y="1231590"/>
            <a:ext cx="411684" cy="244785"/>
          </a:xfrm>
          <a:prstGeom prst="rect">
            <a:avLst/>
          </a:prstGeom>
        </p:spPr>
      </p:pic>
      <p:sp>
        <p:nvSpPr>
          <p:cNvPr id="41" name="Rectangle 40">
            <a:hlinkClick r:id="rId18"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1630320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74EC1-8C72-9D4E-AC68-6C8E14A9F035}"/>
              </a:ext>
            </a:extLst>
          </p:cNvPr>
          <p:cNvSpPr>
            <a:spLocks noGrp="1"/>
          </p:cNvSpPr>
          <p:nvPr>
            <p:ph type="title"/>
          </p:nvPr>
        </p:nvSpPr>
        <p:spPr/>
        <p:txBody>
          <a:bodyPr/>
          <a:lstStyle/>
          <a:p>
            <a:r>
              <a:rPr lang="en-US" dirty="0"/>
              <a:t>WSA outcomes – Climate change mitigation and sustainability</a:t>
            </a:r>
          </a:p>
        </p:txBody>
      </p:sp>
      <p:sp>
        <p:nvSpPr>
          <p:cNvPr id="37" name="TextBox 36">
            <a:extLst>
              <a:ext uri="{FF2B5EF4-FFF2-40B4-BE49-F238E27FC236}">
                <a16:creationId xmlns:a16="http://schemas.microsoft.com/office/drawing/2014/main" id="{56BCA353-44D1-4015-9A70-8D8946567DDA}"/>
              </a:ext>
            </a:extLst>
          </p:cNvPr>
          <p:cNvSpPr txBox="1"/>
          <p:nvPr/>
        </p:nvSpPr>
        <p:spPr>
          <a:xfrm>
            <a:off x="450156" y="2021718"/>
            <a:ext cx="3600400"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Focus areas</a:t>
            </a:r>
          </a:p>
        </p:txBody>
      </p:sp>
      <p:sp>
        <p:nvSpPr>
          <p:cNvPr id="38" name="TextBox 37">
            <a:extLst>
              <a:ext uri="{FF2B5EF4-FFF2-40B4-BE49-F238E27FC236}">
                <a16:creationId xmlns:a16="http://schemas.microsoft.com/office/drawing/2014/main" id="{240C1C52-102F-46BA-8A0D-8004493F96DD}"/>
              </a:ext>
            </a:extLst>
          </p:cNvPr>
          <p:cNvSpPr txBox="1"/>
          <p:nvPr/>
        </p:nvSpPr>
        <p:spPr>
          <a:xfrm>
            <a:off x="4303475" y="2021718"/>
            <a:ext cx="5994531"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Content Placeholder 3">
            <a:extLst>
              <a:ext uri="{FF2B5EF4-FFF2-40B4-BE49-F238E27FC236}">
                <a16:creationId xmlns:a16="http://schemas.microsoft.com/office/drawing/2014/main" id="{52391523-0B2C-4DD9-8856-1825E5A8C553}"/>
              </a:ext>
            </a:extLst>
          </p:cNvPr>
          <p:cNvSpPr txBox="1">
            <a:spLocks/>
          </p:cNvSpPr>
          <p:nvPr/>
        </p:nvSpPr>
        <p:spPr>
          <a:xfrm>
            <a:off x="450156" y="2248309"/>
            <a:ext cx="360040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hlinkClick r:id="rId2" action="ppaction://hlinksldjump"/>
              </a:rPr>
              <a:t>Emissions reduction policy</a:t>
            </a:r>
            <a:endParaRPr lang="en-GB" dirty="0"/>
          </a:p>
          <a:p>
            <a:pPr lvl="1"/>
            <a:r>
              <a:rPr lang="en-GB" dirty="0">
                <a:hlinkClick r:id="rId3" action="ppaction://hlinksldjump"/>
              </a:rPr>
              <a:t>Energy efficiency policy</a:t>
            </a:r>
            <a:endParaRPr lang="en-GB" dirty="0"/>
          </a:p>
          <a:p>
            <a:pPr lvl="1"/>
            <a:r>
              <a:rPr lang="en-GB" dirty="0">
                <a:hlinkClick r:id="rId4" action="ppaction://hlinksldjump"/>
              </a:rPr>
              <a:t>Incentives, subsidies, and cross-subsidies</a:t>
            </a:r>
            <a:endParaRPr lang="en-GB" dirty="0"/>
          </a:p>
          <a:p>
            <a:pPr lvl="1"/>
            <a:r>
              <a:rPr lang="en-GB" dirty="0">
                <a:hlinkClick r:id="rId5" action="ppaction://hlinksldjump"/>
              </a:rPr>
              <a:t>System flexibility and electricity storage</a:t>
            </a:r>
            <a:endParaRPr lang="en-GB" dirty="0"/>
          </a:p>
          <a:p>
            <a:pPr lvl="1"/>
            <a:r>
              <a:rPr lang="en-GB" dirty="0">
                <a:hlinkClick r:id="rId6" action="ppaction://hlinksldjump"/>
              </a:rPr>
              <a:t>Renewable energy</a:t>
            </a:r>
            <a:endParaRPr lang="en-GB" dirty="0"/>
          </a:p>
          <a:p>
            <a:pPr lvl="1"/>
            <a:r>
              <a:rPr lang="en-GB" dirty="0">
                <a:hlinkClick r:id="rId7" action="ppaction://hlinksldjump"/>
              </a:rPr>
              <a:t>Centralised heating and cooling</a:t>
            </a:r>
            <a:endParaRPr lang="en-GB" dirty="0"/>
          </a:p>
        </p:txBody>
      </p:sp>
      <p:sp>
        <p:nvSpPr>
          <p:cNvPr id="43" name="Content Placeholder 3">
            <a:extLst>
              <a:ext uri="{FF2B5EF4-FFF2-40B4-BE49-F238E27FC236}">
                <a16:creationId xmlns:a16="http://schemas.microsoft.com/office/drawing/2014/main" id="{5C77382E-7C9A-426B-9DFE-B7DA861A2110}"/>
              </a:ext>
            </a:extLst>
          </p:cNvPr>
          <p:cNvSpPr txBox="1">
            <a:spLocks/>
          </p:cNvSpPr>
          <p:nvPr/>
        </p:nvSpPr>
        <p:spPr>
          <a:xfrm>
            <a:off x="4303475" y="2248310"/>
            <a:ext cx="599453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Climate change mitigation starts at the supra-national level. The NDCs committed to by individual countries under the Paris climate change agreement are at the heart of climate mitigation strategies. These NDCs should drive </a:t>
            </a:r>
            <a:r>
              <a:rPr lang="en-GB" dirty="0">
                <a:hlinkClick r:id="rId2" action="ppaction://hlinksldjump"/>
              </a:rPr>
              <a:t>emissions reduction policy</a:t>
            </a:r>
            <a:r>
              <a:rPr lang="en-GB" dirty="0"/>
              <a:t> at the national level.</a:t>
            </a:r>
          </a:p>
          <a:p>
            <a:pPr lvl="1"/>
            <a:r>
              <a:rPr lang="en-GB" dirty="0">
                <a:hlinkClick r:id="rId3" action="ppaction://hlinksldjump"/>
              </a:rPr>
              <a:t>Energy efficiency policy</a:t>
            </a:r>
            <a:r>
              <a:rPr lang="en-GB" dirty="0"/>
              <a:t> is also an important consideration as energy efficiency measures can often provide the least cost opportunities for reductions in greenhouse gas emissions. Further, it is also important that </a:t>
            </a:r>
            <a:r>
              <a:rPr lang="en-GB" dirty="0">
                <a:hlinkClick r:id="rId3" action="ppaction://hlinksldjump"/>
              </a:rPr>
              <a:t>energy efficiency policy</a:t>
            </a:r>
            <a:r>
              <a:rPr lang="en-GB" dirty="0"/>
              <a:t> is consistent with targets for </a:t>
            </a:r>
            <a:r>
              <a:rPr lang="en-GB" dirty="0">
                <a:hlinkClick r:id="rId6" action="ppaction://hlinksldjump"/>
              </a:rPr>
              <a:t>renewable energy</a:t>
            </a:r>
            <a:r>
              <a:rPr lang="en-GB" dirty="0"/>
              <a:t>: efficiency reductions may reduce the need for new power generation capacity, for example, regardless of whether that capacity is </a:t>
            </a:r>
            <a:r>
              <a:rPr lang="en-GB" dirty="0">
                <a:hlinkClick r:id="rId6" action="ppaction://hlinksldjump"/>
              </a:rPr>
              <a:t>renewable</a:t>
            </a:r>
            <a:r>
              <a:rPr lang="en-GB" dirty="0"/>
              <a:t> or </a:t>
            </a:r>
            <a:r>
              <a:rPr lang="en-GB" dirty="0">
                <a:hlinkClick r:id="rId8" action="ppaction://hlinksldjump"/>
              </a:rPr>
              <a:t>non-renewable</a:t>
            </a:r>
            <a:r>
              <a:rPr lang="en-GB" dirty="0"/>
              <a:t>.</a:t>
            </a:r>
          </a:p>
          <a:p>
            <a:pPr lvl="1"/>
            <a:r>
              <a:rPr lang="en-GB" dirty="0"/>
              <a:t>Clear long-term targets in </a:t>
            </a:r>
            <a:r>
              <a:rPr lang="en-GB" dirty="0">
                <a:hlinkClick r:id="rId2" action="ppaction://hlinksldjump"/>
              </a:rPr>
              <a:t>emissions reduction policy</a:t>
            </a:r>
            <a:r>
              <a:rPr lang="en-GB" dirty="0"/>
              <a:t> are important to ensuring targets are met as efficiently as possible. Without a coherent long-term plan there is an increased risk of stranded assets. Similarly, new investments in </a:t>
            </a:r>
            <a:r>
              <a:rPr lang="en-GB" dirty="0">
                <a:hlinkClick r:id="rId8" action="ppaction://hlinksldjump"/>
              </a:rPr>
              <a:t>non-renewable</a:t>
            </a:r>
            <a:r>
              <a:rPr lang="en-GB" dirty="0"/>
              <a:t> fossil fuel technologies might encourage delay on climate action.</a:t>
            </a:r>
          </a:p>
          <a:p>
            <a:pPr lvl="1"/>
            <a:r>
              <a:rPr lang="en-GB" dirty="0">
                <a:hlinkClick r:id="rId4" action="ppaction://hlinksldjump"/>
              </a:rPr>
              <a:t>Incentives and subsidy</a:t>
            </a:r>
            <a:r>
              <a:rPr lang="en-GB" dirty="0"/>
              <a:t> mechanisms may need to be considered in driving the deployment of new technologies to reduce greenhouse gas emissions, although falling costs mean that low carbon technologies increasingly represent the least cost technology (in the power sector, for example).</a:t>
            </a:r>
          </a:p>
          <a:p>
            <a:pPr lvl="1"/>
            <a:r>
              <a:rPr lang="en-GB" dirty="0"/>
              <a:t>Other system changes will be required to accommodate new technologies. For example, </a:t>
            </a:r>
            <a:r>
              <a:rPr lang="en-GB" dirty="0">
                <a:hlinkClick r:id="rId9" action="ppaction://hlinksldjump"/>
              </a:rPr>
              <a:t>system operations</a:t>
            </a:r>
            <a:r>
              <a:rPr lang="en-GB" dirty="0"/>
              <a:t> will need new ancillary services and new sources of flexibility to accommodate large volumes of intermittent </a:t>
            </a:r>
            <a:r>
              <a:rPr lang="en-GB" dirty="0">
                <a:hlinkClick r:id="rId6" action="ppaction://hlinksldjump"/>
              </a:rPr>
              <a:t>renewable energy</a:t>
            </a:r>
            <a:r>
              <a:rPr lang="en-GB" dirty="0"/>
              <a:t>; charging infrastructure will need to be deployed to facilitate the widespread deployment of electric vehicles.</a:t>
            </a:r>
          </a:p>
          <a:p>
            <a:pPr lvl="1"/>
            <a:r>
              <a:rPr lang="en-GB" dirty="0">
                <a:hlinkClick r:id="rId2" action="ppaction://hlinksldjump"/>
              </a:rPr>
              <a:t>Emissions reduction policy</a:t>
            </a:r>
            <a:r>
              <a:rPr lang="en-GB" dirty="0"/>
              <a:t> needs to cover emissions across the energy sector. In many countries heating, cooking, and cooling (whether </a:t>
            </a:r>
            <a:r>
              <a:rPr lang="en-GB" dirty="0">
                <a:hlinkClick r:id="rId10" action="ppaction://hlinksldjump"/>
              </a:rPr>
              <a:t>decentralised</a:t>
            </a:r>
            <a:r>
              <a:rPr lang="en-GB" dirty="0"/>
              <a:t> or </a:t>
            </a:r>
            <a:r>
              <a:rPr lang="en-GB" dirty="0">
                <a:hlinkClick r:id="rId7" action="ppaction://hlinksldjump"/>
              </a:rPr>
              <a:t>centralised</a:t>
            </a:r>
            <a:r>
              <a:rPr lang="en-GB" dirty="0"/>
              <a:t>) represents the largest energy sector source of emissions. In developing countries transport emissions can often represent a fast-growing source of emissions.</a:t>
            </a:r>
          </a:p>
        </p:txBody>
      </p:sp>
      <p:pic>
        <p:nvPicPr>
          <p:cNvPr id="34" name="Picture 33">
            <a:extLst>
              <a:ext uri="{FF2B5EF4-FFF2-40B4-BE49-F238E27FC236}">
                <a16:creationId xmlns:a16="http://schemas.microsoft.com/office/drawing/2014/main" id="{B88C1F1C-0F87-4565-BAF1-F4D268EBFF04}"/>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44074" y="1155699"/>
            <a:ext cx="406082" cy="383065"/>
          </a:xfrm>
          <a:prstGeom prst="rect">
            <a:avLst/>
          </a:prstGeom>
        </p:spPr>
      </p:pic>
      <p:sp>
        <p:nvSpPr>
          <p:cNvPr id="41" name="Rectangle 40">
            <a:hlinkClick r:id="rId13"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3855395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74EC1-8C72-9D4E-AC68-6C8E14A9F035}"/>
              </a:ext>
            </a:extLst>
          </p:cNvPr>
          <p:cNvSpPr>
            <a:spLocks noGrp="1"/>
          </p:cNvSpPr>
          <p:nvPr>
            <p:ph type="title"/>
          </p:nvPr>
        </p:nvSpPr>
        <p:spPr/>
        <p:txBody>
          <a:bodyPr/>
          <a:lstStyle/>
          <a:p>
            <a:r>
              <a:rPr lang="en-US" dirty="0"/>
              <a:t>WSA outcomes – Climate smart resilience and adaption</a:t>
            </a:r>
          </a:p>
        </p:txBody>
      </p:sp>
      <p:sp>
        <p:nvSpPr>
          <p:cNvPr id="37" name="TextBox 36">
            <a:extLst>
              <a:ext uri="{FF2B5EF4-FFF2-40B4-BE49-F238E27FC236}">
                <a16:creationId xmlns:a16="http://schemas.microsoft.com/office/drawing/2014/main" id="{56BCA353-44D1-4015-9A70-8D8946567DDA}"/>
              </a:ext>
            </a:extLst>
          </p:cNvPr>
          <p:cNvSpPr txBox="1"/>
          <p:nvPr/>
        </p:nvSpPr>
        <p:spPr>
          <a:xfrm>
            <a:off x="450156" y="2021718"/>
            <a:ext cx="3600400"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Focus areas</a:t>
            </a:r>
          </a:p>
        </p:txBody>
      </p:sp>
      <p:sp>
        <p:nvSpPr>
          <p:cNvPr id="38" name="TextBox 37">
            <a:extLst>
              <a:ext uri="{FF2B5EF4-FFF2-40B4-BE49-F238E27FC236}">
                <a16:creationId xmlns:a16="http://schemas.microsoft.com/office/drawing/2014/main" id="{240C1C52-102F-46BA-8A0D-8004493F96DD}"/>
              </a:ext>
            </a:extLst>
          </p:cNvPr>
          <p:cNvSpPr txBox="1"/>
          <p:nvPr/>
        </p:nvSpPr>
        <p:spPr>
          <a:xfrm>
            <a:off x="4303475" y="2021718"/>
            <a:ext cx="5994531"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Content Placeholder 3">
            <a:extLst>
              <a:ext uri="{FF2B5EF4-FFF2-40B4-BE49-F238E27FC236}">
                <a16:creationId xmlns:a16="http://schemas.microsoft.com/office/drawing/2014/main" id="{52391523-0B2C-4DD9-8856-1825E5A8C553}"/>
              </a:ext>
            </a:extLst>
          </p:cNvPr>
          <p:cNvSpPr txBox="1">
            <a:spLocks/>
          </p:cNvSpPr>
          <p:nvPr/>
        </p:nvSpPr>
        <p:spPr>
          <a:xfrm>
            <a:off x="450156" y="2248309"/>
            <a:ext cx="360040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hlinkClick r:id="rId2" action="ppaction://hlinksldjump"/>
              </a:rPr>
              <a:t>Demand-side participation</a:t>
            </a:r>
            <a:endParaRPr lang="en-GB" dirty="0"/>
          </a:p>
          <a:p>
            <a:pPr lvl="1"/>
            <a:r>
              <a:rPr lang="en-GB" dirty="0">
                <a:hlinkClick r:id="rId3" action="ppaction://hlinksldjump"/>
              </a:rPr>
              <a:t>Energy access policy</a:t>
            </a:r>
            <a:endParaRPr lang="en-GB" dirty="0"/>
          </a:p>
          <a:p>
            <a:pPr lvl="1"/>
            <a:r>
              <a:rPr lang="en-GB" dirty="0">
                <a:hlinkClick r:id="rId4" action="ppaction://hlinksldjump"/>
              </a:rPr>
              <a:t>Energy efficiency policy</a:t>
            </a:r>
            <a:endParaRPr lang="en-GB" dirty="0"/>
          </a:p>
          <a:p>
            <a:pPr lvl="1"/>
            <a:r>
              <a:rPr lang="en-GB" dirty="0">
                <a:hlinkClick r:id="rId5" action="ppaction://hlinksldjump"/>
              </a:rPr>
              <a:t>Decentralised heating and cooking</a:t>
            </a:r>
            <a:endParaRPr lang="en-GB" dirty="0"/>
          </a:p>
          <a:p>
            <a:pPr lvl="1"/>
            <a:r>
              <a:rPr lang="en-GB" dirty="0">
                <a:hlinkClick r:id="rId6" action="ppaction://hlinksldjump"/>
              </a:rPr>
              <a:t>Decentralised mini-grids</a:t>
            </a:r>
            <a:endParaRPr lang="en-GB" dirty="0"/>
          </a:p>
          <a:p>
            <a:pPr lvl="1"/>
            <a:r>
              <a:rPr lang="en-GB" dirty="0">
                <a:hlinkClick r:id="rId7" action="ppaction://hlinksldjump"/>
              </a:rPr>
              <a:t>Decentralised stand-alone systems</a:t>
            </a:r>
            <a:endParaRPr lang="en-GB" dirty="0"/>
          </a:p>
          <a:p>
            <a:pPr lvl="1"/>
            <a:r>
              <a:rPr lang="en-GB" dirty="0">
                <a:hlinkClick r:id="rId8" action="ppaction://hlinksldjump"/>
              </a:rPr>
              <a:t>Network infrastructure</a:t>
            </a:r>
            <a:endParaRPr lang="en-GB" dirty="0"/>
          </a:p>
          <a:p>
            <a:pPr lvl="1"/>
            <a:r>
              <a:rPr lang="en-GB" dirty="0">
                <a:hlinkClick r:id="rId9" action="ppaction://hlinksldjump"/>
              </a:rPr>
              <a:t>System flexibility and electricity storage</a:t>
            </a:r>
            <a:endParaRPr lang="en-GB" dirty="0"/>
          </a:p>
          <a:p>
            <a:pPr lvl="1"/>
            <a:r>
              <a:rPr lang="en-GB" dirty="0">
                <a:hlinkClick r:id="rId10" action="ppaction://hlinksldjump"/>
              </a:rPr>
              <a:t>Centralised heating and cooling</a:t>
            </a:r>
            <a:endParaRPr lang="en-GB" dirty="0"/>
          </a:p>
          <a:p>
            <a:pPr lvl="1"/>
            <a:endParaRPr lang="en-GB" dirty="0"/>
          </a:p>
          <a:p>
            <a:pPr lvl="1"/>
            <a:endParaRPr lang="en-GB" dirty="0"/>
          </a:p>
        </p:txBody>
      </p:sp>
      <p:sp>
        <p:nvSpPr>
          <p:cNvPr id="43" name="Content Placeholder 3">
            <a:extLst>
              <a:ext uri="{FF2B5EF4-FFF2-40B4-BE49-F238E27FC236}">
                <a16:creationId xmlns:a16="http://schemas.microsoft.com/office/drawing/2014/main" id="{5C77382E-7C9A-426B-9DFE-B7DA861A2110}"/>
              </a:ext>
            </a:extLst>
          </p:cNvPr>
          <p:cNvSpPr txBox="1">
            <a:spLocks/>
          </p:cNvSpPr>
          <p:nvPr/>
        </p:nvSpPr>
        <p:spPr>
          <a:xfrm>
            <a:off x="4303475" y="2248310"/>
            <a:ext cx="599453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While the energy sector has made a significant contribution to global greenhouse gas emissions, the sector can also be part of the solution helping communities to adapt to and increase their resilience to climate change.</a:t>
            </a:r>
          </a:p>
          <a:p>
            <a:pPr lvl="1"/>
            <a:r>
              <a:rPr lang="en-GB" dirty="0"/>
              <a:t>Successfully achieving the objectives of </a:t>
            </a:r>
            <a:r>
              <a:rPr lang="en-GB" dirty="0">
                <a:hlinkClick r:id="rId3" action="ppaction://hlinksldjump"/>
              </a:rPr>
              <a:t>energy access policy</a:t>
            </a:r>
            <a:r>
              <a:rPr lang="en-GB" dirty="0"/>
              <a:t> can help to improve the resilience of individual households that would not otherwise have had access to modern energy services. For example, where energy access leads to increased earnings opportunities, improved economic well-bring could result in households having additional income that increases their resilience to extreme weather events such as drought or storms.</a:t>
            </a:r>
          </a:p>
          <a:p>
            <a:pPr lvl="1"/>
            <a:r>
              <a:rPr lang="en-GB" dirty="0"/>
              <a:t>Resilience of the energy system as a whole is also important in adapting to climate change. For example, in the power sector increased </a:t>
            </a:r>
            <a:r>
              <a:rPr lang="en-GB" dirty="0">
                <a:hlinkClick r:id="rId9" action="ppaction://hlinksldjump"/>
              </a:rPr>
              <a:t>system flexibility</a:t>
            </a:r>
            <a:r>
              <a:rPr lang="en-GB" dirty="0"/>
              <a:t> and robust </a:t>
            </a:r>
            <a:r>
              <a:rPr lang="en-GB" dirty="0">
                <a:hlinkClick r:id="rId11" action="ppaction://hlinksldjump"/>
              </a:rPr>
              <a:t>system operations</a:t>
            </a:r>
            <a:r>
              <a:rPr lang="en-GB" dirty="0"/>
              <a:t> could increase the options available in operating the system under more extreme conditions.</a:t>
            </a:r>
          </a:p>
          <a:p>
            <a:pPr lvl="1"/>
            <a:r>
              <a:rPr lang="en-GB" dirty="0"/>
              <a:t>Energy system </a:t>
            </a:r>
            <a:r>
              <a:rPr lang="en-GB" dirty="0">
                <a:hlinkClick r:id="rId12" action="ppaction://hlinksldjump"/>
              </a:rPr>
              <a:t>planning and forecasting</a:t>
            </a:r>
            <a:r>
              <a:rPr lang="en-GB" dirty="0"/>
              <a:t> also needs to consider the impact of climate change on energy demand, in particular demand for </a:t>
            </a:r>
            <a:r>
              <a:rPr lang="en-GB" dirty="0">
                <a:hlinkClick r:id="rId10" action="ppaction://hlinksldjump"/>
              </a:rPr>
              <a:t>heating and cooling</a:t>
            </a:r>
            <a:r>
              <a:rPr lang="en-GB" dirty="0"/>
              <a:t>.</a:t>
            </a:r>
          </a:p>
        </p:txBody>
      </p:sp>
      <p:pic>
        <p:nvPicPr>
          <p:cNvPr id="34" name="Picture 33">
            <a:extLst>
              <a:ext uri="{FF2B5EF4-FFF2-40B4-BE49-F238E27FC236}">
                <a16:creationId xmlns:a16="http://schemas.microsoft.com/office/drawing/2014/main" id="{B145EFB2-B390-4B49-9127-73F1C52FDFCF}"/>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64736" y="1155699"/>
            <a:ext cx="385420" cy="379060"/>
          </a:xfrm>
          <a:prstGeom prst="rect">
            <a:avLst/>
          </a:prstGeom>
        </p:spPr>
      </p:pic>
      <p:sp>
        <p:nvSpPr>
          <p:cNvPr id="41" name="Rectangle 40">
            <a:hlinkClick r:id="rId15"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3206900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74EC1-8C72-9D4E-AC68-6C8E14A9F035}"/>
              </a:ext>
            </a:extLst>
          </p:cNvPr>
          <p:cNvSpPr>
            <a:spLocks noGrp="1"/>
          </p:cNvSpPr>
          <p:nvPr>
            <p:ph type="title"/>
          </p:nvPr>
        </p:nvSpPr>
        <p:spPr/>
        <p:txBody>
          <a:bodyPr/>
          <a:lstStyle/>
          <a:p>
            <a:r>
              <a:rPr lang="en-US" dirty="0"/>
              <a:t>WSA outcomes – Environmental and social safeguards</a:t>
            </a:r>
          </a:p>
        </p:txBody>
      </p:sp>
      <p:sp>
        <p:nvSpPr>
          <p:cNvPr id="37" name="TextBox 36">
            <a:extLst>
              <a:ext uri="{FF2B5EF4-FFF2-40B4-BE49-F238E27FC236}">
                <a16:creationId xmlns:a16="http://schemas.microsoft.com/office/drawing/2014/main" id="{56BCA353-44D1-4015-9A70-8D8946567DDA}"/>
              </a:ext>
            </a:extLst>
          </p:cNvPr>
          <p:cNvSpPr txBox="1"/>
          <p:nvPr/>
        </p:nvSpPr>
        <p:spPr>
          <a:xfrm>
            <a:off x="450156" y="2021718"/>
            <a:ext cx="3600400"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Focus areas</a:t>
            </a:r>
          </a:p>
        </p:txBody>
      </p:sp>
      <p:sp>
        <p:nvSpPr>
          <p:cNvPr id="38" name="TextBox 37">
            <a:extLst>
              <a:ext uri="{FF2B5EF4-FFF2-40B4-BE49-F238E27FC236}">
                <a16:creationId xmlns:a16="http://schemas.microsoft.com/office/drawing/2014/main" id="{240C1C52-102F-46BA-8A0D-8004493F96DD}"/>
              </a:ext>
            </a:extLst>
          </p:cNvPr>
          <p:cNvSpPr txBox="1"/>
          <p:nvPr/>
        </p:nvSpPr>
        <p:spPr>
          <a:xfrm>
            <a:off x="4303475" y="2021718"/>
            <a:ext cx="5994531"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Content Placeholder 3">
            <a:extLst>
              <a:ext uri="{FF2B5EF4-FFF2-40B4-BE49-F238E27FC236}">
                <a16:creationId xmlns:a16="http://schemas.microsoft.com/office/drawing/2014/main" id="{52391523-0B2C-4DD9-8856-1825E5A8C553}"/>
              </a:ext>
            </a:extLst>
          </p:cNvPr>
          <p:cNvSpPr txBox="1">
            <a:spLocks/>
          </p:cNvSpPr>
          <p:nvPr/>
        </p:nvSpPr>
        <p:spPr>
          <a:xfrm>
            <a:off x="450156" y="2248309"/>
            <a:ext cx="360040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hlinkClick r:id="rId2" action="ppaction://hlinksldjump"/>
              </a:rPr>
              <a:t>Demand-side participation</a:t>
            </a:r>
            <a:endParaRPr lang="en-GB" dirty="0"/>
          </a:p>
          <a:p>
            <a:pPr lvl="1"/>
            <a:r>
              <a:rPr lang="en-GB" dirty="0">
                <a:hlinkClick r:id="rId3" action="ppaction://hlinksldjump"/>
              </a:rPr>
              <a:t>Energy access policy</a:t>
            </a:r>
            <a:endParaRPr lang="en-GB" dirty="0"/>
          </a:p>
          <a:p>
            <a:pPr lvl="1"/>
            <a:r>
              <a:rPr lang="en-GB" dirty="0">
                <a:hlinkClick r:id="rId4" action="ppaction://hlinksldjump"/>
              </a:rPr>
              <a:t>Incentives, subsidies, and cross-subsidies</a:t>
            </a:r>
            <a:endParaRPr lang="en-GB" dirty="0"/>
          </a:p>
          <a:p>
            <a:pPr lvl="1"/>
            <a:r>
              <a:rPr lang="en-GB" dirty="0">
                <a:hlinkClick r:id="rId5" action="ppaction://hlinksldjump"/>
              </a:rPr>
              <a:t>Metering and revenue collection</a:t>
            </a:r>
            <a:endParaRPr lang="en-GB" dirty="0"/>
          </a:p>
          <a:p>
            <a:pPr lvl="1"/>
            <a:r>
              <a:rPr lang="en-GB" dirty="0">
                <a:hlinkClick r:id="rId6" action="ppaction://hlinksldjump"/>
              </a:rPr>
              <a:t>Decentralised heating and cooking</a:t>
            </a:r>
            <a:endParaRPr lang="en-GB" dirty="0"/>
          </a:p>
          <a:p>
            <a:pPr lvl="1"/>
            <a:r>
              <a:rPr lang="en-GB" dirty="0">
                <a:hlinkClick r:id="rId7" action="ppaction://hlinksldjump"/>
              </a:rPr>
              <a:t>Decentralised mini-grids</a:t>
            </a:r>
            <a:endParaRPr lang="en-GB" dirty="0"/>
          </a:p>
          <a:p>
            <a:pPr lvl="1"/>
            <a:r>
              <a:rPr lang="en-GB" dirty="0">
                <a:hlinkClick r:id="rId8" action="ppaction://hlinksldjump"/>
              </a:rPr>
              <a:t>Decentralised stand-alone systems</a:t>
            </a:r>
            <a:endParaRPr lang="en-GB" dirty="0"/>
          </a:p>
          <a:p>
            <a:pPr lvl="1"/>
            <a:r>
              <a:rPr lang="en-GB" dirty="0">
                <a:hlinkClick r:id="rId9" action="ppaction://hlinksldjump"/>
              </a:rPr>
              <a:t>Network infrastructure</a:t>
            </a:r>
            <a:endParaRPr lang="en-GB" dirty="0"/>
          </a:p>
          <a:p>
            <a:pPr lvl="1"/>
            <a:r>
              <a:rPr lang="en-GB" dirty="0">
                <a:hlinkClick r:id="rId10" action="ppaction://hlinksldjump"/>
              </a:rPr>
              <a:t>Non-renewable energy</a:t>
            </a:r>
            <a:endParaRPr lang="en-GB" dirty="0"/>
          </a:p>
          <a:p>
            <a:pPr lvl="1"/>
            <a:r>
              <a:rPr lang="en-GB" dirty="0">
                <a:hlinkClick r:id="rId11" action="ppaction://hlinksldjump"/>
              </a:rPr>
              <a:t>Renewable energy</a:t>
            </a:r>
            <a:endParaRPr lang="en-GB" dirty="0"/>
          </a:p>
          <a:p>
            <a:pPr lvl="1"/>
            <a:r>
              <a:rPr lang="en-GB" dirty="0">
                <a:hlinkClick r:id="rId12" action="ppaction://hlinksldjump"/>
              </a:rPr>
              <a:t>Centralised heating and cooling</a:t>
            </a:r>
            <a:endParaRPr lang="en-GB" dirty="0"/>
          </a:p>
          <a:p>
            <a:pPr lvl="1"/>
            <a:r>
              <a:rPr lang="en-GB" dirty="0">
                <a:hlinkClick r:id="rId13" action="ppaction://hlinksldjump"/>
              </a:rPr>
              <a:t>Extraction of fossil fuels</a:t>
            </a:r>
            <a:endParaRPr lang="en-GB" dirty="0"/>
          </a:p>
          <a:p>
            <a:pPr lvl="1"/>
            <a:endParaRPr lang="en-GB" dirty="0"/>
          </a:p>
        </p:txBody>
      </p:sp>
      <p:sp>
        <p:nvSpPr>
          <p:cNvPr id="43" name="Content Placeholder 3">
            <a:extLst>
              <a:ext uri="{FF2B5EF4-FFF2-40B4-BE49-F238E27FC236}">
                <a16:creationId xmlns:a16="http://schemas.microsoft.com/office/drawing/2014/main" id="{5C77382E-7C9A-426B-9DFE-B7DA861A2110}"/>
              </a:ext>
            </a:extLst>
          </p:cNvPr>
          <p:cNvSpPr txBox="1">
            <a:spLocks/>
          </p:cNvSpPr>
          <p:nvPr/>
        </p:nvSpPr>
        <p:spPr>
          <a:xfrm>
            <a:off x="4303475" y="2248310"/>
            <a:ext cx="599453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As with all large infrastructure projects it is important to ensure that appropriate safeguards are in place to protect the environment, communities and disadvantaged groups that might suffer any negative impacts of the project. On the environment, this might include mitigating the risk of contamination or fuel spillage; social safeguards might include ensuring that appropriate and sensitive strategies are in place where resettlement is necessary.</a:t>
            </a:r>
          </a:p>
          <a:p>
            <a:pPr lvl="1"/>
            <a:r>
              <a:rPr lang="en-GB" dirty="0"/>
              <a:t>These concerns are likely to be most relevant for centralised energy sector infrastructure: large scale power generation, </a:t>
            </a:r>
            <a:r>
              <a:rPr lang="en-GB" dirty="0">
                <a:hlinkClick r:id="rId9" action="ppaction://hlinksldjump"/>
              </a:rPr>
              <a:t>network infrastructure</a:t>
            </a:r>
            <a:r>
              <a:rPr lang="en-GB" dirty="0"/>
              <a:t>, and </a:t>
            </a:r>
            <a:r>
              <a:rPr lang="en-GB" dirty="0">
                <a:hlinkClick r:id="rId13" action="ppaction://hlinksldjump"/>
              </a:rPr>
              <a:t>extraction</a:t>
            </a:r>
            <a:r>
              <a:rPr lang="en-GB" dirty="0"/>
              <a:t> / mining activities. Development banks such as the World Bank normally have strict safeguarding policies that have to be followed for projects to be considered for financing.</a:t>
            </a:r>
          </a:p>
          <a:p>
            <a:pPr lvl="1"/>
            <a:r>
              <a:rPr lang="en-GB" dirty="0"/>
              <a:t>In addition to the direct impact of energy sector infrastructure projects themselves, it is important to consider the impact of sector policy on different parts of society, i.e. to perform distributional analysis. For example, any proposed </a:t>
            </a:r>
            <a:r>
              <a:rPr lang="en-GB" dirty="0">
                <a:hlinkClick r:id="rId4" action="ppaction://hlinksldjump"/>
              </a:rPr>
              <a:t>incentive or subsidy</a:t>
            </a:r>
            <a:r>
              <a:rPr lang="en-GB" dirty="0"/>
              <a:t> schemes should be analysed to understand if they results in a disproportional benefit or disbenefit accruing to a particular group.</a:t>
            </a:r>
          </a:p>
          <a:p>
            <a:pPr lvl="1"/>
            <a:r>
              <a:rPr lang="en-GB" dirty="0"/>
              <a:t>Policies on </a:t>
            </a:r>
            <a:r>
              <a:rPr lang="en-GB" dirty="0">
                <a:hlinkClick r:id="rId5" action="ppaction://hlinksldjump"/>
              </a:rPr>
              <a:t>revenue collection</a:t>
            </a:r>
            <a:r>
              <a:rPr lang="en-GB" dirty="0"/>
              <a:t> can also be sensitive: on the one hand it is important to enforce revenue collection to maintain the financial sustainability of utilities, but at the same time this can sometimes lead to a withdrawal of basic services from the poorest consumers.</a:t>
            </a:r>
          </a:p>
          <a:p>
            <a:pPr lvl="1"/>
            <a:r>
              <a:rPr lang="en-GB" dirty="0"/>
              <a:t>Some areas of energy policy, in particular </a:t>
            </a:r>
            <a:r>
              <a:rPr lang="en-GB" dirty="0">
                <a:hlinkClick r:id="rId3" action="ppaction://hlinksldjump"/>
              </a:rPr>
              <a:t>energy access policy</a:t>
            </a:r>
            <a:r>
              <a:rPr lang="en-GB" dirty="0"/>
              <a:t>, play a key role in ensuring the most disadvantaged gain access to modern energy services.</a:t>
            </a:r>
          </a:p>
        </p:txBody>
      </p:sp>
      <p:pic>
        <p:nvPicPr>
          <p:cNvPr id="34" name="Picture 33">
            <a:extLst>
              <a:ext uri="{FF2B5EF4-FFF2-40B4-BE49-F238E27FC236}">
                <a16:creationId xmlns:a16="http://schemas.microsoft.com/office/drawing/2014/main" id="{55709D39-7425-4282-935F-CC46001540D0}"/>
              </a:ext>
            </a:extLst>
          </p:cNvPr>
          <p:cNvPicPr>
            <a:picLocks noChangeAspect="1"/>
          </p:cNvPicPr>
          <p:nvPr/>
        </p:nvPicPr>
        <p:blipFill>
          <a:blip r:embed="rId14" cstate="screen">
            <a:duotone>
              <a:schemeClr val="accent1">
                <a:shade val="45000"/>
                <a:satMod val="135000"/>
              </a:schemeClr>
              <a:prstClr val="white"/>
            </a:duotone>
            <a:extLst>
              <a:ext uri="{BEBA8EAE-BF5A-486C-A8C5-ECC9F3942E4B}">
                <a14:imgProps xmlns:a14="http://schemas.microsoft.com/office/drawing/2010/main">
                  <a14:imgLayer r:embed="rId15">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39019" y="1155699"/>
            <a:ext cx="561183" cy="320676"/>
          </a:xfrm>
          <a:prstGeom prst="rect">
            <a:avLst/>
          </a:prstGeom>
        </p:spPr>
      </p:pic>
      <p:sp>
        <p:nvSpPr>
          <p:cNvPr id="41" name="Rectangle 40">
            <a:hlinkClick r:id="rId16"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2573950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74EC1-8C72-9D4E-AC68-6C8E14A9F035}"/>
              </a:ext>
            </a:extLst>
          </p:cNvPr>
          <p:cNvSpPr>
            <a:spLocks noGrp="1"/>
          </p:cNvSpPr>
          <p:nvPr>
            <p:ph type="title"/>
          </p:nvPr>
        </p:nvSpPr>
        <p:spPr/>
        <p:txBody>
          <a:bodyPr/>
          <a:lstStyle/>
          <a:p>
            <a:r>
              <a:rPr lang="en-US" dirty="0"/>
              <a:t>WSA outcomes – Capacity building</a:t>
            </a:r>
          </a:p>
        </p:txBody>
      </p:sp>
      <p:sp>
        <p:nvSpPr>
          <p:cNvPr id="37" name="TextBox 36">
            <a:extLst>
              <a:ext uri="{FF2B5EF4-FFF2-40B4-BE49-F238E27FC236}">
                <a16:creationId xmlns:a16="http://schemas.microsoft.com/office/drawing/2014/main" id="{56BCA353-44D1-4015-9A70-8D8946567DDA}"/>
              </a:ext>
            </a:extLst>
          </p:cNvPr>
          <p:cNvSpPr txBox="1"/>
          <p:nvPr/>
        </p:nvSpPr>
        <p:spPr>
          <a:xfrm>
            <a:off x="450156" y="2021718"/>
            <a:ext cx="3600400"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Focus areas</a:t>
            </a:r>
          </a:p>
        </p:txBody>
      </p:sp>
      <p:sp>
        <p:nvSpPr>
          <p:cNvPr id="38" name="TextBox 37">
            <a:extLst>
              <a:ext uri="{FF2B5EF4-FFF2-40B4-BE49-F238E27FC236}">
                <a16:creationId xmlns:a16="http://schemas.microsoft.com/office/drawing/2014/main" id="{240C1C52-102F-46BA-8A0D-8004493F96DD}"/>
              </a:ext>
            </a:extLst>
          </p:cNvPr>
          <p:cNvSpPr txBox="1"/>
          <p:nvPr/>
        </p:nvSpPr>
        <p:spPr>
          <a:xfrm>
            <a:off x="4303475" y="2021718"/>
            <a:ext cx="5994531"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Content Placeholder 3">
            <a:extLst>
              <a:ext uri="{FF2B5EF4-FFF2-40B4-BE49-F238E27FC236}">
                <a16:creationId xmlns:a16="http://schemas.microsoft.com/office/drawing/2014/main" id="{52391523-0B2C-4DD9-8856-1825E5A8C553}"/>
              </a:ext>
            </a:extLst>
          </p:cNvPr>
          <p:cNvSpPr txBox="1">
            <a:spLocks/>
          </p:cNvSpPr>
          <p:nvPr/>
        </p:nvSpPr>
        <p:spPr>
          <a:xfrm>
            <a:off x="450156" y="2248309"/>
            <a:ext cx="360040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hlinkClick r:id="rId2" action="ppaction://hlinksldjump"/>
              </a:rPr>
              <a:t>Energy access policy</a:t>
            </a:r>
            <a:endParaRPr lang="en-GB" dirty="0"/>
          </a:p>
          <a:p>
            <a:pPr lvl="1"/>
            <a:r>
              <a:rPr lang="en-GB" dirty="0">
                <a:hlinkClick r:id="rId3" action="ppaction://hlinksldjump"/>
              </a:rPr>
              <a:t>Emissions reduction policy</a:t>
            </a:r>
            <a:endParaRPr lang="en-GB" dirty="0"/>
          </a:p>
          <a:p>
            <a:pPr lvl="1"/>
            <a:r>
              <a:rPr lang="en-GB" dirty="0">
                <a:hlinkClick r:id="rId4" action="ppaction://hlinksldjump"/>
              </a:rPr>
              <a:t>Energy efficiency policy</a:t>
            </a:r>
            <a:endParaRPr lang="en-GB" dirty="0"/>
          </a:p>
          <a:p>
            <a:pPr lvl="1"/>
            <a:r>
              <a:rPr lang="en-GB" dirty="0">
                <a:hlinkClick r:id="rId5" action="ppaction://hlinksldjump"/>
              </a:rPr>
              <a:t>Industrial strategy</a:t>
            </a:r>
            <a:endParaRPr lang="en-GB" dirty="0"/>
          </a:p>
          <a:p>
            <a:pPr lvl="1"/>
            <a:r>
              <a:rPr lang="en-GB" dirty="0">
                <a:hlinkClick r:id="rId6" action="ppaction://hlinksldjump"/>
              </a:rPr>
              <a:t>Role of regulation</a:t>
            </a:r>
            <a:endParaRPr lang="en-GB" dirty="0"/>
          </a:p>
          <a:p>
            <a:pPr lvl="1"/>
            <a:r>
              <a:rPr lang="en-GB" dirty="0">
                <a:hlinkClick r:id="rId7" action="ppaction://hlinksldjump"/>
              </a:rPr>
              <a:t>Regulatory incentives to perform and innovate</a:t>
            </a:r>
            <a:endParaRPr lang="en-GB" dirty="0"/>
          </a:p>
          <a:p>
            <a:pPr lvl="1"/>
            <a:r>
              <a:rPr lang="en-GB" dirty="0">
                <a:hlinkClick r:id="rId8" action="ppaction://hlinksldjump"/>
              </a:rPr>
              <a:t>Planning and forecasting</a:t>
            </a:r>
            <a:endParaRPr lang="en-GB" dirty="0"/>
          </a:p>
          <a:p>
            <a:pPr lvl="1"/>
            <a:r>
              <a:rPr lang="en-GB" dirty="0">
                <a:hlinkClick r:id="rId9" action="ppaction://hlinksldjump"/>
              </a:rPr>
              <a:t>Market design</a:t>
            </a:r>
            <a:endParaRPr lang="en-GB" dirty="0"/>
          </a:p>
          <a:p>
            <a:pPr lvl="1"/>
            <a:r>
              <a:rPr lang="en-GB" dirty="0">
                <a:hlinkClick r:id="rId10" action="ppaction://hlinksldjump"/>
              </a:rPr>
              <a:t>Incentives, subsidies, and cross-subsidies</a:t>
            </a:r>
            <a:endParaRPr lang="en-GB" dirty="0"/>
          </a:p>
          <a:p>
            <a:pPr lvl="1"/>
            <a:r>
              <a:rPr lang="en-GB" dirty="0">
                <a:hlinkClick r:id="rId11" action="ppaction://hlinksldjump"/>
              </a:rPr>
              <a:t>Procurement</a:t>
            </a:r>
            <a:endParaRPr lang="en-GB" dirty="0"/>
          </a:p>
          <a:p>
            <a:pPr lvl="1"/>
            <a:r>
              <a:rPr lang="en-GB" dirty="0">
                <a:hlinkClick r:id="rId12" action="ppaction://hlinksldjump"/>
              </a:rPr>
              <a:t>Market arrangements</a:t>
            </a:r>
            <a:endParaRPr lang="en-GB" dirty="0"/>
          </a:p>
          <a:p>
            <a:pPr lvl="1"/>
            <a:r>
              <a:rPr lang="en-GB" dirty="0">
                <a:hlinkClick r:id="rId13" action="ppaction://hlinksldjump"/>
              </a:rPr>
              <a:t>System operation</a:t>
            </a:r>
            <a:endParaRPr lang="en-GB" dirty="0"/>
          </a:p>
          <a:p>
            <a:pPr lvl="1"/>
            <a:r>
              <a:rPr lang="en-GB" dirty="0">
                <a:hlinkClick r:id="rId14" action="ppaction://hlinksldjump"/>
              </a:rPr>
              <a:t>Metering and revenue collection</a:t>
            </a:r>
            <a:endParaRPr lang="en-GB" dirty="0"/>
          </a:p>
          <a:p>
            <a:pPr lvl="1"/>
            <a:endParaRPr lang="en-GB" dirty="0"/>
          </a:p>
        </p:txBody>
      </p:sp>
      <p:sp>
        <p:nvSpPr>
          <p:cNvPr id="43" name="Content Placeholder 3">
            <a:extLst>
              <a:ext uri="{FF2B5EF4-FFF2-40B4-BE49-F238E27FC236}">
                <a16:creationId xmlns:a16="http://schemas.microsoft.com/office/drawing/2014/main" id="{5C77382E-7C9A-426B-9DFE-B7DA861A2110}"/>
              </a:ext>
            </a:extLst>
          </p:cNvPr>
          <p:cNvSpPr txBox="1">
            <a:spLocks/>
          </p:cNvSpPr>
          <p:nvPr/>
        </p:nvSpPr>
        <p:spPr>
          <a:xfrm>
            <a:off x="4303475" y="2248310"/>
            <a:ext cx="5994530" cy="434063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Capacity building throughout the energy sector is critical to securing sustainable performance improvements and embedding meaningful change in the sector. </a:t>
            </a:r>
          </a:p>
          <a:p>
            <a:pPr lvl="1"/>
            <a:r>
              <a:rPr lang="en-GB" dirty="0"/>
              <a:t>Training and skills development may be required across all parts of the sector. When considering interventions in the sector, the skills and knowledge in the recipient institutions should be evaluated, so that the need for capacity building to be delivered as part of the intervention can be assessed.</a:t>
            </a:r>
          </a:p>
          <a:p>
            <a:pPr lvl="1"/>
            <a:r>
              <a:rPr lang="en-GB" dirty="0"/>
              <a:t>In many countries capacity building might be particularly important across the policy and regulation sub-components and market and commercial sub-components of the WSA. Training and courses can be delivered to the government departments responsible for energy policy, regulators, and utilities.</a:t>
            </a:r>
          </a:p>
          <a:p>
            <a:pPr lvl="1"/>
            <a:r>
              <a:rPr lang="en-GB" dirty="0"/>
              <a:t>In some cases training might also be delivered to the private sector, in particular to local / indigenous energy companies that are trying to compete with larger international companies. For example, capacity building could be delivered to strengthen the technical skills of local </a:t>
            </a:r>
            <a:r>
              <a:rPr lang="en-GB" dirty="0">
                <a:hlinkClick r:id="rId15" action="ppaction://hlinksldjump"/>
              </a:rPr>
              <a:t>renewable energy</a:t>
            </a:r>
            <a:r>
              <a:rPr lang="en-GB" dirty="0"/>
              <a:t> developers.</a:t>
            </a:r>
          </a:p>
          <a:p>
            <a:pPr lvl="1"/>
            <a:endParaRPr lang="en-GB" dirty="0"/>
          </a:p>
        </p:txBody>
      </p:sp>
      <p:pic>
        <p:nvPicPr>
          <p:cNvPr id="34" name="Picture 33">
            <a:extLst>
              <a:ext uri="{FF2B5EF4-FFF2-40B4-BE49-F238E27FC236}">
                <a16:creationId xmlns:a16="http://schemas.microsoft.com/office/drawing/2014/main" id="{6A8BA3FC-9647-4170-A6E0-F5553D952123}"/>
              </a:ext>
            </a:extLst>
          </p:cNvPr>
          <p:cNvPicPr>
            <a:picLocks noChangeAspect="1"/>
          </p:cNvPicPr>
          <p:nvPr/>
        </p:nvPicPr>
        <p:blipFill>
          <a:blip r:embed="rId16" cstate="screen">
            <a:duotone>
              <a:schemeClr val="accent1">
                <a:shade val="45000"/>
                <a:satMod val="135000"/>
              </a:schemeClr>
              <a:prstClr val="white"/>
            </a:duotone>
            <a:extLst>
              <a:ext uri="{BEBA8EAE-BF5A-486C-A8C5-ECC9F3942E4B}">
                <a14:imgProps xmlns:a14="http://schemas.microsoft.com/office/drawing/2010/main">
                  <a14:imgLayer r:embed="rId1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66597" y="1155699"/>
            <a:ext cx="384253" cy="379060"/>
          </a:xfrm>
          <a:prstGeom prst="rect">
            <a:avLst/>
          </a:prstGeom>
        </p:spPr>
      </p:pic>
      <p:sp>
        <p:nvSpPr>
          <p:cNvPr id="41" name="Rectangle 40">
            <a:hlinkClick r:id="rId18"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3197470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B29813-C658-4748-B67B-8589420DC6DF}"/>
              </a:ext>
            </a:extLst>
          </p:cNvPr>
          <p:cNvSpPr>
            <a:spLocks noGrp="1"/>
          </p:cNvSpPr>
          <p:nvPr>
            <p:ph sz="quarter" idx="10"/>
          </p:nvPr>
        </p:nvSpPr>
        <p:spPr>
          <a:xfrm>
            <a:off x="925513" y="2790825"/>
            <a:ext cx="4190281" cy="2357958"/>
          </a:xfrm>
        </p:spPr>
        <p:txBody>
          <a:bodyPr/>
          <a:lstStyle/>
          <a:p>
            <a:r>
              <a:rPr lang="en-US" dirty="0"/>
              <a:t>3. Detailed assessment of the energy sector</a:t>
            </a:r>
          </a:p>
          <a:p>
            <a:r>
              <a:rPr lang="en-US" b="0" i="1" dirty="0"/>
              <a:t>Applying the Whole System Approach to identify gaps and opportunities to provide support</a:t>
            </a:r>
          </a:p>
        </p:txBody>
      </p:sp>
    </p:spTree>
    <p:extLst>
      <p:ext uri="{BB962C8B-B14F-4D97-AF65-F5344CB8AC3E}">
        <p14:creationId xmlns:p14="http://schemas.microsoft.com/office/powerpoint/2010/main" val="1745410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294697095"/>
              </p:ext>
            </p:extLst>
          </p:nvPr>
        </p:nvGraphicFramePr>
        <p:xfrm>
          <a:off x="451206" y="1980431"/>
          <a:ext cx="9846483" cy="4330800"/>
        </p:xfrm>
        <a:graphic>
          <a:graphicData uri="http://schemas.openxmlformats.org/drawingml/2006/table">
            <a:tbl>
              <a:tblPr firstRow="1" bandRow="1">
                <a:tableStyleId>{69D073F8-1565-44D7-B386-08B59EADF2EE}</a:tableStyleId>
              </a:tblPr>
              <a:tblGrid>
                <a:gridCol w="2995128">
                  <a:extLst>
                    <a:ext uri="{9D8B030D-6E8A-4147-A177-3AD203B41FA5}">
                      <a16:colId xmlns:a16="http://schemas.microsoft.com/office/drawing/2014/main" val="1185580737"/>
                    </a:ext>
                  </a:extLst>
                </a:gridCol>
                <a:gridCol w="3481836">
                  <a:extLst>
                    <a:ext uri="{9D8B030D-6E8A-4147-A177-3AD203B41FA5}">
                      <a16:colId xmlns:a16="http://schemas.microsoft.com/office/drawing/2014/main" val="3218333923"/>
                    </a:ext>
                  </a:extLst>
                </a:gridCol>
                <a:gridCol w="3369519">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does demand for energy break down by sector?</a:t>
                      </a:r>
                      <a:endParaRPr kumimoji="0" lang="en-GB" sz="1000" b="1" i="0" u="none" strike="noStrike" kern="1200" cap="none" spc="0" normalizeH="0" baseline="0" noProof="0" dirty="0">
                        <a:ln>
                          <a:noFill/>
                        </a:ln>
                        <a:solidFill>
                          <a:srgbClr val="FF0000"/>
                        </a:solidFill>
                        <a:effectLst/>
                        <a:uLnTx/>
                        <a:uFillTx/>
                        <a:latin typeface="Arial"/>
                        <a:ea typeface="+mj-ea"/>
                        <a:cs typeface="+mj-cs"/>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06206218"/>
                  </a:ext>
                </a:extLst>
              </a:tr>
              <a:tr h="161533">
                <a:tc>
                  <a:txBody>
                    <a:bodyPr/>
                    <a:lstStyle/>
                    <a:p>
                      <a:pPr marL="171450" indent="-171450">
                        <a:buFont typeface="Arial" panose="020B0604020202020204" pitchFamily="34" charset="0"/>
                        <a:buChar char="•"/>
                      </a:pPr>
                      <a:r>
                        <a:rPr lang="en-GB" sz="1000" b="0" noProof="0" dirty="0">
                          <a:latin typeface="+mn-lt"/>
                        </a:rPr>
                        <a:t>How significant is industrial and commercial energy demand vs. residential demand?</a:t>
                      </a:r>
                    </a:p>
                    <a:p>
                      <a:pPr marL="171450" indent="-171450">
                        <a:buFont typeface="Arial" panose="020B0604020202020204" pitchFamily="34" charset="0"/>
                        <a:buChar char="•"/>
                      </a:pPr>
                      <a:r>
                        <a:rPr lang="en-GB" sz="1000" b="0" noProof="0" dirty="0">
                          <a:latin typeface="+mn-lt"/>
                        </a:rPr>
                        <a:t>How does electricity demand compare to other component of energy demand, for example biomass, heat energy, liquid fuels?</a:t>
                      </a:r>
                    </a:p>
                    <a:p>
                      <a:pPr marL="171450" indent="-171450">
                        <a:buFont typeface="Arial" panose="020B0604020202020204" pitchFamily="34" charset="0"/>
                        <a:buChar char="•"/>
                      </a:pPr>
                      <a:r>
                        <a:rPr lang="en-GB" sz="1000" b="0" noProof="0" dirty="0">
                          <a:latin typeface="+mn-lt"/>
                        </a:rPr>
                        <a:t>For electricity, at what time is peak demand? What does the average load shape look like and does this change over the course of a week and/or year?</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IEA’s energy balance data (</a:t>
                      </a:r>
                      <a:r>
                        <a:rPr lang="en-GB" sz="1000" kern="1200" noProof="0" dirty="0">
                          <a:solidFill>
                            <a:schemeClr val="dk1"/>
                          </a:solidFill>
                          <a:latin typeface="+mn-lt"/>
                          <a:ea typeface="+mj-ea"/>
                          <a:cs typeface="+mj-cs"/>
                          <a:hlinkClick r:id="rId2"/>
                        </a:rPr>
                        <a:t>http://www.iea.org/statistics/statisticssearch/report/?country=WORLD&amp;product=electricityandheat&amp;year=2015</a:t>
                      </a:r>
                      <a:r>
                        <a:rPr lang="en-GB" sz="1000" kern="1200" noProof="0" dirty="0">
                          <a:solidFill>
                            <a:schemeClr val="dk1"/>
                          </a:solidFill>
                          <a:latin typeface="+mn-lt"/>
                          <a:ea typeface="+mj-ea"/>
                          <a:cs typeface="+mj-cs"/>
                        </a:rPr>
                        <a:t>) includes a breakdown of energy demand by sector, and by energy sub-sector.</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noProof="0" dirty="0">
                          <a:solidFill>
                            <a:schemeClr val="dk1"/>
                          </a:solidFill>
                          <a:latin typeface="+mn-lt"/>
                          <a:ea typeface="+mj-ea"/>
                          <a:cs typeface="+mj-cs"/>
                        </a:rPr>
                        <a:t>The utility, electricity supplier(s) (if separate), and/or system operator are most likely to be able to provide a detailed breakdown of electricity demand.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If industrial / commercial load is lower than expected organisations such as Chambers of Commerce might help with understanding why demand is low. In particular, it might help to understand where (poor) energy supply is a constraint on growth, or whether low energy demand is a result of other constraints on growth. </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World Bank Enterprise Surveys (</a:t>
                      </a:r>
                      <a:r>
                        <a:rPr lang="en-GB" sz="1000" kern="1200" noProof="0" dirty="0">
                          <a:solidFill>
                            <a:schemeClr val="dk1"/>
                          </a:solidFill>
                          <a:latin typeface="+mn-lt"/>
                          <a:ea typeface="+mj-ea"/>
                          <a:cs typeface="+mj-cs"/>
                          <a:hlinkClick r:id="rId3"/>
                        </a:rPr>
                        <a:t>https://www.enterprisesurveys.org/</a:t>
                      </a:r>
                      <a:r>
                        <a:rPr lang="en-GB" sz="1000" kern="1200" noProof="0" dirty="0">
                          <a:solidFill>
                            <a:schemeClr val="dk1"/>
                          </a:solidFill>
                          <a:latin typeface="+mn-lt"/>
                          <a:ea typeface="+mj-ea"/>
                          <a:cs typeface="+mj-cs"/>
                        </a:rPr>
                        <a:t>) can indicate whether energy supply is a constraint on business.</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In many low income countries, biomass may account for by far the largest share of energy demand. Where this is the case, the </a:t>
                      </a:r>
                      <a:r>
                        <a:rPr lang="en-GB" sz="1000" b="1" kern="1200" noProof="0" dirty="0">
                          <a:solidFill>
                            <a:schemeClr val="dk1"/>
                          </a:solidFill>
                          <a:latin typeface="+mn-lt"/>
                          <a:ea typeface="+mj-ea"/>
                          <a:cs typeface="+mj-cs"/>
                        </a:rPr>
                        <a:t>importance of biomass should be reflected </a:t>
                      </a:r>
                      <a:r>
                        <a:rPr lang="en-GB" sz="1000" b="0" kern="1200" noProof="0" dirty="0">
                          <a:solidFill>
                            <a:schemeClr val="dk1"/>
                          </a:solidFill>
                          <a:latin typeface="+mn-lt"/>
                          <a:ea typeface="+mj-ea"/>
                          <a:cs typeface="+mj-cs"/>
                        </a:rPr>
                        <a:t>in </a:t>
                      </a:r>
                      <a:r>
                        <a:rPr lang="en-GB" sz="1000" b="0" kern="1200" noProof="0" dirty="0">
                          <a:solidFill>
                            <a:schemeClr val="dk1"/>
                          </a:solidFill>
                          <a:latin typeface="+mn-lt"/>
                          <a:ea typeface="+mj-ea"/>
                          <a:cs typeface="+mj-cs"/>
                          <a:hlinkClick r:id="rId4" action="ppaction://hlinksldjump"/>
                        </a:rPr>
                        <a:t>energy access</a:t>
                      </a:r>
                      <a:r>
                        <a:rPr lang="en-GB" sz="1000" b="0" kern="1200" noProof="0" dirty="0">
                          <a:solidFill>
                            <a:schemeClr val="dk1"/>
                          </a:solidFill>
                          <a:latin typeface="+mn-lt"/>
                          <a:ea typeface="+mj-ea"/>
                          <a:cs typeface="+mj-cs"/>
                        </a:rPr>
                        <a:t> and </a:t>
                      </a:r>
                      <a:r>
                        <a:rPr lang="en-GB" sz="1000" b="0" kern="1200" noProof="0" dirty="0">
                          <a:solidFill>
                            <a:schemeClr val="dk1"/>
                          </a:solidFill>
                          <a:latin typeface="+mn-lt"/>
                          <a:ea typeface="+mj-ea"/>
                          <a:cs typeface="+mj-cs"/>
                          <a:hlinkClick r:id="rId5" action="ppaction://hlinksldjump"/>
                        </a:rPr>
                        <a:t>emissions reduction policies</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electricity demand from industrial and/or commercial sectors is low, analysis could be performed to better understand why this is the case. This might help to inform the case for additional interventions, for example to </a:t>
                      </a:r>
                      <a:r>
                        <a:rPr lang="en-GB" sz="1000" b="1" kern="1200" noProof="0" dirty="0">
                          <a:solidFill>
                            <a:schemeClr val="dk1"/>
                          </a:solidFill>
                          <a:latin typeface="+mn-lt"/>
                          <a:ea typeface="+mj-ea"/>
                          <a:cs typeface="+mj-cs"/>
                        </a:rPr>
                        <a:t>improve the technical performance of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6" action="ppaction://hlinksldjump"/>
                        </a:rPr>
                        <a:t>network infrastructure</a:t>
                      </a:r>
                      <a:r>
                        <a:rPr lang="en-GB" sz="1000" b="1" kern="1200" noProof="0" dirty="0">
                          <a:solidFill>
                            <a:srgbClr val="FF0000"/>
                          </a:solidFill>
                          <a:latin typeface="+mn-lt"/>
                          <a:ea typeface="+mj-ea"/>
                          <a:cs typeface="+mj-cs"/>
                        </a:rPr>
                        <a:t> </a:t>
                      </a:r>
                      <a:r>
                        <a:rPr lang="en-GB" sz="1000" b="1" kern="1200" noProof="0" dirty="0">
                          <a:solidFill>
                            <a:schemeClr val="dk1"/>
                          </a:solidFill>
                          <a:latin typeface="+mn-lt"/>
                          <a:ea typeface="+mj-ea"/>
                          <a:cs typeface="+mj-cs"/>
                        </a:rPr>
                        <a:t>or to improve </a:t>
                      </a:r>
                      <a:r>
                        <a:rPr lang="en-GB" sz="1000" b="1" kern="1200" noProof="0" dirty="0">
                          <a:solidFill>
                            <a:srgbClr val="FF0000"/>
                          </a:solidFill>
                          <a:latin typeface="+mn-lt"/>
                          <a:ea typeface="+mj-ea"/>
                          <a:cs typeface="+mj-cs"/>
                          <a:hlinkClick r:id="rId7" action="ppaction://hlinksldjump"/>
                        </a:rPr>
                        <a:t>system operations</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data on the shape of electricity demand shows that demand is particularly ‘peaky’ (i.e. focused on particular hours of the day), this </a:t>
                      </a:r>
                      <a:r>
                        <a:rPr lang="en-GB" sz="1000" b="1" kern="1200" noProof="0" dirty="0">
                          <a:solidFill>
                            <a:schemeClr val="dk1"/>
                          </a:solidFill>
                          <a:latin typeface="+mn-lt"/>
                          <a:ea typeface="+mj-ea"/>
                          <a:cs typeface="+mj-cs"/>
                        </a:rPr>
                        <a:t>might indicate that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8" action="ppaction://hlinksldjump"/>
                        </a:rPr>
                        <a:t>system flexibility</a:t>
                      </a:r>
                      <a:r>
                        <a:rPr lang="en-GB" sz="1000" b="1" kern="1200" noProof="0" dirty="0">
                          <a:solidFill>
                            <a:srgbClr val="FF0000"/>
                          </a:solidFill>
                          <a:latin typeface="+mn-lt"/>
                          <a:ea typeface="+mj-ea"/>
                          <a:cs typeface="+mj-cs"/>
                        </a:rPr>
                        <a:t> </a:t>
                      </a:r>
                      <a:r>
                        <a:rPr lang="en-GB" sz="1000" b="1" kern="1200" noProof="0" dirty="0">
                          <a:solidFill>
                            <a:schemeClr val="dk1"/>
                          </a:solidFill>
                          <a:latin typeface="+mn-lt"/>
                          <a:ea typeface="+mj-ea"/>
                          <a:cs typeface="+mj-cs"/>
                        </a:rPr>
                        <a:t>is particularly important</a:t>
                      </a:r>
                      <a:r>
                        <a:rPr lang="en-GB" sz="1000" b="0" kern="1200" noProof="0" dirty="0">
                          <a:solidFill>
                            <a:schemeClr val="dk1"/>
                          </a:solidFill>
                          <a:latin typeface="+mn-lt"/>
                          <a:ea typeface="+mj-ea"/>
                          <a:cs typeface="+mj-cs"/>
                        </a:rPr>
                        <a:t>. This could help with shifting demand from peak hours to off-peak hours. Further information on interventions that might be required to improve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8" action="ppaction://hlinksldjump"/>
                        </a:rPr>
                        <a:t>system flexibility</a:t>
                      </a:r>
                      <a:r>
                        <a:rPr lang="en-GB" sz="1000" b="0" kern="1200" noProof="0" dirty="0">
                          <a:solidFill>
                            <a:schemeClr val="dk1"/>
                          </a:solidFill>
                          <a:latin typeface="+mn-lt"/>
                          <a:ea typeface="+mj-ea"/>
                          <a:cs typeface="+mj-cs"/>
                        </a:rPr>
                        <a:t> are provided in the guidance for that building block.</a:t>
                      </a:r>
                    </a:p>
                    <a:p>
                      <a:pPr marL="171450" indent="-171450">
                        <a:buFont typeface="Arial" panose="020B0604020202020204" pitchFamily="34" charset="0"/>
                        <a:buChar char="•"/>
                      </a:pPr>
                      <a:r>
                        <a:rPr lang="en-GB" sz="1000" b="0" kern="1200" noProof="0" dirty="0">
                          <a:solidFill>
                            <a:schemeClr val="tx1"/>
                          </a:solidFill>
                          <a:latin typeface="+mn-lt"/>
                          <a:ea typeface="+mj-ea"/>
                          <a:cs typeface="+mj-cs"/>
                        </a:rPr>
                        <a:t>In many countries other energy vectors, for example energy for </a:t>
                      </a:r>
                      <a:r>
                        <a:rPr lang="en-GB" sz="1000" b="0" kern="1200" noProof="0" dirty="0">
                          <a:solidFill>
                            <a:schemeClr val="tx1"/>
                          </a:solidFill>
                          <a:latin typeface="+mn-lt"/>
                          <a:ea typeface="+mj-ea"/>
                          <a:cs typeface="+mj-cs"/>
                          <a:hlinkClick r:id="rId9" action="ppaction://hlinksldjump"/>
                        </a:rPr>
                        <a:t>heating and cooling</a:t>
                      </a:r>
                      <a:r>
                        <a:rPr lang="en-GB" sz="1000" b="0" kern="1200" noProof="0" dirty="0">
                          <a:solidFill>
                            <a:schemeClr val="tx1"/>
                          </a:solidFill>
                          <a:latin typeface="+mn-lt"/>
                          <a:ea typeface="+mj-ea"/>
                          <a:cs typeface="+mj-cs"/>
                        </a:rPr>
                        <a:t> or the use of liquid fuels for transportation, might be higher or growing more rapidly than electricity demand. This should then be </a:t>
                      </a:r>
                      <a:r>
                        <a:rPr lang="en-GB" sz="1000" b="1" kern="1200" noProof="0" dirty="0">
                          <a:solidFill>
                            <a:schemeClr val="tx1"/>
                          </a:solidFill>
                          <a:latin typeface="+mn-lt"/>
                          <a:ea typeface="+mj-ea"/>
                          <a:cs typeface="+mj-cs"/>
                        </a:rPr>
                        <a:t>reflected in energy policy priorities</a:t>
                      </a:r>
                      <a:r>
                        <a:rPr lang="en-GB" sz="1000" b="0" kern="1200" noProof="0" dirty="0">
                          <a:solidFill>
                            <a:schemeClr val="tx1"/>
                          </a:solidFill>
                          <a:latin typeface="+mn-lt"/>
                          <a:ea typeface="+mj-ea"/>
                          <a:cs typeface="+mj-cs"/>
                        </a:rPr>
                        <a:t>, for example in </a:t>
                      </a:r>
                      <a:r>
                        <a:rPr lang="en-GB" sz="1000" b="0" kern="1200" noProof="0" dirty="0">
                          <a:solidFill>
                            <a:schemeClr val="tx1"/>
                          </a:solidFill>
                          <a:latin typeface="+mn-lt"/>
                          <a:ea typeface="+mj-ea"/>
                          <a:cs typeface="+mj-cs"/>
                          <a:hlinkClick r:id="rId5" action="ppaction://hlinksldjump"/>
                        </a:rPr>
                        <a:t>emissions reduction policies</a:t>
                      </a:r>
                      <a:r>
                        <a:rPr lang="en-GB" sz="1000" b="0" kern="1200" noProof="0" dirty="0">
                          <a:solidFill>
                            <a:schemeClr val="tx1"/>
                          </a:solidFill>
                          <a:latin typeface="+mn-lt"/>
                          <a:ea typeface="+mj-ea"/>
                          <a:cs typeface="+mj-cs"/>
                        </a:rPr>
                        <a:t>.</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78466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1.1. Demand-side participation (1 of 5)</a:t>
            </a:r>
          </a:p>
        </p:txBody>
      </p:sp>
      <p:pic>
        <p:nvPicPr>
          <p:cNvPr id="31" name="Picture 30">
            <a:extLst>
              <a:ext uri="{FF2B5EF4-FFF2-40B4-BE49-F238E27FC236}">
                <a16:creationId xmlns:a16="http://schemas.microsoft.com/office/drawing/2014/main" id="{9B74E41F-8836-FD4C-92FB-D3D55EDF8F87}"/>
              </a:ext>
            </a:extLst>
          </p:cNvPr>
          <p:cNvPicPr>
            <a:picLocks noChangeAspect="1"/>
          </p:cNvPicPr>
          <p:nvPr/>
        </p:nvPicPr>
        <p:blipFill>
          <a:blip r:embed="rId10" cstate="screen">
            <a:biLevel thresh="75000"/>
            <a:extLst>
              <a:ext uri="{BEBA8EAE-BF5A-486C-A8C5-ECC9F3942E4B}">
                <a14:imgProps xmlns:a14="http://schemas.microsoft.com/office/drawing/2010/main">
                  <a14:imgLayer r:embed="rId11">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4F46A0F4-9489-7C47-B405-85A589B5642B}"/>
              </a:ext>
            </a:extLst>
          </p:cNvPr>
          <p:cNvPicPr>
            <a:picLocks noChangeAspect="1"/>
          </p:cNvPicPr>
          <p:nvPr/>
        </p:nvPicPr>
        <p:blipFill>
          <a:blip r:embed="rId12" cstate="screen">
            <a:biLevel thresh="75000"/>
            <a:extLst>
              <a:ext uri="{BEBA8EAE-BF5A-486C-A8C5-ECC9F3942E4B}">
                <a14:imgProps xmlns:a14="http://schemas.microsoft.com/office/drawing/2010/main">
                  <a14:imgLayer r:embed="rId13">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41443BE2-D737-614B-B290-F9DB0A952133}"/>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20DEF2A1-C8EB-444D-A27A-106C75BFE68A}"/>
              </a:ext>
            </a:extLst>
          </p:cNvPr>
          <p:cNvPicPr>
            <a:picLocks noChangeAspect="1"/>
          </p:cNvPicPr>
          <p:nvPr/>
        </p:nvPicPr>
        <p:blipFill>
          <a:blip r:embed="rId16" cstate="screen">
            <a:biLevel thresh="75000"/>
            <a:extLst>
              <a:ext uri="{BEBA8EAE-BF5A-486C-A8C5-ECC9F3942E4B}">
                <a14:imgProps xmlns:a14="http://schemas.microsoft.com/office/drawing/2010/main">
                  <a14:imgLayer r:embed="rId17">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7405BDB9-AA7E-F547-A6F9-C1BFCA770783}"/>
              </a:ext>
            </a:extLst>
          </p:cNvPr>
          <p:cNvPicPr>
            <a:picLocks noChangeAspect="1"/>
          </p:cNvPicPr>
          <p:nvPr/>
        </p:nvPicPr>
        <p:blipFill>
          <a:blip r:embed="rId18" cstate="screen">
            <a:biLevel thresh="75000"/>
            <a:extLst>
              <a:ext uri="{BEBA8EAE-BF5A-486C-A8C5-ECC9F3942E4B}">
                <a14:imgProps xmlns:a14="http://schemas.microsoft.com/office/drawing/2010/main">
                  <a14:imgLayer r:embed="rId19">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C7C11E01-9374-A543-9843-952A377ABF71}"/>
              </a:ext>
            </a:extLst>
          </p:cNvPr>
          <p:cNvPicPr>
            <a:picLocks noChangeAspect="1"/>
          </p:cNvPicPr>
          <p:nvPr/>
        </p:nvPicPr>
        <p:blipFill>
          <a:blip r:embed="rId20" cstate="screen">
            <a:lum bright="70000" contrast="-70000"/>
            <a:extLst>
              <a:ext uri="{BEBA8EAE-BF5A-486C-A8C5-ECC9F3942E4B}">
                <a14:imgProps xmlns:a14="http://schemas.microsoft.com/office/drawing/2010/main">
                  <a14:imgLayer r:embed="rId21">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7" name="Content Placeholder 66">
            <a:extLst>
              <a:ext uri="{FF2B5EF4-FFF2-40B4-BE49-F238E27FC236}">
                <a16:creationId xmlns:a16="http://schemas.microsoft.com/office/drawing/2014/main" id="{164B5149-9996-4091-ADCE-5D81D8A01270}"/>
              </a:ext>
            </a:extLst>
          </p:cNvPr>
          <p:cNvSpPr txBox="1">
            <a:spLocks/>
          </p:cNvSpPr>
          <p:nvPr/>
        </p:nvSpPr>
        <p:spPr>
          <a:xfrm>
            <a:off x="450850" y="1567927"/>
            <a:ext cx="9791700" cy="340496"/>
          </a:xfrm>
          <a:prstGeom prst="rect">
            <a:avLst/>
          </a:prstGeom>
        </p:spPr>
        <p:txBody>
          <a:bodyPr vert="horz" lIns="0" tIns="0" rIns="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r>
              <a:rPr lang="en-GB" dirty="0"/>
              <a:t>Following this guidance, an </a:t>
            </a:r>
            <a:r>
              <a:rPr lang="en-GB" dirty="0">
                <a:hlinkClick r:id="rId22" action="ppaction://hlinksldjump"/>
              </a:rPr>
              <a:t>overview of the key considerations for each component of demand</a:t>
            </a:r>
            <a:r>
              <a:rPr lang="en-GB" dirty="0"/>
              <a:t> is also presented. These summaries cover the components of demand as presented in the IEA’s energy balance statistics: industry, transport, residential, commercial and public services, and agriculture.</a:t>
            </a:r>
          </a:p>
        </p:txBody>
      </p:sp>
      <p:sp>
        <p:nvSpPr>
          <p:cNvPr id="49" name="Chevron 48">
            <a:hlinkClick r:id="rId23"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Tree>
    <p:extLst>
      <p:ext uri="{BB962C8B-B14F-4D97-AF65-F5344CB8AC3E}">
        <p14:creationId xmlns:p14="http://schemas.microsoft.com/office/powerpoint/2010/main" val="2876176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775606853"/>
              </p:ext>
            </p:extLst>
          </p:nvPr>
        </p:nvGraphicFramePr>
        <p:xfrm>
          <a:off x="450156" y="1620000"/>
          <a:ext cx="9847532" cy="5389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54853">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1"/>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1"/>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1"/>
                    </a:solidFill>
                  </a:tcPr>
                </a:tc>
                <a:extLst>
                  <a:ext uri="{0D108BD9-81ED-4DB2-BD59-A6C34878D82A}">
                    <a16:rowId xmlns:a16="http://schemas.microsoft.com/office/drawing/2014/main" val="559539109"/>
                  </a:ext>
                </a:extLst>
              </a:tr>
              <a:tr h="154853">
                <a:tc gridSpan="3">
                  <a:txBody>
                    <a:bodyPr/>
                    <a:lstStyle/>
                    <a:p>
                      <a:pPr marL="0" indent="0">
                        <a:buFont typeface="Arial" panose="020B0604020202020204" pitchFamily="34" charset="0"/>
                        <a:buNone/>
                      </a:pPr>
                      <a:r>
                        <a:rPr lang="en-GB" sz="1000" b="1" noProof="0" dirty="0">
                          <a:latin typeface="+mn-lt"/>
                        </a:rPr>
                        <a:t>To what extend is demand ‘masked’ by the use of diesel generators and other ‘behind-the-meter’ or off-grid generation?</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marT="36000" marB="36000"/>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marT="36000" marB="36000"/>
                </a:tc>
                <a:extLst>
                  <a:ext uri="{0D108BD9-81ED-4DB2-BD59-A6C34878D82A}">
                    <a16:rowId xmlns:a16="http://schemas.microsoft.com/office/drawing/2014/main" val="333365711"/>
                  </a:ext>
                </a:extLst>
              </a:tr>
              <a:tr h="154853">
                <a:tc>
                  <a:txBody>
                    <a:bodyPr/>
                    <a:lstStyle/>
                    <a:p>
                      <a:pPr marL="171450" indent="-171450">
                        <a:buFont typeface="Arial" panose="020B0604020202020204" pitchFamily="34" charset="0"/>
                        <a:buChar char="•"/>
                      </a:pPr>
                      <a:r>
                        <a:rPr lang="en-GB" sz="1000" b="0" noProof="0" dirty="0">
                          <a:latin typeface="+mn-lt"/>
                        </a:rPr>
                        <a:t>Do electricity consumers use their own sources of generation if supply from the grid is unreliable and/or poor quality?</a:t>
                      </a:r>
                    </a:p>
                    <a:p>
                      <a:pPr marL="171450" indent="-171450">
                        <a:buFont typeface="Arial" panose="020B0604020202020204" pitchFamily="34" charset="0"/>
                        <a:buChar char="•"/>
                      </a:pPr>
                      <a:r>
                        <a:rPr lang="en-GB" sz="1000" b="0" noProof="0" dirty="0">
                          <a:latin typeface="+mn-lt"/>
                        </a:rPr>
                        <a:t>What types of generation are used? Are diesel generators dominant or are </a:t>
                      </a:r>
                      <a:r>
                        <a:rPr lang="en-GB" sz="1000" b="0" noProof="0" dirty="0">
                          <a:latin typeface="+mn-lt"/>
                          <a:hlinkClick r:id="rId2" action="ppaction://hlinksldjump"/>
                        </a:rPr>
                        <a:t>renewable</a:t>
                      </a:r>
                      <a:r>
                        <a:rPr lang="en-GB" sz="1000" b="0" noProof="0" dirty="0">
                          <a:latin typeface="+mn-lt"/>
                        </a:rPr>
                        <a:t> generation sources also used?</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tx1"/>
                          </a:solidFill>
                          <a:latin typeface="+mn-lt"/>
                          <a:ea typeface="+mj-ea"/>
                          <a:cs typeface="+mj-cs"/>
                        </a:rPr>
                        <a:t>The IEA’s energy balance data can be used to evaluate the quantity of oil products used outside of the electricity generation sector, which can provide an indication of how widely used diesel generators are. Other uses of oil products (for example in industrial processes) should be considered when performing this analysis.</a:t>
                      </a:r>
                    </a:p>
                    <a:p>
                      <a:pPr marL="171450" indent="-171450">
                        <a:buFont typeface="Arial" panose="020B0604020202020204" pitchFamily="34" charset="0"/>
                        <a:buChar char="•"/>
                      </a:pPr>
                      <a:r>
                        <a:rPr lang="en-GB" sz="1000" kern="1200" noProof="0" dirty="0">
                          <a:solidFill>
                            <a:schemeClr val="tx1"/>
                          </a:solidFill>
                          <a:latin typeface="+mn-lt"/>
                          <a:ea typeface="+mj-ea"/>
                          <a:cs typeface="+mj-cs"/>
                        </a:rPr>
                        <a:t>Granular data is likely to be missing in many countries, but conversations with a sample of businesses and/or households can be helpful in understanding the reasons for their use and how they are used.</a:t>
                      </a:r>
                    </a:p>
                    <a:p>
                      <a:pPr marL="171450" indent="-171450">
                        <a:buFont typeface="Arial" panose="020B0604020202020204" pitchFamily="34" charset="0"/>
                        <a:buChar char="•"/>
                      </a:pPr>
                      <a:r>
                        <a:rPr lang="en-GB" sz="1000" kern="1200" noProof="0" dirty="0">
                          <a:solidFill>
                            <a:schemeClr val="tx1"/>
                          </a:solidFill>
                          <a:latin typeface="+mn-lt"/>
                          <a:ea typeface="+mj-ea"/>
                          <a:cs typeface="+mj-cs"/>
                        </a:rPr>
                        <a:t>Engagement with companies selling generators and/or other electricity generation solutions will also help with understanding who is buying what equipment.</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noProof="0" dirty="0">
                          <a:solidFill>
                            <a:schemeClr val="tx1"/>
                          </a:solidFill>
                          <a:latin typeface="+mn-lt"/>
                          <a:ea typeface="+mj-ea"/>
                          <a:cs typeface="+mj-cs"/>
                        </a:rPr>
                        <a:t>Where there is lack of data over the use of diesel generators, </a:t>
                      </a:r>
                      <a:r>
                        <a:rPr lang="en-GB" sz="1000" b="1" kern="1200" noProof="0" dirty="0">
                          <a:solidFill>
                            <a:schemeClr val="tx1"/>
                          </a:solidFill>
                          <a:latin typeface="+mn-lt"/>
                          <a:ea typeface="+mj-ea"/>
                          <a:cs typeface="+mj-cs"/>
                        </a:rPr>
                        <a:t>surveys can help to build a robust evidence base</a:t>
                      </a:r>
                      <a:r>
                        <a:rPr lang="en-GB" sz="1000" kern="1200" noProof="0" dirty="0">
                          <a:solidFill>
                            <a:schemeClr val="tx1"/>
                          </a:solidFill>
                          <a:latin typeface="+mn-lt"/>
                          <a:ea typeface="+mj-ea"/>
                          <a:cs typeface="+mj-cs"/>
                        </a:rPr>
                        <a:t>, which can be used to help improve </a:t>
                      </a:r>
                      <a:r>
                        <a:rPr lang="en-GB" sz="1000" kern="1200" noProof="0" dirty="0">
                          <a:solidFill>
                            <a:schemeClr val="tx1"/>
                          </a:solidFill>
                          <a:latin typeface="+mn-lt"/>
                          <a:ea typeface="+mj-ea"/>
                          <a:cs typeface="+mj-cs"/>
                          <a:hlinkClick r:id="rId3" action="ppaction://hlinksldjump"/>
                        </a:rPr>
                        <a:t>planning and forecasting</a:t>
                      </a:r>
                      <a:r>
                        <a:rPr lang="en-GB" sz="1000" kern="1200" noProof="0" dirty="0">
                          <a:solidFill>
                            <a:schemeClr val="tx1"/>
                          </a:solidFill>
                          <a:latin typeface="+mn-lt"/>
                          <a:ea typeface="+mj-ea"/>
                          <a:cs typeface="+mj-cs"/>
                        </a:rPr>
                        <a:t>. The data can also help to inform improved policy-making, for example </a:t>
                      </a:r>
                      <a:r>
                        <a:rPr lang="en-GB" sz="1000" kern="1200" noProof="0" dirty="0">
                          <a:solidFill>
                            <a:schemeClr val="tx1"/>
                          </a:solidFill>
                          <a:latin typeface="+mn-lt"/>
                          <a:ea typeface="+mj-ea"/>
                          <a:cs typeface="+mj-cs"/>
                          <a:hlinkClick r:id="rId4" action="ppaction://hlinksldjump"/>
                        </a:rPr>
                        <a:t>energy access policy</a:t>
                      </a:r>
                      <a:r>
                        <a:rPr lang="en-GB" sz="1000" kern="1200" noProof="0" dirty="0">
                          <a:solidFill>
                            <a:schemeClr val="tx1"/>
                          </a:solidFill>
                          <a:latin typeface="+mn-lt"/>
                          <a:ea typeface="+mj-ea"/>
                          <a:cs typeface="+mj-cs"/>
                        </a:rPr>
                        <a:t> and </a:t>
                      </a:r>
                      <a:r>
                        <a:rPr lang="en-GB" sz="1000" kern="1200" noProof="0" dirty="0">
                          <a:solidFill>
                            <a:schemeClr val="tx1"/>
                          </a:solidFill>
                          <a:latin typeface="+mn-lt"/>
                          <a:ea typeface="+mj-ea"/>
                          <a:cs typeface="+mj-cs"/>
                          <a:hlinkClick r:id="rId5" action="ppaction://hlinksldjump"/>
                        </a:rPr>
                        <a:t>emissions reduction policy</a:t>
                      </a:r>
                      <a:r>
                        <a:rPr lang="en-GB" sz="1000" kern="1200" noProof="0" dirty="0">
                          <a:solidFill>
                            <a:schemeClr val="tx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Where the use of behind-the-meter generation is widespread and where </a:t>
                      </a:r>
                      <a:r>
                        <a:rPr lang="en-GB" sz="1000" b="1" kern="1200" noProof="0" dirty="0">
                          <a:solidFill>
                            <a:schemeClr val="dk1"/>
                          </a:solidFill>
                          <a:latin typeface="+mn-lt"/>
                          <a:ea typeface="+mj-ea"/>
                          <a:cs typeface="+mj-cs"/>
                          <a:hlinkClick r:id="rId2" action="ppaction://hlinksldjump"/>
                        </a:rPr>
                        <a:t>renewable power generation</a:t>
                      </a:r>
                      <a:r>
                        <a:rPr lang="en-GB" sz="1000" b="1" kern="1200" noProof="0" dirty="0">
                          <a:solidFill>
                            <a:schemeClr val="dk1"/>
                          </a:solidFill>
                          <a:latin typeface="+mn-lt"/>
                          <a:ea typeface="+mj-ea"/>
                          <a:cs typeface="+mj-cs"/>
                        </a:rPr>
                        <a:t> could play a greater role, </a:t>
                      </a:r>
                      <a:r>
                        <a:rPr lang="en-GB" sz="1000" b="1" kern="1200" noProof="0" dirty="0">
                          <a:solidFill>
                            <a:schemeClr val="dk1"/>
                          </a:solidFill>
                          <a:latin typeface="+mn-lt"/>
                          <a:ea typeface="+mj-ea"/>
                          <a:cs typeface="+mj-cs"/>
                          <a:hlinkClick r:id="rId6" action="ppaction://hlinksldjump"/>
                        </a:rPr>
                        <a:t>incentives or subsidies</a:t>
                      </a:r>
                      <a:r>
                        <a:rPr lang="en-GB" sz="1000" b="1" kern="1200" noProof="0" dirty="0">
                          <a:solidFill>
                            <a:schemeClr val="dk1"/>
                          </a:solidFill>
                          <a:latin typeface="+mn-lt"/>
                          <a:ea typeface="+mj-ea"/>
                          <a:cs typeface="+mj-cs"/>
                        </a:rPr>
                        <a:t> could be considered to encourage this </a:t>
                      </a:r>
                      <a:r>
                        <a:rPr lang="en-GB" sz="1000" b="0" kern="1200" noProof="0" dirty="0">
                          <a:solidFill>
                            <a:schemeClr val="dk1"/>
                          </a:solidFill>
                          <a:latin typeface="+mn-lt"/>
                          <a:ea typeface="+mj-ea"/>
                          <a:cs typeface="+mj-cs"/>
                        </a:rPr>
                        <a:t>(e.g. through net metering). However, there is a risk that such policies can be regressive (as well-off households and businesses are more likely to have the capital to invest in renewables) so such schemes need to be designed carefully.</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09703839"/>
                  </a:ext>
                </a:extLst>
              </a:tr>
              <a:tr h="154853">
                <a:tc gridSpan="3">
                  <a:txBody>
                    <a:bodyPr/>
                    <a:lstStyle/>
                    <a:p>
                      <a:pPr marL="0" indent="0">
                        <a:buFont typeface="Arial" panose="020B0604020202020204" pitchFamily="34" charset="0"/>
                        <a:buNone/>
                      </a:pPr>
                      <a:r>
                        <a:rPr lang="en-GB" sz="1000" b="1" noProof="0" dirty="0">
                          <a:latin typeface="+mn-lt"/>
                        </a:rPr>
                        <a:t>Are there material gaps in data covering energy demand?</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hMerge="1">
                  <a:txBody>
                    <a:bodyPr/>
                    <a:lstStyle/>
                    <a:p>
                      <a:pPr marL="171450" indent="-171450">
                        <a:buFont typeface="Arial" panose="020B0604020202020204" pitchFamily="34" charset="0"/>
                        <a:buChar char="•"/>
                      </a:pPr>
                      <a:endParaRPr lang="en-GB" sz="1000" kern="1200" noProof="0" dirty="0">
                        <a:solidFill>
                          <a:schemeClr val="tx1"/>
                        </a:solidFill>
                        <a:latin typeface="+mn-lt"/>
                        <a:ea typeface="+mj-ea"/>
                        <a:cs typeface="+mj-cs"/>
                      </a:endParaRP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hMerge="1">
                  <a:txBody>
                    <a:bodyPr/>
                    <a:lstStyle/>
                    <a:p>
                      <a:pPr marL="171450" indent="-171450">
                        <a:buFont typeface="Arial" panose="020B0604020202020204" pitchFamily="34" charset="0"/>
                        <a:buChar char="•"/>
                      </a:pPr>
                      <a:endParaRPr lang="en-GB" sz="1000" b="0" kern="1200" noProof="0" dirty="0">
                        <a:solidFill>
                          <a:schemeClr val="dk1"/>
                        </a:solidFill>
                        <a:latin typeface="+mn-lt"/>
                        <a:ea typeface="+mj-ea"/>
                        <a:cs typeface="+mj-cs"/>
                      </a:endParaRP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36742366"/>
                  </a:ext>
                </a:extLst>
              </a:tr>
              <a:tr h="154853">
                <a:tc>
                  <a:txBody>
                    <a:bodyPr/>
                    <a:lstStyle/>
                    <a:p>
                      <a:pPr marL="171450" indent="-171450">
                        <a:buFont typeface="Arial" panose="020B0604020202020204" pitchFamily="34" charset="0"/>
                        <a:buChar char="•"/>
                      </a:pPr>
                      <a:r>
                        <a:rPr lang="en-GB" sz="1000" b="0" noProof="0" dirty="0">
                          <a:latin typeface="+mn-lt"/>
                        </a:rPr>
                        <a:t>Is there good data on electricity demand that is met by behind-the-meter generation?</a:t>
                      </a:r>
                    </a:p>
                    <a:p>
                      <a:pPr marL="171450" indent="-171450">
                        <a:buFont typeface="Arial" panose="020B0604020202020204" pitchFamily="34" charset="0"/>
                        <a:buChar char="•"/>
                      </a:pPr>
                      <a:r>
                        <a:rPr lang="en-GB" sz="1000" b="0" noProof="0" dirty="0">
                          <a:latin typeface="+mn-lt"/>
                        </a:rPr>
                        <a:t>Is there good data on electricity demand covered by </a:t>
                      </a:r>
                      <a:r>
                        <a:rPr lang="en-GB" sz="1000" b="0" noProof="0" dirty="0">
                          <a:latin typeface="+mn-lt"/>
                          <a:hlinkClick r:id="rId7" action="ppaction://hlinksldjump"/>
                        </a:rPr>
                        <a:t>decentralised mini-grids</a:t>
                      </a:r>
                      <a:r>
                        <a:rPr lang="en-GB" sz="1000" b="0" noProof="0" dirty="0">
                          <a:latin typeface="+mn-lt"/>
                        </a:rPr>
                        <a:t> and </a:t>
                      </a:r>
                      <a:r>
                        <a:rPr lang="en-GB" sz="1000" b="0" noProof="0" dirty="0">
                          <a:latin typeface="+mn-lt"/>
                          <a:hlinkClick r:id="rId8" action="ppaction://hlinksldjump"/>
                        </a:rPr>
                        <a:t>stand-alone systems</a:t>
                      </a:r>
                      <a:r>
                        <a:rPr lang="en-GB" sz="1000" b="0" noProof="0" dirty="0">
                          <a:latin typeface="+mn-lt"/>
                        </a:rPr>
                        <a:t>?</a:t>
                      </a:r>
                    </a:p>
                    <a:p>
                      <a:pPr marL="171450" indent="-171450">
                        <a:buFont typeface="Arial" panose="020B0604020202020204" pitchFamily="34" charset="0"/>
                        <a:buChar char="•"/>
                      </a:pPr>
                      <a:r>
                        <a:rPr lang="en-GB" sz="1000" b="0" noProof="0" dirty="0">
                          <a:latin typeface="+mn-lt"/>
                        </a:rPr>
                        <a:t>Does demand data cover industrial energy consumption that is met by onsite installations, for example boilers used to generate steam for industrial processes?</a:t>
                      </a:r>
                    </a:p>
                    <a:p>
                      <a:pPr marL="171450" indent="-171450">
                        <a:buFont typeface="Arial" panose="020B0604020202020204" pitchFamily="34" charset="0"/>
                        <a:buChar char="•"/>
                      </a:pPr>
                      <a:r>
                        <a:rPr lang="en-GB" sz="1000" b="0" noProof="0" dirty="0">
                          <a:latin typeface="+mn-lt"/>
                        </a:rPr>
                        <a:t>Is biomass properly covered in demand data, in particular the use of traditional biomass for </a:t>
                      </a:r>
                      <a:r>
                        <a:rPr lang="en-GB" sz="1000" b="0" noProof="0" dirty="0">
                          <a:latin typeface="+mn-lt"/>
                          <a:hlinkClick r:id="rId9" action="ppaction://hlinksldjump"/>
                        </a:rPr>
                        <a:t>decentralised heating and cooking</a:t>
                      </a:r>
                      <a:r>
                        <a:rPr lang="en-GB" sz="1000" b="0" noProof="0" dirty="0">
                          <a:latin typeface="+mn-lt"/>
                        </a:rPr>
                        <a:t>?</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kern="1200" noProof="0" dirty="0">
                          <a:solidFill>
                            <a:schemeClr val="tx1"/>
                          </a:solidFill>
                          <a:latin typeface="+mn-lt"/>
                          <a:ea typeface="+mj-ea"/>
                          <a:cs typeface="+mj-cs"/>
                        </a:rPr>
                        <a:t>As noted above, the IEA’s energy balance data can be used to estimate the prevalence decentralised generators using liquid fuels.</a:t>
                      </a:r>
                    </a:p>
                    <a:p>
                      <a:pPr marL="171450" indent="-171450">
                        <a:buFont typeface="Arial" panose="020B0604020202020204" pitchFamily="34" charset="0"/>
                        <a:buChar char="•"/>
                      </a:pPr>
                      <a:r>
                        <a:rPr lang="en-GB" sz="1000" kern="1200" noProof="0" dirty="0">
                          <a:solidFill>
                            <a:schemeClr val="tx1"/>
                          </a:solidFill>
                          <a:latin typeface="+mn-lt"/>
                          <a:ea typeface="+mj-ea"/>
                          <a:cs typeface="+mj-cs"/>
                        </a:rPr>
                        <a:t>A survey of industrial and manufacturing energy users might be useful in understanding demand for energy and identifying any gaps in sector-wide analysis, which might only cover energy that is delivered using centralised infrastructure.</a:t>
                      </a:r>
                    </a:p>
                    <a:p>
                      <a:pPr marL="171450" indent="-171450">
                        <a:buFont typeface="Arial" panose="020B0604020202020204" pitchFamily="34" charset="0"/>
                        <a:buChar char="•"/>
                      </a:pPr>
                      <a:r>
                        <a:rPr lang="en-GB" sz="1000" kern="1200" noProof="0" dirty="0">
                          <a:solidFill>
                            <a:schemeClr val="tx1"/>
                          </a:solidFill>
                          <a:latin typeface="+mn-lt"/>
                          <a:ea typeface="+mj-ea"/>
                          <a:cs typeface="+mj-cs"/>
                        </a:rPr>
                        <a:t>Similarly, a survey of residential energy users may help to identify energy demand that is not captured in energy demand analyses.</a:t>
                      </a:r>
                    </a:p>
                    <a:p>
                      <a:pPr marL="171450" indent="-171450">
                        <a:buFont typeface="Arial" panose="020B0604020202020204" pitchFamily="34" charset="0"/>
                        <a:buChar char="•"/>
                      </a:pPr>
                      <a:r>
                        <a:rPr lang="en-GB" sz="1000" kern="1200" noProof="0" dirty="0">
                          <a:solidFill>
                            <a:schemeClr val="tx1"/>
                          </a:solidFill>
                          <a:latin typeface="+mn-lt"/>
                          <a:ea typeface="+mj-ea"/>
                          <a:cs typeface="+mj-cs"/>
                        </a:rPr>
                        <a:t>Donors who have been engaged in the sector for a longer period of time may be aware of gaps in the data and where there is additional energy demand that is not captured by the data.</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Where there are significant gaps in the understanding of energy demand,</a:t>
                      </a:r>
                      <a:r>
                        <a:rPr lang="en-GB" sz="1000" b="1" kern="1200" noProof="0" dirty="0">
                          <a:solidFill>
                            <a:schemeClr val="dk1"/>
                          </a:solidFill>
                          <a:latin typeface="+mn-lt"/>
                          <a:ea typeface="+mj-ea"/>
                          <a:cs typeface="+mj-cs"/>
                        </a:rPr>
                        <a:t> detailed surveys of businesses and/or households </a:t>
                      </a:r>
                      <a:r>
                        <a:rPr lang="en-GB" sz="1000" b="0" kern="1200" noProof="0" dirty="0">
                          <a:solidFill>
                            <a:schemeClr val="dk1"/>
                          </a:solidFill>
                          <a:latin typeface="+mn-lt"/>
                          <a:ea typeface="+mj-ea"/>
                          <a:cs typeface="+mj-cs"/>
                        </a:rPr>
                        <a:t>could be funded to fill in these data gaps. Improved data could help to inform better energy policy, and to identify priority issues to be addressed in the sector.</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32699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1.1. Demand-side participation (2 of 5)</a:t>
            </a:r>
          </a:p>
        </p:txBody>
      </p:sp>
      <p:pic>
        <p:nvPicPr>
          <p:cNvPr id="84" name="Picture 83">
            <a:extLst>
              <a:ext uri="{FF2B5EF4-FFF2-40B4-BE49-F238E27FC236}">
                <a16:creationId xmlns:a16="http://schemas.microsoft.com/office/drawing/2014/main" id="{35E7C309-01C5-D140-AD87-F8F651771431}"/>
              </a:ext>
            </a:extLst>
          </p:cNvPr>
          <p:cNvPicPr>
            <a:picLocks noChangeAspect="1"/>
          </p:cNvPicPr>
          <p:nvPr/>
        </p:nvPicPr>
        <p:blipFill>
          <a:blip r:embed="rId10" cstate="screen">
            <a:biLevel thresh="75000"/>
            <a:extLst>
              <a:ext uri="{BEBA8EAE-BF5A-486C-A8C5-ECC9F3942E4B}">
                <a14:imgProps xmlns:a14="http://schemas.microsoft.com/office/drawing/2010/main">
                  <a14:imgLayer r:embed="rId11">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85" name="Picture 84">
            <a:extLst>
              <a:ext uri="{FF2B5EF4-FFF2-40B4-BE49-F238E27FC236}">
                <a16:creationId xmlns:a16="http://schemas.microsoft.com/office/drawing/2014/main" id="{89BE6FFA-A40A-9248-BFB6-A1FF3FB7E2C7}"/>
              </a:ext>
            </a:extLst>
          </p:cNvPr>
          <p:cNvPicPr>
            <a:picLocks noChangeAspect="1"/>
          </p:cNvPicPr>
          <p:nvPr/>
        </p:nvPicPr>
        <p:blipFill>
          <a:blip r:embed="rId12" cstate="screen">
            <a:biLevel thresh="75000"/>
            <a:extLst>
              <a:ext uri="{BEBA8EAE-BF5A-486C-A8C5-ECC9F3942E4B}">
                <a14:imgProps xmlns:a14="http://schemas.microsoft.com/office/drawing/2010/main">
                  <a14:imgLayer r:embed="rId13">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6" name="Picture 85">
            <a:extLst>
              <a:ext uri="{FF2B5EF4-FFF2-40B4-BE49-F238E27FC236}">
                <a16:creationId xmlns:a16="http://schemas.microsoft.com/office/drawing/2014/main" id="{7152AE70-22C9-1F4C-9505-4D44F295BF3B}"/>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87" name="Picture 86">
            <a:extLst>
              <a:ext uri="{FF2B5EF4-FFF2-40B4-BE49-F238E27FC236}">
                <a16:creationId xmlns:a16="http://schemas.microsoft.com/office/drawing/2014/main" id="{3E82D323-9747-C143-A152-81C02F5EE1F9}"/>
              </a:ext>
            </a:extLst>
          </p:cNvPr>
          <p:cNvPicPr>
            <a:picLocks noChangeAspect="1"/>
          </p:cNvPicPr>
          <p:nvPr/>
        </p:nvPicPr>
        <p:blipFill>
          <a:blip r:embed="rId16" cstate="screen">
            <a:biLevel thresh="75000"/>
            <a:extLst>
              <a:ext uri="{BEBA8EAE-BF5A-486C-A8C5-ECC9F3942E4B}">
                <a14:imgProps xmlns:a14="http://schemas.microsoft.com/office/drawing/2010/main">
                  <a14:imgLayer r:embed="rId17">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88" name="Picture 87">
            <a:extLst>
              <a:ext uri="{FF2B5EF4-FFF2-40B4-BE49-F238E27FC236}">
                <a16:creationId xmlns:a16="http://schemas.microsoft.com/office/drawing/2014/main" id="{4C452D3D-F69C-644C-9238-AA0C6FFC9712}"/>
              </a:ext>
            </a:extLst>
          </p:cNvPr>
          <p:cNvPicPr>
            <a:picLocks noChangeAspect="1"/>
          </p:cNvPicPr>
          <p:nvPr/>
        </p:nvPicPr>
        <p:blipFill>
          <a:blip r:embed="rId18" cstate="screen">
            <a:biLevel thresh="75000"/>
            <a:extLst>
              <a:ext uri="{BEBA8EAE-BF5A-486C-A8C5-ECC9F3942E4B}">
                <a14:imgProps xmlns:a14="http://schemas.microsoft.com/office/drawing/2010/main">
                  <a14:imgLayer r:embed="rId19">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89" name="Picture 88">
            <a:extLst>
              <a:ext uri="{FF2B5EF4-FFF2-40B4-BE49-F238E27FC236}">
                <a16:creationId xmlns:a16="http://schemas.microsoft.com/office/drawing/2014/main" id="{1A454E4D-99DC-194A-9664-EACC8F66B390}"/>
              </a:ext>
            </a:extLst>
          </p:cNvPr>
          <p:cNvPicPr>
            <a:picLocks noChangeAspect="1"/>
          </p:cNvPicPr>
          <p:nvPr/>
        </p:nvPicPr>
        <p:blipFill>
          <a:blip r:embed="rId20" cstate="screen">
            <a:lum bright="70000" contrast="-70000"/>
            <a:extLst>
              <a:ext uri="{BEBA8EAE-BF5A-486C-A8C5-ECC9F3942E4B}">
                <a14:imgProps xmlns:a14="http://schemas.microsoft.com/office/drawing/2010/main">
                  <a14:imgLayer r:embed="rId21">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98" name="Rectangle 97">
            <a:hlinkClick r:id="rId22" action="ppaction://hlinksldjump" highlightClick="1"/>
          </p:cNvPr>
          <p:cNvSpPr/>
          <p:nvPr/>
        </p:nvSpPr>
        <p:spPr bwMode="ltGray">
          <a:xfrm>
            <a:off x="450157" y="15033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Introduction</a:t>
            </a:r>
          </a:p>
        </p:txBody>
      </p:sp>
      <p:sp>
        <p:nvSpPr>
          <p:cNvPr id="99" name="Rectangle 98">
            <a:hlinkClick r:id="rId23" action="ppaction://hlinksldjump" highlightClick="1"/>
          </p:cNvPr>
          <p:cNvSpPr/>
          <p:nvPr/>
        </p:nvSpPr>
        <p:spPr bwMode="ltGray">
          <a:xfrm>
            <a:off x="780135"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High-level assessment</a:t>
            </a:r>
          </a:p>
        </p:txBody>
      </p:sp>
      <p:sp>
        <p:nvSpPr>
          <p:cNvPr id="100" name="Rectangle 99">
            <a:hlinkClick r:id="rId24" action="ppaction://hlinksldjump" highlightClick="1"/>
          </p:cNvPr>
          <p:cNvSpPr/>
          <p:nvPr/>
        </p:nvSpPr>
        <p:spPr bwMode="ltGray">
          <a:xfrm>
            <a:off x="1114426"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Detailed assessment</a:t>
            </a:r>
          </a:p>
        </p:txBody>
      </p:sp>
      <p:sp>
        <p:nvSpPr>
          <p:cNvPr id="101" name="Rectangle 100">
            <a:hlinkClick r:id="rId25" action="ppaction://hlinksldjump" highlightClick="1"/>
          </p:cNvPr>
          <p:cNvSpPr/>
          <p:nvPr/>
        </p:nvSpPr>
        <p:spPr bwMode="ltGray">
          <a:xfrm>
            <a:off x="10010007" y="145472"/>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Glossary</a:t>
            </a:r>
          </a:p>
        </p:txBody>
      </p:sp>
      <p:sp>
        <p:nvSpPr>
          <p:cNvPr id="102" name="Chevron 101">
            <a:hlinkClick r:id="rId4" action="ppaction://hlinksldjump" highlightClick="1"/>
            <a:extLst>
              <a:ext uri="{FF2B5EF4-FFF2-40B4-BE49-F238E27FC236}">
                <a16:creationId xmlns:a16="http://schemas.microsoft.com/office/drawing/2014/main" id="{B72C6386-FE33-574A-9CC0-18FE49DFEE30}"/>
              </a:ext>
            </a:extLst>
          </p:cNvPr>
          <p:cNvSpPr/>
          <p:nvPr/>
        </p:nvSpPr>
        <p:spPr bwMode="ltGray">
          <a:xfrm>
            <a:off x="139965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2.1. Energy access policy</a:t>
            </a:r>
          </a:p>
        </p:txBody>
      </p:sp>
      <p:sp>
        <p:nvSpPr>
          <p:cNvPr id="103" name="Chevron 102">
            <a:hlinkClick r:id="rId5" action="ppaction://hlinksldjump" highlightClick="1"/>
            <a:extLst>
              <a:ext uri="{FF2B5EF4-FFF2-40B4-BE49-F238E27FC236}">
                <a16:creationId xmlns:a16="http://schemas.microsoft.com/office/drawing/2014/main" id="{3C1CFD33-965B-0F48-B831-F5A3AF3F8F4D}"/>
              </a:ext>
            </a:extLst>
          </p:cNvPr>
          <p:cNvSpPr/>
          <p:nvPr/>
        </p:nvSpPr>
        <p:spPr bwMode="ltGray">
          <a:xfrm>
            <a:off x="2340460"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2.2. Emissions reduction policy</a:t>
            </a:r>
          </a:p>
        </p:txBody>
      </p:sp>
      <p:sp>
        <p:nvSpPr>
          <p:cNvPr id="104" name="Chevron 103">
            <a:hlinkClick r:id="rId26" action="ppaction://hlinksldjump" highlightClick="1"/>
            <a:extLst>
              <a:ext uri="{FF2B5EF4-FFF2-40B4-BE49-F238E27FC236}">
                <a16:creationId xmlns:a16="http://schemas.microsoft.com/office/drawing/2014/main" id="{C959B533-A0ED-0C40-B284-8F79A7DEC37D}"/>
              </a:ext>
            </a:extLst>
          </p:cNvPr>
          <p:cNvSpPr/>
          <p:nvPr/>
        </p:nvSpPr>
        <p:spPr bwMode="ltGray">
          <a:xfrm>
            <a:off x="4222068"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2.4. Industrial strategy</a:t>
            </a:r>
          </a:p>
        </p:txBody>
      </p:sp>
      <p:sp>
        <p:nvSpPr>
          <p:cNvPr id="105" name="Chevron 104">
            <a:hlinkClick r:id="rId27" action="ppaction://hlinksldjump" highlightClick="1"/>
            <a:extLst>
              <a:ext uri="{FF2B5EF4-FFF2-40B4-BE49-F238E27FC236}">
                <a16:creationId xmlns:a16="http://schemas.microsoft.com/office/drawing/2014/main" id="{89A2A339-D4D5-6845-BB73-68760412F80A}"/>
              </a:ext>
            </a:extLst>
          </p:cNvPr>
          <p:cNvSpPr/>
          <p:nvPr/>
        </p:nvSpPr>
        <p:spPr bwMode="ltGray">
          <a:xfrm>
            <a:off x="3281264"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2.3. Energy efficiency policy</a:t>
            </a:r>
          </a:p>
        </p:txBody>
      </p:sp>
      <p:sp>
        <p:nvSpPr>
          <p:cNvPr id="106" name="Chevron 105">
            <a:hlinkClick r:id="rId28" action="ppaction://hlinksldjump" highlightClick="1"/>
            <a:extLst>
              <a:ext uri="{FF2B5EF4-FFF2-40B4-BE49-F238E27FC236}">
                <a16:creationId xmlns:a16="http://schemas.microsoft.com/office/drawing/2014/main" id="{EDE3D2B6-232B-A44E-AB10-1E38A68DFEF4}"/>
              </a:ext>
            </a:extLst>
          </p:cNvPr>
          <p:cNvSpPr/>
          <p:nvPr/>
        </p:nvSpPr>
        <p:spPr bwMode="ltGray">
          <a:xfrm>
            <a:off x="5162872"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2.5. Role of regulation</a:t>
            </a:r>
          </a:p>
        </p:txBody>
      </p:sp>
      <p:sp>
        <p:nvSpPr>
          <p:cNvPr id="107" name="Chevron 106">
            <a:hlinkClick r:id="rId3" action="ppaction://hlinksldjump" highlightClick="1"/>
            <a:extLst>
              <a:ext uri="{FF2B5EF4-FFF2-40B4-BE49-F238E27FC236}">
                <a16:creationId xmlns:a16="http://schemas.microsoft.com/office/drawing/2014/main" id="{C19CBA40-B1AE-6C44-87C7-A4F2212479D4}"/>
              </a:ext>
            </a:extLst>
          </p:cNvPr>
          <p:cNvSpPr/>
          <p:nvPr/>
        </p:nvSpPr>
        <p:spPr bwMode="ltGray">
          <a:xfrm>
            <a:off x="7044480"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2.7. Planning and forecasting</a:t>
            </a:r>
          </a:p>
        </p:txBody>
      </p:sp>
      <p:sp>
        <p:nvSpPr>
          <p:cNvPr id="108" name="Chevron 107">
            <a:hlinkClick r:id="rId29" action="ppaction://hlinksldjump" highlightClick="1"/>
            <a:extLst>
              <a:ext uri="{FF2B5EF4-FFF2-40B4-BE49-F238E27FC236}">
                <a16:creationId xmlns:a16="http://schemas.microsoft.com/office/drawing/2014/main" id="{47C9775D-F998-DD4A-A0A2-3979E610F9ED}"/>
              </a:ext>
            </a:extLst>
          </p:cNvPr>
          <p:cNvSpPr/>
          <p:nvPr/>
        </p:nvSpPr>
        <p:spPr bwMode="ltGray">
          <a:xfrm>
            <a:off x="610367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2.6. Regulatory incentives</a:t>
            </a:r>
          </a:p>
        </p:txBody>
      </p:sp>
      <p:sp>
        <p:nvSpPr>
          <p:cNvPr id="109" name="Chevron 108">
            <a:hlinkClick r:id="rId30" action="ppaction://hlinksldjump" highlightClick="1"/>
            <a:extLst>
              <a:ext uri="{FF2B5EF4-FFF2-40B4-BE49-F238E27FC236}">
                <a16:creationId xmlns:a16="http://schemas.microsoft.com/office/drawing/2014/main" id="{27C083A3-0CBE-A242-9EDA-705BC8D97C3F}"/>
              </a:ext>
            </a:extLst>
          </p:cNvPr>
          <p:cNvSpPr/>
          <p:nvPr/>
        </p:nvSpPr>
        <p:spPr bwMode="ltGray">
          <a:xfrm>
            <a:off x="1402426"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3.1. Procurement</a:t>
            </a:r>
          </a:p>
        </p:txBody>
      </p:sp>
      <p:sp>
        <p:nvSpPr>
          <p:cNvPr id="110" name="Chevron 109">
            <a:hlinkClick r:id="rId31" action="ppaction://hlinksldjump" highlightClick="1"/>
            <a:extLst>
              <a:ext uri="{FF2B5EF4-FFF2-40B4-BE49-F238E27FC236}">
                <a16:creationId xmlns:a16="http://schemas.microsoft.com/office/drawing/2014/main" id="{19701546-EF05-1E45-AC23-AE0653FB007F}"/>
              </a:ext>
            </a:extLst>
          </p:cNvPr>
          <p:cNvSpPr/>
          <p:nvPr/>
        </p:nvSpPr>
        <p:spPr bwMode="ltGray">
          <a:xfrm>
            <a:off x="5637827"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3.3. System operation</a:t>
            </a:r>
          </a:p>
        </p:txBody>
      </p:sp>
      <p:sp>
        <p:nvSpPr>
          <p:cNvPr id="111" name="Chevron 110">
            <a:hlinkClick r:id="rId32" action="ppaction://hlinksldjump" highlightClick="1"/>
            <a:extLst>
              <a:ext uri="{FF2B5EF4-FFF2-40B4-BE49-F238E27FC236}">
                <a16:creationId xmlns:a16="http://schemas.microsoft.com/office/drawing/2014/main" id="{69EFBC8D-46C6-3347-A62F-3A833AB1B845}"/>
              </a:ext>
            </a:extLst>
          </p:cNvPr>
          <p:cNvSpPr/>
          <p:nvPr/>
        </p:nvSpPr>
        <p:spPr bwMode="ltGray">
          <a:xfrm>
            <a:off x="3518679"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3.2. Market arrangements</a:t>
            </a:r>
          </a:p>
        </p:txBody>
      </p:sp>
      <p:sp>
        <p:nvSpPr>
          <p:cNvPr id="112" name="Chevron 111">
            <a:hlinkClick r:id="rId33"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
        <p:nvSpPr>
          <p:cNvPr id="113" name="Chevron 112">
            <a:hlinkClick r:id="rId34" action="ppaction://hlinksldjump" highlightClick="1"/>
            <a:extLst>
              <a:ext uri="{FF2B5EF4-FFF2-40B4-BE49-F238E27FC236}">
                <a16:creationId xmlns:a16="http://schemas.microsoft.com/office/drawing/2014/main" id="{2021567E-A5F7-5843-9006-9F1E7A314334}"/>
              </a:ext>
            </a:extLst>
          </p:cNvPr>
          <p:cNvSpPr/>
          <p:nvPr/>
        </p:nvSpPr>
        <p:spPr bwMode="ltGray">
          <a:xfrm>
            <a:off x="7985284"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2.8. Market design</a:t>
            </a:r>
          </a:p>
        </p:txBody>
      </p:sp>
      <p:sp>
        <p:nvSpPr>
          <p:cNvPr id="114" name="Chevron 113">
            <a:hlinkClick r:id="rId6" action="ppaction://hlinksldjump" highlightClick="1"/>
            <a:extLst>
              <a:ext uri="{FF2B5EF4-FFF2-40B4-BE49-F238E27FC236}">
                <a16:creationId xmlns:a16="http://schemas.microsoft.com/office/drawing/2014/main" id="{617AD74E-337E-8D41-8643-4067D5CAD91E}"/>
              </a:ext>
            </a:extLst>
          </p:cNvPr>
          <p:cNvSpPr/>
          <p:nvPr/>
        </p:nvSpPr>
        <p:spPr bwMode="ltGray">
          <a:xfrm>
            <a:off x="8926086" y="371471"/>
            <a:ext cx="102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2.9. Incentives and subsidies</a:t>
            </a:r>
          </a:p>
        </p:txBody>
      </p:sp>
      <p:sp>
        <p:nvSpPr>
          <p:cNvPr id="115" name="Chevron 114">
            <a:hlinkClick r:id="rId35" action="ppaction://hlinksldjump" highlightClick="1"/>
            <a:extLst>
              <a:ext uri="{FF2B5EF4-FFF2-40B4-BE49-F238E27FC236}">
                <a16:creationId xmlns:a16="http://schemas.microsoft.com/office/drawing/2014/main" id="{47DCCA30-C9C7-AF44-8722-18FECCB56171}"/>
              </a:ext>
            </a:extLst>
          </p:cNvPr>
          <p:cNvSpPr/>
          <p:nvPr/>
        </p:nvSpPr>
        <p:spPr bwMode="ltGray">
          <a:xfrm>
            <a:off x="7756086" y="590193"/>
            <a:ext cx="2196000" cy="1980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lumMod val="65000"/>
                  </a:schemeClr>
                </a:solidFill>
              </a:rPr>
              <a:t>3.4. Metering and revenue collection</a:t>
            </a:r>
          </a:p>
        </p:txBody>
      </p:sp>
      <p:sp>
        <p:nvSpPr>
          <p:cNvPr id="40" name="Chevron 65">
            <a:hlinkClick r:id="rId36" action="ppaction://hlinksldjump" highlightClick="1"/>
            <a:extLst>
              <a:ext uri="{FF2B5EF4-FFF2-40B4-BE49-F238E27FC236}">
                <a16:creationId xmlns:a16="http://schemas.microsoft.com/office/drawing/2014/main" id="{8B7A6057-6059-4BB3-AF83-6CCD2F707360}"/>
              </a:ext>
            </a:extLst>
          </p:cNvPr>
          <p:cNvSpPr/>
          <p:nvPr/>
        </p:nvSpPr>
        <p:spPr bwMode="ltGray">
          <a:xfrm>
            <a:off x="839269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4.10. Extraction of fossil fuels</a:t>
            </a:r>
          </a:p>
        </p:txBody>
      </p:sp>
      <p:sp>
        <p:nvSpPr>
          <p:cNvPr id="41" name="Chevron 66">
            <a:hlinkClick r:id="rId2" action="ppaction://hlinksldjump" highlightClick="1"/>
            <a:extLst>
              <a:ext uri="{FF2B5EF4-FFF2-40B4-BE49-F238E27FC236}">
                <a16:creationId xmlns:a16="http://schemas.microsoft.com/office/drawing/2014/main" id="{8F4E5521-509B-4467-A16D-5BE176B80B30}"/>
              </a:ext>
            </a:extLst>
          </p:cNvPr>
          <p:cNvSpPr/>
          <p:nvPr/>
        </p:nvSpPr>
        <p:spPr bwMode="ltGray">
          <a:xfrm>
            <a:off x="6803905"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4.8. Renewable energy</a:t>
            </a:r>
          </a:p>
        </p:txBody>
      </p:sp>
      <p:sp>
        <p:nvSpPr>
          <p:cNvPr id="42" name="Chevron 67">
            <a:hlinkClick r:id="rId37" action="ppaction://hlinksldjump" highlightClick="1"/>
            <a:extLst>
              <a:ext uri="{FF2B5EF4-FFF2-40B4-BE49-F238E27FC236}">
                <a16:creationId xmlns:a16="http://schemas.microsoft.com/office/drawing/2014/main" id="{AC142711-C0C4-4FE8-A15F-02FF4EC424AC}"/>
              </a:ext>
            </a:extLst>
          </p:cNvPr>
          <p:cNvSpPr/>
          <p:nvPr/>
        </p:nvSpPr>
        <p:spPr bwMode="ltGray">
          <a:xfrm>
            <a:off x="6036512"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a:solidFill>
                  <a:schemeClr val="bg1">
                    <a:lumMod val="65000"/>
                  </a:schemeClr>
                </a:solidFill>
              </a:rPr>
              <a:t>4.7. Non-renewable energy</a:t>
            </a:r>
          </a:p>
        </p:txBody>
      </p:sp>
      <p:sp>
        <p:nvSpPr>
          <p:cNvPr id="43" name="Chevron 68">
            <a:hlinkClick r:id="rId38" action="ppaction://hlinksldjump" highlightClick="1"/>
            <a:extLst>
              <a:ext uri="{FF2B5EF4-FFF2-40B4-BE49-F238E27FC236}">
                <a16:creationId xmlns:a16="http://schemas.microsoft.com/office/drawing/2014/main" id="{D69DFFDE-3A8B-4873-A24A-2EBEE840289D}"/>
              </a:ext>
            </a:extLst>
          </p:cNvPr>
          <p:cNvSpPr/>
          <p:nvPr/>
        </p:nvSpPr>
        <p:spPr bwMode="ltGray">
          <a:xfrm>
            <a:off x="5323119" y="799220"/>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4.6. System flexibility</a:t>
            </a:r>
          </a:p>
        </p:txBody>
      </p:sp>
      <p:sp>
        <p:nvSpPr>
          <p:cNvPr id="44" name="Chevron 69">
            <a:hlinkClick r:id="rId39" action="ppaction://hlinksldjump" highlightClick="1"/>
            <a:extLst>
              <a:ext uri="{FF2B5EF4-FFF2-40B4-BE49-F238E27FC236}">
                <a16:creationId xmlns:a16="http://schemas.microsoft.com/office/drawing/2014/main" id="{6EAE07E9-3D04-4B8E-A405-E9323A859A17}"/>
              </a:ext>
            </a:extLst>
          </p:cNvPr>
          <p:cNvSpPr/>
          <p:nvPr/>
        </p:nvSpPr>
        <p:spPr bwMode="ltGray">
          <a:xfrm>
            <a:off x="4555726"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4.5. Network infrastructure</a:t>
            </a:r>
          </a:p>
        </p:txBody>
      </p:sp>
      <p:sp>
        <p:nvSpPr>
          <p:cNvPr id="45" name="Chevron 70">
            <a:hlinkClick r:id="rId7" action="ppaction://hlinksldjump" highlightClick="1"/>
            <a:extLst>
              <a:ext uri="{FF2B5EF4-FFF2-40B4-BE49-F238E27FC236}">
                <a16:creationId xmlns:a16="http://schemas.microsoft.com/office/drawing/2014/main" id="{C67EB386-8F9D-467E-A115-132542E7186A}"/>
              </a:ext>
            </a:extLst>
          </p:cNvPr>
          <p:cNvSpPr/>
          <p:nvPr/>
        </p:nvSpPr>
        <p:spPr bwMode="ltGray">
          <a:xfrm>
            <a:off x="218101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a:solidFill>
                  <a:schemeClr val="bg1">
                    <a:lumMod val="65000"/>
                  </a:schemeClr>
                </a:solidFill>
              </a:rPr>
              <a:t>4.2. Decentralised mini-grids</a:t>
            </a:r>
          </a:p>
        </p:txBody>
      </p:sp>
      <p:sp>
        <p:nvSpPr>
          <p:cNvPr id="46" name="Chevron 71">
            <a:hlinkClick r:id="rId8" action="ppaction://hlinksldjump" highlightClick="1"/>
            <a:extLst>
              <a:ext uri="{FF2B5EF4-FFF2-40B4-BE49-F238E27FC236}">
                <a16:creationId xmlns:a16="http://schemas.microsoft.com/office/drawing/2014/main" id="{451E3B7F-E166-4BEA-8B9A-D8779FBB4B92}"/>
              </a:ext>
            </a:extLst>
          </p:cNvPr>
          <p:cNvSpPr/>
          <p:nvPr/>
        </p:nvSpPr>
        <p:spPr bwMode="ltGray">
          <a:xfrm>
            <a:off x="2948404" y="799220"/>
            <a:ext cx="864536"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4.3. Stand-alone systems</a:t>
            </a:r>
          </a:p>
        </p:txBody>
      </p:sp>
      <p:sp>
        <p:nvSpPr>
          <p:cNvPr id="47" name="Chevron 72">
            <a:hlinkClick r:id="rId9" action="ppaction://hlinksldjump" highlightClick="1"/>
            <a:extLst>
              <a:ext uri="{FF2B5EF4-FFF2-40B4-BE49-F238E27FC236}">
                <a16:creationId xmlns:a16="http://schemas.microsoft.com/office/drawing/2014/main" id="{0BFCCFFA-460A-47D2-8592-55D4043747FB}"/>
              </a:ext>
            </a:extLst>
          </p:cNvPr>
          <p:cNvSpPr/>
          <p:nvPr/>
        </p:nvSpPr>
        <p:spPr bwMode="ltGray">
          <a:xfrm>
            <a:off x="1413618"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4.1. Heating and cooking</a:t>
            </a:r>
          </a:p>
        </p:txBody>
      </p:sp>
      <p:sp>
        <p:nvSpPr>
          <p:cNvPr id="48" name="Chevron 73">
            <a:hlinkClick r:id="rId40" action="ppaction://hlinksldjump" highlightClick="1"/>
            <a:extLst>
              <a:ext uri="{FF2B5EF4-FFF2-40B4-BE49-F238E27FC236}">
                <a16:creationId xmlns:a16="http://schemas.microsoft.com/office/drawing/2014/main" id="{2D4FD6C6-4AB9-47A4-86F2-EA806F26BF87}"/>
              </a:ext>
            </a:extLst>
          </p:cNvPr>
          <p:cNvSpPr/>
          <p:nvPr/>
        </p:nvSpPr>
        <p:spPr bwMode="ltGray">
          <a:xfrm>
            <a:off x="3734333" y="799219"/>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a:solidFill>
                  <a:schemeClr val="bg1">
                    <a:lumMod val="65000"/>
                  </a:schemeClr>
                </a:solidFill>
              </a:rPr>
              <a:t>4.4. Liquid and solid fuel distribution</a:t>
            </a:r>
          </a:p>
        </p:txBody>
      </p:sp>
      <p:sp>
        <p:nvSpPr>
          <p:cNvPr id="49" name="Chevron 74">
            <a:hlinkClick r:id="rId41" action="ppaction://hlinksldjump" highlightClick="1"/>
            <a:extLst>
              <a:ext uri="{FF2B5EF4-FFF2-40B4-BE49-F238E27FC236}">
                <a16:creationId xmlns:a16="http://schemas.microsoft.com/office/drawing/2014/main" id="{A76FF723-5C63-466F-8BC3-91630F5EAA10}"/>
              </a:ext>
            </a:extLst>
          </p:cNvPr>
          <p:cNvSpPr/>
          <p:nvPr/>
        </p:nvSpPr>
        <p:spPr bwMode="ltGray">
          <a:xfrm>
            <a:off x="7571298" y="799218"/>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a:solidFill>
                  <a:schemeClr val="bg1">
                    <a:lumMod val="65000"/>
                  </a:schemeClr>
                </a:solidFill>
              </a:rPr>
              <a:t>4.9. Centralised heating and cooling</a:t>
            </a:r>
          </a:p>
        </p:txBody>
      </p:sp>
      <p:sp>
        <p:nvSpPr>
          <p:cNvPr id="50" name="Chevron 75">
            <a:hlinkClick r:id="rId42" action="ppaction://hlinksldjump" highlightClick="1"/>
            <a:extLst>
              <a:ext uri="{FF2B5EF4-FFF2-40B4-BE49-F238E27FC236}">
                <a16:creationId xmlns:a16="http://schemas.microsoft.com/office/drawing/2014/main" id="{4E976AEB-3C7E-4A4E-A1C6-1C14EFBAC2F5}"/>
              </a:ext>
            </a:extLst>
          </p:cNvPr>
          <p:cNvSpPr/>
          <p:nvPr/>
        </p:nvSpPr>
        <p:spPr bwMode="ltGray">
          <a:xfrm>
            <a:off x="9160086" y="799219"/>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4.11. Fuel processing</a:t>
            </a:r>
          </a:p>
        </p:txBody>
      </p:sp>
    </p:spTree>
    <p:extLst>
      <p:ext uri="{BB962C8B-B14F-4D97-AF65-F5344CB8AC3E}">
        <p14:creationId xmlns:p14="http://schemas.microsoft.com/office/powerpoint/2010/main" val="3247383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369534483"/>
              </p:ext>
            </p:extLst>
          </p:nvPr>
        </p:nvGraphicFramePr>
        <p:xfrm>
          <a:off x="450156" y="1620000"/>
          <a:ext cx="9847532" cy="5389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54853">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1"/>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1"/>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1"/>
                    </a:solidFill>
                  </a:tcPr>
                </a:tc>
                <a:extLst>
                  <a:ext uri="{0D108BD9-81ED-4DB2-BD59-A6C34878D82A}">
                    <a16:rowId xmlns:a16="http://schemas.microsoft.com/office/drawing/2014/main" val="559539109"/>
                  </a:ext>
                </a:extLst>
              </a:tr>
              <a:tr h="15485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much is demand expected to grow over the coming years?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18821649"/>
                  </a:ext>
                </a:extLst>
              </a:tr>
              <a:tr h="1982702">
                <a:tc>
                  <a:txBody>
                    <a:bodyPr/>
                    <a:lstStyle/>
                    <a:p>
                      <a:pPr marL="171450" indent="-171450">
                        <a:buFont typeface="Arial" panose="020B0604020202020204" pitchFamily="34" charset="0"/>
                        <a:buChar char="•"/>
                      </a:pPr>
                      <a:r>
                        <a:rPr lang="en-GB" sz="1000" b="0" noProof="0" dirty="0">
                          <a:latin typeface="+mn-lt"/>
                        </a:rPr>
                        <a:t>Is there an agreed demand forecast that is used across the energy sector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b="0" noProof="0" dirty="0">
                          <a:latin typeface="+mn-lt"/>
                        </a:rPr>
                        <a:t>?</a:t>
                      </a:r>
                    </a:p>
                    <a:p>
                      <a:pPr marL="171450" indent="-171450">
                        <a:buFont typeface="Arial" panose="020B0604020202020204" pitchFamily="34" charset="0"/>
                        <a:buChar char="•"/>
                      </a:pPr>
                      <a:r>
                        <a:rPr lang="en-GB" sz="1000" b="0" noProof="0" dirty="0">
                          <a:latin typeface="+mn-lt"/>
                        </a:rPr>
                        <a:t>Are any major changes in the composition of this demand expected? E.g. a shift to or from electricity?</a:t>
                      </a:r>
                    </a:p>
                    <a:p>
                      <a:pPr marL="171450" indent="-171450">
                        <a:buFont typeface="Arial" panose="020B0604020202020204" pitchFamily="34" charset="0"/>
                        <a:buChar char="•"/>
                      </a:pPr>
                      <a:r>
                        <a:rPr lang="en-GB" sz="1000" b="0" noProof="0" dirty="0">
                          <a:latin typeface="+mn-lt"/>
                        </a:rPr>
                        <a:t>What are the key areas of uncertainty over this forecast?</a:t>
                      </a:r>
                    </a:p>
                    <a:p>
                      <a:pPr marL="171450" indent="-171450">
                        <a:buFont typeface="Arial" panose="020B0604020202020204" pitchFamily="34" charset="0"/>
                        <a:buChar char="•"/>
                      </a:pPr>
                      <a:r>
                        <a:rPr lang="en-GB" sz="1000" b="0" noProof="0" dirty="0">
                          <a:latin typeface="+mn-lt"/>
                        </a:rPr>
                        <a:t>Are the assumptions behind the demand growth assumption based on realistic gross domestic product (GDP) expectations, and realistic assumption regarding the growth of industries?</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Details on the demand assumption used in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kern="1200" noProof="0" dirty="0">
                          <a:solidFill>
                            <a:schemeClr val="dk1"/>
                          </a:solidFill>
                          <a:latin typeface="+mn-lt"/>
                          <a:ea typeface="+mj-ea"/>
                          <a:cs typeface="+mj-cs"/>
                        </a:rPr>
                        <a:t> should be available from the organisation that owns the sector plan. For electricity this is most likely to be the utility or system operator. The plan should ideally include details on how this assumption has been built up, e.g. from GDP assumptions.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Any assumptions on GDP could be validated with projections from other government institutions such as the Ministry of Finance. </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Assumptions could also be validated against e.g. GDP projections from international bodies such as the International Monetary Fund (IMF) (</a:t>
                      </a:r>
                      <a:r>
                        <a:rPr lang="en-GB" sz="1000" kern="1200" noProof="0" dirty="0">
                          <a:solidFill>
                            <a:schemeClr val="dk1"/>
                          </a:solidFill>
                          <a:latin typeface="+mn-lt"/>
                          <a:ea typeface="+mj-ea"/>
                          <a:cs typeface="+mj-cs"/>
                          <a:hlinkClick r:id="rId3"/>
                        </a:rPr>
                        <a:t>http://www.imf.org/external/ns/cs.aspx?id=28</a:t>
                      </a:r>
                      <a:r>
                        <a:rPr lang="en-GB" sz="100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Industry bodies, such as chambers of commerce, and other donors, may have a view on the credibility of demand forecasts.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Analysis of actual demand against previous forecasts of demand included in sector plans could also give an indication of how credible demand growth forecasts are.</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Demand forecasts used in energy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b="0"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might frequently be unrealistic. If this appears to be the case the assumptions could be challenged through influencing the owners of the sector plan, and assistance could be provided to </a:t>
                      </a:r>
                      <a:r>
                        <a:rPr lang="en-GB" sz="1000" b="1" kern="1200" noProof="0" dirty="0">
                          <a:solidFill>
                            <a:schemeClr val="dk1"/>
                          </a:solidFill>
                          <a:latin typeface="+mn-lt"/>
                          <a:ea typeface="+mj-ea"/>
                          <a:cs typeface="+mj-cs"/>
                        </a:rPr>
                        <a:t>improve forecasting methodologies and scenario design</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In the electricity sub-sector unrealistic demand forecasts might bias </a:t>
                      </a:r>
                      <a:r>
                        <a:rPr lang="en-GB" sz="1000" b="0" kern="1200" noProof="0" dirty="0">
                          <a:solidFill>
                            <a:schemeClr val="dk1"/>
                          </a:solidFill>
                          <a:latin typeface="+mn-lt"/>
                          <a:ea typeface="+mj-ea"/>
                          <a:cs typeface="+mj-cs"/>
                          <a:hlinkClick r:id="rId2" action="ppaction://hlinksldjump"/>
                        </a:rPr>
                        <a:t>planning and forecasting</a:t>
                      </a:r>
                      <a:r>
                        <a:rPr lang="en-GB" sz="1000" b="0" kern="1200" noProof="0" dirty="0">
                          <a:solidFill>
                            <a:schemeClr val="dk1"/>
                          </a:solidFill>
                          <a:latin typeface="+mn-lt"/>
                          <a:ea typeface="+mj-ea"/>
                          <a:cs typeface="+mj-cs"/>
                        </a:rPr>
                        <a:t> towards on-grid electricity solutions. Realistic demand forecasting is therefore important to meeting </a:t>
                      </a:r>
                      <a:r>
                        <a:rPr lang="en-GB" sz="1000" b="0" kern="1200" noProof="0" dirty="0">
                          <a:solidFill>
                            <a:schemeClr val="dk1"/>
                          </a:solidFill>
                          <a:latin typeface="+mn-lt"/>
                          <a:ea typeface="+mj-ea"/>
                          <a:cs typeface="+mj-cs"/>
                          <a:hlinkClick r:id="rId4" action="ppaction://hlinksldjump"/>
                        </a:rPr>
                        <a:t>energy access policy</a:t>
                      </a:r>
                      <a:r>
                        <a:rPr lang="en-GB" sz="1000" b="0" kern="1200" noProof="0" dirty="0">
                          <a:solidFill>
                            <a:schemeClr val="dk1"/>
                          </a:solidFill>
                          <a:latin typeface="+mn-lt"/>
                          <a:ea typeface="+mj-ea"/>
                          <a:cs typeface="+mj-cs"/>
                        </a:rPr>
                        <a:t> objectives at least cost.</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93530480"/>
                  </a:ext>
                </a:extLst>
              </a:tr>
              <a:tr h="15485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reliable is the supply of power to end consumers? Is load shedding common?</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00127141"/>
                  </a:ext>
                </a:extLst>
              </a:tr>
              <a:tr h="1068777">
                <a:tc>
                  <a:txBody>
                    <a:bodyPr/>
                    <a:lstStyle/>
                    <a:p>
                      <a:pPr marL="171450" indent="-171450">
                        <a:buFont typeface="Arial" panose="020B0604020202020204" pitchFamily="34" charset="0"/>
                        <a:buChar char="•"/>
                      </a:pPr>
                      <a:r>
                        <a:rPr lang="en-GB" sz="1000" b="0" noProof="0" dirty="0">
                          <a:latin typeface="+mn-lt"/>
                        </a:rPr>
                        <a:t>Is poor reliability of power supply a major constraint on the growth of industry and commerce?</a:t>
                      </a:r>
                    </a:p>
                    <a:p>
                      <a:pPr marL="171450" indent="-171450">
                        <a:buFont typeface="Arial" panose="020B0604020202020204" pitchFamily="34" charset="0"/>
                        <a:buChar char="•"/>
                      </a:pPr>
                      <a:r>
                        <a:rPr lang="en-GB" sz="1000" b="0" noProof="0" dirty="0">
                          <a:latin typeface="+mn-lt"/>
                        </a:rPr>
                        <a:t>How frequently does load shedding take place?</a:t>
                      </a:r>
                    </a:p>
                    <a:p>
                      <a:pPr marL="171450" indent="-171450">
                        <a:buFont typeface="Arial" panose="020B0604020202020204" pitchFamily="34" charset="0"/>
                        <a:buChar char="•"/>
                      </a:pPr>
                      <a:r>
                        <a:rPr lang="en-GB" sz="1000" b="0" noProof="0" dirty="0">
                          <a:latin typeface="+mn-lt"/>
                        </a:rPr>
                        <a:t>Is there any economic rationale behind the order in which load is shed in the case of a supply shortfall?</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Industrial end users and trade bodies are again likely to be able to offer information on whether there are any significant issues around the reliability of electricity supply.</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Where load shedding does regularly take place, the system operator should be able to provide details on how this is managed, and on when this is ‘dispatched’.</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there are supply reliability issues that are a constraint on industry and commerce, analysis could be performed to </a:t>
                      </a:r>
                      <a:r>
                        <a:rPr lang="en-GB" sz="1000" b="1" kern="1200" noProof="0" dirty="0">
                          <a:solidFill>
                            <a:schemeClr val="dk1"/>
                          </a:solidFill>
                          <a:latin typeface="+mn-lt"/>
                          <a:ea typeface="+mj-ea"/>
                          <a:cs typeface="+mj-cs"/>
                        </a:rPr>
                        <a:t>evaluate the root cause of these issues</a:t>
                      </a:r>
                      <a:r>
                        <a:rPr lang="en-GB" sz="1000" b="0" kern="1200" noProof="0" dirty="0">
                          <a:solidFill>
                            <a:schemeClr val="dk1"/>
                          </a:solidFill>
                          <a:latin typeface="+mn-lt"/>
                          <a:ea typeface="+mj-ea"/>
                          <a:cs typeface="+mj-cs"/>
                        </a:rPr>
                        <a:t>. This might identify interventions to improve reliability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network infrastructure</a:t>
                      </a:r>
                      <a:r>
                        <a:rPr lang="en-GB" sz="1000" b="0"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or issues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system operations</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load shedding is common and there is no set process for managing this, support could be provided to the system operator to </a:t>
                      </a:r>
                      <a:r>
                        <a:rPr lang="en-GB" sz="1000" b="1" kern="1200" noProof="0" dirty="0">
                          <a:solidFill>
                            <a:schemeClr val="dk1"/>
                          </a:solidFill>
                          <a:latin typeface="+mn-lt"/>
                          <a:ea typeface="+mj-ea"/>
                          <a:cs typeface="+mj-cs"/>
                        </a:rPr>
                        <a:t>define better processes for managing load shedding </a:t>
                      </a:r>
                      <a:r>
                        <a:rPr lang="en-GB" sz="1000" b="0" kern="1200" noProof="0" dirty="0">
                          <a:solidFill>
                            <a:schemeClr val="dk1"/>
                          </a:solidFill>
                          <a:latin typeface="+mn-lt"/>
                          <a:ea typeface="+mj-ea"/>
                          <a:cs typeface="+mj-cs"/>
                        </a:rPr>
                        <a:t>in a more systematic and economically optimal way.</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618164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1.1. Demand-side participation (3 of 5)</a:t>
            </a:r>
          </a:p>
        </p:txBody>
      </p:sp>
      <p:pic>
        <p:nvPicPr>
          <p:cNvPr id="84" name="Picture 83">
            <a:extLst>
              <a:ext uri="{FF2B5EF4-FFF2-40B4-BE49-F238E27FC236}">
                <a16:creationId xmlns:a16="http://schemas.microsoft.com/office/drawing/2014/main" id="{4642C3CA-4284-D747-A078-F19C2CEF14F6}"/>
              </a:ext>
            </a:extLst>
          </p:cNvPr>
          <p:cNvPicPr>
            <a:picLocks noChangeAspect="1"/>
          </p:cNvPicPr>
          <p:nvPr/>
        </p:nvPicPr>
        <p:blipFill>
          <a:blip r:embed="rId7" cstate="screen">
            <a:biLevel thresh="75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85" name="Picture 84">
            <a:extLst>
              <a:ext uri="{FF2B5EF4-FFF2-40B4-BE49-F238E27FC236}">
                <a16:creationId xmlns:a16="http://schemas.microsoft.com/office/drawing/2014/main" id="{B68AD05B-EF1F-A145-81F4-BF078F5ABF48}"/>
              </a:ext>
            </a:extLst>
          </p:cNvPr>
          <p:cNvPicPr>
            <a:picLocks noChangeAspect="1"/>
          </p:cNvPicPr>
          <p:nvPr/>
        </p:nvPicPr>
        <p:blipFill>
          <a:blip r:embed="rId9" cstate="screen">
            <a:biLevel thresh="75000"/>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6" name="Picture 85">
            <a:extLst>
              <a:ext uri="{FF2B5EF4-FFF2-40B4-BE49-F238E27FC236}">
                <a16:creationId xmlns:a16="http://schemas.microsoft.com/office/drawing/2014/main" id="{B7077755-698F-154D-B1CD-3E059E55946F}"/>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87" name="Picture 86">
            <a:extLst>
              <a:ext uri="{FF2B5EF4-FFF2-40B4-BE49-F238E27FC236}">
                <a16:creationId xmlns:a16="http://schemas.microsoft.com/office/drawing/2014/main" id="{EF8CCC74-F5AA-2C41-AE35-FD8E5945D4DE}"/>
              </a:ext>
            </a:extLst>
          </p:cNvPr>
          <p:cNvPicPr>
            <a:picLocks noChangeAspect="1"/>
          </p:cNvPicPr>
          <p:nvPr/>
        </p:nvPicPr>
        <p:blipFill>
          <a:blip r:embed="rId13" cstate="screen">
            <a:biLevel thresh="75000"/>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88" name="Picture 87">
            <a:extLst>
              <a:ext uri="{FF2B5EF4-FFF2-40B4-BE49-F238E27FC236}">
                <a16:creationId xmlns:a16="http://schemas.microsoft.com/office/drawing/2014/main" id="{48B5A3AC-2E13-784B-8E51-D17802529067}"/>
              </a:ext>
            </a:extLst>
          </p:cNvPr>
          <p:cNvPicPr>
            <a:picLocks noChangeAspect="1"/>
          </p:cNvPicPr>
          <p:nvPr/>
        </p:nvPicPr>
        <p:blipFill>
          <a:blip r:embed="rId15" cstate="screen">
            <a:biLevel thresh="75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89" name="Picture 88">
            <a:extLst>
              <a:ext uri="{FF2B5EF4-FFF2-40B4-BE49-F238E27FC236}">
                <a16:creationId xmlns:a16="http://schemas.microsoft.com/office/drawing/2014/main" id="{05FD8282-CA8A-FD4B-95CC-A37CCEBEF1B0}"/>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9"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Tree>
    <p:extLst>
      <p:ext uri="{BB962C8B-B14F-4D97-AF65-F5344CB8AC3E}">
        <p14:creationId xmlns:p14="http://schemas.microsoft.com/office/powerpoint/2010/main" val="2461862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850" y="1155699"/>
            <a:ext cx="9791700" cy="648000"/>
          </a:xfrm>
        </p:spPr>
        <p:txBody>
          <a:bodyPr/>
          <a:lstStyle/>
          <a:p>
            <a:r>
              <a:rPr lang="en-GB" dirty="0"/>
              <a:t>Outline</a:t>
            </a:r>
          </a:p>
        </p:txBody>
      </p:sp>
      <p:sp>
        <p:nvSpPr>
          <p:cNvPr id="5" name="TextBox 4"/>
          <p:cNvSpPr txBox="1"/>
          <p:nvPr/>
        </p:nvSpPr>
        <p:spPr>
          <a:xfrm>
            <a:off x="617406" y="2124075"/>
            <a:ext cx="7632000" cy="1260000"/>
          </a:xfrm>
          <a:prstGeom prst="rect">
            <a:avLst/>
          </a:prstGeom>
          <a:solidFill>
            <a:schemeClr val="tx1"/>
          </a:solidFill>
        </p:spPr>
        <p:txBody>
          <a:bodyPr wrap="square" lIns="108000" tIns="0" rIns="108000" bIns="0" rtlCol="0">
            <a:noAutofit/>
          </a:bodyPr>
          <a:lstStyle/>
          <a:p>
            <a:pPr>
              <a:spcAft>
                <a:spcPts val="600"/>
              </a:spcAft>
            </a:pPr>
            <a:r>
              <a:rPr lang="en-GB" sz="1800" dirty="0">
                <a:solidFill>
                  <a:schemeClr val="bg1"/>
                </a:solidFill>
              </a:rPr>
              <a:t>1. Introduction to the energy sector and to the Whole System Approach</a:t>
            </a:r>
          </a:p>
          <a:p>
            <a:pPr marL="285750" indent="-285750">
              <a:spcAft>
                <a:spcPts val="600"/>
              </a:spcAft>
              <a:buFont typeface="Arial" panose="020B0604020202020204" pitchFamily="34" charset="0"/>
              <a:buChar char="•"/>
            </a:pPr>
            <a:r>
              <a:rPr lang="en-GB" sz="1400" dirty="0">
                <a:solidFill>
                  <a:schemeClr val="bg1"/>
                </a:solidFill>
              </a:rPr>
              <a:t>Definition of the Whole System Approach</a:t>
            </a:r>
          </a:p>
          <a:p>
            <a:pPr marL="285750" indent="-285750">
              <a:spcAft>
                <a:spcPts val="600"/>
              </a:spcAft>
              <a:buFont typeface="Arial" panose="020B0604020202020204" pitchFamily="34" charset="0"/>
              <a:buChar char="•"/>
            </a:pPr>
            <a:r>
              <a:rPr lang="en-GB" sz="1400" dirty="0">
                <a:solidFill>
                  <a:schemeClr val="bg1"/>
                </a:solidFill>
              </a:rPr>
              <a:t>Key stakeholders in the energy sector</a:t>
            </a:r>
          </a:p>
        </p:txBody>
      </p:sp>
      <p:sp>
        <p:nvSpPr>
          <p:cNvPr id="83" name="TextBox 82"/>
          <p:cNvSpPr txBox="1"/>
          <p:nvPr/>
        </p:nvSpPr>
        <p:spPr>
          <a:xfrm>
            <a:off x="1009132" y="3528735"/>
            <a:ext cx="7632848" cy="1260000"/>
          </a:xfrm>
          <a:prstGeom prst="rect">
            <a:avLst/>
          </a:prstGeom>
          <a:solidFill>
            <a:schemeClr val="tx1">
              <a:lumMod val="65000"/>
              <a:lumOff val="35000"/>
            </a:schemeClr>
          </a:solidFill>
        </p:spPr>
        <p:txBody>
          <a:bodyPr wrap="square" lIns="108000" tIns="0" rIns="108000" bIns="0" rtlCol="0">
            <a:noAutofit/>
          </a:bodyPr>
          <a:lstStyle/>
          <a:p>
            <a:pPr>
              <a:spcAft>
                <a:spcPts val="600"/>
              </a:spcAft>
            </a:pPr>
            <a:r>
              <a:rPr lang="en-GB" sz="1800" dirty="0">
                <a:solidFill>
                  <a:schemeClr val="bg1"/>
                </a:solidFill>
              </a:rPr>
              <a:t>2. High-level assessment of the energy sector</a:t>
            </a:r>
          </a:p>
          <a:p>
            <a:pPr marL="285750" indent="-285750">
              <a:spcAft>
                <a:spcPts val="600"/>
              </a:spcAft>
              <a:buFont typeface="Arial" panose="020B0604020202020204" pitchFamily="34" charset="0"/>
              <a:buChar char="•"/>
            </a:pPr>
            <a:r>
              <a:rPr lang="en-GB" sz="1400" dirty="0">
                <a:solidFill>
                  <a:schemeClr val="bg1"/>
                </a:solidFill>
              </a:rPr>
              <a:t>How to prepare to apply the Whole System Approach by looking at a few starting points</a:t>
            </a:r>
          </a:p>
        </p:txBody>
      </p:sp>
      <p:sp>
        <p:nvSpPr>
          <p:cNvPr id="84" name="TextBox 83"/>
          <p:cNvSpPr txBox="1"/>
          <p:nvPr/>
        </p:nvSpPr>
        <p:spPr>
          <a:xfrm>
            <a:off x="1386260" y="4952870"/>
            <a:ext cx="7632848" cy="1260000"/>
          </a:xfrm>
          <a:prstGeom prst="rect">
            <a:avLst/>
          </a:prstGeom>
          <a:solidFill>
            <a:schemeClr val="bg1">
              <a:lumMod val="65000"/>
            </a:schemeClr>
          </a:solidFill>
        </p:spPr>
        <p:txBody>
          <a:bodyPr wrap="square" lIns="108000" tIns="0" rIns="108000" bIns="0" rtlCol="0">
            <a:noAutofit/>
          </a:bodyPr>
          <a:lstStyle/>
          <a:p>
            <a:pPr>
              <a:spcAft>
                <a:spcPts val="600"/>
              </a:spcAft>
            </a:pPr>
            <a:r>
              <a:rPr lang="en-GB" sz="1800" dirty="0">
                <a:solidFill>
                  <a:schemeClr val="bg1"/>
                </a:solidFill>
              </a:rPr>
              <a:t>3. Detailed assessment of the energy sector</a:t>
            </a:r>
          </a:p>
          <a:p>
            <a:pPr marL="285750" indent="-285750">
              <a:spcAft>
                <a:spcPts val="600"/>
              </a:spcAft>
              <a:buFont typeface="Arial" panose="020B0604020202020204" pitchFamily="34" charset="0"/>
              <a:buChar char="•"/>
            </a:pPr>
            <a:r>
              <a:rPr lang="en-GB" sz="1400" dirty="0">
                <a:solidFill>
                  <a:schemeClr val="bg1"/>
                </a:solidFill>
              </a:rPr>
              <a:t>Applying the Whole System Approach to identify gaps and opportunities to provide support in the energy sector</a:t>
            </a:r>
          </a:p>
        </p:txBody>
      </p:sp>
      <p:grpSp>
        <p:nvGrpSpPr>
          <p:cNvPr id="85" name="Group 84"/>
          <p:cNvGrpSpPr/>
          <p:nvPr/>
        </p:nvGrpSpPr>
        <p:grpSpPr>
          <a:xfrm>
            <a:off x="7028376" y="3060551"/>
            <a:ext cx="838604" cy="792000"/>
            <a:chOff x="7484340" y="978372"/>
            <a:chExt cx="838604" cy="838604"/>
          </a:xfrm>
        </p:grpSpPr>
        <p:sp>
          <p:nvSpPr>
            <p:cNvPr id="86" name="Down Arrow 85"/>
            <p:cNvSpPr/>
            <p:nvPr/>
          </p:nvSpPr>
          <p:spPr>
            <a:xfrm>
              <a:off x="7484340" y="978372"/>
              <a:ext cx="838604" cy="838604"/>
            </a:xfrm>
            <a:prstGeom prst="downArrow">
              <a:avLst>
                <a:gd name="adj1" fmla="val 55000"/>
                <a:gd name="adj2" fmla="val 45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87" name="Down Arrow 4"/>
            <p:cNvSpPr txBox="1"/>
            <p:nvPr/>
          </p:nvSpPr>
          <p:spPr>
            <a:xfrm>
              <a:off x="7673026" y="978372"/>
              <a:ext cx="461232" cy="631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88" name="Group 87"/>
          <p:cNvGrpSpPr/>
          <p:nvPr/>
        </p:nvGrpSpPr>
        <p:grpSpPr>
          <a:xfrm>
            <a:off x="7820464" y="4500711"/>
            <a:ext cx="838604" cy="792000"/>
            <a:chOff x="7484340" y="978372"/>
            <a:chExt cx="838604" cy="838604"/>
          </a:xfrm>
        </p:grpSpPr>
        <p:sp>
          <p:nvSpPr>
            <p:cNvPr id="89" name="Down Arrow 88"/>
            <p:cNvSpPr/>
            <p:nvPr/>
          </p:nvSpPr>
          <p:spPr>
            <a:xfrm>
              <a:off x="7484340" y="978372"/>
              <a:ext cx="838604" cy="838604"/>
            </a:xfrm>
            <a:prstGeom prst="downArrow">
              <a:avLst>
                <a:gd name="adj1" fmla="val 55000"/>
                <a:gd name="adj2" fmla="val 45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90" name="Down Arrow 4"/>
            <p:cNvSpPr txBox="1"/>
            <p:nvPr/>
          </p:nvSpPr>
          <p:spPr>
            <a:xfrm>
              <a:off x="7673026" y="978372"/>
              <a:ext cx="461232" cy="631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sp>
        <p:nvSpPr>
          <p:cNvPr id="58" name="Rectangle 57">
            <a:hlinkClick r:id="rId2" action="ppaction://hlinksldjump" highlightClick="1"/>
          </p:cNvPr>
          <p:cNvSpPr/>
          <p:nvPr/>
        </p:nvSpPr>
        <p:spPr bwMode="ltGray">
          <a:xfrm>
            <a:off x="450157" y="15033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Introduction</a:t>
            </a:r>
          </a:p>
        </p:txBody>
      </p:sp>
      <p:sp>
        <p:nvSpPr>
          <p:cNvPr id="59" name="Rectangle 58">
            <a:hlinkClick r:id="rId3"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
        <p:nvSpPr>
          <p:cNvPr id="60" name="Rectangle 59">
            <a:hlinkClick r:id="rId4" action="ppaction://hlinksldjump" highlightClick="1"/>
          </p:cNvPr>
          <p:cNvSpPr/>
          <p:nvPr/>
        </p:nvSpPr>
        <p:spPr bwMode="ltGray">
          <a:xfrm>
            <a:off x="1114426"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Detailed assessment</a:t>
            </a:r>
          </a:p>
        </p:txBody>
      </p:sp>
      <p:sp>
        <p:nvSpPr>
          <p:cNvPr id="91" name="Rectangle 90">
            <a:hlinkClick r:id="rId5" action="ppaction://hlinksldjump" highlightClick="1"/>
          </p:cNvPr>
          <p:cNvSpPr/>
          <p:nvPr/>
        </p:nvSpPr>
        <p:spPr bwMode="ltGray">
          <a:xfrm>
            <a:off x="10010007" y="145472"/>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Glossary</a:t>
            </a:r>
          </a:p>
        </p:txBody>
      </p:sp>
      <p:sp>
        <p:nvSpPr>
          <p:cNvPr id="42" name="Chevron 41">
            <a:hlinkClick r:id="rId6" action="ppaction://hlinksldjump" highlightClick="1"/>
            <a:extLst>
              <a:ext uri="{FF2B5EF4-FFF2-40B4-BE49-F238E27FC236}">
                <a16:creationId xmlns:a16="http://schemas.microsoft.com/office/drawing/2014/main" id="{8DF2BC35-098B-7F4D-9332-D36BF575E812}"/>
              </a:ext>
            </a:extLst>
          </p:cNvPr>
          <p:cNvSpPr/>
          <p:nvPr/>
        </p:nvSpPr>
        <p:spPr bwMode="ltGray">
          <a:xfrm>
            <a:off x="139965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2.1. Energy access policy</a:t>
            </a:r>
          </a:p>
        </p:txBody>
      </p:sp>
      <p:sp>
        <p:nvSpPr>
          <p:cNvPr id="44" name="Chevron 43">
            <a:hlinkClick r:id="rId7" action="ppaction://hlinksldjump" highlightClick="1"/>
            <a:extLst>
              <a:ext uri="{FF2B5EF4-FFF2-40B4-BE49-F238E27FC236}">
                <a16:creationId xmlns:a16="http://schemas.microsoft.com/office/drawing/2014/main" id="{860D0BD8-ECC8-254D-830B-F1483B30A7C8}"/>
              </a:ext>
            </a:extLst>
          </p:cNvPr>
          <p:cNvSpPr/>
          <p:nvPr/>
        </p:nvSpPr>
        <p:spPr bwMode="ltGray">
          <a:xfrm>
            <a:off x="234046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2.2. Emissions reduction policy</a:t>
            </a:r>
          </a:p>
        </p:txBody>
      </p:sp>
      <p:sp>
        <p:nvSpPr>
          <p:cNvPr id="45" name="Chevron 44">
            <a:hlinkClick r:id="rId8" action="ppaction://hlinksldjump" highlightClick="1"/>
            <a:extLst>
              <a:ext uri="{FF2B5EF4-FFF2-40B4-BE49-F238E27FC236}">
                <a16:creationId xmlns:a16="http://schemas.microsoft.com/office/drawing/2014/main" id="{1A70A0E1-1E9C-DB41-AC1A-E680416C2F19}"/>
              </a:ext>
            </a:extLst>
          </p:cNvPr>
          <p:cNvSpPr/>
          <p:nvPr/>
        </p:nvSpPr>
        <p:spPr bwMode="ltGray">
          <a:xfrm>
            <a:off x="4222068"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2.4. Industrial strategy</a:t>
            </a:r>
          </a:p>
        </p:txBody>
      </p:sp>
      <p:sp>
        <p:nvSpPr>
          <p:cNvPr id="46" name="Chevron 45">
            <a:hlinkClick r:id="rId9" action="ppaction://hlinksldjump" highlightClick="1"/>
            <a:extLst>
              <a:ext uri="{FF2B5EF4-FFF2-40B4-BE49-F238E27FC236}">
                <a16:creationId xmlns:a16="http://schemas.microsoft.com/office/drawing/2014/main" id="{2E433EF9-3F14-D94B-BA86-D3DC93D5F800}"/>
              </a:ext>
            </a:extLst>
          </p:cNvPr>
          <p:cNvSpPr/>
          <p:nvPr/>
        </p:nvSpPr>
        <p:spPr bwMode="ltGray">
          <a:xfrm>
            <a:off x="3281264"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2.3. Energy efficiency policy</a:t>
            </a:r>
          </a:p>
        </p:txBody>
      </p:sp>
      <p:sp>
        <p:nvSpPr>
          <p:cNvPr id="47" name="Chevron 46">
            <a:hlinkClick r:id="rId10" action="ppaction://hlinksldjump" highlightClick="1"/>
            <a:extLst>
              <a:ext uri="{FF2B5EF4-FFF2-40B4-BE49-F238E27FC236}">
                <a16:creationId xmlns:a16="http://schemas.microsoft.com/office/drawing/2014/main" id="{9084B7C7-AF71-1D40-BF78-F02BB750A87C}"/>
              </a:ext>
            </a:extLst>
          </p:cNvPr>
          <p:cNvSpPr/>
          <p:nvPr/>
        </p:nvSpPr>
        <p:spPr bwMode="ltGray">
          <a:xfrm>
            <a:off x="5162872"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2.5. Role of regulation</a:t>
            </a:r>
          </a:p>
        </p:txBody>
      </p:sp>
      <p:sp>
        <p:nvSpPr>
          <p:cNvPr id="48" name="Chevron 47">
            <a:hlinkClick r:id="rId11" action="ppaction://hlinksldjump" highlightClick="1"/>
            <a:extLst>
              <a:ext uri="{FF2B5EF4-FFF2-40B4-BE49-F238E27FC236}">
                <a16:creationId xmlns:a16="http://schemas.microsoft.com/office/drawing/2014/main" id="{BFA284F8-B574-AD43-8B56-1623EEB18CAD}"/>
              </a:ext>
            </a:extLst>
          </p:cNvPr>
          <p:cNvSpPr/>
          <p:nvPr/>
        </p:nvSpPr>
        <p:spPr bwMode="ltGray">
          <a:xfrm>
            <a:off x="704448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2.7. Planning and forecasting</a:t>
            </a:r>
          </a:p>
        </p:txBody>
      </p:sp>
      <p:sp>
        <p:nvSpPr>
          <p:cNvPr id="49" name="Chevron 48">
            <a:hlinkClick r:id="rId12" action="ppaction://hlinksldjump" highlightClick="1"/>
            <a:extLst>
              <a:ext uri="{FF2B5EF4-FFF2-40B4-BE49-F238E27FC236}">
                <a16:creationId xmlns:a16="http://schemas.microsoft.com/office/drawing/2014/main" id="{8D71F1F7-A1ED-1043-9469-DE70D26B7E2A}"/>
              </a:ext>
            </a:extLst>
          </p:cNvPr>
          <p:cNvSpPr/>
          <p:nvPr/>
        </p:nvSpPr>
        <p:spPr bwMode="ltGray">
          <a:xfrm>
            <a:off x="610367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2.6. Regulatory incentives</a:t>
            </a:r>
          </a:p>
        </p:txBody>
      </p:sp>
      <p:sp>
        <p:nvSpPr>
          <p:cNvPr id="50" name="Chevron 49">
            <a:hlinkClick r:id="rId13" action="ppaction://hlinksldjump" highlightClick="1"/>
            <a:extLst>
              <a:ext uri="{FF2B5EF4-FFF2-40B4-BE49-F238E27FC236}">
                <a16:creationId xmlns:a16="http://schemas.microsoft.com/office/drawing/2014/main" id="{33186F4E-8D66-7E4F-AB8D-C745D96E3217}"/>
              </a:ext>
            </a:extLst>
          </p:cNvPr>
          <p:cNvSpPr/>
          <p:nvPr/>
        </p:nvSpPr>
        <p:spPr bwMode="ltGray">
          <a:xfrm>
            <a:off x="140242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3.1. Procurement</a:t>
            </a:r>
          </a:p>
        </p:txBody>
      </p:sp>
      <p:sp>
        <p:nvSpPr>
          <p:cNvPr id="51" name="Chevron 50">
            <a:hlinkClick r:id="rId14" action="ppaction://hlinksldjump" highlightClick="1"/>
            <a:extLst>
              <a:ext uri="{FF2B5EF4-FFF2-40B4-BE49-F238E27FC236}">
                <a16:creationId xmlns:a16="http://schemas.microsoft.com/office/drawing/2014/main" id="{33BA11AC-E91C-1741-BCF1-8CFE28B6C371}"/>
              </a:ext>
            </a:extLst>
          </p:cNvPr>
          <p:cNvSpPr/>
          <p:nvPr/>
        </p:nvSpPr>
        <p:spPr bwMode="ltGray">
          <a:xfrm>
            <a:off x="5637827"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3.3. System operation</a:t>
            </a:r>
          </a:p>
        </p:txBody>
      </p:sp>
      <p:sp>
        <p:nvSpPr>
          <p:cNvPr id="52" name="Chevron 51">
            <a:hlinkClick r:id="rId15" action="ppaction://hlinksldjump" highlightClick="1"/>
            <a:extLst>
              <a:ext uri="{FF2B5EF4-FFF2-40B4-BE49-F238E27FC236}">
                <a16:creationId xmlns:a16="http://schemas.microsoft.com/office/drawing/2014/main" id="{65F4D21B-E199-7D4B-A3D7-1D99374FC8B7}"/>
              </a:ext>
            </a:extLst>
          </p:cNvPr>
          <p:cNvSpPr/>
          <p:nvPr/>
        </p:nvSpPr>
        <p:spPr bwMode="ltGray">
          <a:xfrm>
            <a:off x="3518679"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3.2. Market arrangements</a:t>
            </a:r>
          </a:p>
        </p:txBody>
      </p:sp>
      <p:sp>
        <p:nvSpPr>
          <p:cNvPr id="55" name="Chevron 54">
            <a:hlinkClick r:id="rId16" action="ppaction://hlinksldjump" highlightClick="1"/>
            <a:extLst>
              <a:ext uri="{FF2B5EF4-FFF2-40B4-BE49-F238E27FC236}">
                <a16:creationId xmlns:a16="http://schemas.microsoft.com/office/drawing/2014/main" id="{5983A8DD-9994-8B4E-BB4B-5B90CF2CA2EE}"/>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
        <p:nvSpPr>
          <p:cNvPr id="57" name="Chevron 56">
            <a:hlinkClick r:id="rId17" action="ppaction://hlinksldjump" highlightClick="1"/>
            <a:extLst>
              <a:ext uri="{FF2B5EF4-FFF2-40B4-BE49-F238E27FC236}">
                <a16:creationId xmlns:a16="http://schemas.microsoft.com/office/drawing/2014/main" id="{3230DA4C-64B6-E64C-8C5A-19D16C24BE70}"/>
              </a:ext>
            </a:extLst>
          </p:cNvPr>
          <p:cNvSpPr/>
          <p:nvPr/>
        </p:nvSpPr>
        <p:spPr bwMode="ltGray">
          <a:xfrm>
            <a:off x="7985284"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2.8. Market design</a:t>
            </a:r>
          </a:p>
        </p:txBody>
      </p:sp>
      <p:sp>
        <p:nvSpPr>
          <p:cNvPr id="92" name="Chevron 91">
            <a:hlinkClick r:id="rId18" action="ppaction://hlinksldjump" highlightClick="1"/>
            <a:extLst>
              <a:ext uri="{FF2B5EF4-FFF2-40B4-BE49-F238E27FC236}">
                <a16:creationId xmlns:a16="http://schemas.microsoft.com/office/drawing/2014/main" id="{E5EAE0F8-E74B-9341-87C8-165699B35B2A}"/>
              </a:ext>
            </a:extLst>
          </p:cNvPr>
          <p:cNvSpPr/>
          <p:nvPr/>
        </p:nvSpPr>
        <p:spPr bwMode="ltGray">
          <a:xfrm>
            <a:off x="892608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2.9. Incentives and subsidies</a:t>
            </a:r>
          </a:p>
        </p:txBody>
      </p:sp>
      <p:sp>
        <p:nvSpPr>
          <p:cNvPr id="93" name="Chevron 92">
            <a:hlinkClick r:id="rId19" action="ppaction://hlinksldjump" highlightClick="1"/>
            <a:extLst>
              <a:ext uri="{FF2B5EF4-FFF2-40B4-BE49-F238E27FC236}">
                <a16:creationId xmlns:a16="http://schemas.microsoft.com/office/drawing/2014/main" id="{12B28E4A-D32F-074C-964A-F3A4224AD56E}"/>
              </a:ext>
            </a:extLst>
          </p:cNvPr>
          <p:cNvSpPr/>
          <p:nvPr/>
        </p:nvSpPr>
        <p:spPr bwMode="ltGray">
          <a:xfrm>
            <a:off x="775608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3.4. Metering and revenue collection</a:t>
            </a:r>
          </a:p>
        </p:txBody>
      </p:sp>
      <p:sp>
        <p:nvSpPr>
          <p:cNvPr id="66" name="Chevron 65">
            <a:hlinkClick r:id="rId20" action="ppaction://hlinksldjump" highlightClick="1"/>
            <a:extLst>
              <a:ext uri="{FF2B5EF4-FFF2-40B4-BE49-F238E27FC236}">
                <a16:creationId xmlns:a16="http://schemas.microsoft.com/office/drawing/2014/main" id="{D6553730-1961-4A4D-A0DA-1A798F0E2340}"/>
              </a:ext>
            </a:extLst>
          </p:cNvPr>
          <p:cNvSpPr/>
          <p:nvPr/>
        </p:nvSpPr>
        <p:spPr bwMode="ltGray">
          <a:xfrm>
            <a:off x="8392691"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4.10. Extraction of fossil fuels</a:t>
            </a:r>
          </a:p>
        </p:txBody>
      </p:sp>
      <p:sp>
        <p:nvSpPr>
          <p:cNvPr id="67" name="Chevron 66">
            <a:hlinkClick r:id="rId21" action="ppaction://hlinksldjump" highlightClick="1"/>
            <a:extLst>
              <a:ext uri="{FF2B5EF4-FFF2-40B4-BE49-F238E27FC236}">
                <a16:creationId xmlns:a16="http://schemas.microsoft.com/office/drawing/2014/main" id="{69C8520F-DD18-C441-8CDD-A8F278E143D7}"/>
              </a:ext>
            </a:extLst>
          </p:cNvPr>
          <p:cNvSpPr/>
          <p:nvPr/>
        </p:nvSpPr>
        <p:spPr bwMode="ltGray">
          <a:xfrm>
            <a:off x="6803905"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4.8. Renewable energy</a:t>
            </a:r>
          </a:p>
        </p:txBody>
      </p:sp>
      <p:sp>
        <p:nvSpPr>
          <p:cNvPr id="68" name="Chevron 67">
            <a:hlinkClick r:id="rId22" action="ppaction://hlinksldjump" highlightClick="1"/>
            <a:extLst>
              <a:ext uri="{FF2B5EF4-FFF2-40B4-BE49-F238E27FC236}">
                <a16:creationId xmlns:a16="http://schemas.microsoft.com/office/drawing/2014/main" id="{A463B302-739C-6E46-8B3D-F1E10AB202F3}"/>
              </a:ext>
            </a:extLst>
          </p:cNvPr>
          <p:cNvSpPr/>
          <p:nvPr/>
        </p:nvSpPr>
        <p:spPr bwMode="ltGray">
          <a:xfrm>
            <a:off x="6036512"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sz="550" b="1" kern="0" dirty="0">
                <a:solidFill>
                  <a:schemeClr val="bg1"/>
                </a:solidFill>
              </a:rPr>
              <a:t>4.7. Non-renewable energy</a:t>
            </a:r>
          </a:p>
        </p:txBody>
      </p:sp>
      <p:sp>
        <p:nvSpPr>
          <p:cNvPr id="69" name="Chevron 68">
            <a:hlinkClick r:id="rId23" action="ppaction://hlinksldjump" highlightClick="1"/>
            <a:extLst>
              <a:ext uri="{FF2B5EF4-FFF2-40B4-BE49-F238E27FC236}">
                <a16:creationId xmlns:a16="http://schemas.microsoft.com/office/drawing/2014/main" id="{A2566E77-BDE1-E342-A593-2BA4F588B93F}"/>
              </a:ext>
            </a:extLst>
          </p:cNvPr>
          <p:cNvSpPr/>
          <p:nvPr/>
        </p:nvSpPr>
        <p:spPr bwMode="ltGray">
          <a:xfrm>
            <a:off x="5323119" y="799220"/>
            <a:ext cx="792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4.6. System flexibility</a:t>
            </a:r>
          </a:p>
        </p:txBody>
      </p:sp>
      <p:sp>
        <p:nvSpPr>
          <p:cNvPr id="70" name="Chevron 69">
            <a:hlinkClick r:id="rId24" action="ppaction://hlinksldjump" highlightClick="1"/>
            <a:extLst>
              <a:ext uri="{FF2B5EF4-FFF2-40B4-BE49-F238E27FC236}">
                <a16:creationId xmlns:a16="http://schemas.microsoft.com/office/drawing/2014/main" id="{E58056C7-2043-614B-81CC-7AE163B25DCA}"/>
              </a:ext>
            </a:extLst>
          </p:cNvPr>
          <p:cNvSpPr/>
          <p:nvPr/>
        </p:nvSpPr>
        <p:spPr bwMode="ltGray">
          <a:xfrm>
            <a:off x="4555726"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4.5. Network infrastructure</a:t>
            </a:r>
          </a:p>
        </p:txBody>
      </p:sp>
      <p:sp>
        <p:nvSpPr>
          <p:cNvPr id="71" name="Chevron 70">
            <a:hlinkClick r:id="rId25" action="ppaction://hlinksldjump" highlightClick="1"/>
            <a:extLst>
              <a:ext uri="{FF2B5EF4-FFF2-40B4-BE49-F238E27FC236}">
                <a16:creationId xmlns:a16="http://schemas.microsoft.com/office/drawing/2014/main" id="{108ADA29-0409-BF43-B861-87B3B84393BC}"/>
              </a:ext>
            </a:extLst>
          </p:cNvPr>
          <p:cNvSpPr/>
          <p:nvPr/>
        </p:nvSpPr>
        <p:spPr bwMode="ltGray">
          <a:xfrm>
            <a:off x="2181011"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sz="550" b="1" kern="0" dirty="0">
                <a:solidFill>
                  <a:schemeClr val="bg1"/>
                </a:solidFill>
              </a:rPr>
              <a:t>4.2. Decentralised mini-grids</a:t>
            </a:r>
          </a:p>
        </p:txBody>
      </p:sp>
      <p:sp>
        <p:nvSpPr>
          <p:cNvPr id="72" name="Chevron 71">
            <a:hlinkClick r:id="rId26" action="ppaction://hlinksldjump" highlightClick="1"/>
            <a:extLst>
              <a:ext uri="{FF2B5EF4-FFF2-40B4-BE49-F238E27FC236}">
                <a16:creationId xmlns:a16="http://schemas.microsoft.com/office/drawing/2014/main" id="{2585ECDC-311A-5247-AB08-A2E59DFBD1B1}"/>
              </a:ext>
            </a:extLst>
          </p:cNvPr>
          <p:cNvSpPr/>
          <p:nvPr/>
        </p:nvSpPr>
        <p:spPr bwMode="ltGray">
          <a:xfrm>
            <a:off x="2948404" y="799220"/>
            <a:ext cx="864536"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4.3. Stand-alone systems</a:t>
            </a:r>
          </a:p>
        </p:txBody>
      </p:sp>
      <p:sp>
        <p:nvSpPr>
          <p:cNvPr id="73" name="Chevron 72">
            <a:hlinkClick r:id="rId27" action="ppaction://hlinksldjump" highlightClick="1"/>
            <a:extLst>
              <a:ext uri="{FF2B5EF4-FFF2-40B4-BE49-F238E27FC236}">
                <a16:creationId xmlns:a16="http://schemas.microsoft.com/office/drawing/2014/main" id="{20FBD21F-8B49-BF41-A66D-B23B53862504}"/>
              </a:ext>
            </a:extLst>
          </p:cNvPr>
          <p:cNvSpPr/>
          <p:nvPr/>
        </p:nvSpPr>
        <p:spPr bwMode="ltGray">
          <a:xfrm>
            <a:off x="1413618"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4.1. Heating and cooking</a:t>
            </a:r>
          </a:p>
        </p:txBody>
      </p:sp>
      <p:sp>
        <p:nvSpPr>
          <p:cNvPr id="74" name="Chevron 73">
            <a:hlinkClick r:id="rId28" action="ppaction://hlinksldjump" highlightClick="1"/>
            <a:extLst>
              <a:ext uri="{FF2B5EF4-FFF2-40B4-BE49-F238E27FC236}">
                <a16:creationId xmlns:a16="http://schemas.microsoft.com/office/drawing/2014/main" id="{E58056C7-2043-614B-81CC-7AE163B25DCA}"/>
              </a:ext>
            </a:extLst>
          </p:cNvPr>
          <p:cNvSpPr/>
          <p:nvPr/>
        </p:nvSpPr>
        <p:spPr bwMode="ltGray">
          <a:xfrm>
            <a:off x="3734333" y="799219"/>
            <a:ext cx="900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550" b="1" kern="0" dirty="0">
                <a:solidFill>
                  <a:schemeClr val="bg1"/>
                </a:solidFill>
              </a:rPr>
              <a:t>4.4. Liquid and solid fuel distribution</a:t>
            </a:r>
          </a:p>
        </p:txBody>
      </p:sp>
      <p:sp>
        <p:nvSpPr>
          <p:cNvPr id="75" name="Chevron 74">
            <a:hlinkClick r:id="rId29" action="ppaction://hlinksldjump" highlightClick="1"/>
            <a:extLst>
              <a:ext uri="{FF2B5EF4-FFF2-40B4-BE49-F238E27FC236}">
                <a16:creationId xmlns:a16="http://schemas.microsoft.com/office/drawing/2014/main" id="{E58056C7-2043-614B-81CC-7AE163B25DCA}"/>
              </a:ext>
            </a:extLst>
          </p:cNvPr>
          <p:cNvSpPr/>
          <p:nvPr/>
        </p:nvSpPr>
        <p:spPr bwMode="ltGray">
          <a:xfrm>
            <a:off x="7571298" y="799218"/>
            <a:ext cx="900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550" b="1" kern="0" dirty="0">
                <a:solidFill>
                  <a:schemeClr val="bg1"/>
                </a:solidFill>
              </a:rPr>
              <a:t>4.9. Centralised heating and cooling</a:t>
            </a:r>
          </a:p>
        </p:txBody>
      </p:sp>
      <p:sp>
        <p:nvSpPr>
          <p:cNvPr id="76" name="Chevron 75">
            <a:hlinkClick r:id="rId30" action="ppaction://hlinksldjump" highlightClick="1"/>
            <a:extLst>
              <a:ext uri="{FF2B5EF4-FFF2-40B4-BE49-F238E27FC236}">
                <a16:creationId xmlns:a16="http://schemas.microsoft.com/office/drawing/2014/main" id="{E58056C7-2043-614B-81CC-7AE163B25DCA}"/>
              </a:ext>
            </a:extLst>
          </p:cNvPr>
          <p:cNvSpPr/>
          <p:nvPr/>
        </p:nvSpPr>
        <p:spPr bwMode="ltGray">
          <a:xfrm>
            <a:off x="9160086" y="799219"/>
            <a:ext cx="792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4.11. Fuel processing</a:t>
            </a:r>
          </a:p>
        </p:txBody>
      </p:sp>
    </p:spTree>
    <p:extLst>
      <p:ext uri="{BB962C8B-B14F-4D97-AF65-F5344CB8AC3E}">
        <p14:creationId xmlns:p14="http://schemas.microsoft.com/office/powerpoint/2010/main" val="1510997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02679301"/>
              </p:ext>
            </p:extLst>
          </p:nvPr>
        </p:nvGraphicFramePr>
        <p:xfrm>
          <a:off x="450156" y="1620005"/>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218285">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extLst>
                  <a:ext uri="{0D108BD9-81ED-4DB2-BD59-A6C34878D82A}">
                    <a16:rowId xmlns:a16="http://schemas.microsoft.com/office/drawing/2014/main" val="559539109"/>
                  </a:ext>
                </a:extLst>
              </a:tr>
              <a:tr h="218285">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energy used efficiently?</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11875736"/>
                  </a:ext>
                </a:extLst>
              </a:tr>
              <a:tr h="2590233">
                <a:tc>
                  <a:txBody>
                    <a:bodyPr/>
                    <a:lstStyle/>
                    <a:p>
                      <a:pPr marL="171450" indent="-171450">
                        <a:buFont typeface="Arial" panose="020B0604020202020204" pitchFamily="34" charset="0"/>
                        <a:buChar char="•"/>
                      </a:pPr>
                      <a:r>
                        <a:rPr lang="en-GB" sz="1000" b="0" noProof="0" dirty="0">
                          <a:latin typeface="+mn-lt"/>
                        </a:rPr>
                        <a:t>Is there evidence of end consumers ensuring they use energy efficiently? If not what are the reasons for this? Are energy prices cost reflective? Does this vary across different forms of energy (electricity, biomass)?</a:t>
                      </a:r>
                    </a:p>
                    <a:p>
                      <a:pPr marL="171450" indent="-171450">
                        <a:buFont typeface="Arial" panose="020B0604020202020204" pitchFamily="34" charset="0"/>
                        <a:buChar char="•"/>
                      </a:pPr>
                      <a:r>
                        <a:rPr lang="en-GB" sz="1000" b="0" noProof="0" dirty="0">
                          <a:latin typeface="+mn-lt"/>
                        </a:rPr>
                        <a:t>How efficient are energy conversion and transmission activities? Is the thermal efficiency of </a:t>
                      </a:r>
                      <a:r>
                        <a:rPr lang="en-GB" sz="1000" b="0" noProof="0" dirty="0">
                          <a:solidFill>
                            <a:srgbClr val="FF0000"/>
                          </a:solidFill>
                          <a:latin typeface="+mn-lt"/>
                          <a:hlinkClick r:id="rId2" action="ppaction://hlinksldjump"/>
                        </a:rPr>
                        <a:t>non-renewable power generation</a:t>
                      </a:r>
                      <a:r>
                        <a:rPr lang="en-GB" sz="1000" b="0" noProof="0" dirty="0">
                          <a:latin typeface="+mn-lt"/>
                        </a:rPr>
                        <a:t> or </a:t>
                      </a:r>
                      <a:r>
                        <a:rPr lang="en-GB" sz="1000" b="0" noProof="0" dirty="0">
                          <a:latin typeface="+mn-lt"/>
                          <a:hlinkClick r:id="rId3" action="ppaction://hlinksldjump"/>
                        </a:rPr>
                        <a:t>centralised heating and cooling</a:t>
                      </a:r>
                      <a:r>
                        <a:rPr lang="en-GB" sz="1000" b="0" noProof="0" dirty="0">
                          <a:latin typeface="+mn-lt"/>
                        </a:rPr>
                        <a:t> systems low? Are there high technical and/or non-technical losses on </a:t>
                      </a:r>
                      <a:r>
                        <a:rPr lang="en-GB" sz="1000" b="0" noProof="0" dirty="0">
                          <a:latin typeface="+mn-lt"/>
                          <a:hlinkClick r:id="rId4" action="ppaction://hlinksldjump"/>
                        </a:rPr>
                        <a:t>network infrastructure</a:t>
                      </a:r>
                      <a:r>
                        <a:rPr lang="en-GB" sz="1000" b="0" noProof="0" dirty="0">
                          <a:latin typeface="+mn-lt"/>
                        </a:rPr>
                        <a:t>?</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A survey or discussions with a wide range of industrial and residential consumers might help with understanding how efficiently energy is used. The discussions could, if applicable, also explore why customers do not use energy more efficiently? For example, are some forms of energy heavily subsidised and therefore cheap?</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owners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network infrastructure</a:t>
                      </a:r>
                      <a:r>
                        <a:rPr lang="en-GB" sz="1000" kern="1200" noProof="0" dirty="0">
                          <a:solidFill>
                            <a:srgbClr val="FF0000"/>
                          </a:solidFill>
                          <a:latin typeface="+mn-lt"/>
                          <a:ea typeface="+mj-ea"/>
                          <a:cs typeface="+mj-cs"/>
                        </a:rPr>
                        <a:t> </a:t>
                      </a:r>
                      <a:r>
                        <a:rPr lang="en-GB" sz="1000" kern="1200" noProof="0" dirty="0">
                          <a:solidFill>
                            <a:schemeClr val="dk1"/>
                          </a:solidFill>
                          <a:latin typeface="+mn-lt"/>
                          <a:ea typeface="+mj-ea"/>
                          <a:cs typeface="+mj-cs"/>
                        </a:rPr>
                        <a:t>should be able to provide an analysis of technical and non-technical network losses. The World Bank’s data portal (</a:t>
                      </a:r>
                      <a:r>
                        <a:rPr lang="en-GB" sz="1000" kern="1200" noProof="0" dirty="0">
                          <a:solidFill>
                            <a:schemeClr val="dk1"/>
                          </a:solidFill>
                          <a:latin typeface="+mn-lt"/>
                          <a:ea typeface="+mj-ea"/>
                          <a:cs typeface="+mj-cs"/>
                          <a:hlinkClick r:id="rId5"/>
                        </a:rPr>
                        <a:t>https://data.worldbank.org/</a:t>
                      </a:r>
                      <a:r>
                        <a:rPr lang="en-GB" sz="1000" kern="1200" noProof="0" dirty="0">
                          <a:solidFill>
                            <a:schemeClr val="dk1"/>
                          </a:solidFill>
                          <a:latin typeface="+mn-lt"/>
                          <a:ea typeface="+mj-ea"/>
                          <a:cs typeface="+mj-cs"/>
                        </a:rPr>
                        <a:t>) also includes data on aggregate losses.</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energy is not used efficiently and it appears that this is largely because of distortive subsidies, support could be provided to </a:t>
                      </a:r>
                      <a:r>
                        <a:rPr lang="en-GB" sz="1000" b="1" kern="1200" noProof="0" dirty="0">
                          <a:solidFill>
                            <a:schemeClr val="dk1"/>
                          </a:solidFill>
                          <a:latin typeface="+mn-lt"/>
                          <a:ea typeface="+mj-ea"/>
                          <a:cs typeface="+mj-cs"/>
                        </a:rPr>
                        <a:t>improve tariff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kumimoji="0" lang="en-GB" sz="1000" b="1" i="0" u="none" strike="noStrike" kern="1200" cap="none" spc="0" normalizeH="0" baseline="0" noProof="0" dirty="0">
                          <a:ln>
                            <a:noFill/>
                          </a:ln>
                          <a:solidFill>
                            <a:schemeClr val="tx1"/>
                          </a:solidFill>
                          <a:effectLst/>
                          <a:uLnTx/>
                          <a:uFillTx/>
                          <a:latin typeface="+mn-lt"/>
                          <a:ea typeface="+mj-ea"/>
                          <a:cs typeface="+mj-cs"/>
                        </a:rPr>
                        <a:t> or </a:t>
                      </a:r>
                      <a:r>
                        <a:rPr kumimoji="0" lang="en-GB" sz="1000" b="1" i="0" u="none" strike="noStrike" kern="1200" cap="none" spc="0" normalizeH="0" baseline="0" noProof="0" dirty="0">
                          <a:ln>
                            <a:noFill/>
                          </a:ln>
                          <a:solidFill>
                            <a:schemeClr val="tx1"/>
                          </a:solidFill>
                          <a:effectLst/>
                          <a:uLnTx/>
                          <a:uFillTx/>
                          <a:latin typeface="+mn-lt"/>
                          <a:ea typeface="+mj-ea"/>
                          <a:cs typeface="+mj-cs"/>
                          <a:hlinkClick r:id="rId7" action="ppaction://hlinksldjump"/>
                        </a:rPr>
                        <a:t>subsidy</a:t>
                      </a:r>
                      <a:r>
                        <a:rPr kumimoji="0" lang="en-GB" sz="1000" b="1" i="0" u="none" strike="noStrike" kern="1200" cap="none" spc="0" normalizeH="0" baseline="0" noProof="0" dirty="0">
                          <a:ln>
                            <a:noFill/>
                          </a:ln>
                          <a:solidFill>
                            <a:schemeClr val="tx1"/>
                          </a:solidFill>
                          <a:effectLst/>
                          <a:uLnTx/>
                          <a:uFillTx/>
                          <a:latin typeface="+mn-lt"/>
                          <a:ea typeface="+mj-ea"/>
                          <a:cs typeface="+mj-cs"/>
                        </a:rPr>
                        <a:t> design</a:t>
                      </a:r>
                      <a:r>
                        <a:rPr lang="en-GB" sz="1000" b="1"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to phase in more cost reflective tariffs.</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distribution losses are high, measures could be considered to help reduce these. This might include </a:t>
                      </a:r>
                      <a:r>
                        <a:rPr lang="en-GB" sz="1000" b="1" kern="1200" noProof="0" dirty="0">
                          <a:solidFill>
                            <a:schemeClr val="dk1"/>
                          </a:solidFill>
                          <a:latin typeface="+mn-lt"/>
                          <a:ea typeface="+mj-ea"/>
                          <a:cs typeface="+mj-cs"/>
                        </a:rPr>
                        <a:t>improvements to the control equipment and metering </a:t>
                      </a:r>
                      <a:r>
                        <a:rPr lang="en-GB" sz="1000" b="0" kern="1200" noProof="0" dirty="0">
                          <a:solidFill>
                            <a:schemeClr val="dk1"/>
                          </a:solidFill>
                          <a:latin typeface="+mn-lt"/>
                          <a:ea typeface="+mj-ea"/>
                          <a:cs typeface="+mj-cs"/>
                        </a:rPr>
                        <a:t>attached to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network infrastructure</a:t>
                      </a:r>
                      <a:r>
                        <a:rPr lang="en-GB" sz="1000" b="0" kern="1200" noProof="0" dirty="0">
                          <a:solidFill>
                            <a:schemeClr val="dk1"/>
                          </a:solidFill>
                          <a:latin typeface="+mn-lt"/>
                          <a:ea typeface="+mj-ea"/>
                          <a:cs typeface="+mj-cs"/>
                        </a:rPr>
                        <a:t>, but also </a:t>
                      </a:r>
                      <a:r>
                        <a:rPr lang="en-GB" sz="1000" b="1" kern="1200" noProof="0" dirty="0">
                          <a:solidFill>
                            <a:schemeClr val="dk1"/>
                          </a:solidFill>
                          <a:latin typeface="+mn-lt"/>
                          <a:ea typeface="+mj-ea"/>
                          <a:cs typeface="+mj-cs"/>
                        </a:rPr>
                        <a:t>targeted </a:t>
                      </a:r>
                      <a:r>
                        <a:rPr lang="en-GB" sz="1000" b="1" kern="1200" noProof="0" dirty="0">
                          <a:solidFill>
                            <a:schemeClr val="dk1"/>
                          </a:solidFill>
                          <a:latin typeface="+mn-lt"/>
                          <a:ea typeface="+mj-ea"/>
                          <a:cs typeface="+mj-cs"/>
                          <a:hlinkClick r:id="rId8" action="ppaction://hlinksldjump"/>
                        </a:rPr>
                        <a:t>regulatory incentives</a:t>
                      </a:r>
                      <a:r>
                        <a:rPr lang="en-GB" sz="1000" b="1" kern="1200" noProof="0" dirty="0">
                          <a:solidFill>
                            <a:schemeClr val="dk1"/>
                          </a:solidFill>
                          <a:latin typeface="+mn-lt"/>
                          <a:ea typeface="+mj-ea"/>
                          <a:cs typeface="+mj-cs"/>
                        </a:rPr>
                        <a:t> </a:t>
                      </a:r>
                      <a:r>
                        <a:rPr lang="en-GB" sz="1000" b="0" kern="1200" noProof="0" dirty="0">
                          <a:solidFill>
                            <a:schemeClr val="dk1"/>
                          </a:solidFill>
                          <a:latin typeface="+mn-lt"/>
                          <a:ea typeface="+mj-ea"/>
                          <a:cs typeface="+mj-cs"/>
                        </a:rPr>
                        <a:t>to reward loss reduction by network companies.</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end users of energy are choosing to use inefficient induction motors, appliances, lighting, or stoves, support could be provided to review whether </a:t>
                      </a:r>
                      <a:r>
                        <a:rPr lang="en-GB" sz="1000" b="1" kern="1200" noProof="0" dirty="0">
                          <a:solidFill>
                            <a:schemeClr val="dk1"/>
                          </a:solidFill>
                          <a:latin typeface="+mn-lt"/>
                          <a:ea typeface="+mj-ea"/>
                          <a:cs typeface="+mj-cs"/>
                        </a:rPr>
                        <a:t>changes to </a:t>
                      </a:r>
                      <a:r>
                        <a:rPr lang="en-GB" sz="1000" b="1" kern="1200" noProof="0" dirty="0">
                          <a:solidFill>
                            <a:srgbClr val="FF0000"/>
                          </a:solidFill>
                          <a:latin typeface="+mn-lt"/>
                          <a:ea typeface="+mj-ea"/>
                          <a:cs typeface="+mj-cs"/>
                          <a:hlinkClick r:id="rId9" action="ppaction://hlinksldjump"/>
                        </a:rPr>
                        <a:t>energy efficiency policy</a:t>
                      </a:r>
                      <a:r>
                        <a:rPr lang="en-GB" sz="1000" b="1"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could help improve performance. Energy efficiency improvements will also interact with other policy objectives, for example through contributing to </a:t>
                      </a:r>
                      <a:r>
                        <a:rPr lang="en-GB" sz="1000" b="0" kern="1200" noProof="0" dirty="0">
                          <a:solidFill>
                            <a:srgbClr val="FF0000"/>
                          </a:solidFill>
                          <a:latin typeface="+mn-lt"/>
                          <a:ea typeface="+mj-ea"/>
                          <a:cs typeface="+mj-cs"/>
                          <a:hlinkClick r:id="rId10" action="ppaction://hlinksldjump"/>
                        </a:rPr>
                        <a:t>emissions reduction policy</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Consider where there might be efficient </a:t>
                      </a:r>
                      <a:r>
                        <a:rPr lang="en-GB" sz="1000" b="1" kern="1200" noProof="0" dirty="0">
                          <a:solidFill>
                            <a:schemeClr val="dk1"/>
                          </a:solidFill>
                          <a:latin typeface="+mn-lt"/>
                          <a:ea typeface="+mj-ea"/>
                          <a:cs typeface="+mj-cs"/>
                        </a:rPr>
                        <a:t>leapfrogging opportunities</a:t>
                      </a:r>
                      <a:r>
                        <a:rPr lang="en-GB" sz="1000" b="0" kern="1200" noProof="0" dirty="0">
                          <a:solidFill>
                            <a:schemeClr val="dk1"/>
                          </a:solidFill>
                          <a:latin typeface="+mn-lt"/>
                          <a:ea typeface="+mj-ea"/>
                          <a:cs typeface="+mj-cs"/>
                        </a:rPr>
                        <a:t>, such as adopting efficient appliances.</a:t>
                      </a:r>
                      <a:endParaRPr lang="en-GB" sz="1000" b="1" kern="1200" noProof="0" dirty="0">
                        <a:solidFill>
                          <a:schemeClr val="dk1"/>
                        </a:solidFill>
                        <a:latin typeface="+mn-lt"/>
                        <a:ea typeface="+mj-ea"/>
                        <a:cs typeface="+mj-cs"/>
                      </a:endParaRP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90624614"/>
                  </a:ext>
                </a:extLst>
              </a:tr>
              <a:tr h="218285">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flexible is electricity demand?</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86392214"/>
                  </a:ext>
                </a:extLst>
              </a:tr>
              <a:tr h="1848999">
                <a:tc>
                  <a:txBody>
                    <a:bodyPr/>
                    <a:lstStyle/>
                    <a:p>
                      <a:pPr marL="171450" indent="-171450">
                        <a:buFont typeface="Arial" panose="020B0604020202020204" pitchFamily="34" charset="0"/>
                        <a:buChar char="•"/>
                      </a:pPr>
                      <a:r>
                        <a:rPr lang="en-GB" sz="1000" b="0" noProof="0" dirty="0">
                          <a:latin typeface="+mn-lt"/>
                        </a:rPr>
                        <a:t>Can some electricity users reduce or shift their demand for electricity flexibly without this having a material impact on the utility of the service they receive?</a:t>
                      </a:r>
                    </a:p>
                    <a:p>
                      <a:pPr marL="171450" indent="-171450">
                        <a:buFont typeface="Arial" panose="020B0604020202020204" pitchFamily="34" charset="0"/>
                        <a:buChar char="•"/>
                      </a:pPr>
                      <a:r>
                        <a:rPr lang="en-GB" sz="1000" b="0" noProof="0" dirty="0">
                          <a:latin typeface="+mn-lt"/>
                        </a:rPr>
                        <a:t>Are there systems and processes in place to allow this additional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11" action="ppaction://hlinksldjump"/>
                        </a:rPr>
                        <a:t>system flexibility</a:t>
                      </a:r>
                      <a:r>
                        <a:rPr lang="en-GB" sz="1000" b="0" noProof="0" dirty="0">
                          <a:solidFill>
                            <a:srgbClr val="FF0000"/>
                          </a:solidFill>
                          <a:latin typeface="+mn-lt"/>
                        </a:rPr>
                        <a:t> </a:t>
                      </a:r>
                      <a:r>
                        <a:rPr lang="en-GB" sz="1000" b="0" noProof="0" dirty="0">
                          <a:latin typeface="+mn-lt"/>
                        </a:rPr>
                        <a:t>to be captured in </a:t>
                      </a:r>
                      <a:r>
                        <a:rPr lang="en-GB" sz="1000" b="0" noProof="0" dirty="0">
                          <a:solidFill>
                            <a:srgbClr val="FF0000"/>
                          </a:solidFill>
                          <a:latin typeface="+mn-lt"/>
                          <a:hlinkClick r:id="rId12" action="ppaction://hlinksldjump"/>
                        </a:rPr>
                        <a:t>system operation</a:t>
                      </a:r>
                      <a:r>
                        <a:rPr lang="en-GB" sz="1000" b="0" noProof="0" dirty="0">
                          <a:latin typeface="+mn-lt"/>
                        </a:rPr>
                        <a:t>, for example?</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a range of electricity consumers (maybe through a formal survey) could help to identify whether any of their demand is flexible. E.g. could consumers shift demand from one time of day to another? Or, for an industrial customer for example, if the demand completely inflexible with any reduction in load having an impact on the financial performance of the business?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 some countries the system operator may have arrangements in place with more flexible demand whereby they can require that demand to be reduced, or can directly control some loads, sometimes at cost to the system operator.</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there is potential demand flexibility, support could be provided to the system operator to </a:t>
                      </a:r>
                      <a:r>
                        <a:rPr lang="en-GB" sz="1000" b="1" kern="1200" noProof="0" dirty="0">
                          <a:solidFill>
                            <a:schemeClr val="dk1"/>
                          </a:solidFill>
                          <a:latin typeface="+mn-lt"/>
                          <a:ea typeface="+mj-ea"/>
                          <a:cs typeface="+mj-cs"/>
                        </a:rPr>
                        <a:t>develop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13" action="ppaction://hlinksldjump"/>
                        </a:rPr>
                        <a:t>market arrangements</a:t>
                      </a:r>
                      <a:r>
                        <a:rPr kumimoji="0" lang="en-GB" sz="1000" b="1" i="0" u="none" strike="noStrike" kern="1200" cap="none" spc="0" normalizeH="0" baseline="0" noProof="0" dirty="0">
                          <a:ln>
                            <a:noFill/>
                          </a:ln>
                          <a:solidFill>
                            <a:schemeClr val="tx1"/>
                          </a:solidFill>
                          <a:effectLst/>
                          <a:uLnTx/>
                          <a:uFillTx/>
                          <a:latin typeface="+mn-lt"/>
                          <a:ea typeface="+mj-ea"/>
                          <a:cs typeface="+mj-cs"/>
                        </a:rPr>
                        <a:t>,</a:t>
                      </a:r>
                      <a:r>
                        <a:rPr kumimoji="0" lang="en-GB" sz="1000" b="1" i="0" u="none" strike="noStrike" kern="1200" cap="none" spc="0" normalizeH="0" baseline="0" noProof="0" dirty="0">
                          <a:ln>
                            <a:noFill/>
                          </a:ln>
                          <a:solidFill>
                            <a:srgbClr val="FF0000"/>
                          </a:solidFill>
                          <a:effectLst/>
                          <a:uLnTx/>
                          <a:uFillTx/>
                          <a:latin typeface="+mn-lt"/>
                          <a:ea typeface="+mj-ea"/>
                          <a:cs typeface="+mj-cs"/>
                        </a:rPr>
                        <a:t> </a:t>
                      </a:r>
                      <a:r>
                        <a:rPr lang="en-GB" sz="1000" b="1" kern="1200" noProof="0" dirty="0">
                          <a:solidFill>
                            <a:schemeClr val="dk1"/>
                          </a:solidFill>
                          <a:latin typeface="+mn-lt"/>
                          <a:ea typeface="+mj-ea"/>
                          <a:cs typeface="+mj-cs"/>
                        </a:rPr>
                        <a:t>contracts, and data protocols for demand-side response</a:t>
                      </a:r>
                      <a:r>
                        <a:rPr lang="en-GB" sz="1000" b="0" kern="1200" noProof="0" dirty="0">
                          <a:solidFill>
                            <a:schemeClr val="dk1"/>
                          </a:solidFill>
                          <a:latin typeface="+mn-lt"/>
                          <a:ea typeface="+mj-ea"/>
                          <a:cs typeface="+mj-cs"/>
                        </a:rPr>
                        <a:t>. This would provide an additional tool for the provision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11" action="ppaction://hlinksldjump"/>
                        </a:rPr>
                        <a:t>system flexibility</a:t>
                      </a:r>
                      <a:r>
                        <a:rPr lang="en-GB" sz="1000" b="0" kern="1200" noProof="0" dirty="0">
                          <a:solidFill>
                            <a:schemeClr val="dk1"/>
                          </a:solidFill>
                          <a:latin typeface="+mn-lt"/>
                          <a:ea typeface="+mj-ea"/>
                          <a:cs typeface="+mj-cs"/>
                        </a:rPr>
                        <a:t> and improved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12" action="ppaction://hlinksldjump"/>
                        </a:rPr>
                        <a:t>system operation</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Opportunities for demand flexibility could also be </a:t>
                      </a:r>
                      <a:r>
                        <a:rPr lang="en-GB" sz="1000" b="1" kern="1200" noProof="0" dirty="0">
                          <a:solidFill>
                            <a:schemeClr val="dk1"/>
                          </a:solidFill>
                          <a:latin typeface="+mn-lt"/>
                          <a:ea typeface="+mj-ea"/>
                          <a:cs typeface="+mj-cs"/>
                        </a:rPr>
                        <a:t>considered as part of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9" action="ppaction://hlinksldjump"/>
                        </a:rPr>
                        <a:t>energy efficiency policy</a:t>
                      </a:r>
                      <a:r>
                        <a:rPr lang="en-GB" sz="1000" b="0" kern="1200" noProof="0" dirty="0">
                          <a:solidFill>
                            <a:schemeClr val="dk1"/>
                          </a:solidFill>
                          <a:latin typeface="+mn-lt"/>
                          <a:ea typeface="+mj-ea"/>
                          <a:cs typeface="+mj-cs"/>
                        </a:rPr>
                        <a:t>, for example if audits of high demand sites take place.</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0376551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1.1. Demand-side participation (4 of 5)</a:t>
            </a:r>
          </a:p>
        </p:txBody>
      </p:sp>
      <p:pic>
        <p:nvPicPr>
          <p:cNvPr id="84" name="Picture 83">
            <a:extLst>
              <a:ext uri="{FF2B5EF4-FFF2-40B4-BE49-F238E27FC236}">
                <a16:creationId xmlns:a16="http://schemas.microsoft.com/office/drawing/2014/main" id="{5771F3A4-C9DD-CF46-8A9A-C087695F3AED}"/>
              </a:ext>
            </a:extLst>
          </p:cNvPr>
          <p:cNvPicPr>
            <a:picLocks noChangeAspect="1"/>
          </p:cNvPicPr>
          <p:nvPr/>
        </p:nvPicPr>
        <p:blipFill>
          <a:blip r:embed="rId14" cstate="screen">
            <a:biLevel thresh="75000"/>
            <a:extLst>
              <a:ext uri="{BEBA8EAE-BF5A-486C-A8C5-ECC9F3942E4B}">
                <a14:imgProps xmlns:a14="http://schemas.microsoft.com/office/drawing/2010/main">
                  <a14:imgLayer r:embed="rId1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85" name="Picture 84">
            <a:extLst>
              <a:ext uri="{FF2B5EF4-FFF2-40B4-BE49-F238E27FC236}">
                <a16:creationId xmlns:a16="http://schemas.microsoft.com/office/drawing/2014/main" id="{E1A1A991-DB30-A743-AF5D-DA79B78D9749}"/>
              </a:ext>
            </a:extLst>
          </p:cNvPr>
          <p:cNvPicPr>
            <a:picLocks noChangeAspect="1"/>
          </p:cNvPicPr>
          <p:nvPr/>
        </p:nvPicPr>
        <p:blipFill>
          <a:blip r:embed="rId16" cstate="screen">
            <a:biLevel thresh="75000"/>
            <a:extLst>
              <a:ext uri="{BEBA8EAE-BF5A-486C-A8C5-ECC9F3942E4B}">
                <a14:imgProps xmlns:a14="http://schemas.microsoft.com/office/drawing/2010/main">
                  <a14:imgLayer r:embed="rId1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6" name="Picture 85">
            <a:extLst>
              <a:ext uri="{FF2B5EF4-FFF2-40B4-BE49-F238E27FC236}">
                <a16:creationId xmlns:a16="http://schemas.microsoft.com/office/drawing/2014/main" id="{771F2E12-E1E1-7B49-88A8-76FF1B4ECCBE}"/>
              </a:ext>
            </a:extLst>
          </p:cNvPr>
          <p:cNvPicPr>
            <a:picLocks noChangeAspect="1"/>
          </p:cNvPicPr>
          <p:nvPr/>
        </p:nvPicPr>
        <p:blipFill>
          <a:blip r:embed="rId18" cstate="screen">
            <a:lum bright="70000" contrast="-70000"/>
            <a:extLst>
              <a:ext uri="{BEBA8EAE-BF5A-486C-A8C5-ECC9F3942E4B}">
                <a14:imgProps xmlns:a14="http://schemas.microsoft.com/office/drawing/2010/main">
                  <a14:imgLayer r:embed="rId1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87" name="Picture 86">
            <a:extLst>
              <a:ext uri="{FF2B5EF4-FFF2-40B4-BE49-F238E27FC236}">
                <a16:creationId xmlns:a16="http://schemas.microsoft.com/office/drawing/2014/main" id="{2C35F727-339F-0440-8D15-42FEFFB02B58}"/>
              </a:ext>
            </a:extLst>
          </p:cNvPr>
          <p:cNvPicPr>
            <a:picLocks noChangeAspect="1"/>
          </p:cNvPicPr>
          <p:nvPr/>
        </p:nvPicPr>
        <p:blipFill>
          <a:blip r:embed="rId20" cstate="screen">
            <a:biLevel thresh="75000"/>
            <a:extLst>
              <a:ext uri="{BEBA8EAE-BF5A-486C-A8C5-ECC9F3942E4B}">
                <a14:imgProps xmlns:a14="http://schemas.microsoft.com/office/drawing/2010/main">
                  <a14:imgLayer r:embed="rId2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88" name="Picture 87">
            <a:extLst>
              <a:ext uri="{FF2B5EF4-FFF2-40B4-BE49-F238E27FC236}">
                <a16:creationId xmlns:a16="http://schemas.microsoft.com/office/drawing/2014/main" id="{BB62B967-46CF-FE42-A84B-1CDD3F82C3DD}"/>
              </a:ext>
            </a:extLst>
          </p:cNvPr>
          <p:cNvPicPr>
            <a:picLocks noChangeAspect="1"/>
          </p:cNvPicPr>
          <p:nvPr/>
        </p:nvPicPr>
        <p:blipFill>
          <a:blip r:embed="rId22" cstate="screen">
            <a:biLevel thresh="75000"/>
            <a:extLst>
              <a:ext uri="{BEBA8EAE-BF5A-486C-A8C5-ECC9F3942E4B}">
                <a14:imgProps xmlns:a14="http://schemas.microsoft.com/office/drawing/2010/main">
                  <a14:imgLayer r:embed="rId2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89" name="Picture 88">
            <a:extLst>
              <a:ext uri="{FF2B5EF4-FFF2-40B4-BE49-F238E27FC236}">
                <a16:creationId xmlns:a16="http://schemas.microsoft.com/office/drawing/2014/main" id="{4B0E2B0B-1E86-4A4A-BAE6-2953C4E25F08}"/>
              </a:ext>
            </a:extLst>
          </p:cNvPr>
          <p:cNvPicPr>
            <a:picLocks noChangeAspect="1"/>
          </p:cNvPicPr>
          <p:nvPr/>
        </p:nvPicPr>
        <p:blipFill>
          <a:blip r:embed="rId24" cstate="screen">
            <a:lum bright="70000" contrast="-70000"/>
            <a:extLst>
              <a:ext uri="{BEBA8EAE-BF5A-486C-A8C5-ECC9F3942E4B}">
                <a14:imgProps xmlns:a14="http://schemas.microsoft.com/office/drawing/2010/main">
                  <a14:imgLayer r:embed="rId2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26"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Tree>
    <p:extLst>
      <p:ext uri="{BB962C8B-B14F-4D97-AF65-F5344CB8AC3E}">
        <p14:creationId xmlns:p14="http://schemas.microsoft.com/office/powerpoint/2010/main" val="3954043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813911357"/>
              </p:ext>
            </p:extLst>
          </p:nvPr>
        </p:nvGraphicFramePr>
        <p:xfrm>
          <a:off x="450156" y="1620005"/>
          <a:ext cx="9847532" cy="3416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99994">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1"/>
                    </a:solidFill>
                  </a:tcPr>
                </a:tc>
                <a:extLst>
                  <a:ext uri="{0D108BD9-81ED-4DB2-BD59-A6C34878D82A}">
                    <a16:rowId xmlns:a16="http://schemas.microsoft.com/office/drawing/2014/main" val="559539109"/>
                  </a:ext>
                </a:extLst>
              </a:tr>
              <a:tr h="99994">
                <a:tc gridSpan="3">
                  <a:txBody>
                    <a:bodyPr/>
                    <a:lstStyle/>
                    <a:p>
                      <a:pPr marL="0" indent="0">
                        <a:buFont typeface="Arial" panose="020B0604020202020204" pitchFamily="34" charset="0"/>
                        <a:buNone/>
                      </a:pPr>
                      <a:r>
                        <a:rPr lang="en-GB" sz="1000" b="1" noProof="0" dirty="0">
                          <a:solidFill>
                            <a:schemeClr val="tx1"/>
                          </a:solidFill>
                          <a:latin typeface="+mn-lt"/>
                        </a:rPr>
                        <a:t>Are there interactions between different energy vectors that impacts the flexibility of energy demand?</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kern="1200" noProof="0" dirty="0">
                        <a:solidFill>
                          <a:schemeClr val="dk1"/>
                        </a:solidFill>
                        <a:latin typeface="+mn-lt"/>
                        <a:ea typeface="+mj-ea"/>
                        <a:cs typeface="+mj-cs"/>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0" kern="1200" noProof="0" dirty="0">
                        <a:solidFill>
                          <a:schemeClr val="dk1"/>
                        </a:solidFill>
                        <a:latin typeface="+mn-lt"/>
                        <a:ea typeface="+mj-ea"/>
                        <a:cs typeface="+mj-cs"/>
                      </a:endParaRP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52496270"/>
                  </a:ext>
                </a:extLst>
              </a:tr>
              <a:tr h="167904">
                <a:tc>
                  <a:txBody>
                    <a:bodyPr/>
                    <a:lstStyle/>
                    <a:p>
                      <a:pPr marL="171450" indent="-171450">
                        <a:buFont typeface="Arial" panose="020B0604020202020204" pitchFamily="34" charset="0"/>
                        <a:buChar char="•"/>
                      </a:pPr>
                      <a:r>
                        <a:rPr lang="en-GB" sz="1000" b="0" noProof="0" dirty="0">
                          <a:latin typeface="+mn-lt"/>
                        </a:rPr>
                        <a:t>Are there interaction that result in new sources of </a:t>
                      </a:r>
                      <a:r>
                        <a:rPr lang="en-GB" sz="1000" b="0" noProof="0" dirty="0">
                          <a:latin typeface="+mn-lt"/>
                          <a:hlinkClick r:id="rId2" action="ppaction://hlinksldjump"/>
                        </a:rPr>
                        <a:t>system flexibility</a:t>
                      </a:r>
                      <a:r>
                        <a:rPr lang="en-GB" sz="1000" b="0" noProof="0" dirty="0">
                          <a:latin typeface="+mn-lt"/>
                        </a:rPr>
                        <a:t>, such as the potential vehicle-to-grid opportunities that could result from the electrification of transport?</a:t>
                      </a:r>
                    </a:p>
                    <a:p>
                      <a:pPr marL="171450" indent="-171450">
                        <a:buFont typeface="Arial" panose="020B0604020202020204" pitchFamily="34" charset="0"/>
                        <a:buChar char="•"/>
                      </a:pPr>
                      <a:r>
                        <a:rPr lang="en-GB" sz="1000" b="0" noProof="0" dirty="0">
                          <a:latin typeface="+mn-lt"/>
                        </a:rPr>
                        <a:t>Does the interaction of energy vectors add constraints to </a:t>
                      </a:r>
                      <a:r>
                        <a:rPr lang="en-GB" sz="1000" b="0" noProof="0" dirty="0">
                          <a:latin typeface="+mn-lt"/>
                          <a:hlinkClick r:id="rId3" action="ppaction://hlinksldjump"/>
                        </a:rPr>
                        <a:t>system operations</a:t>
                      </a:r>
                      <a:r>
                        <a:rPr lang="en-GB" sz="1000" b="0" noProof="0" dirty="0">
                          <a:latin typeface="+mn-lt"/>
                        </a:rPr>
                        <a:t>; for example, combined heat and power plants might result in must-run constraints that reduce the flexibility of the electricity system?</a:t>
                      </a:r>
                    </a:p>
                    <a:p>
                      <a:pPr marL="171450" indent="-171450">
                        <a:buFont typeface="Arial" panose="020B0604020202020204" pitchFamily="34" charset="0"/>
                        <a:buChar char="•"/>
                      </a:pPr>
                      <a:r>
                        <a:rPr lang="en-GB" sz="1000" b="0" noProof="0" dirty="0">
                          <a:latin typeface="+mn-lt"/>
                        </a:rPr>
                        <a:t>Are there potential new interactions between energy vectors that could help to improve the efficiency of the energy system as a whole; for example, using heat storage to better align heat and electricity demand?</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Companies operating the energy system are likely to be best placed to provide information on any existing or potential interactions between energy vectors. For example, in the electricity sector the system operator is likely to understand any constraints on </a:t>
                      </a:r>
                      <a:r>
                        <a:rPr lang="en-GB" sz="1000" kern="1200" noProof="0" dirty="0">
                          <a:solidFill>
                            <a:schemeClr val="dk1"/>
                          </a:solidFill>
                          <a:latin typeface="+mn-lt"/>
                          <a:ea typeface="+mj-ea"/>
                          <a:cs typeface="+mj-cs"/>
                          <a:hlinkClick r:id="rId3" action="ppaction://hlinksldjump"/>
                        </a:rPr>
                        <a:t>system operation</a:t>
                      </a:r>
                      <a:r>
                        <a:rPr lang="en-GB" sz="1000" kern="1200" noProof="0" dirty="0">
                          <a:solidFill>
                            <a:schemeClr val="dk1"/>
                          </a:solidFill>
                          <a:latin typeface="+mn-lt"/>
                          <a:ea typeface="+mj-ea"/>
                          <a:cs typeface="+mj-cs"/>
                        </a:rPr>
                        <a:t> imposed by CHP plants.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Donors and other third parties that have been engaged in the sector for a while may also understand where there are operational constraints and opportunities that result from these interactions.</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To ensure that both constraints and synergistic opportunities are properly considered when designing energy sector solutions it is important to ensure that they are factored into energy sector </a:t>
                      </a:r>
                      <a:r>
                        <a:rPr lang="en-GB" sz="1000" b="0" kern="1200" noProof="0" dirty="0">
                          <a:solidFill>
                            <a:schemeClr val="dk1"/>
                          </a:solidFill>
                          <a:latin typeface="+mn-lt"/>
                          <a:ea typeface="+mj-ea"/>
                          <a:cs typeface="+mj-cs"/>
                          <a:hlinkClick r:id="rId4" action="ppaction://hlinksldjump"/>
                        </a:rPr>
                        <a:t>planning and forecasting</a:t>
                      </a:r>
                      <a:r>
                        <a:rPr lang="en-GB" sz="1000" b="0" kern="1200" noProof="0" dirty="0">
                          <a:solidFill>
                            <a:schemeClr val="dk1"/>
                          </a:solidFill>
                          <a:latin typeface="+mn-lt"/>
                          <a:ea typeface="+mj-ea"/>
                          <a:cs typeface="+mj-cs"/>
                        </a:rPr>
                        <a:t>. Technical assistance to support </a:t>
                      </a:r>
                      <a:r>
                        <a:rPr lang="en-GB" sz="1000" b="0" kern="1200" noProof="0" dirty="0">
                          <a:solidFill>
                            <a:schemeClr val="dk1"/>
                          </a:solidFill>
                          <a:latin typeface="+mn-lt"/>
                          <a:ea typeface="+mj-ea"/>
                          <a:cs typeface="+mj-cs"/>
                          <a:hlinkClick r:id="rId4" action="ppaction://hlinksldjump"/>
                        </a:rPr>
                        <a:t>planning and forecasting</a:t>
                      </a:r>
                      <a:r>
                        <a:rPr lang="en-GB" sz="1000" b="0" kern="1200" noProof="0" dirty="0">
                          <a:solidFill>
                            <a:schemeClr val="dk1"/>
                          </a:solidFill>
                          <a:latin typeface="+mn-lt"/>
                          <a:ea typeface="+mj-ea"/>
                          <a:cs typeface="+mj-cs"/>
                        </a:rPr>
                        <a:t> should ensure that </a:t>
                      </a:r>
                      <a:r>
                        <a:rPr lang="en-GB" sz="1000" b="1" kern="1200" noProof="0" dirty="0">
                          <a:solidFill>
                            <a:schemeClr val="dk1"/>
                          </a:solidFill>
                          <a:latin typeface="+mn-lt"/>
                          <a:ea typeface="+mj-ea"/>
                          <a:cs typeface="+mj-cs"/>
                        </a:rPr>
                        <a:t>key interactions between energy vectors are modelled </a:t>
                      </a:r>
                      <a:r>
                        <a:rPr lang="en-GB" sz="1000" b="0" kern="1200" noProof="0" dirty="0">
                          <a:solidFill>
                            <a:schemeClr val="dk1"/>
                          </a:solidFill>
                          <a:latin typeface="+mn-lt"/>
                          <a:ea typeface="+mj-ea"/>
                          <a:cs typeface="+mj-cs"/>
                        </a:rPr>
                        <a:t>correctly.</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Where potential beneficial interactions between energy vectors are identified (e.g. vehicle to grid, heat storage) assistance could be provided to </a:t>
                      </a:r>
                      <a:r>
                        <a:rPr lang="en-GB" sz="1000" b="1" kern="1200" noProof="0" dirty="0">
                          <a:solidFill>
                            <a:schemeClr val="dk1"/>
                          </a:solidFill>
                          <a:latin typeface="+mn-lt"/>
                          <a:ea typeface="+mj-ea"/>
                          <a:cs typeface="+mj-cs"/>
                        </a:rPr>
                        <a:t>implement pilot studies </a:t>
                      </a:r>
                      <a:r>
                        <a:rPr lang="en-GB" sz="1000" b="0" kern="1200" noProof="0" dirty="0">
                          <a:solidFill>
                            <a:schemeClr val="dk1"/>
                          </a:solidFill>
                          <a:latin typeface="+mn-lt"/>
                          <a:ea typeface="+mj-ea"/>
                          <a:cs typeface="+mj-cs"/>
                        </a:rPr>
                        <a:t>or to </a:t>
                      </a:r>
                      <a:r>
                        <a:rPr lang="en-GB" sz="1000" b="1" kern="1200" noProof="0" dirty="0">
                          <a:solidFill>
                            <a:schemeClr val="dk1"/>
                          </a:solidFill>
                          <a:latin typeface="+mn-lt"/>
                          <a:ea typeface="+mj-ea"/>
                          <a:cs typeface="+mj-cs"/>
                        </a:rPr>
                        <a:t>perform cost-benefit analysis </a:t>
                      </a:r>
                      <a:r>
                        <a:rPr lang="en-GB" sz="1000" b="0" kern="1200" noProof="0" dirty="0">
                          <a:solidFill>
                            <a:schemeClr val="dk1"/>
                          </a:solidFill>
                          <a:latin typeface="+mn-lt"/>
                          <a:ea typeface="+mj-ea"/>
                          <a:cs typeface="+mj-cs"/>
                        </a:rPr>
                        <a:t>to evaluate whether the proposed innovation would deliver a net benefit to the energy system.</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Where new interactions between energy vectors are introduced, support might be required to </a:t>
                      </a:r>
                      <a:r>
                        <a:rPr lang="en-GB" sz="1000" b="1" kern="1200" noProof="0" dirty="0">
                          <a:solidFill>
                            <a:schemeClr val="dk1"/>
                          </a:solidFill>
                          <a:latin typeface="+mn-lt"/>
                          <a:ea typeface="+mj-ea"/>
                          <a:cs typeface="+mj-cs"/>
                        </a:rPr>
                        <a:t>design and embed new protocols for exchanging data or processes for operating the energy system</a:t>
                      </a:r>
                      <a:r>
                        <a:rPr lang="en-GB" sz="1000" b="0" kern="1200" noProof="0" dirty="0">
                          <a:solidFill>
                            <a:schemeClr val="dk1"/>
                          </a:solidFill>
                          <a:latin typeface="+mn-lt"/>
                          <a:ea typeface="+mj-ea"/>
                          <a:cs typeface="+mj-cs"/>
                        </a:rPr>
                        <a:t>. This is most likely to affect parties engaged in </a:t>
                      </a:r>
                      <a:r>
                        <a:rPr lang="en-GB" sz="1000" b="0" kern="1200" noProof="0" dirty="0">
                          <a:solidFill>
                            <a:schemeClr val="dk1"/>
                          </a:solidFill>
                          <a:latin typeface="+mn-lt"/>
                          <a:ea typeface="+mj-ea"/>
                          <a:cs typeface="+mj-cs"/>
                          <a:hlinkClick r:id="rId3" action="ppaction://hlinksldjump"/>
                        </a:rPr>
                        <a:t>system operations</a:t>
                      </a:r>
                      <a:r>
                        <a:rPr lang="en-GB" sz="1000" b="0" kern="1200" noProof="0" dirty="0">
                          <a:solidFill>
                            <a:schemeClr val="dk1"/>
                          </a:solidFill>
                          <a:latin typeface="+mn-lt"/>
                          <a:ea typeface="+mj-ea"/>
                          <a:cs typeface="+mj-cs"/>
                        </a:rPr>
                        <a:t>.</a:t>
                      </a:r>
                    </a:p>
                  </a:txBody>
                  <a:tcPr marL="45720" marR="4572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001465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1.1. Demand-side participation (5 of 5)</a:t>
            </a:r>
          </a:p>
        </p:txBody>
      </p:sp>
      <p:pic>
        <p:nvPicPr>
          <p:cNvPr id="84" name="Picture 83">
            <a:extLst>
              <a:ext uri="{FF2B5EF4-FFF2-40B4-BE49-F238E27FC236}">
                <a16:creationId xmlns:a16="http://schemas.microsoft.com/office/drawing/2014/main" id="{5771F3A4-C9DD-CF46-8A9A-C087695F3AED}"/>
              </a:ext>
            </a:extLst>
          </p:cNvPr>
          <p:cNvPicPr>
            <a:picLocks noChangeAspect="1"/>
          </p:cNvPicPr>
          <p:nvPr/>
        </p:nvPicPr>
        <p:blipFill>
          <a:blip r:embed="rId5" cstate="screen">
            <a:biLevel thresh="75000"/>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85" name="Picture 84">
            <a:extLst>
              <a:ext uri="{FF2B5EF4-FFF2-40B4-BE49-F238E27FC236}">
                <a16:creationId xmlns:a16="http://schemas.microsoft.com/office/drawing/2014/main" id="{E1A1A991-DB30-A743-AF5D-DA79B78D9749}"/>
              </a:ext>
            </a:extLst>
          </p:cNvPr>
          <p:cNvPicPr>
            <a:picLocks noChangeAspect="1"/>
          </p:cNvPicPr>
          <p:nvPr/>
        </p:nvPicPr>
        <p:blipFill>
          <a:blip r:embed="rId7" cstate="screen">
            <a:biLevel thresh="75000"/>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6" name="Picture 85">
            <a:extLst>
              <a:ext uri="{FF2B5EF4-FFF2-40B4-BE49-F238E27FC236}">
                <a16:creationId xmlns:a16="http://schemas.microsoft.com/office/drawing/2014/main" id="{771F2E12-E1E1-7B49-88A8-76FF1B4ECCBE}"/>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87" name="Picture 86">
            <a:extLst>
              <a:ext uri="{FF2B5EF4-FFF2-40B4-BE49-F238E27FC236}">
                <a16:creationId xmlns:a16="http://schemas.microsoft.com/office/drawing/2014/main" id="{2C35F727-339F-0440-8D15-42FEFFB02B58}"/>
              </a:ext>
            </a:extLst>
          </p:cNvPr>
          <p:cNvPicPr>
            <a:picLocks noChangeAspect="1"/>
          </p:cNvPicPr>
          <p:nvPr/>
        </p:nvPicPr>
        <p:blipFill>
          <a:blip r:embed="rId11" cstate="screen">
            <a:biLevel thresh="75000"/>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88" name="Picture 87">
            <a:extLst>
              <a:ext uri="{FF2B5EF4-FFF2-40B4-BE49-F238E27FC236}">
                <a16:creationId xmlns:a16="http://schemas.microsoft.com/office/drawing/2014/main" id="{BB62B967-46CF-FE42-A84B-1CDD3F82C3DD}"/>
              </a:ext>
            </a:extLst>
          </p:cNvPr>
          <p:cNvPicPr>
            <a:picLocks noChangeAspect="1"/>
          </p:cNvPicPr>
          <p:nvPr/>
        </p:nvPicPr>
        <p:blipFill>
          <a:blip r:embed="rId13" cstate="screen">
            <a:biLevel thresh="75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89" name="Picture 88">
            <a:extLst>
              <a:ext uri="{FF2B5EF4-FFF2-40B4-BE49-F238E27FC236}">
                <a16:creationId xmlns:a16="http://schemas.microsoft.com/office/drawing/2014/main" id="{4B0E2B0B-1E86-4A4A-BAE6-2953C4E25F08}"/>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7"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Tree>
    <p:extLst>
      <p:ext uri="{BB962C8B-B14F-4D97-AF65-F5344CB8AC3E}">
        <p14:creationId xmlns:p14="http://schemas.microsoft.com/office/powerpoint/2010/main" val="3157307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1.1. Demand-side participation</a:t>
            </a:r>
            <a:br>
              <a:rPr lang="en-GB" dirty="0"/>
            </a:br>
            <a:r>
              <a:rPr lang="en-GB" sz="1800" i="1" dirty="0"/>
              <a:t>Demand sector review - Industry</a:t>
            </a:r>
            <a:endParaRPr lang="en-GB" dirty="0"/>
          </a:p>
        </p:txBody>
      </p:sp>
      <p:pic>
        <p:nvPicPr>
          <p:cNvPr id="84" name="Picture 83">
            <a:extLst>
              <a:ext uri="{FF2B5EF4-FFF2-40B4-BE49-F238E27FC236}">
                <a16:creationId xmlns:a16="http://schemas.microsoft.com/office/drawing/2014/main" id="{5771F3A4-C9DD-CF46-8A9A-C087695F3AED}"/>
              </a:ext>
            </a:extLst>
          </p:cNvPr>
          <p:cNvPicPr>
            <a:picLocks noChangeAspect="1"/>
          </p:cNvPicPr>
          <p:nvPr/>
        </p:nvPicPr>
        <p:blipFill>
          <a:blip r:embed="rId2" cstate="screen">
            <a:biLevel thresh="75000"/>
            <a:extLst>
              <a:ext uri="{BEBA8EAE-BF5A-486C-A8C5-ECC9F3942E4B}">
                <a14:imgProps xmlns:a14="http://schemas.microsoft.com/office/drawing/2010/main">
                  <a14:imgLayer r:embed="rId3">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85" name="Picture 84">
            <a:extLst>
              <a:ext uri="{FF2B5EF4-FFF2-40B4-BE49-F238E27FC236}">
                <a16:creationId xmlns:a16="http://schemas.microsoft.com/office/drawing/2014/main" id="{E1A1A991-DB30-A743-AF5D-DA79B78D9749}"/>
              </a:ext>
            </a:extLst>
          </p:cNvPr>
          <p:cNvPicPr>
            <a:picLocks noChangeAspect="1"/>
          </p:cNvPicPr>
          <p:nvPr/>
        </p:nvPicPr>
        <p:blipFill>
          <a:blip r:embed="rId4" cstate="screen">
            <a:biLevel thresh="75000"/>
            <a:extLst>
              <a:ext uri="{BEBA8EAE-BF5A-486C-A8C5-ECC9F3942E4B}">
                <a14:imgProps xmlns:a14="http://schemas.microsoft.com/office/drawing/2010/main">
                  <a14:imgLayer r:embed="rId5">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6" name="Picture 85">
            <a:extLst>
              <a:ext uri="{FF2B5EF4-FFF2-40B4-BE49-F238E27FC236}">
                <a16:creationId xmlns:a16="http://schemas.microsoft.com/office/drawing/2014/main" id="{771F2E12-E1E1-7B49-88A8-76FF1B4ECCBE}"/>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87" name="Picture 86">
            <a:extLst>
              <a:ext uri="{FF2B5EF4-FFF2-40B4-BE49-F238E27FC236}">
                <a16:creationId xmlns:a16="http://schemas.microsoft.com/office/drawing/2014/main" id="{2C35F727-339F-0440-8D15-42FEFFB02B58}"/>
              </a:ext>
            </a:extLst>
          </p:cNvPr>
          <p:cNvPicPr>
            <a:picLocks noChangeAspect="1"/>
          </p:cNvPicPr>
          <p:nvPr/>
        </p:nvPicPr>
        <p:blipFill>
          <a:blip r:embed="rId8" cstate="screen">
            <a:biLevel thresh="75000"/>
            <a:extLst>
              <a:ext uri="{BEBA8EAE-BF5A-486C-A8C5-ECC9F3942E4B}">
                <a14:imgProps xmlns:a14="http://schemas.microsoft.com/office/drawing/2010/main">
                  <a14:imgLayer r:embed="rId9">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88" name="Picture 87">
            <a:extLst>
              <a:ext uri="{FF2B5EF4-FFF2-40B4-BE49-F238E27FC236}">
                <a16:creationId xmlns:a16="http://schemas.microsoft.com/office/drawing/2014/main" id="{BB62B967-46CF-FE42-A84B-1CDD3F82C3DD}"/>
              </a:ext>
            </a:extLst>
          </p:cNvPr>
          <p:cNvPicPr>
            <a:picLocks noChangeAspect="1"/>
          </p:cNvPicPr>
          <p:nvPr/>
        </p:nvPicPr>
        <p:blipFill>
          <a:blip r:embed="rId10" cstate="screen">
            <a:biLevel thresh="75000"/>
            <a:extLst>
              <a:ext uri="{BEBA8EAE-BF5A-486C-A8C5-ECC9F3942E4B}">
                <a14:imgProps xmlns:a14="http://schemas.microsoft.com/office/drawing/2010/main">
                  <a14:imgLayer r:embed="rId11">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89" name="Picture 88">
            <a:extLst>
              <a:ext uri="{FF2B5EF4-FFF2-40B4-BE49-F238E27FC236}">
                <a16:creationId xmlns:a16="http://schemas.microsoft.com/office/drawing/2014/main" id="{4B0E2B0B-1E86-4A4A-BAE6-2953C4E25F08}"/>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7" name="Picture 6">
            <a:extLst>
              <a:ext uri="{FF2B5EF4-FFF2-40B4-BE49-F238E27FC236}">
                <a16:creationId xmlns:a16="http://schemas.microsoft.com/office/drawing/2014/main" id="{C9F4DDFD-D997-46C9-849C-61498BB07884}"/>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448121" y="1959978"/>
            <a:ext cx="2099498" cy="1932757"/>
          </a:xfrm>
          <a:prstGeom prst="rect">
            <a:avLst/>
          </a:prstGeom>
        </p:spPr>
      </p:pic>
      <p:sp>
        <p:nvSpPr>
          <p:cNvPr id="8" name="TextBox 7">
            <a:extLst>
              <a:ext uri="{FF2B5EF4-FFF2-40B4-BE49-F238E27FC236}">
                <a16:creationId xmlns:a16="http://schemas.microsoft.com/office/drawing/2014/main" id="{F793F277-1747-4968-900B-BE70B4104607}"/>
              </a:ext>
            </a:extLst>
          </p:cNvPr>
          <p:cNvSpPr txBox="1"/>
          <p:nvPr/>
        </p:nvSpPr>
        <p:spPr>
          <a:xfrm>
            <a:off x="2754412" y="1908423"/>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TextBox 41">
            <a:extLst>
              <a:ext uri="{FF2B5EF4-FFF2-40B4-BE49-F238E27FC236}">
                <a16:creationId xmlns:a16="http://schemas.microsoft.com/office/drawing/2014/main" id="{7393CA87-D72B-44AF-8F61-F2A7E426F698}"/>
              </a:ext>
            </a:extLst>
          </p:cNvPr>
          <p:cNvSpPr txBox="1"/>
          <p:nvPr/>
        </p:nvSpPr>
        <p:spPr>
          <a:xfrm>
            <a:off x="2754731" y="3679028"/>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Energy demand growth drivers</a:t>
            </a:r>
          </a:p>
        </p:txBody>
      </p:sp>
      <p:sp>
        <p:nvSpPr>
          <p:cNvPr id="43" name="TextBox 42">
            <a:extLst>
              <a:ext uri="{FF2B5EF4-FFF2-40B4-BE49-F238E27FC236}">
                <a16:creationId xmlns:a16="http://schemas.microsoft.com/office/drawing/2014/main" id="{CBAB440B-FD3D-410C-A1AB-BCDAEED0B1F0}"/>
              </a:ext>
            </a:extLst>
          </p:cNvPr>
          <p:cNvSpPr txBox="1"/>
          <p:nvPr/>
        </p:nvSpPr>
        <p:spPr>
          <a:xfrm>
            <a:off x="2754412" y="5619239"/>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Efficiency opportunities</a:t>
            </a:r>
          </a:p>
        </p:txBody>
      </p:sp>
      <p:sp>
        <p:nvSpPr>
          <p:cNvPr id="45" name="Content Placeholder 3">
            <a:extLst>
              <a:ext uri="{FF2B5EF4-FFF2-40B4-BE49-F238E27FC236}">
                <a16:creationId xmlns:a16="http://schemas.microsoft.com/office/drawing/2014/main" id="{D241D20C-A1E5-4B08-8217-FF634FE7CE87}"/>
              </a:ext>
            </a:extLst>
          </p:cNvPr>
          <p:cNvSpPr txBox="1">
            <a:spLocks/>
          </p:cNvSpPr>
          <p:nvPr/>
        </p:nvSpPr>
        <p:spPr>
          <a:xfrm>
            <a:off x="2754412" y="2135014"/>
            <a:ext cx="7543276" cy="1544014"/>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Industry and manufacturing sectors are often politically important as they can be important drivers of economic growth and job creation. An </a:t>
            </a:r>
            <a:r>
              <a:rPr lang="en-GB" dirty="0">
                <a:hlinkClick r:id="rId15" action="ppaction://hlinksldjump"/>
              </a:rPr>
              <a:t>industrial strategy</a:t>
            </a:r>
            <a:r>
              <a:rPr lang="en-GB" dirty="0"/>
              <a:t> might be a significant driver of energy demand growth.</a:t>
            </a:r>
          </a:p>
          <a:p>
            <a:pPr lvl="1"/>
            <a:r>
              <a:rPr lang="en-GB" dirty="0"/>
              <a:t>These sectors can be energy intensive, adding electricity load as well as often having heating and/or cooling requirements.</a:t>
            </a:r>
          </a:p>
          <a:p>
            <a:pPr lvl="1"/>
            <a:r>
              <a:rPr lang="en-GB" dirty="0"/>
              <a:t>The perceived importance of industry often means that large industrial users have access to </a:t>
            </a:r>
            <a:r>
              <a:rPr lang="en-GB" dirty="0">
                <a:hlinkClick r:id="rId16" action="ppaction://hlinksldjump"/>
              </a:rPr>
              <a:t>incentives and subsidies</a:t>
            </a:r>
            <a:r>
              <a:rPr lang="en-GB" dirty="0"/>
              <a:t> for industrial energy use.</a:t>
            </a:r>
          </a:p>
          <a:p>
            <a:pPr lvl="1"/>
            <a:r>
              <a:rPr lang="en-GB" dirty="0"/>
              <a:t>Increasingly, some large energy users have a preference for </a:t>
            </a:r>
            <a:r>
              <a:rPr lang="en-GB" dirty="0">
                <a:hlinkClick r:id="rId17" action="ppaction://hlinksldjump"/>
              </a:rPr>
              <a:t>renewable energy</a:t>
            </a:r>
            <a:r>
              <a:rPr lang="en-GB" dirty="0"/>
              <a:t> and, where </a:t>
            </a:r>
            <a:r>
              <a:rPr lang="en-GB" dirty="0">
                <a:hlinkClick r:id="rId18" action="ppaction://hlinksldjump"/>
              </a:rPr>
              <a:t>regulation</a:t>
            </a:r>
            <a:r>
              <a:rPr lang="en-GB" dirty="0"/>
              <a:t> allows, may </a:t>
            </a:r>
            <a:r>
              <a:rPr lang="en-GB" dirty="0">
                <a:hlinkClick r:id="rId19" action="ppaction://hlinksldjump"/>
              </a:rPr>
              <a:t>procure</a:t>
            </a:r>
            <a:r>
              <a:rPr lang="en-GB" dirty="0"/>
              <a:t> their own energy; for example, wheeling electricity from a dedicated renewable generation or investing in a biomass boiler. This could help countries to meet their </a:t>
            </a:r>
            <a:r>
              <a:rPr lang="en-GB" dirty="0">
                <a:hlinkClick r:id="rId20" action="ppaction://hlinksldjump"/>
              </a:rPr>
              <a:t>emissions reduction policy</a:t>
            </a:r>
            <a:r>
              <a:rPr lang="en-GB" dirty="0"/>
              <a:t> targets.</a:t>
            </a:r>
          </a:p>
        </p:txBody>
      </p:sp>
      <p:sp>
        <p:nvSpPr>
          <p:cNvPr id="46" name="Content Placeholder 3">
            <a:extLst>
              <a:ext uri="{FF2B5EF4-FFF2-40B4-BE49-F238E27FC236}">
                <a16:creationId xmlns:a16="http://schemas.microsoft.com/office/drawing/2014/main" id="{5366672C-E0A7-4D74-BEFA-D6F5884BB747}"/>
              </a:ext>
            </a:extLst>
          </p:cNvPr>
          <p:cNvSpPr txBox="1">
            <a:spLocks/>
          </p:cNvSpPr>
          <p:nvPr/>
        </p:nvSpPr>
        <p:spPr>
          <a:xfrm>
            <a:off x="2754731" y="3883180"/>
            <a:ext cx="7543276" cy="1736060"/>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As noted above, industrial and manufacturing sectors of the economy can be important sources of employment, so it is important that these sectors have access to the energy that they need for their operations.</a:t>
            </a:r>
          </a:p>
          <a:p>
            <a:pPr lvl="1"/>
            <a:r>
              <a:rPr lang="en-GB" dirty="0"/>
              <a:t>Often, even if energy supply is available, the quality or reliability of energy can be a constraint. Poor electricity reliability can be a factor that prevents job-creating industries from moving into a country.</a:t>
            </a:r>
          </a:p>
          <a:p>
            <a:pPr lvl="1"/>
            <a:r>
              <a:rPr lang="en-GB" dirty="0"/>
              <a:t>Poor reliability can also result in large energy users using their own distributed </a:t>
            </a:r>
            <a:r>
              <a:rPr lang="en-GB" dirty="0">
                <a:hlinkClick r:id="rId21" action="ppaction://hlinksldjump"/>
              </a:rPr>
              <a:t>stand-alone energy solutions</a:t>
            </a:r>
            <a:r>
              <a:rPr lang="en-GB" dirty="0"/>
              <a:t>, including diesel generators. These solutions might be more expensive than a reliable centralised solution would be, further diminishing the attractiveness of a market for investment.</a:t>
            </a:r>
          </a:p>
          <a:p>
            <a:pPr lvl="1"/>
            <a:r>
              <a:rPr lang="en-GB" dirty="0"/>
              <a:t>Where reliability is a constraint on growth, subsidies can be counter-productive as they diminish the funds available to invest in improving reliability and undermine the financial viability of the energy sector.</a:t>
            </a:r>
          </a:p>
        </p:txBody>
      </p:sp>
      <p:sp>
        <p:nvSpPr>
          <p:cNvPr id="47" name="Content Placeholder 3">
            <a:extLst>
              <a:ext uri="{FF2B5EF4-FFF2-40B4-BE49-F238E27FC236}">
                <a16:creationId xmlns:a16="http://schemas.microsoft.com/office/drawing/2014/main" id="{3BCE8C3A-6C09-429E-8170-E0CC64573BC0}"/>
              </a:ext>
            </a:extLst>
          </p:cNvPr>
          <p:cNvSpPr txBox="1">
            <a:spLocks/>
          </p:cNvSpPr>
          <p:nvPr/>
        </p:nvSpPr>
        <p:spPr>
          <a:xfrm>
            <a:off x="2754412" y="5845830"/>
            <a:ext cx="7543276" cy="1419027"/>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There can be significant opportunities for energy efficiency savings in industrial facilities, in particular if they are old plants or if they are in state-owned or protected industries.</a:t>
            </a:r>
          </a:p>
          <a:p>
            <a:pPr lvl="1"/>
            <a:r>
              <a:rPr lang="en-GB" dirty="0"/>
              <a:t>While these businesses may be significant energy users, energy is still normally a non-core part of their business meaning that it can be difficult for them to build a strong business case for investments to improve efficiency. </a:t>
            </a:r>
            <a:r>
              <a:rPr lang="en-GB" dirty="0">
                <a:hlinkClick r:id="rId22" action="ppaction://hlinksldjump"/>
              </a:rPr>
              <a:t>Energy efficiency policy</a:t>
            </a:r>
            <a:r>
              <a:rPr lang="en-GB" dirty="0"/>
              <a:t> can be important in improving the incentives to invest in efficiency improvements.</a:t>
            </a:r>
          </a:p>
          <a:p>
            <a:pPr lvl="1"/>
            <a:r>
              <a:rPr lang="en-GB" dirty="0">
                <a:hlinkClick r:id="rId16" action="ppaction://hlinksldjump"/>
              </a:rPr>
              <a:t>Incentives and subsidies</a:t>
            </a:r>
            <a:r>
              <a:rPr lang="en-GB" dirty="0"/>
              <a:t> for industrial energy users can further diminish the incentives for energy efficiency improvements, again strengthening the case for removing distortive subsidies.</a:t>
            </a:r>
          </a:p>
        </p:txBody>
      </p:sp>
      <p:sp>
        <p:nvSpPr>
          <p:cNvPr id="48" name="Chevron 47">
            <a:hlinkClick r:id="rId23"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Tree>
    <p:extLst>
      <p:ext uri="{BB962C8B-B14F-4D97-AF65-F5344CB8AC3E}">
        <p14:creationId xmlns:p14="http://schemas.microsoft.com/office/powerpoint/2010/main" val="903099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AE5ED3A3-69B9-49C1-AA91-DB636D16B39A}"/>
              </a:ext>
            </a:extLst>
          </p:cNvPr>
          <p:cNvPicPr>
            <a:picLocks noChangeAspect="1"/>
          </p:cNvPicPr>
          <p:nvPr/>
        </p:nvPicPr>
        <p:blipFill>
          <a:blip r:embed="rId2">
            <a:clrChange>
              <a:clrFrom>
                <a:srgbClr val="EBEDE9"/>
              </a:clrFrom>
              <a:clrTo>
                <a:srgbClr val="EBEDE9">
                  <a:alpha val="0"/>
                </a:srgbClr>
              </a:clrTo>
            </a:clrChange>
          </a:blip>
          <a:stretch>
            <a:fillRect/>
          </a:stretch>
        </p:blipFill>
        <p:spPr>
          <a:xfrm>
            <a:off x="395711" y="1844991"/>
            <a:ext cx="2151907" cy="1325575"/>
          </a:xfrm>
          <a:prstGeom prst="rect">
            <a:avLst/>
          </a:prstGeom>
        </p:spPr>
      </p:pic>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1.1. Demand-side participation</a:t>
            </a:r>
            <a:br>
              <a:rPr lang="en-GB" dirty="0"/>
            </a:br>
            <a:r>
              <a:rPr lang="en-GB" sz="1800" i="1" dirty="0"/>
              <a:t>Demand sector review - Transport</a:t>
            </a:r>
            <a:endParaRPr lang="en-GB" dirty="0"/>
          </a:p>
        </p:txBody>
      </p:sp>
      <p:pic>
        <p:nvPicPr>
          <p:cNvPr id="84" name="Picture 83">
            <a:extLst>
              <a:ext uri="{FF2B5EF4-FFF2-40B4-BE49-F238E27FC236}">
                <a16:creationId xmlns:a16="http://schemas.microsoft.com/office/drawing/2014/main" id="{5771F3A4-C9DD-CF46-8A9A-C087695F3AED}"/>
              </a:ext>
            </a:extLst>
          </p:cNvPr>
          <p:cNvPicPr>
            <a:picLocks noChangeAspect="1"/>
          </p:cNvPicPr>
          <p:nvPr/>
        </p:nvPicPr>
        <p:blipFill>
          <a:blip r:embed="rId3" cstate="screen">
            <a:biLevel thresh="75000"/>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85" name="Picture 84">
            <a:extLst>
              <a:ext uri="{FF2B5EF4-FFF2-40B4-BE49-F238E27FC236}">
                <a16:creationId xmlns:a16="http://schemas.microsoft.com/office/drawing/2014/main" id="{E1A1A991-DB30-A743-AF5D-DA79B78D9749}"/>
              </a:ext>
            </a:extLst>
          </p:cNvPr>
          <p:cNvPicPr>
            <a:picLocks noChangeAspect="1"/>
          </p:cNvPicPr>
          <p:nvPr/>
        </p:nvPicPr>
        <p:blipFill>
          <a:blip r:embed="rId5" cstate="screen">
            <a:biLevel thresh="75000"/>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6" name="Picture 85">
            <a:extLst>
              <a:ext uri="{FF2B5EF4-FFF2-40B4-BE49-F238E27FC236}">
                <a16:creationId xmlns:a16="http://schemas.microsoft.com/office/drawing/2014/main" id="{771F2E12-E1E1-7B49-88A8-76FF1B4ECCBE}"/>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87" name="Picture 86">
            <a:extLst>
              <a:ext uri="{FF2B5EF4-FFF2-40B4-BE49-F238E27FC236}">
                <a16:creationId xmlns:a16="http://schemas.microsoft.com/office/drawing/2014/main" id="{2C35F727-339F-0440-8D15-42FEFFB02B58}"/>
              </a:ext>
            </a:extLst>
          </p:cNvPr>
          <p:cNvPicPr>
            <a:picLocks noChangeAspect="1"/>
          </p:cNvPicPr>
          <p:nvPr/>
        </p:nvPicPr>
        <p:blipFill>
          <a:blip r:embed="rId9" cstate="screen">
            <a:biLevel thresh="75000"/>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88" name="Picture 87">
            <a:extLst>
              <a:ext uri="{FF2B5EF4-FFF2-40B4-BE49-F238E27FC236}">
                <a16:creationId xmlns:a16="http://schemas.microsoft.com/office/drawing/2014/main" id="{BB62B967-46CF-FE42-A84B-1CDD3F82C3DD}"/>
              </a:ext>
            </a:extLst>
          </p:cNvPr>
          <p:cNvPicPr>
            <a:picLocks noChangeAspect="1"/>
          </p:cNvPicPr>
          <p:nvPr/>
        </p:nvPicPr>
        <p:blipFill>
          <a:blip r:embed="rId11" cstate="screen">
            <a:biLevel thresh="75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89" name="Picture 88">
            <a:extLst>
              <a:ext uri="{FF2B5EF4-FFF2-40B4-BE49-F238E27FC236}">
                <a16:creationId xmlns:a16="http://schemas.microsoft.com/office/drawing/2014/main" id="{4B0E2B0B-1E86-4A4A-BAE6-2953C4E25F08}"/>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8" name="TextBox 7">
            <a:extLst>
              <a:ext uri="{FF2B5EF4-FFF2-40B4-BE49-F238E27FC236}">
                <a16:creationId xmlns:a16="http://schemas.microsoft.com/office/drawing/2014/main" id="{F793F277-1747-4968-900B-BE70B4104607}"/>
              </a:ext>
            </a:extLst>
          </p:cNvPr>
          <p:cNvSpPr txBox="1"/>
          <p:nvPr/>
        </p:nvSpPr>
        <p:spPr>
          <a:xfrm>
            <a:off x="2754412" y="1908423"/>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TextBox 41">
            <a:extLst>
              <a:ext uri="{FF2B5EF4-FFF2-40B4-BE49-F238E27FC236}">
                <a16:creationId xmlns:a16="http://schemas.microsoft.com/office/drawing/2014/main" id="{7393CA87-D72B-44AF-8F61-F2A7E426F698}"/>
              </a:ext>
            </a:extLst>
          </p:cNvPr>
          <p:cNvSpPr txBox="1"/>
          <p:nvPr/>
        </p:nvSpPr>
        <p:spPr>
          <a:xfrm>
            <a:off x="2754731" y="3924647"/>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Energy demand growth drivers</a:t>
            </a:r>
          </a:p>
        </p:txBody>
      </p:sp>
      <p:sp>
        <p:nvSpPr>
          <p:cNvPr id="43" name="TextBox 42">
            <a:extLst>
              <a:ext uri="{FF2B5EF4-FFF2-40B4-BE49-F238E27FC236}">
                <a16:creationId xmlns:a16="http://schemas.microsoft.com/office/drawing/2014/main" id="{CBAB440B-FD3D-410C-A1AB-BCDAEED0B1F0}"/>
              </a:ext>
            </a:extLst>
          </p:cNvPr>
          <p:cNvSpPr txBox="1"/>
          <p:nvPr/>
        </p:nvSpPr>
        <p:spPr>
          <a:xfrm>
            <a:off x="2754412" y="5516690"/>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Efficiency opportunities</a:t>
            </a:r>
          </a:p>
        </p:txBody>
      </p:sp>
      <p:sp>
        <p:nvSpPr>
          <p:cNvPr id="45" name="Content Placeholder 3">
            <a:extLst>
              <a:ext uri="{FF2B5EF4-FFF2-40B4-BE49-F238E27FC236}">
                <a16:creationId xmlns:a16="http://schemas.microsoft.com/office/drawing/2014/main" id="{D241D20C-A1E5-4B08-8217-FF634FE7CE87}"/>
              </a:ext>
            </a:extLst>
          </p:cNvPr>
          <p:cNvSpPr txBox="1">
            <a:spLocks/>
          </p:cNvSpPr>
          <p:nvPr/>
        </p:nvSpPr>
        <p:spPr>
          <a:xfrm>
            <a:off x="2754412" y="2135014"/>
            <a:ext cx="7543276" cy="1441465"/>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In many countries the transport sector, specifically road transport, will be the largest driver of demand for oil products.</a:t>
            </a:r>
          </a:p>
          <a:p>
            <a:pPr lvl="1"/>
            <a:r>
              <a:rPr lang="en-GB" dirty="0"/>
              <a:t>As countries become more developed the increase in road transport is likely to be a major driver of increased greenhouse gas emissions. </a:t>
            </a:r>
            <a:r>
              <a:rPr lang="en-GB" dirty="0">
                <a:hlinkClick r:id="rId15" action="ppaction://hlinksldjump"/>
              </a:rPr>
              <a:t>Emissions reduction policies</a:t>
            </a:r>
            <a:r>
              <a:rPr lang="en-GB" dirty="0"/>
              <a:t> need to consider the role of emissions from the transport sector.</a:t>
            </a:r>
          </a:p>
          <a:p>
            <a:pPr lvl="1"/>
            <a:r>
              <a:rPr lang="en-GB" dirty="0"/>
              <a:t>This challenge is often worsened in less developed countries by the prevalence of inefficient imported second-hand cars.</a:t>
            </a:r>
          </a:p>
          <a:p>
            <a:pPr lvl="1"/>
            <a:r>
              <a:rPr lang="en-GB" dirty="0"/>
              <a:t>In some cases there might be technology leapfrogging opportunities, for example with the deployment of electric vehicles in particular in public transport. Any deployment of new technologies will need to consider the skills requirements not just for those technologies to be operationalised, but for new equipment to be effectively maintained.</a:t>
            </a:r>
          </a:p>
          <a:p>
            <a:pPr lvl="1"/>
            <a:r>
              <a:rPr lang="en-GB" dirty="0"/>
              <a:t>The energy demand from the transport sector, and the emissions from the sector will to a great extent be dependent on policy-making outside of the energy sector; for example the provision of public transport alternatives to the car.</a:t>
            </a:r>
          </a:p>
        </p:txBody>
      </p:sp>
      <p:sp>
        <p:nvSpPr>
          <p:cNvPr id="46" name="Content Placeholder 3">
            <a:extLst>
              <a:ext uri="{FF2B5EF4-FFF2-40B4-BE49-F238E27FC236}">
                <a16:creationId xmlns:a16="http://schemas.microsoft.com/office/drawing/2014/main" id="{5366672C-E0A7-4D74-BEFA-D6F5884BB747}"/>
              </a:ext>
            </a:extLst>
          </p:cNvPr>
          <p:cNvSpPr txBox="1">
            <a:spLocks/>
          </p:cNvSpPr>
          <p:nvPr/>
        </p:nvSpPr>
        <p:spPr>
          <a:xfrm>
            <a:off x="2754731" y="4128799"/>
            <a:ext cx="7543276" cy="1736060"/>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The current dominance of oil products in providing the energy required by the transport sector means that effective </a:t>
            </a:r>
            <a:r>
              <a:rPr lang="en-GB" dirty="0">
                <a:hlinkClick r:id="rId16" action="ppaction://hlinksldjump"/>
              </a:rPr>
              <a:t>fuel distribution</a:t>
            </a:r>
            <a:r>
              <a:rPr lang="en-GB" dirty="0"/>
              <a:t> for oil products is important for transport sector demand growth.</a:t>
            </a:r>
          </a:p>
          <a:p>
            <a:pPr lvl="1"/>
            <a:r>
              <a:rPr lang="en-GB" dirty="0"/>
              <a:t>However, as electricity and potentially hydrogen play an increasingly important role in the sector, this will need to taken into consideration in planning </a:t>
            </a:r>
            <a:r>
              <a:rPr lang="en-GB" dirty="0">
                <a:hlinkClick r:id="rId17" action="ppaction://hlinksldjump"/>
              </a:rPr>
              <a:t>network infrastructure</a:t>
            </a:r>
            <a:r>
              <a:rPr lang="en-GB" dirty="0"/>
              <a:t>. The deployment of electric vehicles and/or vehicles using hydrogen fuel will depend on there being a sufficiently widespread network of charge points and/or filling stations.</a:t>
            </a:r>
          </a:p>
          <a:p>
            <a:pPr lvl="1"/>
            <a:r>
              <a:rPr lang="en-GB" dirty="0"/>
              <a:t>The role of these new fuels should be considered in </a:t>
            </a:r>
            <a:r>
              <a:rPr lang="en-GB" dirty="0">
                <a:hlinkClick r:id="rId18" action="ppaction://hlinksldjump"/>
              </a:rPr>
              <a:t>planning and forecasting</a:t>
            </a:r>
            <a:r>
              <a:rPr lang="en-GB" dirty="0"/>
              <a:t> and </a:t>
            </a:r>
            <a:r>
              <a:rPr lang="en-GB" dirty="0">
                <a:hlinkClick r:id="rId18" action="ppaction://hlinksldjump"/>
              </a:rPr>
              <a:t>incentives or subsidies</a:t>
            </a:r>
            <a:r>
              <a:rPr lang="en-GB" dirty="0"/>
              <a:t> might need to be considered to put in place the </a:t>
            </a:r>
            <a:r>
              <a:rPr lang="en-GB" dirty="0">
                <a:hlinkClick r:id="rId17" action="ppaction://hlinksldjump"/>
              </a:rPr>
              <a:t>network infrastructure</a:t>
            </a:r>
            <a:r>
              <a:rPr lang="en-GB" dirty="0"/>
              <a:t> required to facilitate future demand growth.</a:t>
            </a:r>
          </a:p>
        </p:txBody>
      </p:sp>
      <p:sp>
        <p:nvSpPr>
          <p:cNvPr id="47" name="Content Placeholder 3">
            <a:extLst>
              <a:ext uri="{FF2B5EF4-FFF2-40B4-BE49-F238E27FC236}">
                <a16:creationId xmlns:a16="http://schemas.microsoft.com/office/drawing/2014/main" id="{3BCE8C3A-6C09-429E-8170-E0CC64573BC0}"/>
              </a:ext>
            </a:extLst>
          </p:cNvPr>
          <p:cNvSpPr txBox="1">
            <a:spLocks/>
          </p:cNvSpPr>
          <p:nvPr/>
        </p:nvSpPr>
        <p:spPr>
          <a:xfrm>
            <a:off x="2754412" y="5743281"/>
            <a:ext cx="7543276" cy="1419027"/>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As noted above, vehicles in less developed countries can often be imported second-hand vehicles, meaning that they are inefficient and increase greenhouse gas emissions.</a:t>
            </a:r>
          </a:p>
          <a:p>
            <a:pPr lvl="1"/>
            <a:r>
              <a:rPr lang="en-GB" dirty="0">
                <a:hlinkClick r:id="rId19" action="ppaction://hlinksldjump"/>
              </a:rPr>
              <a:t>Energy efficiency policies</a:t>
            </a:r>
            <a:r>
              <a:rPr lang="en-GB" dirty="0"/>
              <a:t> can be used to mitigate some of these challenges: for example setting emissions standards and establishing MOTs to enforce those standards, and setting quality standards for the registration of new vehicles.</a:t>
            </a:r>
          </a:p>
          <a:p>
            <a:pPr lvl="1"/>
            <a:r>
              <a:rPr lang="en-GB" dirty="0"/>
              <a:t>In many countries the price of liquid fuels is subsidised, which can act as an incentive to increase demand. Cost reflective pricing can act as an incentive to improve energy efficiency. This signal can be further strengthened if the full cost of externalities (such as carbon emissions) is also reflected in the price passed through to end consumers.</a:t>
            </a:r>
          </a:p>
        </p:txBody>
      </p:sp>
      <p:sp>
        <p:nvSpPr>
          <p:cNvPr id="49" name="Chevron 48">
            <a:hlinkClick r:id="rId20"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Tree>
    <p:extLst>
      <p:ext uri="{BB962C8B-B14F-4D97-AF65-F5344CB8AC3E}">
        <p14:creationId xmlns:p14="http://schemas.microsoft.com/office/powerpoint/2010/main" val="758077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1.1. Demand-side participation</a:t>
            </a:r>
            <a:br>
              <a:rPr lang="en-GB" dirty="0"/>
            </a:br>
            <a:r>
              <a:rPr lang="en-GB" sz="1800" i="1" dirty="0"/>
              <a:t>Demand sector review - Residential</a:t>
            </a:r>
            <a:endParaRPr lang="en-GB" dirty="0"/>
          </a:p>
        </p:txBody>
      </p:sp>
      <p:pic>
        <p:nvPicPr>
          <p:cNvPr id="84" name="Picture 83">
            <a:extLst>
              <a:ext uri="{FF2B5EF4-FFF2-40B4-BE49-F238E27FC236}">
                <a16:creationId xmlns:a16="http://schemas.microsoft.com/office/drawing/2014/main" id="{5771F3A4-C9DD-CF46-8A9A-C087695F3AED}"/>
              </a:ext>
            </a:extLst>
          </p:cNvPr>
          <p:cNvPicPr>
            <a:picLocks noChangeAspect="1"/>
          </p:cNvPicPr>
          <p:nvPr/>
        </p:nvPicPr>
        <p:blipFill>
          <a:blip r:embed="rId2" cstate="screen">
            <a:biLevel thresh="75000"/>
            <a:extLst>
              <a:ext uri="{BEBA8EAE-BF5A-486C-A8C5-ECC9F3942E4B}">
                <a14:imgProps xmlns:a14="http://schemas.microsoft.com/office/drawing/2010/main">
                  <a14:imgLayer r:embed="rId3">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85" name="Picture 84">
            <a:extLst>
              <a:ext uri="{FF2B5EF4-FFF2-40B4-BE49-F238E27FC236}">
                <a16:creationId xmlns:a16="http://schemas.microsoft.com/office/drawing/2014/main" id="{E1A1A991-DB30-A743-AF5D-DA79B78D9749}"/>
              </a:ext>
            </a:extLst>
          </p:cNvPr>
          <p:cNvPicPr>
            <a:picLocks noChangeAspect="1"/>
          </p:cNvPicPr>
          <p:nvPr/>
        </p:nvPicPr>
        <p:blipFill>
          <a:blip r:embed="rId4" cstate="screen">
            <a:biLevel thresh="75000"/>
            <a:extLst>
              <a:ext uri="{BEBA8EAE-BF5A-486C-A8C5-ECC9F3942E4B}">
                <a14:imgProps xmlns:a14="http://schemas.microsoft.com/office/drawing/2010/main">
                  <a14:imgLayer r:embed="rId5">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6" name="Picture 85">
            <a:extLst>
              <a:ext uri="{FF2B5EF4-FFF2-40B4-BE49-F238E27FC236}">
                <a16:creationId xmlns:a16="http://schemas.microsoft.com/office/drawing/2014/main" id="{771F2E12-E1E1-7B49-88A8-76FF1B4ECCBE}"/>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87" name="Picture 86">
            <a:extLst>
              <a:ext uri="{FF2B5EF4-FFF2-40B4-BE49-F238E27FC236}">
                <a16:creationId xmlns:a16="http://schemas.microsoft.com/office/drawing/2014/main" id="{2C35F727-339F-0440-8D15-42FEFFB02B58}"/>
              </a:ext>
            </a:extLst>
          </p:cNvPr>
          <p:cNvPicPr>
            <a:picLocks noChangeAspect="1"/>
          </p:cNvPicPr>
          <p:nvPr/>
        </p:nvPicPr>
        <p:blipFill>
          <a:blip r:embed="rId8" cstate="screen">
            <a:biLevel thresh="75000"/>
            <a:extLst>
              <a:ext uri="{BEBA8EAE-BF5A-486C-A8C5-ECC9F3942E4B}">
                <a14:imgProps xmlns:a14="http://schemas.microsoft.com/office/drawing/2010/main">
                  <a14:imgLayer r:embed="rId9">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88" name="Picture 87">
            <a:extLst>
              <a:ext uri="{FF2B5EF4-FFF2-40B4-BE49-F238E27FC236}">
                <a16:creationId xmlns:a16="http://schemas.microsoft.com/office/drawing/2014/main" id="{BB62B967-46CF-FE42-A84B-1CDD3F82C3DD}"/>
              </a:ext>
            </a:extLst>
          </p:cNvPr>
          <p:cNvPicPr>
            <a:picLocks noChangeAspect="1"/>
          </p:cNvPicPr>
          <p:nvPr/>
        </p:nvPicPr>
        <p:blipFill>
          <a:blip r:embed="rId10" cstate="screen">
            <a:biLevel thresh="75000"/>
            <a:extLst>
              <a:ext uri="{BEBA8EAE-BF5A-486C-A8C5-ECC9F3942E4B}">
                <a14:imgProps xmlns:a14="http://schemas.microsoft.com/office/drawing/2010/main">
                  <a14:imgLayer r:embed="rId11">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89" name="Picture 88">
            <a:extLst>
              <a:ext uri="{FF2B5EF4-FFF2-40B4-BE49-F238E27FC236}">
                <a16:creationId xmlns:a16="http://schemas.microsoft.com/office/drawing/2014/main" id="{4B0E2B0B-1E86-4A4A-BAE6-2953C4E25F08}"/>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8" name="TextBox 7">
            <a:extLst>
              <a:ext uri="{FF2B5EF4-FFF2-40B4-BE49-F238E27FC236}">
                <a16:creationId xmlns:a16="http://schemas.microsoft.com/office/drawing/2014/main" id="{F793F277-1747-4968-900B-BE70B4104607}"/>
              </a:ext>
            </a:extLst>
          </p:cNvPr>
          <p:cNvSpPr txBox="1"/>
          <p:nvPr/>
        </p:nvSpPr>
        <p:spPr>
          <a:xfrm>
            <a:off x="2754412" y="1908423"/>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TextBox 41">
            <a:extLst>
              <a:ext uri="{FF2B5EF4-FFF2-40B4-BE49-F238E27FC236}">
                <a16:creationId xmlns:a16="http://schemas.microsoft.com/office/drawing/2014/main" id="{7393CA87-D72B-44AF-8F61-F2A7E426F698}"/>
              </a:ext>
            </a:extLst>
          </p:cNvPr>
          <p:cNvSpPr txBox="1"/>
          <p:nvPr/>
        </p:nvSpPr>
        <p:spPr>
          <a:xfrm>
            <a:off x="2754731" y="3576479"/>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Energy demand growth drivers</a:t>
            </a:r>
          </a:p>
        </p:txBody>
      </p:sp>
      <p:sp>
        <p:nvSpPr>
          <p:cNvPr id="43" name="TextBox 42">
            <a:extLst>
              <a:ext uri="{FF2B5EF4-FFF2-40B4-BE49-F238E27FC236}">
                <a16:creationId xmlns:a16="http://schemas.microsoft.com/office/drawing/2014/main" id="{CBAB440B-FD3D-410C-A1AB-BCDAEED0B1F0}"/>
              </a:ext>
            </a:extLst>
          </p:cNvPr>
          <p:cNvSpPr txBox="1"/>
          <p:nvPr/>
        </p:nvSpPr>
        <p:spPr>
          <a:xfrm>
            <a:off x="2754412" y="5516690"/>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Efficiency opportunities</a:t>
            </a:r>
          </a:p>
        </p:txBody>
      </p:sp>
      <p:sp>
        <p:nvSpPr>
          <p:cNvPr id="45" name="Content Placeholder 3">
            <a:extLst>
              <a:ext uri="{FF2B5EF4-FFF2-40B4-BE49-F238E27FC236}">
                <a16:creationId xmlns:a16="http://schemas.microsoft.com/office/drawing/2014/main" id="{D241D20C-A1E5-4B08-8217-FF634FE7CE87}"/>
              </a:ext>
            </a:extLst>
          </p:cNvPr>
          <p:cNvSpPr txBox="1">
            <a:spLocks/>
          </p:cNvSpPr>
          <p:nvPr/>
        </p:nvSpPr>
        <p:spPr>
          <a:xfrm>
            <a:off x="2754412" y="2135014"/>
            <a:ext cx="7543276" cy="1441465"/>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hlinkClick r:id="rId14" action="ppaction://hlinksldjump"/>
              </a:rPr>
              <a:t>Energy access policy</a:t>
            </a:r>
            <a:r>
              <a:rPr lang="en-GB" dirty="0"/>
              <a:t> is often focused on residential energy use and ensuring that all households have access to clean and affordable energy.</a:t>
            </a:r>
          </a:p>
          <a:p>
            <a:pPr lvl="1"/>
            <a:r>
              <a:rPr lang="en-GB" dirty="0"/>
              <a:t>While policy can often be focused on electricity access, for many households cooking and/or heating and cooling can be more substantial components of household energy demand.</a:t>
            </a:r>
          </a:p>
          <a:p>
            <a:pPr lvl="1"/>
            <a:r>
              <a:rPr lang="en-GB" dirty="0"/>
              <a:t>In less developed countries where the use of biomass is prevalent, traditional </a:t>
            </a:r>
            <a:r>
              <a:rPr lang="en-GB" dirty="0">
                <a:hlinkClick r:id="rId15" action="ppaction://hlinksldjump"/>
              </a:rPr>
              <a:t>heating and cooking</a:t>
            </a:r>
            <a:r>
              <a:rPr lang="en-GB" dirty="0"/>
              <a:t> technologies can contribute to health issues through household air pollution and to deforestation which can be a major driver of </a:t>
            </a:r>
            <a:r>
              <a:rPr lang="en-GB" dirty="0">
                <a:hlinkClick r:id="rId16" action="ppaction://hlinksldjump"/>
              </a:rPr>
              <a:t>emissions reduction policy</a:t>
            </a:r>
            <a:r>
              <a:rPr lang="en-GB" dirty="0"/>
              <a:t>.</a:t>
            </a:r>
          </a:p>
        </p:txBody>
      </p:sp>
      <p:sp>
        <p:nvSpPr>
          <p:cNvPr id="46" name="Content Placeholder 3">
            <a:extLst>
              <a:ext uri="{FF2B5EF4-FFF2-40B4-BE49-F238E27FC236}">
                <a16:creationId xmlns:a16="http://schemas.microsoft.com/office/drawing/2014/main" id="{5366672C-E0A7-4D74-BEFA-D6F5884BB747}"/>
              </a:ext>
            </a:extLst>
          </p:cNvPr>
          <p:cNvSpPr txBox="1">
            <a:spLocks/>
          </p:cNvSpPr>
          <p:nvPr/>
        </p:nvSpPr>
        <p:spPr>
          <a:xfrm>
            <a:off x="2754731" y="3780631"/>
            <a:ext cx="7543276" cy="1736060"/>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When households first gain access to modern energy services demand for energy can often remain stubbornly low. For business models to be sustainable and for households to make best use of the services that they have access to it is important to understand the context and households’ needs to be able to grow demand.</a:t>
            </a:r>
          </a:p>
          <a:p>
            <a:pPr lvl="1"/>
            <a:r>
              <a:rPr lang="en-GB" dirty="0"/>
              <a:t>Roadshows, demonstrations, and a coordinated education campaign can be important in raising awareness amongst households on how they can use energy.</a:t>
            </a:r>
          </a:p>
          <a:p>
            <a:pPr lvl="1"/>
            <a:r>
              <a:rPr lang="en-GB" dirty="0"/>
              <a:t>Households might struggle to pay for new appliances to grow their demand, so the availability of financing / credit solutions can be important so that households are able to pay for new appliances over time.</a:t>
            </a:r>
          </a:p>
          <a:p>
            <a:pPr lvl="1"/>
            <a:endParaRPr lang="en-GB" dirty="0"/>
          </a:p>
        </p:txBody>
      </p:sp>
      <p:sp>
        <p:nvSpPr>
          <p:cNvPr id="47" name="Content Placeholder 3">
            <a:extLst>
              <a:ext uri="{FF2B5EF4-FFF2-40B4-BE49-F238E27FC236}">
                <a16:creationId xmlns:a16="http://schemas.microsoft.com/office/drawing/2014/main" id="{3BCE8C3A-6C09-429E-8170-E0CC64573BC0}"/>
              </a:ext>
            </a:extLst>
          </p:cNvPr>
          <p:cNvSpPr txBox="1">
            <a:spLocks/>
          </p:cNvSpPr>
          <p:nvPr/>
        </p:nvSpPr>
        <p:spPr>
          <a:xfrm>
            <a:off x="2754412" y="5743281"/>
            <a:ext cx="7543276" cy="1419027"/>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The most significant energy efficiency savings at the household level in most countries are likely to be reduced energy use for lighting and for heating. Improved insulation, improved heating equipment (stoves, boilers), and efficient lighting can all result in a significant reduction in household energy demand.</a:t>
            </a:r>
          </a:p>
          <a:p>
            <a:pPr lvl="1"/>
            <a:r>
              <a:rPr lang="en-GB" dirty="0"/>
              <a:t>Often the economic case for these investments in more efficient appliances will stack up, but households will not make the investments because of the up-front capital commitment required. </a:t>
            </a:r>
            <a:r>
              <a:rPr lang="en-GB" dirty="0">
                <a:hlinkClick r:id="rId17" action="ppaction://hlinksldjump"/>
              </a:rPr>
              <a:t>Energy efficiency policy</a:t>
            </a:r>
            <a:r>
              <a:rPr lang="en-GB" dirty="0"/>
              <a:t> can help to support the deployment of efficient technologies, using </a:t>
            </a:r>
            <a:r>
              <a:rPr lang="en-GB" dirty="0">
                <a:hlinkClick r:id="rId18" action="ppaction://hlinksldjump"/>
              </a:rPr>
              <a:t>incentives and subsidies</a:t>
            </a:r>
            <a:r>
              <a:rPr lang="en-GB" dirty="0"/>
              <a:t>, either through direct incentives or indirectly through subsidised financing solutions.</a:t>
            </a:r>
          </a:p>
        </p:txBody>
      </p:sp>
      <p:pic>
        <p:nvPicPr>
          <p:cNvPr id="2" name="Picture 1">
            <a:extLst>
              <a:ext uri="{FF2B5EF4-FFF2-40B4-BE49-F238E27FC236}">
                <a16:creationId xmlns:a16="http://schemas.microsoft.com/office/drawing/2014/main" id="{3388D77A-9967-4F05-BA51-805351400FD7}"/>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450850" y="1908423"/>
            <a:ext cx="2096769" cy="1602789"/>
          </a:xfrm>
          <a:prstGeom prst="rect">
            <a:avLst/>
          </a:prstGeom>
        </p:spPr>
      </p:pic>
      <p:sp>
        <p:nvSpPr>
          <p:cNvPr id="59" name="Chevron 58">
            <a:hlinkClick r:id="rId20"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Tree>
    <p:extLst>
      <p:ext uri="{BB962C8B-B14F-4D97-AF65-F5344CB8AC3E}">
        <p14:creationId xmlns:p14="http://schemas.microsoft.com/office/powerpoint/2010/main" val="3040841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1.1. Demand-side participation</a:t>
            </a:r>
            <a:br>
              <a:rPr lang="en-GB" dirty="0"/>
            </a:br>
            <a:r>
              <a:rPr lang="en-GB" sz="1800" i="1" dirty="0"/>
              <a:t>Demand sector review – Commercial and public services</a:t>
            </a:r>
            <a:endParaRPr lang="en-GB" dirty="0"/>
          </a:p>
        </p:txBody>
      </p:sp>
      <p:pic>
        <p:nvPicPr>
          <p:cNvPr id="84" name="Picture 83">
            <a:extLst>
              <a:ext uri="{FF2B5EF4-FFF2-40B4-BE49-F238E27FC236}">
                <a16:creationId xmlns:a16="http://schemas.microsoft.com/office/drawing/2014/main" id="{5771F3A4-C9DD-CF46-8A9A-C087695F3AED}"/>
              </a:ext>
            </a:extLst>
          </p:cNvPr>
          <p:cNvPicPr>
            <a:picLocks noChangeAspect="1"/>
          </p:cNvPicPr>
          <p:nvPr/>
        </p:nvPicPr>
        <p:blipFill>
          <a:blip r:embed="rId2" cstate="screen">
            <a:biLevel thresh="75000"/>
            <a:extLst>
              <a:ext uri="{BEBA8EAE-BF5A-486C-A8C5-ECC9F3942E4B}">
                <a14:imgProps xmlns:a14="http://schemas.microsoft.com/office/drawing/2010/main">
                  <a14:imgLayer r:embed="rId3">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85" name="Picture 84">
            <a:extLst>
              <a:ext uri="{FF2B5EF4-FFF2-40B4-BE49-F238E27FC236}">
                <a16:creationId xmlns:a16="http://schemas.microsoft.com/office/drawing/2014/main" id="{E1A1A991-DB30-A743-AF5D-DA79B78D9749}"/>
              </a:ext>
            </a:extLst>
          </p:cNvPr>
          <p:cNvPicPr>
            <a:picLocks noChangeAspect="1"/>
          </p:cNvPicPr>
          <p:nvPr/>
        </p:nvPicPr>
        <p:blipFill>
          <a:blip r:embed="rId4" cstate="screen">
            <a:biLevel thresh="75000"/>
            <a:extLst>
              <a:ext uri="{BEBA8EAE-BF5A-486C-A8C5-ECC9F3942E4B}">
                <a14:imgProps xmlns:a14="http://schemas.microsoft.com/office/drawing/2010/main">
                  <a14:imgLayer r:embed="rId5">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6" name="Picture 85">
            <a:extLst>
              <a:ext uri="{FF2B5EF4-FFF2-40B4-BE49-F238E27FC236}">
                <a16:creationId xmlns:a16="http://schemas.microsoft.com/office/drawing/2014/main" id="{771F2E12-E1E1-7B49-88A8-76FF1B4ECCBE}"/>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87" name="Picture 86">
            <a:extLst>
              <a:ext uri="{FF2B5EF4-FFF2-40B4-BE49-F238E27FC236}">
                <a16:creationId xmlns:a16="http://schemas.microsoft.com/office/drawing/2014/main" id="{2C35F727-339F-0440-8D15-42FEFFB02B58}"/>
              </a:ext>
            </a:extLst>
          </p:cNvPr>
          <p:cNvPicPr>
            <a:picLocks noChangeAspect="1"/>
          </p:cNvPicPr>
          <p:nvPr/>
        </p:nvPicPr>
        <p:blipFill>
          <a:blip r:embed="rId8" cstate="screen">
            <a:biLevel thresh="75000"/>
            <a:extLst>
              <a:ext uri="{BEBA8EAE-BF5A-486C-A8C5-ECC9F3942E4B}">
                <a14:imgProps xmlns:a14="http://schemas.microsoft.com/office/drawing/2010/main">
                  <a14:imgLayer r:embed="rId9">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88" name="Picture 87">
            <a:extLst>
              <a:ext uri="{FF2B5EF4-FFF2-40B4-BE49-F238E27FC236}">
                <a16:creationId xmlns:a16="http://schemas.microsoft.com/office/drawing/2014/main" id="{BB62B967-46CF-FE42-A84B-1CDD3F82C3DD}"/>
              </a:ext>
            </a:extLst>
          </p:cNvPr>
          <p:cNvPicPr>
            <a:picLocks noChangeAspect="1"/>
          </p:cNvPicPr>
          <p:nvPr/>
        </p:nvPicPr>
        <p:blipFill>
          <a:blip r:embed="rId10" cstate="screen">
            <a:biLevel thresh="75000"/>
            <a:extLst>
              <a:ext uri="{BEBA8EAE-BF5A-486C-A8C5-ECC9F3942E4B}">
                <a14:imgProps xmlns:a14="http://schemas.microsoft.com/office/drawing/2010/main">
                  <a14:imgLayer r:embed="rId11">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89" name="Picture 88">
            <a:extLst>
              <a:ext uri="{FF2B5EF4-FFF2-40B4-BE49-F238E27FC236}">
                <a16:creationId xmlns:a16="http://schemas.microsoft.com/office/drawing/2014/main" id="{4B0E2B0B-1E86-4A4A-BAE6-2953C4E25F08}"/>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8" name="TextBox 7">
            <a:extLst>
              <a:ext uri="{FF2B5EF4-FFF2-40B4-BE49-F238E27FC236}">
                <a16:creationId xmlns:a16="http://schemas.microsoft.com/office/drawing/2014/main" id="{F793F277-1747-4968-900B-BE70B4104607}"/>
              </a:ext>
            </a:extLst>
          </p:cNvPr>
          <p:cNvSpPr txBox="1"/>
          <p:nvPr/>
        </p:nvSpPr>
        <p:spPr>
          <a:xfrm>
            <a:off x="2754412" y="1908423"/>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TextBox 41">
            <a:extLst>
              <a:ext uri="{FF2B5EF4-FFF2-40B4-BE49-F238E27FC236}">
                <a16:creationId xmlns:a16="http://schemas.microsoft.com/office/drawing/2014/main" id="{7393CA87-D72B-44AF-8F61-F2A7E426F698}"/>
              </a:ext>
            </a:extLst>
          </p:cNvPr>
          <p:cNvSpPr txBox="1"/>
          <p:nvPr/>
        </p:nvSpPr>
        <p:spPr>
          <a:xfrm>
            <a:off x="2754731" y="3576479"/>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Energy demand growth drivers</a:t>
            </a:r>
          </a:p>
        </p:txBody>
      </p:sp>
      <p:sp>
        <p:nvSpPr>
          <p:cNvPr id="43" name="TextBox 42">
            <a:extLst>
              <a:ext uri="{FF2B5EF4-FFF2-40B4-BE49-F238E27FC236}">
                <a16:creationId xmlns:a16="http://schemas.microsoft.com/office/drawing/2014/main" id="{CBAB440B-FD3D-410C-A1AB-BCDAEED0B1F0}"/>
              </a:ext>
            </a:extLst>
          </p:cNvPr>
          <p:cNvSpPr txBox="1"/>
          <p:nvPr/>
        </p:nvSpPr>
        <p:spPr>
          <a:xfrm>
            <a:off x="2754412" y="5516690"/>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Efficiency opportunities</a:t>
            </a:r>
          </a:p>
        </p:txBody>
      </p:sp>
      <p:sp>
        <p:nvSpPr>
          <p:cNvPr id="45" name="Content Placeholder 3">
            <a:extLst>
              <a:ext uri="{FF2B5EF4-FFF2-40B4-BE49-F238E27FC236}">
                <a16:creationId xmlns:a16="http://schemas.microsoft.com/office/drawing/2014/main" id="{D241D20C-A1E5-4B08-8217-FF634FE7CE87}"/>
              </a:ext>
            </a:extLst>
          </p:cNvPr>
          <p:cNvSpPr txBox="1">
            <a:spLocks/>
          </p:cNvSpPr>
          <p:nvPr/>
        </p:nvSpPr>
        <p:spPr>
          <a:xfrm>
            <a:off x="2754412" y="2135014"/>
            <a:ext cx="7543276" cy="1441465"/>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In less developed countries the quality of public services can be profoundly impacted by whether a service has access to modern energy services or not.</a:t>
            </a:r>
          </a:p>
          <a:p>
            <a:pPr lvl="1"/>
            <a:r>
              <a:rPr lang="en-GB" dirty="0"/>
              <a:t>Examples of this include health and education. In healthcare, reliable electricity means that vaccines and medicines can be properly stored and reliable lighting can increase safety during childbirth.</a:t>
            </a:r>
          </a:p>
          <a:p>
            <a:pPr lvl="1"/>
            <a:r>
              <a:rPr lang="en-GB" dirty="0"/>
              <a:t>In rural areas, improved access to modern energy services can have an important indirect impact as there is some evidence that this can make it easier to recruit better quality staff to provide services in areas where it might typically be harder to recruit.</a:t>
            </a:r>
          </a:p>
        </p:txBody>
      </p:sp>
      <p:sp>
        <p:nvSpPr>
          <p:cNvPr id="46" name="Content Placeholder 3">
            <a:extLst>
              <a:ext uri="{FF2B5EF4-FFF2-40B4-BE49-F238E27FC236}">
                <a16:creationId xmlns:a16="http://schemas.microsoft.com/office/drawing/2014/main" id="{5366672C-E0A7-4D74-BEFA-D6F5884BB747}"/>
              </a:ext>
            </a:extLst>
          </p:cNvPr>
          <p:cNvSpPr txBox="1">
            <a:spLocks/>
          </p:cNvSpPr>
          <p:nvPr/>
        </p:nvSpPr>
        <p:spPr>
          <a:xfrm>
            <a:off x="2754731" y="3780631"/>
            <a:ext cx="7543276" cy="1736060"/>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hlinkClick r:id="rId14" action="ppaction://hlinksldjump"/>
              </a:rPr>
              <a:t>Energy access policy</a:t>
            </a:r>
            <a:r>
              <a:rPr lang="en-GB" dirty="0"/>
              <a:t> should consider synergies with other policy priorities, health and education being example where improved energy access can help to improve policy outcomes in other areas.</a:t>
            </a:r>
          </a:p>
          <a:p>
            <a:pPr lvl="1"/>
            <a:r>
              <a:rPr lang="en-GB" dirty="0">
                <a:hlinkClick r:id="rId14" action="ppaction://hlinksldjump"/>
              </a:rPr>
              <a:t>Energy access policy</a:t>
            </a:r>
            <a:r>
              <a:rPr lang="en-GB" dirty="0"/>
              <a:t> should also consider the interaction with other components of demand. Improved energy access at home could help facilitate improved educational outcomes where children can study in the evening using a reliable electric light.</a:t>
            </a:r>
          </a:p>
          <a:p>
            <a:pPr lvl="1"/>
            <a:r>
              <a:rPr lang="en-GB" dirty="0"/>
              <a:t>In less developed countries the use of traditional biomass for </a:t>
            </a:r>
            <a:r>
              <a:rPr lang="en-GB" dirty="0">
                <a:hlinkClick r:id="rId15" action="ppaction://hlinksldjump"/>
              </a:rPr>
              <a:t>heating and cooking</a:t>
            </a:r>
            <a:r>
              <a:rPr lang="en-GB" dirty="0"/>
              <a:t> in public buildings may lead to health issues for catering staff as well as contributing to the unsustainable use of biomass.</a:t>
            </a:r>
          </a:p>
          <a:p>
            <a:pPr lvl="1"/>
            <a:r>
              <a:rPr lang="en-GB" dirty="0"/>
              <a:t>When deploying modern energy services – for electricity or for cooking – for use in providing public services, the choice of commercial model is important. Sometimes new systems are installed at no cost to the institution with there being no arrangements made by central government or by the beneficiary for maintaining or operating the system.</a:t>
            </a:r>
          </a:p>
        </p:txBody>
      </p:sp>
      <p:sp>
        <p:nvSpPr>
          <p:cNvPr id="47" name="Content Placeholder 3">
            <a:extLst>
              <a:ext uri="{FF2B5EF4-FFF2-40B4-BE49-F238E27FC236}">
                <a16:creationId xmlns:a16="http://schemas.microsoft.com/office/drawing/2014/main" id="{3BCE8C3A-6C09-429E-8170-E0CC64573BC0}"/>
              </a:ext>
            </a:extLst>
          </p:cNvPr>
          <p:cNvSpPr txBox="1">
            <a:spLocks/>
          </p:cNvSpPr>
          <p:nvPr/>
        </p:nvSpPr>
        <p:spPr>
          <a:xfrm>
            <a:off x="2754412" y="5743281"/>
            <a:ext cx="7543276" cy="1419027"/>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There is often no incentive for commercial users of energy (for whom energy may be a small portion of their cost base) or for public services to improve their energy efficiency.</a:t>
            </a:r>
          </a:p>
          <a:p>
            <a:pPr lvl="1"/>
            <a:r>
              <a:rPr lang="en-GB" dirty="0"/>
              <a:t>As with residential energy demand the business case for energy efficiency improvements in lighting and in heating can be strong, but the upfront capital requirement can be a barrier. Government’s access to cheaper finance can be used implement </a:t>
            </a:r>
            <a:r>
              <a:rPr lang="en-GB" dirty="0">
                <a:hlinkClick r:id="rId16" action="ppaction://hlinksldjump"/>
              </a:rPr>
              <a:t>energy efficiency policies</a:t>
            </a:r>
            <a:r>
              <a:rPr lang="en-GB" dirty="0"/>
              <a:t> that target improved energy efficiency in public buildings.</a:t>
            </a:r>
          </a:p>
        </p:txBody>
      </p:sp>
      <p:pic>
        <p:nvPicPr>
          <p:cNvPr id="2" name="Picture 1">
            <a:extLst>
              <a:ext uri="{FF2B5EF4-FFF2-40B4-BE49-F238E27FC236}">
                <a16:creationId xmlns:a16="http://schemas.microsoft.com/office/drawing/2014/main" id="{D654D204-2F0D-4C33-823A-821D65D77654}"/>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075401" y="1908423"/>
            <a:ext cx="844937" cy="2283473"/>
          </a:xfrm>
          <a:prstGeom prst="rect">
            <a:avLst/>
          </a:prstGeom>
        </p:spPr>
      </p:pic>
      <p:sp>
        <p:nvSpPr>
          <p:cNvPr id="59" name="Chevron 58">
            <a:hlinkClick r:id="rId18"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Tree>
    <p:extLst>
      <p:ext uri="{BB962C8B-B14F-4D97-AF65-F5344CB8AC3E}">
        <p14:creationId xmlns:p14="http://schemas.microsoft.com/office/powerpoint/2010/main" val="1657349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1.1. Demand-side participation</a:t>
            </a:r>
            <a:br>
              <a:rPr lang="en-GB" dirty="0"/>
            </a:br>
            <a:r>
              <a:rPr lang="en-GB" sz="1800" i="1" dirty="0"/>
              <a:t>Demand sector review - Agriculture</a:t>
            </a:r>
            <a:endParaRPr lang="en-GB" dirty="0"/>
          </a:p>
        </p:txBody>
      </p:sp>
      <p:pic>
        <p:nvPicPr>
          <p:cNvPr id="84" name="Picture 83">
            <a:extLst>
              <a:ext uri="{FF2B5EF4-FFF2-40B4-BE49-F238E27FC236}">
                <a16:creationId xmlns:a16="http://schemas.microsoft.com/office/drawing/2014/main" id="{5771F3A4-C9DD-CF46-8A9A-C087695F3AED}"/>
              </a:ext>
            </a:extLst>
          </p:cNvPr>
          <p:cNvPicPr>
            <a:picLocks noChangeAspect="1"/>
          </p:cNvPicPr>
          <p:nvPr/>
        </p:nvPicPr>
        <p:blipFill>
          <a:blip r:embed="rId2" cstate="screen">
            <a:biLevel thresh="75000"/>
            <a:extLst>
              <a:ext uri="{BEBA8EAE-BF5A-486C-A8C5-ECC9F3942E4B}">
                <a14:imgProps xmlns:a14="http://schemas.microsoft.com/office/drawing/2010/main">
                  <a14:imgLayer r:embed="rId3">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85" name="Picture 84">
            <a:extLst>
              <a:ext uri="{FF2B5EF4-FFF2-40B4-BE49-F238E27FC236}">
                <a16:creationId xmlns:a16="http://schemas.microsoft.com/office/drawing/2014/main" id="{E1A1A991-DB30-A743-AF5D-DA79B78D9749}"/>
              </a:ext>
            </a:extLst>
          </p:cNvPr>
          <p:cNvPicPr>
            <a:picLocks noChangeAspect="1"/>
          </p:cNvPicPr>
          <p:nvPr/>
        </p:nvPicPr>
        <p:blipFill>
          <a:blip r:embed="rId4" cstate="screen">
            <a:biLevel thresh="75000"/>
            <a:extLst>
              <a:ext uri="{BEBA8EAE-BF5A-486C-A8C5-ECC9F3942E4B}">
                <a14:imgProps xmlns:a14="http://schemas.microsoft.com/office/drawing/2010/main">
                  <a14:imgLayer r:embed="rId5">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6" name="Picture 85">
            <a:extLst>
              <a:ext uri="{FF2B5EF4-FFF2-40B4-BE49-F238E27FC236}">
                <a16:creationId xmlns:a16="http://schemas.microsoft.com/office/drawing/2014/main" id="{771F2E12-E1E1-7B49-88A8-76FF1B4ECCBE}"/>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87" name="Picture 86">
            <a:extLst>
              <a:ext uri="{FF2B5EF4-FFF2-40B4-BE49-F238E27FC236}">
                <a16:creationId xmlns:a16="http://schemas.microsoft.com/office/drawing/2014/main" id="{2C35F727-339F-0440-8D15-42FEFFB02B58}"/>
              </a:ext>
            </a:extLst>
          </p:cNvPr>
          <p:cNvPicPr>
            <a:picLocks noChangeAspect="1"/>
          </p:cNvPicPr>
          <p:nvPr/>
        </p:nvPicPr>
        <p:blipFill>
          <a:blip r:embed="rId8" cstate="screen">
            <a:biLevel thresh="75000"/>
            <a:extLst>
              <a:ext uri="{BEBA8EAE-BF5A-486C-A8C5-ECC9F3942E4B}">
                <a14:imgProps xmlns:a14="http://schemas.microsoft.com/office/drawing/2010/main">
                  <a14:imgLayer r:embed="rId9">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88" name="Picture 87">
            <a:extLst>
              <a:ext uri="{FF2B5EF4-FFF2-40B4-BE49-F238E27FC236}">
                <a16:creationId xmlns:a16="http://schemas.microsoft.com/office/drawing/2014/main" id="{BB62B967-46CF-FE42-A84B-1CDD3F82C3DD}"/>
              </a:ext>
            </a:extLst>
          </p:cNvPr>
          <p:cNvPicPr>
            <a:picLocks noChangeAspect="1"/>
          </p:cNvPicPr>
          <p:nvPr/>
        </p:nvPicPr>
        <p:blipFill>
          <a:blip r:embed="rId10" cstate="screen">
            <a:biLevel thresh="75000"/>
            <a:extLst>
              <a:ext uri="{BEBA8EAE-BF5A-486C-A8C5-ECC9F3942E4B}">
                <a14:imgProps xmlns:a14="http://schemas.microsoft.com/office/drawing/2010/main">
                  <a14:imgLayer r:embed="rId11">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89" name="Picture 88">
            <a:extLst>
              <a:ext uri="{FF2B5EF4-FFF2-40B4-BE49-F238E27FC236}">
                <a16:creationId xmlns:a16="http://schemas.microsoft.com/office/drawing/2014/main" id="{4B0E2B0B-1E86-4A4A-BAE6-2953C4E25F08}"/>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8" name="TextBox 7">
            <a:extLst>
              <a:ext uri="{FF2B5EF4-FFF2-40B4-BE49-F238E27FC236}">
                <a16:creationId xmlns:a16="http://schemas.microsoft.com/office/drawing/2014/main" id="{F793F277-1747-4968-900B-BE70B4104607}"/>
              </a:ext>
            </a:extLst>
          </p:cNvPr>
          <p:cNvSpPr txBox="1"/>
          <p:nvPr/>
        </p:nvSpPr>
        <p:spPr>
          <a:xfrm>
            <a:off x="2754412" y="1908423"/>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Key considerations</a:t>
            </a:r>
          </a:p>
        </p:txBody>
      </p:sp>
      <p:sp>
        <p:nvSpPr>
          <p:cNvPr id="42" name="TextBox 41">
            <a:extLst>
              <a:ext uri="{FF2B5EF4-FFF2-40B4-BE49-F238E27FC236}">
                <a16:creationId xmlns:a16="http://schemas.microsoft.com/office/drawing/2014/main" id="{7393CA87-D72B-44AF-8F61-F2A7E426F698}"/>
              </a:ext>
            </a:extLst>
          </p:cNvPr>
          <p:cNvSpPr txBox="1"/>
          <p:nvPr/>
        </p:nvSpPr>
        <p:spPr>
          <a:xfrm>
            <a:off x="2754731" y="3779326"/>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Energy demand growth drivers</a:t>
            </a:r>
          </a:p>
        </p:txBody>
      </p:sp>
      <p:sp>
        <p:nvSpPr>
          <p:cNvPr id="43" name="TextBox 42">
            <a:extLst>
              <a:ext uri="{FF2B5EF4-FFF2-40B4-BE49-F238E27FC236}">
                <a16:creationId xmlns:a16="http://schemas.microsoft.com/office/drawing/2014/main" id="{CBAB440B-FD3D-410C-A1AB-BCDAEED0B1F0}"/>
              </a:ext>
            </a:extLst>
          </p:cNvPr>
          <p:cNvSpPr txBox="1"/>
          <p:nvPr/>
        </p:nvSpPr>
        <p:spPr>
          <a:xfrm>
            <a:off x="2754412" y="5516690"/>
            <a:ext cx="7543276" cy="226591"/>
          </a:xfrm>
          <a:prstGeom prst="rect">
            <a:avLst/>
          </a:prstGeom>
          <a:solidFill>
            <a:schemeClr val="tx1"/>
          </a:solidFill>
        </p:spPr>
        <p:txBody>
          <a:bodyPr wrap="square" lIns="36000" tIns="36000" rIns="0" bIns="36000" rtlCol="0">
            <a:spAutoFit/>
          </a:bodyPr>
          <a:lstStyle/>
          <a:p>
            <a:pPr>
              <a:spcAft>
                <a:spcPts val="600"/>
              </a:spcAft>
            </a:pPr>
            <a:r>
              <a:rPr lang="en-GB" sz="1000" b="1" dirty="0">
                <a:solidFill>
                  <a:schemeClr val="bg1"/>
                </a:solidFill>
              </a:rPr>
              <a:t>Efficiency opportunities</a:t>
            </a:r>
          </a:p>
        </p:txBody>
      </p:sp>
      <p:sp>
        <p:nvSpPr>
          <p:cNvPr id="45" name="Content Placeholder 3">
            <a:extLst>
              <a:ext uri="{FF2B5EF4-FFF2-40B4-BE49-F238E27FC236}">
                <a16:creationId xmlns:a16="http://schemas.microsoft.com/office/drawing/2014/main" id="{D241D20C-A1E5-4B08-8217-FF634FE7CE87}"/>
              </a:ext>
            </a:extLst>
          </p:cNvPr>
          <p:cNvSpPr txBox="1">
            <a:spLocks/>
          </p:cNvSpPr>
          <p:nvPr/>
        </p:nvSpPr>
        <p:spPr>
          <a:xfrm>
            <a:off x="2754412" y="2135014"/>
            <a:ext cx="7543276" cy="1441465"/>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In many less developed countries agriculture can account for a large share of the economy and a substation portion of the population may be engaged in subsistence agriculture.</a:t>
            </a:r>
          </a:p>
          <a:p>
            <a:pPr lvl="1"/>
            <a:r>
              <a:rPr lang="en-GB" dirty="0"/>
              <a:t>Modern energy services can allow for the productivity of these activities to be improved, which can acts as an important rung on the development ladder for rural communities. For example, reliable energy can result in improved irrigation of crops and it can increase the opportunities to engage in the processing of crops to produce more expensive outputs.</a:t>
            </a:r>
          </a:p>
          <a:p>
            <a:pPr lvl="1"/>
            <a:r>
              <a:rPr lang="en-GB" dirty="0"/>
              <a:t>The use of modern energy services for productive agricultural activities can therefore be an important consideration in developing </a:t>
            </a:r>
            <a:r>
              <a:rPr lang="en-GB" dirty="0">
                <a:hlinkClick r:id="rId14" action="ppaction://hlinksldjump"/>
              </a:rPr>
              <a:t>energy access policy</a:t>
            </a:r>
            <a:r>
              <a:rPr lang="en-GB" dirty="0"/>
              <a:t>.</a:t>
            </a:r>
          </a:p>
        </p:txBody>
      </p:sp>
      <p:sp>
        <p:nvSpPr>
          <p:cNvPr id="46" name="Content Placeholder 3">
            <a:extLst>
              <a:ext uri="{FF2B5EF4-FFF2-40B4-BE49-F238E27FC236}">
                <a16:creationId xmlns:a16="http://schemas.microsoft.com/office/drawing/2014/main" id="{5366672C-E0A7-4D74-BEFA-D6F5884BB747}"/>
              </a:ext>
            </a:extLst>
          </p:cNvPr>
          <p:cNvSpPr txBox="1">
            <a:spLocks/>
          </p:cNvSpPr>
          <p:nvPr/>
        </p:nvSpPr>
        <p:spPr>
          <a:xfrm>
            <a:off x="2754731" y="3983478"/>
            <a:ext cx="7543276" cy="1237313"/>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Finding the opportunities to grow demand through agriculture often requires a bottom-up approach: analysing the context in a specific rural community; the crops being grown, the processes followed, and the sales and marketing opportunities for farmers in the community.</a:t>
            </a:r>
          </a:p>
          <a:p>
            <a:pPr lvl="1"/>
            <a:r>
              <a:rPr lang="en-GB" dirty="0"/>
              <a:t>A community-based approach can help with the acquisition of equipment that could be used to improve the productivity of farmers.</a:t>
            </a:r>
          </a:p>
        </p:txBody>
      </p:sp>
      <p:sp>
        <p:nvSpPr>
          <p:cNvPr id="47" name="Content Placeholder 3">
            <a:extLst>
              <a:ext uri="{FF2B5EF4-FFF2-40B4-BE49-F238E27FC236}">
                <a16:creationId xmlns:a16="http://schemas.microsoft.com/office/drawing/2014/main" id="{3BCE8C3A-6C09-429E-8170-E0CC64573BC0}"/>
              </a:ext>
            </a:extLst>
          </p:cNvPr>
          <p:cNvSpPr txBox="1">
            <a:spLocks/>
          </p:cNvSpPr>
          <p:nvPr/>
        </p:nvSpPr>
        <p:spPr>
          <a:xfrm>
            <a:off x="2754412" y="5743281"/>
            <a:ext cx="7543276" cy="1419027"/>
          </a:xfrm>
          <a:prstGeom prst="rect">
            <a:avLst/>
          </a:prstGeom>
        </p:spPr>
        <p:txBody>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lvl="1"/>
            <a:r>
              <a:rPr lang="en-GB" dirty="0"/>
              <a:t>Granular analysis is again likely to be necessary to identify energy saving opportunities in agriculture. This might identify opportunities to unlock simple efficiency savings through education campaigns; for example, if diesel-fired irrigation pumps are being used during the hottest hours of the day when evapotranspiration is </a:t>
            </a:r>
            <a:r>
              <a:rPr lang="en-GB"/>
              <a:t>highest.</a:t>
            </a:r>
            <a:endParaRPr lang="en-GB" dirty="0"/>
          </a:p>
        </p:txBody>
      </p:sp>
      <p:sp>
        <p:nvSpPr>
          <p:cNvPr id="44" name="Freeform 1340">
            <a:extLst>
              <a:ext uri="{FF2B5EF4-FFF2-40B4-BE49-F238E27FC236}">
                <a16:creationId xmlns:a16="http://schemas.microsoft.com/office/drawing/2014/main" id="{452F7116-13DC-4349-B665-D0B3ACB09448}"/>
              </a:ext>
            </a:extLst>
          </p:cNvPr>
          <p:cNvSpPr>
            <a:spLocks noChangeAspect="1" noEditPoints="1"/>
          </p:cNvSpPr>
          <p:nvPr/>
        </p:nvSpPr>
        <p:spPr bwMode="auto">
          <a:xfrm>
            <a:off x="841825" y="1903604"/>
            <a:ext cx="1146401" cy="1441465"/>
          </a:xfrm>
          <a:custGeom>
            <a:avLst/>
            <a:gdLst/>
            <a:ahLst/>
            <a:cxnLst>
              <a:cxn ang="0">
                <a:pos x="440" y="609"/>
              </a:cxn>
              <a:cxn ang="0">
                <a:pos x="357" y="830"/>
              </a:cxn>
              <a:cxn ang="0">
                <a:pos x="579" y="747"/>
              </a:cxn>
              <a:cxn ang="0">
                <a:pos x="662" y="525"/>
              </a:cxn>
              <a:cxn ang="0">
                <a:pos x="440" y="609"/>
              </a:cxn>
              <a:cxn ang="0">
                <a:pos x="5" y="525"/>
              </a:cxn>
              <a:cxn ang="0">
                <a:pos x="89" y="747"/>
              </a:cxn>
              <a:cxn ang="0">
                <a:pos x="310" y="830"/>
              </a:cxn>
              <a:cxn ang="0">
                <a:pos x="227" y="609"/>
              </a:cxn>
              <a:cxn ang="0">
                <a:pos x="5" y="525"/>
              </a:cxn>
              <a:cxn ang="0">
                <a:pos x="291" y="93"/>
              </a:cxn>
              <a:cxn ang="0">
                <a:pos x="334" y="186"/>
              </a:cxn>
              <a:cxn ang="0">
                <a:pos x="376" y="93"/>
              </a:cxn>
              <a:cxn ang="0">
                <a:pos x="334" y="0"/>
              </a:cxn>
              <a:cxn ang="0">
                <a:pos x="291" y="93"/>
              </a:cxn>
              <a:cxn ang="0">
                <a:pos x="398" y="205"/>
              </a:cxn>
              <a:cxn ang="0">
                <a:pos x="357" y="316"/>
              </a:cxn>
              <a:cxn ang="0">
                <a:pos x="468" y="274"/>
              </a:cxn>
              <a:cxn ang="0">
                <a:pos x="509" y="163"/>
              </a:cxn>
              <a:cxn ang="0">
                <a:pos x="398" y="205"/>
              </a:cxn>
              <a:cxn ang="0">
                <a:pos x="158" y="163"/>
              </a:cxn>
              <a:cxn ang="0">
                <a:pos x="200" y="274"/>
              </a:cxn>
              <a:cxn ang="0">
                <a:pos x="311" y="316"/>
              </a:cxn>
              <a:cxn ang="0">
                <a:pos x="269" y="205"/>
              </a:cxn>
              <a:cxn ang="0">
                <a:pos x="158" y="163"/>
              </a:cxn>
              <a:cxn ang="0">
                <a:pos x="419" y="379"/>
              </a:cxn>
              <a:cxn ang="0">
                <a:pos x="357" y="545"/>
              </a:cxn>
              <a:cxn ang="0">
                <a:pos x="523" y="483"/>
              </a:cxn>
              <a:cxn ang="0">
                <a:pos x="586" y="316"/>
              </a:cxn>
              <a:cxn ang="0">
                <a:pos x="419" y="379"/>
              </a:cxn>
              <a:cxn ang="0">
                <a:pos x="82" y="316"/>
              </a:cxn>
              <a:cxn ang="0">
                <a:pos x="144" y="483"/>
              </a:cxn>
              <a:cxn ang="0">
                <a:pos x="311" y="545"/>
              </a:cxn>
              <a:cxn ang="0">
                <a:pos x="248" y="379"/>
              </a:cxn>
              <a:cxn ang="0">
                <a:pos x="82" y="316"/>
              </a:cxn>
            </a:cxnLst>
            <a:rect l="0" t="0" r="r" b="b"/>
            <a:pathLst>
              <a:path w="667" h="836">
                <a:moveTo>
                  <a:pt x="440" y="609"/>
                </a:moveTo>
                <a:cubicBezTo>
                  <a:pt x="380" y="670"/>
                  <a:pt x="352" y="751"/>
                  <a:pt x="357" y="830"/>
                </a:cubicBezTo>
                <a:cubicBezTo>
                  <a:pt x="437" y="836"/>
                  <a:pt x="518" y="808"/>
                  <a:pt x="579" y="747"/>
                </a:cubicBezTo>
                <a:cubicBezTo>
                  <a:pt x="640" y="686"/>
                  <a:pt x="667" y="605"/>
                  <a:pt x="662" y="525"/>
                </a:cubicBezTo>
                <a:cubicBezTo>
                  <a:pt x="583" y="520"/>
                  <a:pt x="501" y="548"/>
                  <a:pt x="440" y="609"/>
                </a:cubicBezTo>
                <a:close/>
                <a:moveTo>
                  <a:pt x="5" y="525"/>
                </a:moveTo>
                <a:cubicBezTo>
                  <a:pt x="0" y="605"/>
                  <a:pt x="28" y="686"/>
                  <a:pt x="89" y="747"/>
                </a:cubicBezTo>
                <a:cubicBezTo>
                  <a:pt x="150" y="808"/>
                  <a:pt x="231" y="836"/>
                  <a:pt x="310" y="830"/>
                </a:cubicBezTo>
                <a:cubicBezTo>
                  <a:pt x="316" y="751"/>
                  <a:pt x="288" y="670"/>
                  <a:pt x="227" y="609"/>
                </a:cubicBezTo>
                <a:cubicBezTo>
                  <a:pt x="166" y="548"/>
                  <a:pt x="85" y="520"/>
                  <a:pt x="5" y="525"/>
                </a:cubicBezTo>
                <a:close/>
                <a:moveTo>
                  <a:pt x="291" y="93"/>
                </a:moveTo>
                <a:cubicBezTo>
                  <a:pt x="291" y="130"/>
                  <a:pt x="308" y="164"/>
                  <a:pt x="334" y="186"/>
                </a:cubicBezTo>
                <a:cubicBezTo>
                  <a:pt x="360" y="164"/>
                  <a:pt x="376" y="130"/>
                  <a:pt x="376" y="93"/>
                </a:cubicBezTo>
                <a:cubicBezTo>
                  <a:pt x="376" y="56"/>
                  <a:pt x="360" y="22"/>
                  <a:pt x="334" y="0"/>
                </a:cubicBezTo>
                <a:cubicBezTo>
                  <a:pt x="308" y="22"/>
                  <a:pt x="291" y="56"/>
                  <a:pt x="291" y="93"/>
                </a:cubicBezTo>
                <a:close/>
                <a:moveTo>
                  <a:pt x="398" y="205"/>
                </a:moveTo>
                <a:cubicBezTo>
                  <a:pt x="368" y="235"/>
                  <a:pt x="354" y="276"/>
                  <a:pt x="357" y="316"/>
                </a:cubicBezTo>
                <a:cubicBezTo>
                  <a:pt x="397" y="318"/>
                  <a:pt x="437" y="304"/>
                  <a:pt x="468" y="274"/>
                </a:cubicBezTo>
                <a:cubicBezTo>
                  <a:pt x="498" y="243"/>
                  <a:pt x="512" y="203"/>
                  <a:pt x="509" y="163"/>
                </a:cubicBezTo>
                <a:cubicBezTo>
                  <a:pt x="469" y="160"/>
                  <a:pt x="429" y="174"/>
                  <a:pt x="398" y="205"/>
                </a:cubicBezTo>
                <a:close/>
                <a:moveTo>
                  <a:pt x="158" y="163"/>
                </a:moveTo>
                <a:cubicBezTo>
                  <a:pt x="156" y="203"/>
                  <a:pt x="169" y="243"/>
                  <a:pt x="200" y="274"/>
                </a:cubicBezTo>
                <a:cubicBezTo>
                  <a:pt x="230" y="304"/>
                  <a:pt x="271" y="318"/>
                  <a:pt x="311" y="316"/>
                </a:cubicBezTo>
                <a:cubicBezTo>
                  <a:pt x="313" y="276"/>
                  <a:pt x="300" y="235"/>
                  <a:pt x="269" y="205"/>
                </a:cubicBezTo>
                <a:cubicBezTo>
                  <a:pt x="239" y="174"/>
                  <a:pt x="198" y="160"/>
                  <a:pt x="158" y="163"/>
                </a:cubicBezTo>
                <a:close/>
                <a:moveTo>
                  <a:pt x="419" y="379"/>
                </a:moveTo>
                <a:cubicBezTo>
                  <a:pt x="374" y="424"/>
                  <a:pt x="353" y="485"/>
                  <a:pt x="357" y="545"/>
                </a:cubicBezTo>
                <a:cubicBezTo>
                  <a:pt x="417" y="549"/>
                  <a:pt x="478" y="528"/>
                  <a:pt x="523" y="483"/>
                </a:cubicBezTo>
                <a:cubicBezTo>
                  <a:pt x="569" y="437"/>
                  <a:pt x="590" y="376"/>
                  <a:pt x="586" y="316"/>
                </a:cubicBezTo>
                <a:cubicBezTo>
                  <a:pt x="526" y="312"/>
                  <a:pt x="465" y="333"/>
                  <a:pt x="419" y="379"/>
                </a:cubicBezTo>
                <a:close/>
                <a:moveTo>
                  <a:pt x="82" y="316"/>
                </a:moveTo>
                <a:cubicBezTo>
                  <a:pt x="78" y="376"/>
                  <a:pt x="99" y="437"/>
                  <a:pt x="144" y="483"/>
                </a:cubicBezTo>
                <a:cubicBezTo>
                  <a:pt x="190" y="528"/>
                  <a:pt x="251" y="549"/>
                  <a:pt x="311" y="545"/>
                </a:cubicBezTo>
                <a:cubicBezTo>
                  <a:pt x="315" y="485"/>
                  <a:pt x="294" y="424"/>
                  <a:pt x="248" y="379"/>
                </a:cubicBezTo>
                <a:cubicBezTo>
                  <a:pt x="203" y="333"/>
                  <a:pt x="142" y="312"/>
                  <a:pt x="82" y="31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Chevron 47">
            <a:hlinkClick r:id="rId15" action="ppaction://hlinksldjump" highlightClick="1"/>
            <a:extLst>
              <a:ext uri="{FF2B5EF4-FFF2-40B4-BE49-F238E27FC236}">
                <a16:creationId xmlns:a16="http://schemas.microsoft.com/office/drawing/2014/main" id="{BD0F95EF-D85C-FB44-81B3-DD4B9AB04B51}"/>
              </a:ext>
            </a:extLst>
          </p:cNvPr>
          <p:cNvSpPr/>
          <p:nvPr/>
        </p:nvSpPr>
        <p:spPr bwMode="ltGray">
          <a:xfrm>
            <a:off x="1413080" y="153515"/>
            <a:ext cx="8539006" cy="198000"/>
          </a:xfrm>
          <a:prstGeom prst="chevron">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1.1. Demand-side participation</a:t>
            </a:r>
          </a:p>
        </p:txBody>
      </p:sp>
    </p:spTree>
    <p:extLst>
      <p:ext uri="{BB962C8B-B14F-4D97-AF65-F5344CB8AC3E}">
        <p14:creationId xmlns:p14="http://schemas.microsoft.com/office/powerpoint/2010/main" val="3167554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029364925"/>
              </p:ext>
            </p:extLst>
          </p:nvPr>
        </p:nvGraphicFramePr>
        <p:xfrm>
          <a:off x="450156" y="1628410"/>
          <a:ext cx="9847532" cy="5084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Has the government committed to energy access targets?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29644783"/>
                  </a:ext>
                </a:extLst>
              </a:tr>
              <a:tr h="161533">
                <a:tc>
                  <a:txBody>
                    <a:bodyPr/>
                    <a:lstStyle/>
                    <a:p>
                      <a:pPr marL="171450" indent="-171450">
                        <a:buFont typeface="Arial" panose="020B0604020202020204" pitchFamily="34" charset="0"/>
                        <a:buChar char="•"/>
                      </a:pPr>
                      <a:r>
                        <a:rPr lang="en-GB" sz="1000" b="0" noProof="0" dirty="0">
                          <a:latin typeface="+mn-lt"/>
                        </a:rPr>
                        <a:t>Is there a commitment to the country meeting SDG 7, i.e. to achieve universal access to energy and/or other international targets on energy access?</a:t>
                      </a:r>
                    </a:p>
                    <a:p>
                      <a:pPr marL="171450" indent="-171450">
                        <a:buFont typeface="Arial" panose="020B0604020202020204" pitchFamily="34" charset="0"/>
                        <a:buChar char="•"/>
                      </a:pPr>
                      <a:r>
                        <a:rPr lang="en-GB" sz="1000" b="0" noProof="0" dirty="0">
                          <a:latin typeface="+mn-lt"/>
                        </a:rPr>
                        <a:t>Does this commitment cover all forms of energy? Does it cover the energy used for </a:t>
                      </a:r>
                      <a:r>
                        <a:rPr lang="en-GB" sz="1000" b="0" noProof="0" dirty="0">
                          <a:latin typeface="+mn-lt"/>
                          <a:hlinkClick r:id="rId2" action="ppaction://hlinksldjump"/>
                        </a:rPr>
                        <a:t>heating and cooking</a:t>
                      </a:r>
                      <a:r>
                        <a:rPr lang="en-GB" sz="1000" b="0" noProof="0" dirty="0">
                          <a:latin typeface="+mn-lt"/>
                        </a:rPr>
                        <a:t> as well as electricity?</a:t>
                      </a:r>
                    </a:p>
                    <a:p>
                      <a:pPr marL="171450" indent="-171450">
                        <a:buFont typeface="Arial" panose="020B0604020202020204" pitchFamily="34" charset="0"/>
                        <a:buChar char="•"/>
                      </a:pPr>
                      <a:r>
                        <a:rPr lang="en-GB" sz="1000" b="0" noProof="0" dirty="0">
                          <a:latin typeface="+mn-lt"/>
                        </a:rPr>
                        <a:t>Is there senior level political buy-in to this being a policy priority?</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Review key government strategy documents such as National Development Plans to see whether these contain targets and objectives relating to energy access.</a:t>
                      </a:r>
                    </a:p>
                    <a:p>
                      <a:pPr marL="171450" indent="-171450">
                        <a:buFont typeface="Arial" panose="020B0604020202020204" pitchFamily="34" charset="0"/>
                        <a:buChar char="•"/>
                      </a:pPr>
                      <a:r>
                        <a:rPr lang="en-GB" sz="1000" noProof="0" dirty="0">
                          <a:latin typeface="+mn-lt"/>
                        </a:rPr>
                        <a:t>Speak to other donors operating in the country with energy programmes to understand their impression of the overall level of commitment to energy access.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A lack of targets and political buy-in may indicate an increased risk of not meeting SDG 7.</a:t>
                      </a:r>
                    </a:p>
                    <a:p>
                      <a:pPr marL="171450" indent="-171450">
                        <a:buFont typeface="Arial" panose="020B0604020202020204" pitchFamily="34" charset="0"/>
                        <a:buChar char="•"/>
                      </a:pPr>
                      <a:r>
                        <a:rPr lang="en-GB" sz="1000" b="0" noProof="0" dirty="0">
                          <a:latin typeface="+mn-lt"/>
                        </a:rPr>
                        <a:t>If there appears to be little or no buy-in to promoting energy access interventions could aim to </a:t>
                      </a:r>
                      <a:r>
                        <a:rPr lang="en-GB" sz="1000" b="1" noProof="0" dirty="0">
                          <a:latin typeface="+mn-lt"/>
                        </a:rPr>
                        <a:t>promote more engagement on the topic</a:t>
                      </a:r>
                      <a:r>
                        <a:rPr lang="en-GB" sz="1000" b="0" noProof="0" dirty="0">
                          <a:latin typeface="+mn-lt"/>
                        </a:rPr>
                        <a:t> amongst ministers. </a:t>
                      </a:r>
                    </a:p>
                    <a:p>
                      <a:pPr marL="171450" indent="-171450">
                        <a:buFont typeface="Arial" panose="020B0604020202020204" pitchFamily="34" charset="0"/>
                        <a:buChar char="•"/>
                      </a:pPr>
                      <a:r>
                        <a:rPr lang="en-GB" sz="1000" b="0" noProof="0" dirty="0">
                          <a:latin typeface="+mn-lt"/>
                        </a:rPr>
                        <a:t>To assist with this engagement, perform </a:t>
                      </a:r>
                      <a:r>
                        <a:rPr lang="en-GB" sz="1000" b="1" noProof="0" dirty="0">
                          <a:latin typeface="+mn-lt"/>
                        </a:rPr>
                        <a:t>analysis of the economic case for improving energy access</a:t>
                      </a:r>
                      <a:r>
                        <a:rPr lang="en-GB" sz="1000" b="0" noProof="0" dirty="0">
                          <a:latin typeface="+mn-lt"/>
                        </a:rPr>
                        <a:t>. Good examples of this type of analysis include recent analysis by GOGLA on the economic impact of off-grid solar (</a:t>
                      </a:r>
                      <a:r>
                        <a:rPr lang="en-GB" sz="1000" b="0" noProof="0" dirty="0">
                          <a:latin typeface="+mn-lt"/>
                          <a:hlinkClick r:id="rId3"/>
                        </a:rPr>
                        <a:t>https://www.gogla.org/powering-opportunity-the-economic-impact-of-off-grid-solar</a:t>
                      </a:r>
                      <a:r>
                        <a:rPr lang="en-GB" sz="1000" b="0" noProof="0" dirty="0">
                          <a:latin typeface="+mn-lt"/>
                        </a:rPr>
                        <a:t>).</a:t>
                      </a:r>
                      <a:endParaRPr lang="en-GB" sz="10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692455045"/>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Has the government set detailed goals on access to electricity (where there remains an access gap)?</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64137469"/>
                  </a:ext>
                </a:extLst>
              </a:tr>
              <a:tr h="161533">
                <a:tc>
                  <a:txBody>
                    <a:bodyPr/>
                    <a:lstStyle/>
                    <a:p>
                      <a:pPr marL="171450" indent="-171450">
                        <a:buFont typeface="Arial" panose="020B0604020202020204" pitchFamily="34" charset="0"/>
                        <a:buChar char="•"/>
                      </a:pPr>
                      <a:r>
                        <a:rPr lang="en-GB" sz="1000" b="0" noProof="0" dirty="0">
                          <a:latin typeface="+mn-lt"/>
                        </a:rPr>
                        <a:t>Are the government’s goals consistent with SDG 7 and achieving universal access by 2030?</a:t>
                      </a:r>
                    </a:p>
                    <a:p>
                      <a:pPr marL="171450" indent="-171450">
                        <a:buFont typeface="Arial" panose="020B0604020202020204" pitchFamily="34" charset="0"/>
                        <a:buChar char="•"/>
                      </a:pPr>
                      <a:r>
                        <a:rPr lang="en-GB" sz="1000" b="0" noProof="0" dirty="0">
                          <a:latin typeface="+mn-lt"/>
                        </a:rPr>
                        <a:t>Have any interim targets been set?</a:t>
                      </a:r>
                    </a:p>
                    <a:p>
                      <a:pPr marL="171450" indent="-171450">
                        <a:buFont typeface="Arial" panose="020B0604020202020204" pitchFamily="34" charset="0"/>
                        <a:buChar char="•"/>
                      </a:pPr>
                      <a:r>
                        <a:rPr lang="en-GB" sz="1000" b="0" noProof="0" dirty="0">
                          <a:latin typeface="+mn-lt"/>
                        </a:rPr>
                        <a:t>What progress has been made against the government’s targets?</a:t>
                      </a:r>
                    </a:p>
                    <a:p>
                      <a:pPr marL="171450" indent="-171450">
                        <a:buFont typeface="Arial" panose="020B0604020202020204" pitchFamily="34" charset="0"/>
                        <a:buChar char="•"/>
                      </a:pPr>
                      <a:r>
                        <a:rPr lang="en-GB" sz="1000" b="0" noProof="0" dirty="0">
                          <a:latin typeface="+mn-lt"/>
                        </a:rPr>
                        <a:t>Are the targets defined in law?</a:t>
                      </a:r>
                    </a:p>
                    <a:p>
                      <a:pPr marL="171450" indent="-171450">
                        <a:buFont typeface="Arial" panose="020B0604020202020204" pitchFamily="34" charset="0"/>
                        <a:buChar char="•"/>
                      </a:pPr>
                      <a:r>
                        <a:rPr lang="en-GB" sz="1000" b="0" noProof="0" dirty="0">
                          <a:latin typeface="+mn-lt"/>
                        </a:rPr>
                        <a:t>Are there conflicting or inconsistent energy access targets?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Policy documents might be available on the relevant ministry’s website: for example targets might be included in a national development plan or in an energy policy document.</a:t>
                      </a:r>
                    </a:p>
                    <a:p>
                      <a:pPr marL="171450" indent="-171450">
                        <a:buFont typeface="Arial" panose="020B0604020202020204" pitchFamily="34" charset="0"/>
                        <a:buChar char="•"/>
                      </a:pPr>
                      <a:r>
                        <a:rPr lang="en-GB" sz="1000" noProof="0" dirty="0">
                          <a:latin typeface="+mn-lt"/>
                        </a:rPr>
                        <a:t>Targets might also be included in strategy documents prepared under donor-funded initiatives. For example, the Action Agendas prepared under the Sustainable Energy for All (SE4All) initiative.</a:t>
                      </a:r>
                    </a:p>
                    <a:p>
                      <a:pPr marL="171450" indent="-171450">
                        <a:buFont typeface="Arial" panose="020B0604020202020204" pitchFamily="34" charset="0"/>
                        <a:buChar char="•"/>
                      </a:pPr>
                      <a:r>
                        <a:rPr lang="en-GB" sz="1000" noProof="0" dirty="0">
                          <a:latin typeface="+mn-lt"/>
                        </a:rPr>
                        <a:t>Related legal instruments should help to clarify whether target are mentioned in law or are legally binding.</a:t>
                      </a:r>
                    </a:p>
                    <a:p>
                      <a:pPr marL="171450" indent="-171450">
                        <a:buFont typeface="Arial" panose="020B0604020202020204" pitchFamily="34" charset="0"/>
                        <a:buChar char="•"/>
                      </a:pPr>
                      <a:r>
                        <a:rPr lang="en-GB" sz="1000" noProof="0" dirty="0">
                          <a:latin typeface="+mn-lt"/>
                        </a:rPr>
                        <a:t>The ministry responsible for energy should be clear on targets that have been set regarding electricity access.</a:t>
                      </a:r>
                      <a:endParaRPr lang="en-GB" sz="1000" kern="1200" noProof="0" dirty="0">
                        <a:solidFill>
                          <a:schemeClr val="dk1"/>
                        </a:solidFill>
                        <a:latin typeface="+mn-lt"/>
                        <a:ea typeface="+mj-ea"/>
                        <a:cs typeface="+mj-cs"/>
                      </a:endParaRP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targets have not been defined, or if there are numerous inconsistent policy statements on energy access, support could be provided to help </a:t>
                      </a:r>
                      <a:r>
                        <a:rPr lang="en-GB" sz="1000" b="1" noProof="0" dirty="0">
                          <a:latin typeface="+mn-lt"/>
                        </a:rPr>
                        <a:t>develop a coherent policy target</a:t>
                      </a:r>
                      <a:r>
                        <a:rPr lang="en-GB" sz="1000" b="0" noProof="0" dirty="0">
                          <a:latin typeface="+mn-lt"/>
                        </a:rPr>
                        <a:t> on electricity access to be agreed with ministers. </a:t>
                      </a:r>
                    </a:p>
                    <a:p>
                      <a:pPr marL="171450" indent="-171450">
                        <a:buFont typeface="Arial" panose="020B0604020202020204" pitchFamily="34" charset="0"/>
                        <a:buChar char="•"/>
                      </a:pPr>
                      <a:r>
                        <a:rPr lang="en-GB" sz="1000" b="1" noProof="0" dirty="0">
                          <a:latin typeface="+mn-lt"/>
                        </a:rPr>
                        <a:t>Economic analysis </a:t>
                      </a:r>
                      <a:r>
                        <a:rPr lang="en-GB" sz="1000" b="0" noProof="0" dirty="0">
                          <a:latin typeface="+mn-lt"/>
                        </a:rPr>
                        <a:t>might also be required to estimate the cost of meeting the target and to evaluate the economic impact of meeting the policy target.</a:t>
                      </a:r>
                    </a:p>
                    <a:p>
                      <a:pPr marL="171450" indent="-171450">
                        <a:buFont typeface="Arial" panose="020B0604020202020204" pitchFamily="34" charset="0"/>
                        <a:buChar char="•"/>
                      </a:pPr>
                      <a:r>
                        <a:rPr lang="en-GB" sz="1000" b="0" noProof="0" dirty="0">
                          <a:latin typeface="+mn-lt"/>
                        </a:rPr>
                        <a:t>A clearly defined target should </a:t>
                      </a:r>
                      <a:r>
                        <a:rPr lang="en-GB" sz="1000" b="1" noProof="0" dirty="0">
                          <a:latin typeface="+mn-lt"/>
                        </a:rPr>
                        <a:t>consider the quality or tier(s) of access being targeted </a:t>
                      </a:r>
                      <a:r>
                        <a:rPr lang="en-GB" sz="1000" b="0" noProof="0" dirty="0">
                          <a:latin typeface="+mn-lt"/>
                        </a:rPr>
                        <a:t>under the SE4All multi-tier framework (see </a:t>
                      </a:r>
                      <a:r>
                        <a:rPr lang="en-GB" sz="1000" b="0" noProof="0" dirty="0">
                          <a:latin typeface="+mn-lt"/>
                          <a:hlinkClick r:id="rId4"/>
                        </a:rPr>
                        <a:t>https://www.esmap.org/node/55526</a:t>
                      </a:r>
                      <a:r>
                        <a:rPr lang="en-GB" sz="1000" b="0" noProof="0" dirty="0">
                          <a:latin typeface="+mn-lt"/>
                        </a:rPr>
                        <a:t>). There is a trade-off between the tier of access being targeted and the cost of achieving that target. It is important for this to be well defined as it will impact which energy access solutions are most appropriate in any least-cost </a:t>
                      </a:r>
                      <a:r>
                        <a:rPr lang="en-GB" sz="1000" b="0" noProof="0" dirty="0">
                          <a:latin typeface="+mn-lt"/>
                          <a:hlinkClick r:id="rId5" action="ppaction://hlinksldjump"/>
                        </a:rPr>
                        <a:t>planning and forecasting</a:t>
                      </a:r>
                      <a:r>
                        <a:rPr lang="en-GB" sz="1000" b="0" noProof="0" dirty="0">
                          <a:latin typeface="+mn-lt"/>
                        </a:rPr>
                        <a:t> exercise.</a:t>
                      </a:r>
                      <a:endParaRPr lang="en-GB" sz="10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2736915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US" dirty="0"/>
              <a:t>2.1. Energy access policy (1 of 5)</a:t>
            </a:r>
          </a:p>
        </p:txBody>
      </p:sp>
      <p:pic>
        <p:nvPicPr>
          <p:cNvPr id="56" name="Picture 55">
            <a:extLst>
              <a:ext uri="{FF2B5EF4-FFF2-40B4-BE49-F238E27FC236}">
                <a16:creationId xmlns:a16="http://schemas.microsoft.com/office/drawing/2014/main" id="{111295A7-FA77-2A48-A0EA-94B27E05554D}"/>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57" name="Picture 56">
            <a:extLst>
              <a:ext uri="{FF2B5EF4-FFF2-40B4-BE49-F238E27FC236}">
                <a16:creationId xmlns:a16="http://schemas.microsoft.com/office/drawing/2014/main" id="{A722A440-B844-9647-8CBA-3549664E3A66}"/>
              </a:ext>
            </a:extLst>
          </p:cNvPr>
          <p:cNvPicPr>
            <a:picLocks noChangeAspect="1"/>
          </p:cNvPicPr>
          <p:nvPr/>
        </p:nvPicPr>
        <p:blipFill>
          <a:blip r:embed="rId8" cstate="screen">
            <a:duotone>
              <a:schemeClr val="accent3">
                <a:shade val="45000"/>
                <a:satMod val="135000"/>
              </a:schemeClr>
              <a:prstClr val="white"/>
            </a:duotone>
            <a:extLst>
              <a:ext uri="{BEBA8EAE-BF5A-486C-A8C5-ECC9F3942E4B}">
                <a14:imgProps xmlns:a14="http://schemas.microsoft.com/office/drawing/2010/main">
                  <a14:imgLayer r:embed="rId9">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61" name="Picture 60">
            <a:extLst>
              <a:ext uri="{FF2B5EF4-FFF2-40B4-BE49-F238E27FC236}">
                <a16:creationId xmlns:a16="http://schemas.microsoft.com/office/drawing/2014/main" id="{3B200055-9252-AE4D-953B-CF22821D3781}"/>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62" name="Picture 61">
            <a:extLst>
              <a:ext uri="{FF2B5EF4-FFF2-40B4-BE49-F238E27FC236}">
                <a16:creationId xmlns:a16="http://schemas.microsoft.com/office/drawing/2014/main" id="{F75BA5D9-BA95-274A-823D-1AB1E73F05BD}"/>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63" name="Picture 62">
            <a:extLst>
              <a:ext uri="{FF2B5EF4-FFF2-40B4-BE49-F238E27FC236}">
                <a16:creationId xmlns:a16="http://schemas.microsoft.com/office/drawing/2014/main" id="{57F8B46D-2DF2-6A49-9FB8-65FAA131C936}"/>
              </a:ext>
            </a:extLst>
          </p:cNvPr>
          <p:cNvPicPr>
            <a:picLocks noChangeAspect="1"/>
          </p:cNvPicPr>
          <p:nvPr/>
        </p:nvPicPr>
        <p:blipFill>
          <a:blip r:embed="rId14" cstate="screen">
            <a:duotone>
              <a:schemeClr val="accent3">
                <a:shade val="45000"/>
                <a:satMod val="135000"/>
              </a:schemeClr>
              <a:prstClr val="white"/>
            </a:duotone>
            <a:extLst>
              <a:ext uri="{BEBA8EAE-BF5A-486C-A8C5-ECC9F3942E4B}">
                <a14:imgProps xmlns:a14="http://schemas.microsoft.com/office/drawing/2010/main">
                  <a14:imgLayer r:embed="rId15">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4" name="Picture 63">
            <a:extLst>
              <a:ext uri="{FF2B5EF4-FFF2-40B4-BE49-F238E27FC236}">
                <a16:creationId xmlns:a16="http://schemas.microsoft.com/office/drawing/2014/main" id="{0B6514F7-C434-9D42-B0A9-79B38F3CB91E}"/>
              </a:ext>
            </a:extLst>
          </p:cNvPr>
          <p:cNvPicPr>
            <a:picLocks noChangeAspect="1"/>
          </p:cNvPicPr>
          <p:nvPr/>
        </p:nvPicPr>
        <p:blipFill>
          <a:blip r:embed="rId16" cstate="screen">
            <a:duotone>
              <a:schemeClr val="accent3">
                <a:shade val="45000"/>
                <a:satMod val="135000"/>
              </a:schemeClr>
              <a:prstClr val="white"/>
            </a:duotone>
            <a:extLst>
              <a:ext uri="{BEBA8EAE-BF5A-486C-A8C5-ECC9F3942E4B}">
                <a14:imgProps xmlns:a14="http://schemas.microsoft.com/office/drawing/2010/main">
                  <a14:imgLayer r:embed="rId17">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47" name="Chevron 46">
            <a:hlinkClick r:id="rId18" action="ppaction://hlinksldjump" highlightClick="1"/>
            <a:extLst>
              <a:ext uri="{FF2B5EF4-FFF2-40B4-BE49-F238E27FC236}">
                <a16:creationId xmlns:a16="http://schemas.microsoft.com/office/drawing/2014/main" id="{67EE04CF-1552-5A44-A909-3D826CC13C1D}"/>
              </a:ext>
            </a:extLst>
          </p:cNvPr>
          <p:cNvSpPr/>
          <p:nvPr/>
        </p:nvSpPr>
        <p:spPr bwMode="ltGray">
          <a:xfrm>
            <a:off x="139965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2.1. Energy access policy</a:t>
            </a:r>
          </a:p>
        </p:txBody>
      </p:sp>
    </p:spTree>
    <p:extLst>
      <p:ext uri="{BB962C8B-B14F-4D97-AF65-F5344CB8AC3E}">
        <p14:creationId xmlns:p14="http://schemas.microsoft.com/office/powerpoint/2010/main" val="1218248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036243445"/>
              </p:ext>
            </p:extLst>
          </p:nvPr>
        </p:nvGraphicFramePr>
        <p:xfrm>
          <a:off x="450156" y="1620391"/>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202725">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202725">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 any policy documents or sector plans define how the government aims to meet the electricity access target?</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3046283408"/>
                  </a:ext>
                </a:extLst>
              </a:tr>
              <a:tr h="1905618">
                <a:tc>
                  <a:txBody>
                    <a:bodyPr/>
                    <a:lstStyle/>
                    <a:p>
                      <a:pPr marL="171450" indent="-171450">
                        <a:buFont typeface="Arial" panose="020B0604020202020204" pitchFamily="34" charset="0"/>
                        <a:buChar char="•"/>
                      </a:pPr>
                      <a:r>
                        <a:rPr lang="en-GB" sz="1000" b="0" noProof="0" dirty="0">
                          <a:latin typeface="+mn-lt"/>
                        </a:rPr>
                        <a:t>Do any documents define the extent to which electricity access goals will be met through extensions to the electricity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b="0" noProof="0" dirty="0">
                          <a:solidFill>
                            <a:srgbClr val="FF0000"/>
                          </a:solidFill>
                          <a:latin typeface="+mn-lt"/>
                        </a:rPr>
                        <a:t> </a:t>
                      </a:r>
                      <a:r>
                        <a:rPr lang="en-GB" sz="1000" b="0" noProof="0" dirty="0">
                          <a:latin typeface="+mn-lt"/>
                        </a:rPr>
                        <a:t>vs. decentralised </a:t>
                      </a:r>
                      <a:r>
                        <a:rPr lang="en-GB" sz="1000" b="0" noProof="0" dirty="0">
                          <a:solidFill>
                            <a:srgbClr val="FF0000"/>
                          </a:solidFill>
                          <a:latin typeface="+mn-lt"/>
                          <a:hlinkClick r:id="rId3" action="ppaction://hlinksldjump"/>
                        </a:rPr>
                        <a:t>mini-grids</a:t>
                      </a:r>
                      <a:r>
                        <a:rPr lang="en-GB" sz="1000" b="0" noProof="0" dirty="0">
                          <a:solidFill>
                            <a:srgbClr val="FF0000"/>
                          </a:solidFill>
                          <a:latin typeface="+mn-lt"/>
                        </a:rPr>
                        <a:t> </a:t>
                      </a:r>
                      <a:r>
                        <a:rPr lang="en-GB" sz="1000" b="0" noProof="0" dirty="0">
                          <a:latin typeface="+mn-lt"/>
                        </a:rPr>
                        <a: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stand-alone systems</a:t>
                      </a:r>
                      <a:r>
                        <a:rPr kumimoji="0" lang="en-GB" sz="1000" b="0" i="0" u="none" strike="noStrike" kern="1200" cap="none" spc="0" normalizeH="0" baseline="0" noProof="0" dirty="0">
                          <a:ln>
                            <a:noFill/>
                          </a:ln>
                          <a:solidFill>
                            <a:schemeClr val="tx1"/>
                          </a:solidFill>
                          <a:effectLst/>
                          <a:uLnTx/>
                          <a:uFillTx/>
                          <a:latin typeface="+mn-lt"/>
                          <a:ea typeface="+mj-ea"/>
                          <a:cs typeface="+mj-cs"/>
                        </a:rPr>
                        <a:t>.</a:t>
                      </a:r>
                      <a:endParaRPr lang="en-GB" sz="1000" b="0" noProof="0" dirty="0">
                        <a:solidFill>
                          <a:schemeClr val="tx1"/>
                        </a:solidFill>
                        <a:latin typeface="+mn-lt"/>
                      </a:endParaRPr>
                    </a:p>
                    <a:p>
                      <a:pPr marL="171450" indent="-171450">
                        <a:buFont typeface="Arial" panose="020B0604020202020204" pitchFamily="34" charset="0"/>
                        <a:buChar char="•"/>
                      </a:pPr>
                      <a:r>
                        <a:rPr lang="en-GB" sz="1000" b="0" noProof="0" dirty="0">
                          <a:latin typeface="+mn-lt"/>
                        </a:rPr>
                        <a:t>Where this has been defined, is it integrated with wider electricity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planning and forecasting</a:t>
                      </a:r>
                      <a:r>
                        <a:rPr lang="en-GB" sz="1000" b="0" noProof="0" dirty="0">
                          <a:latin typeface="+mn-lt"/>
                        </a:rPr>
                        <a:t>?</a:t>
                      </a:r>
                    </a:p>
                    <a:p>
                      <a:pPr marL="171450" indent="-171450">
                        <a:buFont typeface="Arial" panose="020B0604020202020204" pitchFamily="34" charset="0"/>
                        <a:buChar char="•"/>
                      </a:pPr>
                      <a:r>
                        <a:rPr lang="en-GB" sz="1000" b="0" noProof="0" dirty="0">
                          <a:latin typeface="+mn-lt"/>
                        </a:rPr>
                        <a:t>Does this make reference to the quality of access targeted, in line with the SE4All multi-tier framework?</a:t>
                      </a:r>
                    </a:p>
                    <a:p>
                      <a:pPr marL="171450" indent="-171450">
                        <a:buFont typeface="Arial" panose="020B0604020202020204" pitchFamily="34" charset="0"/>
                        <a:buChar char="•"/>
                      </a:pPr>
                      <a:r>
                        <a:rPr lang="en-GB" sz="1000" b="0" noProof="0" dirty="0">
                          <a:latin typeface="+mn-lt"/>
                        </a:rPr>
                        <a:t>Is this planning for extending electricity access periodically updated, for example to reflect changing costs?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ministry responsible for energy or the organisation responsible for overall sector planning is most likely to have details on any plan for how electricity access will be extended.</a:t>
                      </a:r>
                    </a:p>
                    <a:p>
                      <a:pPr marL="171450" indent="-171450">
                        <a:buFont typeface="Arial" panose="020B0604020202020204" pitchFamily="34" charset="0"/>
                        <a:buChar char="•"/>
                      </a:pPr>
                      <a:r>
                        <a:rPr lang="en-GB" sz="1000" noProof="0" dirty="0">
                          <a:latin typeface="+mn-lt"/>
                        </a:rPr>
                        <a:t>Information may also be provided in documents such as the country’s SE4All Action Agenda, if prepared. It is worth checking that these plans are genuinely reflected in government policy and planning through discussions with the relevant ministry.</a:t>
                      </a:r>
                    </a:p>
                    <a:p>
                      <a:pPr marL="171450" indent="-171450">
                        <a:buFont typeface="Arial" panose="020B0604020202020204" pitchFamily="34" charset="0"/>
                        <a:buChar char="•"/>
                      </a:pPr>
                      <a:r>
                        <a:rPr lang="en-GB" sz="1000" noProof="0" dirty="0">
                          <a:latin typeface="+mn-lt"/>
                        </a:rPr>
                        <a:t>Speak to off-grid companies working with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mini-grids</a:t>
                      </a:r>
                      <a:r>
                        <a:rPr lang="en-GB" sz="1000" noProof="0" dirty="0">
                          <a:solidFill>
                            <a:srgbClr val="FF0000"/>
                          </a:solidFill>
                          <a:latin typeface="+mn-lt"/>
                        </a:rPr>
                        <a:t> </a:t>
                      </a:r>
                      <a:r>
                        <a:rPr lang="en-GB" sz="1000" noProof="0" dirty="0">
                          <a:latin typeface="+mn-lt"/>
                        </a:rPr>
                        <a:t>and/or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stand-alone systems</a:t>
                      </a:r>
                      <a:r>
                        <a:rPr lang="en-GB" sz="1000" noProof="0" dirty="0">
                          <a:solidFill>
                            <a:srgbClr val="FF0000"/>
                          </a:solidFill>
                          <a:latin typeface="+mn-lt"/>
                        </a:rPr>
                        <a:t> </a:t>
                      </a:r>
                      <a:r>
                        <a:rPr lang="en-GB" sz="1000" noProof="0" dirty="0">
                          <a:latin typeface="+mn-lt"/>
                        </a:rPr>
                        <a:t>to see whether they have received any indication from government on the relative roles of different energy access solutions.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Policy targets need to translate into more detailed planning to increase the change of hitting SDG 7. If there is no detailed plan in the public domain that sets out how the government intends to meet targets on electricity access, </a:t>
                      </a:r>
                      <a:r>
                        <a:rPr lang="en-GB" sz="1000" b="1" noProof="0" dirty="0">
                          <a:latin typeface="+mn-lt"/>
                        </a:rPr>
                        <a:t>technical assistance could be provided to help define a plan </a:t>
                      </a:r>
                      <a:r>
                        <a:rPr lang="en-GB" sz="1000" b="0" noProof="0" dirty="0">
                          <a:latin typeface="+mn-lt"/>
                        </a:rPr>
                        <a:t>and to prepare a planning document that gives a clear indication to industry participants on the likely role of different energy access solutions.</a:t>
                      </a:r>
                    </a:p>
                    <a:p>
                      <a:pPr marL="171450" indent="-171450">
                        <a:buFont typeface="Arial" panose="020B0604020202020204" pitchFamily="34" charset="0"/>
                        <a:buChar char="•"/>
                      </a:pPr>
                      <a:r>
                        <a:rPr lang="en-GB" sz="1000" b="0" noProof="0" dirty="0">
                          <a:latin typeface="+mn-lt"/>
                        </a:rPr>
                        <a:t>It is also important that such a plan is maintained and updated regularly to reflect any changes in critical assumptions, such as changes in technology costs. </a:t>
                      </a:r>
                      <a:r>
                        <a:rPr lang="en-GB" sz="1000" b="1" noProof="0" dirty="0">
                          <a:latin typeface="+mn-lt"/>
                        </a:rPr>
                        <a:t>Capacity building support could be provided so that the plan can be updated </a:t>
                      </a:r>
                      <a:r>
                        <a:rPr lang="en-GB" sz="1000" b="0" noProof="0" dirty="0">
                          <a:latin typeface="+mn-lt"/>
                        </a:rPr>
                        <a:t>by officials in the relevant ministry. This plan should also be consistent with, or ideally integrated as part of, wider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planning and forecasting</a:t>
                      </a:r>
                      <a:r>
                        <a:rPr lang="en-GB" sz="1000" b="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973703309"/>
                  </a:ext>
                </a:extLst>
              </a:tr>
              <a:tr h="202725">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appropriate policies in place to provide an enabling environment for off-grid technologies?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69923224"/>
                  </a:ext>
                </a:extLst>
              </a:tr>
              <a:tr h="1662347">
                <a:tc>
                  <a:txBody>
                    <a:bodyPr/>
                    <a:lstStyle/>
                    <a:p>
                      <a:pPr marL="171450" indent="-171450">
                        <a:buFont typeface="Arial" panose="020B0604020202020204" pitchFamily="34" charset="0"/>
                        <a:buChar char="•"/>
                      </a:pPr>
                      <a:r>
                        <a:rPr lang="en-GB" sz="1000" b="0" noProof="0" dirty="0">
                          <a:latin typeface="+mn-lt"/>
                        </a:rPr>
                        <a:t>Are there any onerous licencing requirements in place for businesses deploying off-grid solutions?</a:t>
                      </a:r>
                    </a:p>
                    <a:p>
                      <a:pPr marL="171450" indent="-171450">
                        <a:buFont typeface="Arial" panose="020B0604020202020204" pitchFamily="34" charset="0"/>
                        <a:buChar char="•"/>
                      </a:pPr>
                      <a:r>
                        <a:rPr lang="en-GB" sz="1000" b="0" noProof="0" dirty="0">
                          <a:latin typeface="+mn-lt"/>
                        </a:rPr>
                        <a:t>Are off-grid companies able to recover their full cost through a combination of tariffs, cross subsidies and any other redistributive mechanisms?</a:t>
                      </a:r>
                    </a:p>
                    <a:p>
                      <a:pPr marL="171450" indent="-171450">
                        <a:buFont typeface="Arial" panose="020B0604020202020204" pitchFamily="34" charset="0"/>
                        <a:buChar char="•"/>
                      </a:pPr>
                      <a:r>
                        <a:rPr lang="en-GB" sz="1000" b="0" noProof="0" dirty="0">
                          <a:latin typeface="+mn-lt"/>
                        </a:rPr>
                        <a:t>Are there any other policies or areas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b="0" noProof="0" dirty="0">
                          <a:solidFill>
                            <a:srgbClr val="FF0000"/>
                          </a:solidFill>
                          <a:latin typeface="+mn-lt"/>
                        </a:rPr>
                        <a:t> </a:t>
                      </a:r>
                      <a:r>
                        <a:rPr lang="en-GB" sz="1000" b="0" noProof="0" dirty="0">
                          <a:latin typeface="+mn-lt"/>
                        </a:rPr>
                        <a:t>that act as a barrier to the deployment of off-grid energy access solutions.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Speak to off-grid companies to understand any barriers that they are facing in deploying their solution(s) to help with meeting energy access targets.</a:t>
                      </a:r>
                    </a:p>
                    <a:p>
                      <a:pPr marL="171450" indent="-171450">
                        <a:buFont typeface="Arial" panose="020B0604020202020204" pitchFamily="34" charset="0"/>
                        <a:buChar char="•"/>
                      </a:pPr>
                      <a:r>
                        <a:rPr lang="en-GB" sz="1000" noProof="0" dirty="0">
                          <a:latin typeface="+mn-lt"/>
                        </a:rPr>
                        <a:t>The regulator should be able to provide details on any specific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noProof="0" dirty="0">
                          <a:latin typeface="+mn-lt"/>
                        </a:rPr>
                        <a:t>, or regulatory exemptions, in place regarding off-grid technologies.</a:t>
                      </a:r>
                    </a:p>
                    <a:p>
                      <a:pPr marL="171450" indent="-171450">
                        <a:buFont typeface="Arial" panose="020B0604020202020204" pitchFamily="34" charset="0"/>
                        <a:buChar char="•"/>
                      </a:pPr>
                      <a:r>
                        <a:rPr lang="en-GB" sz="1000" noProof="0" dirty="0">
                          <a:latin typeface="+mn-lt"/>
                        </a:rPr>
                        <a:t>Other donors, especially those with ongoing programmes that cover energy access, are also likely to have views on any issues with existing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barriers to the deployment of off-grid energy access solutions are identified these could be addressed through </a:t>
                      </a:r>
                      <a:r>
                        <a:rPr lang="en-GB" sz="1000" b="1" noProof="0" dirty="0">
                          <a:latin typeface="+mn-lt"/>
                        </a:rPr>
                        <a:t>providing advice 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a:t>
                      </a:r>
                      <a:r>
                        <a:rPr lang="en-GB" sz="1000" b="0" noProof="0" dirty="0">
                          <a:solidFill>
                            <a:srgbClr val="FF0000"/>
                          </a:solidFill>
                          <a:latin typeface="+mn-lt"/>
                        </a:rPr>
                        <a:t> </a:t>
                      </a:r>
                      <a:r>
                        <a:rPr lang="en-GB" sz="1000" b="0" noProof="0" dirty="0">
                          <a:latin typeface="+mn-lt"/>
                        </a:rPr>
                        <a:t>that either needs to be removed or amended, or that needs to be added.</a:t>
                      </a:r>
                    </a:p>
                    <a:p>
                      <a:pPr marL="171450" indent="-171450">
                        <a:buFont typeface="Arial" panose="020B0604020202020204" pitchFamily="34" charset="0"/>
                        <a:buChar char="•"/>
                      </a:pPr>
                      <a:r>
                        <a:rPr lang="en-GB" sz="1000" b="0" noProof="0" dirty="0">
                          <a:latin typeface="+mn-lt"/>
                        </a:rPr>
                        <a:t>Frequently it might be difficult for off-grid companies to recover all of their costs. This might be because of restrictive tariff regulations or because of a lack of cross-subsidies to recognise the higher cost of off-grid solutions. Technical assistance could be provided to analyse the existing commercial model for off-grid energy access solutions, including any relevant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regulations</a:t>
                      </a:r>
                      <a:r>
                        <a:rPr lang="en-GB" sz="1000" b="0" noProof="0" dirty="0">
                          <a:latin typeface="+mn-lt"/>
                        </a:rPr>
                        <a:t>, and to recommend improvements that could be made to accelerate deployment.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39543711"/>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2.1. Energy access policy (2 of 5)</a:t>
            </a:r>
          </a:p>
        </p:txBody>
      </p:sp>
      <p:pic>
        <p:nvPicPr>
          <p:cNvPr id="32" name="Picture 31">
            <a:extLst>
              <a:ext uri="{FF2B5EF4-FFF2-40B4-BE49-F238E27FC236}">
                <a16:creationId xmlns:a16="http://schemas.microsoft.com/office/drawing/2014/main" id="{681F1814-1D14-1A45-B18E-8752D8B8FF46}"/>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3" name="Picture 32">
            <a:extLst>
              <a:ext uri="{FF2B5EF4-FFF2-40B4-BE49-F238E27FC236}">
                <a16:creationId xmlns:a16="http://schemas.microsoft.com/office/drawing/2014/main" id="{60C3F34C-DD21-864A-BBE9-EC4127F65899}"/>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0895EE3D-DDDE-2246-89BE-CF7641D2D4DA}"/>
              </a:ext>
            </a:extLst>
          </p:cNvPr>
          <p:cNvPicPr>
            <a:picLocks noChangeAspect="1"/>
          </p:cNvPicPr>
          <p:nvPr/>
        </p:nvPicPr>
        <p:blipFill>
          <a:blip r:embed="rId11" cstate="screen">
            <a:duotone>
              <a:schemeClr val="accent3">
                <a:shade val="45000"/>
                <a:satMod val="135000"/>
              </a:schemeClr>
              <a:prstClr val="white"/>
            </a:duotone>
            <a:extLst>
              <a:ext uri="{BEBA8EAE-BF5A-486C-A8C5-ECC9F3942E4B}">
                <a14:imgProps xmlns:a14="http://schemas.microsoft.com/office/drawing/2010/main">
                  <a14:imgLayer r:embed="rId12">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0BB59FEC-19B0-0048-BDE5-79E5363F61BE}"/>
              </a:ext>
            </a:extLst>
          </p:cNvPr>
          <p:cNvPicPr>
            <a:picLocks noChangeAspect="1"/>
          </p:cNvPicPr>
          <p:nvPr/>
        </p:nvPicPr>
        <p:blipFill>
          <a:blip r:embed="rId13" cstate="screen">
            <a:duotone>
              <a:schemeClr val="accent3">
                <a:shade val="45000"/>
                <a:satMod val="135000"/>
              </a:schemeClr>
              <a:prstClr val="white"/>
            </a:duotone>
            <a:extLst>
              <a:ext uri="{BEBA8EAE-BF5A-486C-A8C5-ECC9F3942E4B}">
                <a14:imgProps xmlns:a14="http://schemas.microsoft.com/office/drawing/2010/main">
                  <a14:imgLayer r:embed="rId14">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5555A9FF-D456-1342-9494-983A58373FCB}"/>
              </a:ext>
            </a:extLst>
          </p:cNvPr>
          <p:cNvPicPr>
            <a:picLocks noChangeAspect="1"/>
          </p:cNvPicPr>
          <p:nvPr/>
        </p:nvPicPr>
        <p:blipFill>
          <a:blip r:embed="rId15" cstate="screen">
            <a:duotone>
              <a:schemeClr val="accent3">
                <a:shade val="45000"/>
                <a:satMod val="135000"/>
              </a:schemeClr>
              <a:prstClr val="white"/>
            </a:duotone>
            <a:extLst>
              <a:ext uri="{BEBA8EAE-BF5A-486C-A8C5-ECC9F3942E4B}">
                <a14:imgProps xmlns:a14="http://schemas.microsoft.com/office/drawing/2010/main">
                  <a14:imgLayer r:embed="rId16">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99219A0D-39E8-DC43-87F7-0D6543A58815}"/>
              </a:ext>
            </a:extLst>
          </p:cNvPr>
          <p:cNvPicPr>
            <a:picLocks noChangeAspect="1"/>
          </p:cNvPicPr>
          <p:nvPr/>
        </p:nvPicPr>
        <p:blipFill>
          <a:blip r:embed="rId17" cstate="screen">
            <a:duotone>
              <a:schemeClr val="accent3">
                <a:shade val="45000"/>
                <a:satMod val="135000"/>
              </a:schemeClr>
              <a:prstClr val="white"/>
            </a:duotone>
            <a:extLst>
              <a:ext uri="{BEBA8EAE-BF5A-486C-A8C5-ECC9F3942E4B}">
                <a14:imgProps xmlns:a14="http://schemas.microsoft.com/office/drawing/2010/main">
                  <a14:imgLayer r:embed="rId18">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50" name="Chevron 49">
            <a:hlinkClick r:id="rId19" action="ppaction://hlinksldjump" highlightClick="1"/>
            <a:extLst>
              <a:ext uri="{FF2B5EF4-FFF2-40B4-BE49-F238E27FC236}">
                <a16:creationId xmlns:a16="http://schemas.microsoft.com/office/drawing/2014/main" id="{67EE04CF-1552-5A44-A909-3D826CC13C1D}"/>
              </a:ext>
            </a:extLst>
          </p:cNvPr>
          <p:cNvSpPr/>
          <p:nvPr/>
        </p:nvSpPr>
        <p:spPr bwMode="ltGray">
          <a:xfrm>
            <a:off x="139965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2.1. Energy access policy</a:t>
            </a:r>
          </a:p>
        </p:txBody>
      </p:sp>
    </p:spTree>
    <p:extLst>
      <p:ext uri="{BB962C8B-B14F-4D97-AF65-F5344CB8AC3E}">
        <p14:creationId xmlns:p14="http://schemas.microsoft.com/office/powerpoint/2010/main" val="1031823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564390626"/>
              </p:ext>
            </p:extLst>
          </p:nvPr>
        </p:nvGraphicFramePr>
        <p:xfrm>
          <a:off x="450156" y="1620391"/>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80005">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80005">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Has government demonstrated a financial commitment towards meeting its electricity access goals?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297870609"/>
                  </a:ext>
                </a:extLst>
              </a:tr>
              <a:tr h="2232059">
                <a:tc>
                  <a:txBody>
                    <a:bodyPr/>
                    <a:lstStyle/>
                    <a:p>
                      <a:pPr marL="171450" indent="-171450">
                        <a:buFont typeface="Arial" panose="020B0604020202020204" pitchFamily="34" charset="0"/>
                        <a:buChar char="•"/>
                      </a:pPr>
                      <a:r>
                        <a:rPr lang="en-GB" sz="1000" b="0" noProof="0" dirty="0">
                          <a:latin typeface="+mn-lt"/>
                        </a:rPr>
                        <a:t>Is the government’s electricity access target likely to be achievable without some form of financial assistance for the poorest consumers?</a:t>
                      </a:r>
                    </a:p>
                    <a:p>
                      <a:pPr marL="171450" indent="-171450">
                        <a:buFont typeface="Arial" panose="020B0604020202020204" pitchFamily="34" charset="0"/>
                        <a:buChar char="•"/>
                      </a:pPr>
                      <a:r>
                        <a:rPr lang="en-GB" sz="1000" b="0" noProof="0" dirty="0">
                          <a:latin typeface="+mn-lt"/>
                        </a:rPr>
                        <a:t>Does the government provide any up-front capital subsidies, for example through subsidised grid 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mini-grids</a:t>
                      </a:r>
                      <a:r>
                        <a:rPr lang="en-GB" sz="1000" b="0" noProof="0" dirty="0">
                          <a:latin typeface="+mn-lt"/>
                        </a:rPr>
                        <a:t> connections, or subsidies to customers acquiring off-grid </a:t>
                      </a:r>
                      <a:r>
                        <a:rPr lang="en-GB" sz="1000" b="0" noProof="0" dirty="0">
                          <a:solidFill>
                            <a:srgbClr val="FF0000"/>
                          </a:solidFill>
                          <a:latin typeface="+mn-lt"/>
                          <a:hlinkClick r:id="rId3" action="ppaction://hlinksldjump"/>
                        </a:rPr>
                        <a:t>stand-alone solutions</a:t>
                      </a:r>
                      <a:r>
                        <a:rPr lang="en-GB" sz="1000" b="0" noProof="0" dirty="0">
                          <a:latin typeface="+mn-lt"/>
                        </a:rPr>
                        <a:t>.</a:t>
                      </a:r>
                    </a:p>
                    <a:p>
                      <a:pPr marL="171450" indent="-171450">
                        <a:buFont typeface="Arial" panose="020B0604020202020204" pitchFamily="34" charset="0"/>
                        <a:buChar char="•"/>
                      </a:pPr>
                      <a:r>
                        <a:rPr lang="en-GB" sz="1000" b="0" noProof="0" dirty="0">
                          <a:latin typeface="+mn-lt"/>
                        </a:rPr>
                        <a:t>Are there any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incentives, subsidies, and cross-subsidies</a:t>
                      </a:r>
                      <a:r>
                        <a:rPr lang="en-GB" sz="1000" b="0" noProof="0" dirty="0">
                          <a:latin typeface="+mn-lt"/>
                        </a:rPr>
                        <a:t> to increase the affordability of energy access for different consumers? For example, do rural grid-connected customer pay the same tariff as urban grid-connected customers, or do off-grid customers pay the same tariff as on-grid customers?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ministry responsible for energy should be able to provide any information on any funding available through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incentives, subsidies, and cross-subsidies</a:t>
                      </a:r>
                      <a:r>
                        <a:rPr lang="en-GB" sz="1000" noProof="0" dirty="0">
                          <a:solidFill>
                            <a:srgbClr val="FF0000"/>
                          </a:solidFill>
                          <a:latin typeface="+mn-lt"/>
                        </a:rPr>
                        <a:t> </a:t>
                      </a:r>
                      <a:r>
                        <a:rPr lang="en-GB" sz="1000" noProof="0" dirty="0">
                          <a:latin typeface="+mn-lt"/>
                        </a:rPr>
                        <a:t>to improve access to electricity.</a:t>
                      </a:r>
                    </a:p>
                    <a:p>
                      <a:pPr marL="171450" indent="-171450">
                        <a:buFont typeface="Arial" panose="020B0604020202020204" pitchFamily="34" charset="0"/>
                        <a:buChar char="•"/>
                      </a:pPr>
                      <a:r>
                        <a:rPr lang="en-GB" sz="1000" noProof="0" dirty="0">
                          <a:latin typeface="+mn-lt"/>
                        </a:rPr>
                        <a:t>The regulator may also be able to provide information, in particular where any redistribution takes place through tariff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regulation</a:t>
                      </a:r>
                      <a:r>
                        <a:rPr lang="en-GB" sz="1000" noProof="0" dirty="0">
                          <a:latin typeface="+mn-lt"/>
                        </a:rPr>
                        <a:t>.</a:t>
                      </a:r>
                    </a:p>
                    <a:p>
                      <a:pPr marL="171450" indent="-171450">
                        <a:buFont typeface="Arial" panose="020B0604020202020204" pitchFamily="34" charset="0"/>
                        <a:buChar char="•"/>
                      </a:pPr>
                      <a:r>
                        <a:rPr lang="en-GB" sz="1000" noProof="0" dirty="0">
                          <a:latin typeface="+mn-lt"/>
                        </a:rPr>
                        <a:t>Companies operating in the off-grid sector may be able to provide evidence on the support that they have actually received. </a:t>
                      </a:r>
                    </a:p>
                    <a:p>
                      <a:pPr marL="171450" indent="-171450">
                        <a:buFont typeface="Arial" panose="020B0604020202020204" pitchFamily="34" charset="0"/>
                        <a:buChar char="•"/>
                      </a:pPr>
                      <a:r>
                        <a:rPr lang="en-GB" sz="1000" noProof="0" dirty="0">
                          <a:latin typeface="+mn-lt"/>
                        </a:rPr>
                        <a:t>Other donors working in the sector may also be able to provide information on any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subsidy or cross-subsidy</a:t>
                      </a:r>
                      <a:r>
                        <a:rPr lang="en-GB" sz="1000" b="1" kern="1200" noProof="0" dirty="0">
                          <a:solidFill>
                            <a:schemeClr val="dk1"/>
                          </a:solidFill>
                          <a:latin typeface="+mn-lt"/>
                          <a:ea typeface="+mj-ea"/>
                          <a:cs typeface="+mj-cs"/>
                        </a:rPr>
                        <a:t> </a:t>
                      </a:r>
                      <a:r>
                        <a:rPr lang="en-GB" sz="1000" noProof="0" dirty="0">
                          <a:latin typeface="+mn-lt"/>
                        </a:rPr>
                        <a:t>in place.</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It may be difficult or impossible to meet SDG 7 and/or to reach the rural poor without use of </a:t>
                      </a:r>
                      <a:r>
                        <a:rPr lang="en-GB" sz="1000" b="0" noProof="0" dirty="0">
                          <a:latin typeface="+mn-lt"/>
                          <a:hlinkClick r:id="rId4" action="ppaction://hlinksldjump"/>
                        </a:rPr>
                        <a:t>incentives, subsidies, or cross-subsidies</a:t>
                      </a:r>
                      <a:r>
                        <a:rPr lang="en-GB" sz="1000" b="0" noProof="0" dirty="0">
                          <a:latin typeface="+mn-lt"/>
                        </a:rPr>
                        <a:t>.</a:t>
                      </a:r>
                    </a:p>
                    <a:p>
                      <a:pPr marL="171450" indent="-171450">
                        <a:buFont typeface="Arial" panose="020B0604020202020204" pitchFamily="34" charset="0"/>
                        <a:buChar char="•"/>
                      </a:pPr>
                      <a:r>
                        <a:rPr lang="en-GB" sz="1000" b="0" noProof="0" dirty="0">
                          <a:latin typeface="+mn-lt"/>
                        </a:rPr>
                        <a:t>If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incentives, subsidies, and cross-subsidies</a:t>
                      </a:r>
                      <a:r>
                        <a:rPr lang="en-GB" sz="1000" b="0" noProof="0" dirty="0">
                          <a:solidFill>
                            <a:srgbClr val="FF0000"/>
                          </a:solidFill>
                          <a:latin typeface="+mn-lt"/>
                        </a:rPr>
                        <a:t> </a:t>
                      </a:r>
                      <a:r>
                        <a:rPr lang="en-GB" sz="1000" b="0" noProof="0" dirty="0">
                          <a:latin typeface="+mn-lt"/>
                        </a:rPr>
                        <a:t>are not transparent, or if little information is available, </a:t>
                      </a:r>
                      <a:r>
                        <a:rPr lang="en-GB" sz="1000" b="1" noProof="0" dirty="0">
                          <a:latin typeface="+mn-lt"/>
                        </a:rPr>
                        <a:t>research or perform analysis regarding financial flows across the sector</a:t>
                      </a:r>
                      <a:r>
                        <a:rPr lang="en-GB" sz="1000" b="0" noProof="0" dirty="0">
                          <a:latin typeface="+mn-lt"/>
                        </a:rPr>
                        <a:t>. This might provide a starting point for building the case for allocating government resources for improving energy access.</a:t>
                      </a:r>
                    </a:p>
                    <a:p>
                      <a:pPr marL="171450" indent="-171450">
                        <a:buFont typeface="Arial" panose="020B0604020202020204" pitchFamily="34" charset="0"/>
                        <a:buChar char="•"/>
                      </a:pPr>
                      <a:r>
                        <a:rPr lang="en-GB" sz="1000" b="0" noProof="0" dirty="0">
                          <a:latin typeface="+mn-lt"/>
                        </a:rPr>
                        <a:t>If affordability gaps have been identified (i.e. it is clear that electricity access cannot be extended to all regions without financial support) and there are no funding mechanism to address these gaps, </a:t>
                      </a:r>
                      <a:r>
                        <a:rPr lang="en-GB" sz="1000" b="1" noProof="0" dirty="0">
                          <a:latin typeface="+mn-lt"/>
                        </a:rPr>
                        <a:t>technical assistance could be provided to design a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subsidy or cross-subsidy</a:t>
                      </a:r>
                      <a:r>
                        <a:rPr lang="en-GB" sz="1000" b="1" noProof="0" dirty="0">
                          <a:latin typeface="+mn-lt"/>
                        </a:rPr>
                        <a:t> scheme </a:t>
                      </a:r>
                      <a:r>
                        <a:rPr lang="en-GB" sz="1000" b="0" noProof="0" dirty="0">
                          <a:latin typeface="+mn-lt"/>
                        </a:rPr>
                        <a:t>to incentivise the deployment of energy access solutions. These schemes should be sustainable, so that beneficiary households do not find themselves without energy access at some point in the future if a subsidy scheme is withdrawn.</a:t>
                      </a:r>
                    </a:p>
                    <a:p>
                      <a:pPr marL="171450" indent="-171450">
                        <a:buFont typeface="Arial" panose="020B0604020202020204" pitchFamily="34" charset="0"/>
                        <a:buChar char="•"/>
                      </a:pPr>
                      <a:r>
                        <a:rPr lang="en-GB" sz="1000" b="1" noProof="0" dirty="0">
                          <a:latin typeface="+mn-lt"/>
                        </a:rPr>
                        <a:t>Potentially contribute towards such funding </a:t>
                      </a:r>
                      <a:r>
                        <a:rPr lang="en-GB" sz="1000" b="0" noProof="0" dirty="0">
                          <a:latin typeface="+mn-lt"/>
                        </a:rPr>
                        <a:t>if there is a strong case to do so, for example as part of an output-based aid scheme.</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2883432072"/>
                  </a:ext>
                </a:extLst>
              </a:tr>
              <a:tr h="180005">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the government have a clearly defined target on extending access to clean cooking?</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600680605"/>
                  </a:ext>
                </a:extLst>
              </a:tr>
              <a:tr h="1044028">
                <a:tc>
                  <a:txBody>
                    <a:bodyPr/>
                    <a:lstStyle/>
                    <a:p>
                      <a:pPr marL="171450" indent="-171450">
                        <a:buFont typeface="Arial" panose="020B0604020202020204" pitchFamily="34" charset="0"/>
                        <a:buChar char="•"/>
                      </a:pPr>
                      <a:r>
                        <a:rPr lang="en-GB" sz="1000" b="0" noProof="0" dirty="0">
                          <a:latin typeface="+mn-lt"/>
                        </a:rPr>
                        <a:t>Is the clean cooking target consistent with the overall objective of SDG 7 to achieve universal access by 2030?</a:t>
                      </a:r>
                    </a:p>
                    <a:p>
                      <a:pPr marL="171450" indent="-171450">
                        <a:buFont typeface="Arial" panose="020B0604020202020204" pitchFamily="34" charset="0"/>
                        <a:buChar char="•"/>
                      </a:pPr>
                      <a:r>
                        <a:rPr lang="en-GB" sz="1000" b="0" noProof="0" dirty="0">
                          <a:latin typeface="+mn-lt"/>
                        </a:rPr>
                        <a:t>What progress has been made against the target to date?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Review key government strategy documents such as National Development Plans to see whether these include a high level policy target on the use of clean fuels and/or clean stoves for cooking.</a:t>
                      </a:r>
                    </a:p>
                    <a:p>
                      <a:pPr marL="171450" indent="-171450">
                        <a:buFont typeface="Arial" panose="020B0604020202020204" pitchFamily="34" charset="0"/>
                        <a:buChar char="•"/>
                      </a:pPr>
                      <a:r>
                        <a:rPr lang="en-GB" sz="1000" noProof="0" dirty="0">
                          <a:latin typeface="+mn-lt"/>
                        </a:rPr>
                        <a:t>Check whether the ministry responsible for energy has set any clear targets and whether any targets have been made binding in law.</a:t>
                      </a:r>
                    </a:p>
                    <a:p>
                      <a:pPr marL="171450" indent="-171450">
                        <a:buFont typeface="Arial" panose="020B0604020202020204" pitchFamily="34" charset="0"/>
                        <a:buChar char="•"/>
                      </a:pPr>
                      <a:r>
                        <a:rPr lang="en-GB" sz="1000" noProof="0" dirty="0">
                          <a:latin typeface="+mn-lt"/>
                        </a:rPr>
                        <a:t>Donor-funded strategies, such as the SE4All Action Agendas, might provide another source for targets.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Access to clean and sustainable cooking solutions is an important part of meeting SDG 7.</a:t>
                      </a:r>
                    </a:p>
                    <a:p>
                      <a:pPr marL="171450" indent="-171450">
                        <a:buFont typeface="Arial" panose="020B0604020202020204" pitchFamily="34" charset="0"/>
                        <a:buChar char="•"/>
                      </a:pPr>
                      <a:r>
                        <a:rPr lang="en-GB" sz="1000" b="0" noProof="0" dirty="0">
                          <a:latin typeface="+mn-lt"/>
                        </a:rPr>
                        <a:t>If no clear targets exist for the use of clean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heating and cooking</a:t>
                      </a:r>
                      <a:r>
                        <a:rPr lang="en-GB" sz="1000" b="0" noProof="0" dirty="0">
                          <a:solidFill>
                            <a:srgbClr val="FF0000"/>
                          </a:solidFill>
                          <a:latin typeface="+mn-lt"/>
                        </a:rPr>
                        <a:t> </a:t>
                      </a:r>
                      <a:r>
                        <a:rPr lang="en-GB" sz="1000" b="0" noProof="0" dirty="0">
                          <a:latin typeface="+mn-lt"/>
                        </a:rPr>
                        <a:t>fuels and/or clean cookstoves, or if there are multiple inconsistent targets that have been published, </a:t>
                      </a:r>
                      <a:r>
                        <a:rPr lang="en-GB" sz="1000" b="1" noProof="0" dirty="0">
                          <a:latin typeface="+mn-lt"/>
                        </a:rPr>
                        <a:t>technical assistance could be provided to develop clearly defined targets</a:t>
                      </a:r>
                      <a:r>
                        <a:rPr lang="en-GB" sz="1000" b="0" noProof="0" dirty="0">
                          <a:latin typeface="+mn-lt"/>
                        </a:rPr>
                        <a:t> that can then be well-publicised.</a:t>
                      </a:r>
                      <a:endParaRPr lang="en-GB" sz="10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3024190"/>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2.1. Energy access policy (3 of 5)</a:t>
            </a:r>
          </a:p>
        </p:txBody>
      </p:sp>
      <p:pic>
        <p:nvPicPr>
          <p:cNvPr id="32" name="Picture 31">
            <a:extLst>
              <a:ext uri="{FF2B5EF4-FFF2-40B4-BE49-F238E27FC236}">
                <a16:creationId xmlns:a16="http://schemas.microsoft.com/office/drawing/2014/main" id="{89454BBB-C2E8-F04E-87E6-7E4AB428A5D4}"/>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3" name="Picture 32">
            <a:extLst>
              <a:ext uri="{FF2B5EF4-FFF2-40B4-BE49-F238E27FC236}">
                <a16:creationId xmlns:a16="http://schemas.microsoft.com/office/drawing/2014/main" id="{1FB163F5-A40F-DC41-9295-54D3F2649A86}"/>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AF9F1688-49DF-C54D-B00D-D3112EBE6DE8}"/>
              </a:ext>
            </a:extLst>
          </p:cNvPr>
          <p:cNvPicPr>
            <a:picLocks noChangeAspect="1"/>
          </p:cNvPicPr>
          <p:nvPr/>
        </p:nvPicPr>
        <p:blipFill>
          <a:blip r:embed="rId11" cstate="screen">
            <a:duotone>
              <a:schemeClr val="accent3">
                <a:shade val="45000"/>
                <a:satMod val="135000"/>
              </a:schemeClr>
              <a:prstClr val="white"/>
            </a:duotone>
            <a:extLst>
              <a:ext uri="{BEBA8EAE-BF5A-486C-A8C5-ECC9F3942E4B}">
                <a14:imgProps xmlns:a14="http://schemas.microsoft.com/office/drawing/2010/main">
                  <a14:imgLayer r:embed="rId12">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311ACB75-211B-A54A-A667-B58CD0386100}"/>
              </a:ext>
            </a:extLst>
          </p:cNvPr>
          <p:cNvPicPr>
            <a:picLocks noChangeAspect="1"/>
          </p:cNvPicPr>
          <p:nvPr/>
        </p:nvPicPr>
        <p:blipFill>
          <a:blip r:embed="rId13" cstate="screen">
            <a:duotone>
              <a:schemeClr val="accent3">
                <a:shade val="45000"/>
                <a:satMod val="135000"/>
              </a:schemeClr>
              <a:prstClr val="white"/>
            </a:duotone>
            <a:extLst>
              <a:ext uri="{BEBA8EAE-BF5A-486C-A8C5-ECC9F3942E4B}">
                <a14:imgProps xmlns:a14="http://schemas.microsoft.com/office/drawing/2010/main">
                  <a14:imgLayer r:embed="rId14">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539E4D32-0A28-8F4E-B103-C8CF5B7FE2A5}"/>
              </a:ext>
            </a:extLst>
          </p:cNvPr>
          <p:cNvPicPr>
            <a:picLocks noChangeAspect="1"/>
          </p:cNvPicPr>
          <p:nvPr/>
        </p:nvPicPr>
        <p:blipFill>
          <a:blip r:embed="rId15" cstate="screen">
            <a:duotone>
              <a:schemeClr val="accent3">
                <a:shade val="45000"/>
                <a:satMod val="135000"/>
              </a:schemeClr>
              <a:prstClr val="white"/>
            </a:duotone>
            <a:extLst>
              <a:ext uri="{BEBA8EAE-BF5A-486C-A8C5-ECC9F3942E4B}">
                <a14:imgProps xmlns:a14="http://schemas.microsoft.com/office/drawing/2010/main">
                  <a14:imgLayer r:embed="rId16">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0EBC0D4C-2A71-FC43-BF70-9586F8F67183}"/>
              </a:ext>
            </a:extLst>
          </p:cNvPr>
          <p:cNvPicPr>
            <a:picLocks noChangeAspect="1"/>
          </p:cNvPicPr>
          <p:nvPr/>
        </p:nvPicPr>
        <p:blipFill>
          <a:blip r:embed="rId17" cstate="screen">
            <a:duotone>
              <a:schemeClr val="accent3">
                <a:shade val="45000"/>
                <a:satMod val="135000"/>
              </a:schemeClr>
              <a:prstClr val="white"/>
            </a:duotone>
            <a:extLst>
              <a:ext uri="{BEBA8EAE-BF5A-486C-A8C5-ECC9F3942E4B}">
                <a14:imgProps xmlns:a14="http://schemas.microsoft.com/office/drawing/2010/main">
                  <a14:imgLayer r:embed="rId18">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50" name="Chevron 49">
            <a:hlinkClick r:id="rId19" action="ppaction://hlinksldjump" highlightClick="1"/>
            <a:extLst>
              <a:ext uri="{FF2B5EF4-FFF2-40B4-BE49-F238E27FC236}">
                <a16:creationId xmlns:a16="http://schemas.microsoft.com/office/drawing/2014/main" id="{67EE04CF-1552-5A44-A909-3D826CC13C1D}"/>
              </a:ext>
            </a:extLst>
          </p:cNvPr>
          <p:cNvSpPr/>
          <p:nvPr/>
        </p:nvSpPr>
        <p:spPr bwMode="ltGray">
          <a:xfrm>
            <a:off x="139965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2.1. Energy access policy</a:t>
            </a:r>
          </a:p>
        </p:txBody>
      </p:sp>
    </p:spTree>
    <p:extLst>
      <p:ext uri="{BB962C8B-B14F-4D97-AF65-F5344CB8AC3E}">
        <p14:creationId xmlns:p14="http://schemas.microsoft.com/office/powerpoint/2010/main" val="4182514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916829-FCC7-D54A-8554-7D5D24E43C0F}"/>
              </a:ext>
            </a:extLst>
          </p:cNvPr>
          <p:cNvSpPr>
            <a:spLocks noGrp="1"/>
          </p:cNvSpPr>
          <p:nvPr>
            <p:ph sz="quarter" idx="10"/>
          </p:nvPr>
        </p:nvSpPr>
        <p:spPr>
          <a:xfrm>
            <a:off x="925513" y="2790825"/>
            <a:ext cx="4061147" cy="1493862"/>
          </a:xfrm>
        </p:spPr>
        <p:txBody>
          <a:bodyPr/>
          <a:lstStyle/>
          <a:p>
            <a:r>
              <a:rPr lang="en-US" dirty="0"/>
              <a:t>1. Introduction to the energy sector and to the “Whole System Approach”</a:t>
            </a:r>
          </a:p>
        </p:txBody>
      </p:sp>
    </p:spTree>
    <p:extLst>
      <p:ext uri="{BB962C8B-B14F-4D97-AF65-F5344CB8AC3E}">
        <p14:creationId xmlns:p14="http://schemas.microsoft.com/office/powerpoint/2010/main" val="2023567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83727736"/>
              </p:ext>
            </p:extLst>
          </p:nvPr>
        </p:nvGraphicFramePr>
        <p:xfrm>
          <a:off x="450156" y="1620000"/>
          <a:ext cx="9847532" cy="3568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18824">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18824">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Has any detailed plan been prepared to define how the clean cooking target should be met in practice?</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4006186"/>
                  </a:ext>
                </a:extLst>
              </a:tr>
              <a:tr h="760476">
                <a:tc>
                  <a:txBody>
                    <a:bodyPr/>
                    <a:lstStyle/>
                    <a:p>
                      <a:pPr marL="171450" indent="-171450">
                        <a:buFont typeface="Arial" panose="020B0604020202020204" pitchFamily="34" charset="0"/>
                        <a:buChar char="•"/>
                      </a:pPr>
                      <a:r>
                        <a:rPr lang="en-GB" sz="1000" b="0" noProof="0" dirty="0">
                          <a:latin typeface="+mn-lt"/>
                        </a:rPr>
                        <a:t>Have any interim targets been set to define how the overall target should be met over time?</a:t>
                      </a:r>
                    </a:p>
                    <a:p>
                      <a:pPr marL="171450" indent="-171450">
                        <a:buFont typeface="Arial" panose="020B0604020202020204" pitchFamily="34" charset="0"/>
                        <a:buChar char="•"/>
                      </a:pPr>
                      <a:r>
                        <a:rPr lang="en-GB" sz="1000" b="0" noProof="0" dirty="0">
                          <a:latin typeface="+mn-lt"/>
                        </a:rPr>
                        <a:t>Is the government clear on which fuels should be used in providing households with clean cooking solutions?</a:t>
                      </a:r>
                    </a:p>
                    <a:p>
                      <a:pPr marL="171450" indent="-171450">
                        <a:buFont typeface="Arial" panose="020B0604020202020204" pitchFamily="34" charset="0"/>
                        <a:buChar char="•"/>
                      </a:pPr>
                      <a:r>
                        <a:rPr lang="en-GB" sz="1000" b="0" noProof="0" dirty="0">
                          <a:latin typeface="+mn-lt"/>
                        </a:rPr>
                        <a:t>Is the government clear on what cookstove technologies should be promoted in working towards the target?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ministry responsible for the energy sector is most likely to own any more detailed plan that sits behind a clean cooking target, but it is possible that other ministries could be involved. For example, ministries responsible for forestry and/or the environment could be involved, especially if the focus of the plan is on fuel switching and moving away from charcoal.</a:t>
                      </a:r>
                    </a:p>
                    <a:p>
                      <a:pPr marL="171450" indent="-171450">
                        <a:buFont typeface="Arial" panose="020B0604020202020204" pitchFamily="34" charset="0"/>
                        <a:buChar char="•"/>
                      </a:pPr>
                      <a:r>
                        <a:rPr lang="en-GB" sz="1000" noProof="0" dirty="0">
                          <a:latin typeface="+mn-lt"/>
                        </a:rPr>
                        <a:t>Speaking to clean cookstove companies will provide a good indication of whether any plans for the sector have been disseminated.</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The role of </a:t>
                      </a:r>
                      <a:r>
                        <a:rPr lang="en-GB" sz="1000" b="0" noProof="0" dirty="0">
                          <a:latin typeface="+mn-lt"/>
                          <a:hlinkClick r:id="rId2" action="ppaction://hlinksldjump"/>
                        </a:rPr>
                        <a:t>planning and forecasting</a:t>
                      </a:r>
                      <a:r>
                        <a:rPr lang="en-GB" sz="1000" b="0" noProof="0" dirty="0">
                          <a:latin typeface="+mn-lt"/>
                        </a:rPr>
                        <a:t> is often neglected for access to clean </a:t>
                      </a:r>
                      <a:r>
                        <a:rPr lang="en-GB" sz="1000" b="0" noProof="0" dirty="0">
                          <a:latin typeface="+mn-lt"/>
                          <a:hlinkClick r:id="rId3" action="ppaction://hlinksldjump"/>
                        </a:rPr>
                        <a:t>cooking and heating</a:t>
                      </a:r>
                      <a:r>
                        <a:rPr lang="en-GB" sz="1000" b="0" noProof="0" dirty="0">
                          <a:latin typeface="+mn-lt"/>
                        </a:rPr>
                        <a:t>, but is just as important to meeting policy goals as it is for electricity.</a:t>
                      </a:r>
                    </a:p>
                    <a:p>
                      <a:pPr marL="171450" indent="-171450">
                        <a:buFont typeface="Arial" panose="020B0604020202020204" pitchFamily="34" charset="0"/>
                        <a:buChar char="•"/>
                      </a:pPr>
                      <a:r>
                        <a:rPr lang="en-GB" sz="1000" b="0" noProof="0" dirty="0">
                          <a:latin typeface="+mn-lt"/>
                        </a:rPr>
                        <a:t>If there is a target for access to clean cooking, but not yet a detailed plan for how that target should be met, technical assistance could be provided to help the government to </a:t>
                      </a:r>
                      <a:r>
                        <a:rPr lang="en-GB" sz="1000" b="1" noProof="0" dirty="0">
                          <a:latin typeface="+mn-lt"/>
                        </a:rPr>
                        <a:t>analyse the best ways to meet the target</a:t>
                      </a:r>
                      <a:r>
                        <a:rPr lang="en-GB" sz="1000" b="0" noProof="0" dirty="0">
                          <a:latin typeface="+mn-lt"/>
                        </a:rPr>
                        <a:t> so that this can then be used to inform a </a:t>
                      </a:r>
                      <a:r>
                        <a:rPr lang="en-GB" sz="1000" b="1" noProof="0" dirty="0">
                          <a:latin typeface="+mn-lt"/>
                        </a:rPr>
                        <a:t>more detailed plan</a:t>
                      </a:r>
                      <a:r>
                        <a:rPr lang="en-GB" sz="1000" b="0" noProof="0" dirty="0">
                          <a:latin typeface="+mn-lt"/>
                        </a:rPr>
                        <a:t>.</a:t>
                      </a:r>
                    </a:p>
                    <a:p>
                      <a:pPr marL="171450" indent="-171450">
                        <a:buFont typeface="Arial" panose="020B0604020202020204" pitchFamily="34" charset="0"/>
                        <a:buChar char="•"/>
                      </a:pPr>
                      <a:r>
                        <a:rPr lang="en-GB" sz="1000" b="0" noProof="0" dirty="0">
                          <a:latin typeface="+mn-lt"/>
                        </a:rPr>
                        <a:t>Detailed </a:t>
                      </a:r>
                      <a:r>
                        <a:rPr lang="en-GB" sz="1000" b="1" noProof="0" dirty="0">
                          <a:latin typeface="+mn-lt"/>
                        </a:rPr>
                        <a:t>planning for clean cooking should be tailored to the context </a:t>
                      </a:r>
                      <a:r>
                        <a:rPr lang="en-GB" sz="1000" b="0" noProof="0" dirty="0">
                          <a:latin typeface="+mn-lt"/>
                        </a:rPr>
                        <a:t>and acknowledge trade-offs. For example, the relevance of biomass sustainability and respiratory health issues will vary by country, and there may be trade-offs between the cost of solutions and the extent to which they tackle these issues. </a:t>
                      </a:r>
                    </a:p>
                    <a:p>
                      <a:pPr marL="171450" indent="-171450">
                        <a:buFont typeface="Arial" panose="020B0604020202020204" pitchFamily="34" charset="0"/>
                        <a:buChar char="•"/>
                      </a:pPr>
                      <a:r>
                        <a:rPr lang="en-GB" sz="1000" b="0" noProof="0" dirty="0">
                          <a:latin typeface="+mn-lt"/>
                        </a:rPr>
                        <a:t>It will also be important to </a:t>
                      </a:r>
                      <a:r>
                        <a:rPr lang="en-GB" sz="1000" b="1" noProof="0" dirty="0">
                          <a:latin typeface="+mn-lt"/>
                        </a:rPr>
                        <a:t>build capacity in the institutions with ownership of that plan </a:t>
                      </a:r>
                      <a:r>
                        <a:rPr lang="en-GB" sz="1000" b="0" noProof="0" dirty="0">
                          <a:latin typeface="+mn-lt"/>
                        </a:rPr>
                        <a:t>in future, so that the plan can be updated in future, for example to take any technological developments into consideration.</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309448959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US" dirty="0"/>
              <a:t>2.1. Energy access policy (4 of 5)</a:t>
            </a:r>
          </a:p>
        </p:txBody>
      </p:sp>
      <p:pic>
        <p:nvPicPr>
          <p:cNvPr id="33" name="Picture 32">
            <a:extLst>
              <a:ext uri="{FF2B5EF4-FFF2-40B4-BE49-F238E27FC236}">
                <a16:creationId xmlns:a16="http://schemas.microsoft.com/office/drawing/2014/main" id="{F168E775-7E2C-2D40-8A40-FCCE0F8B9C61}"/>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4" name="Picture 33">
            <a:extLst>
              <a:ext uri="{FF2B5EF4-FFF2-40B4-BE49-F238E27FC236}">
                <a16:creationId xmlns:a16="http://schemas.microsoft.com/office/drawing/2014/main" id="{6D97BB9C-BBF2-CE46-B7F2-4BF23B2AFE0E}"/>
              </a:ext>
            </a:extLst>
          </p:cNvPr>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6" name="Picture 55">
            <a:extLst>
              <a:ext uri="{FF2B5EF4-FFF2-40B4-BE49-F238E27FC236}">
                <a16:creationId xmlns:a16="http://schemas.microsoft.com/office/drawing/2014/main" id="{7DDE30DA-FAAF-744B-8331-96E9F1C1AF26}"/>
              </a:ext>
            </a:extLst>
          </p:cNvPr>
          <p:cNvPicPr>
            <a:picLocks noChangeAspect="1"/>
          </p:cNvPicPr>
          <p:nvPr/>
        </p:nvPicPr>
        <p:blipFill>
          <a:blip r:embed="rId8" cstate="screen">
            <a:duotone>
              <a:schemeClr val="accent3">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7" name="Picture 56">
            <a:extLst>
              <a:ext uri="{FF2B5EF4-FFF2-40B4-BE49-F238E27FC236}">
                <a16:creationId xmlns:a16="http://schemas.microsoft.com/office/drawing/2014/main" id="{EDF59F79-EBE3-FC4F-837B-557543B0E275}"/>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61" name="Picture 60">
            <a:extLst>
              <a:ext uri="{FF2B5EF4-FFF2-40B4-BE49-F238E27FC236}">
                <a16:creationId xmlns:a16="http://schemas.microsoft.com/office/drawing/2014/main" id="{8D3B54B0-BF62-4948-8E5A-0A6EAD8E9354}"/>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2" name="Picture 61">
            <a:extLst>
              <a:ext uri="{FF2B5EF4-FFF2-40B4-BE49-F238E27FC236}">
                <a16:creationId xmlns:a16="http://schemas.microsoft.com/office/drawing/2014/main" id="{5B9D21DD-A231-524B-B748-A037260D9A97}"/>
              </a:ext>
            </a:extLst>
          </p:cNvPr>
          <p:cNvPicPr>
            <a:picLocks noChangeAspect="1"/>
          </p:cNvPicPr>
          <p:nvPr/>
        </p:nvPicPr>
        <p:blipFill>
          <a:blip r:embed="rId14" cstate="screen">
            <a:duotone>
              <a:schemeClr val="accent3">
                <a:shade val="45000"/>
                <a:satMod val="135000"/>
              </a:schemeClr>
              <a:prstClr val="white"/>
            </a:duotone>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50" name="Chevron 49">
            <a:hlinkClick r:id="rId16" action="ppaction://hlinksldjump" highlightClick="1"/>
            <a:extLst>
              <a:ext uri="{FF2B5EF4-FFF2-40B4-BE49-F238E27FC236}">
                <a16:creationId xmlns:a16="http://schemas.microsoft.com/office/drawing/2014/main" id="{67EE04CF-1552-5A44-A909-3D826CC13C1D}"/>
              </a:ext>
            </a:extLst>
          </p:cNvPr>
          <p:cNvSpPr/>
          <p:nvPr/>
        </p:nvSpPr>
        <p:spPr bwMode="ltGray">
          <a:xfrm>
            <a:off x="139965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2.1. Energy access policy</a:t>
            </a:r>
          </a:p>
        </p:txBody>
      </p:sp>
    </p:spTree>
    <p:extLst>
      <p:ext uri="{BB962C8B-B14F-4D97-AF65-F5344CB8AC3E}">
        <p14:creationId xmlns:p14="http://schemas.microsoft.com/office/powerpoint/2010/main" val="2700407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175425818"/>
              </p:ext>
            </p:extLst>
          </p:nvPr>
        </p:nvGraphicFramePr>
        <p:xfrm>
          <a:off x="450156" y="1620000"/>
          <a:ext cx="9847532" cy="5694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18824">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18824">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sufficient financial commitment behind the targets for clean cooking?</a:t>
                      </a:r>
                    </a:p>
                  </a:txBody>
                  <a:tcPr marL="45720" marR="45720" marT="36000" marB="36000">
                    <a:lnT w="9525" cap="flat" cmpd="sng" algn="ctr">
                      <a:no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487626"/>
                  </a:ext>
                </a:extLst>
              </a:tr>
              <a:tr h="1259538">
                <a:tc>
                  <a:txBody>
                    <a:bodyPr/>
                    <a:lstStyle/>
                    <a:p>
                      <a:pPr marL="171450" indent="-171450">
                        <a:buFont typeface="Arial" panose="020B0604020202020204" pitchFamily="34" charset="0"/>
                        <a:buChar char="•"/>
                      </a:pPr>
                      <a:r>
                        <a:rPr lang="en-GB" sz="1000" b="0" noProof="0" dirty="0">
                          <a:latin typeface="+mn-lt"/>
                        </a:rPr>
                        <a:t>Are proposed cleaner fuels and cookstoves affordable for consumers, and how do costs compare against traditional stoves?</a:t>
                      </a:r>
                    </a:p>
                    <a:p>
                      <a:pPr marL="171450" indent="-171450">
                        <a:buFont typeface="Arial" panose="020B0604020202020204" pitchFamily="34" charset="0"/>
                        <a:buChar char="•"/>
                      </a:pPr>
                      <a:r>
                        <a:rPr lang="en-GB" sz="1000" b="0" noProof="0" dirty="0">
                          <a:latin typeface="+mn-lt"/>
                        </a:rPr>
                        <a:t>If consumers will be financial worse off as a result of the clean cooking target, how does government plan to achieve the target?</a:t>
                      </a:r>
                    </a:p>
                    <a:p>
                      <a:pPr marL="171450" indent="-171450">
                        <a:buFont typeface="Arial" panose="020B0604020202020204" pitchFamily="34" charset="0"/>
                        <a:buChar char="•"/>
                      </a:pPr>
                      <a:r>
                        <a:rPr lang="en-GB" sz="1000" b="0" noProof="0" dirty="0">
                          <a:latin typeface="+mn-lt"/>
                        </a:rPr>
                        <a:t>Is financing proposed so that consumers can spread the cost, or will subsidies be used? If subsidies are used will these be available to all consumers, or will they be targeted at certain groups.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ministry responsible for this area of policy (most likely the energy ministry – see above) should be aware of any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incentives, subsidies, and cross-subsidies</a:t>
                      </a:r>
                      <a:r>
                        <a:rPr lang="en-GB" sz="1000" noProof="0" dirty="0">
                          <a:latin typeface="+mn-lt"/>
                        </a:rPr>
                        <a:t> that are in place to encourage consumers to shift towards cleaner cooking solutions.</a:t>
                      </a:r>
                    </a:p>
                    <a:p>
                      <a:pPr marL="171450" indent="-171450">
                        <a:buFont typeface="Arial" panose="020B0604020202020204" pitchFamily="34" charset="0"/>
                        <a:buChar char="•"/>
                      </a:pPr>
                      <a:r>
                        <a:rPr lang="en-GB" sz="1000" noProof="0" dirty="0">
                          <a:latin typeface="+mn-lt"/>
                        </a:rPr>
                        <a:t>Companies selling clean cookstoves are also likely to be able to provide information on any assistance, and are likely to have a view on where additional assistance is required.</a:t>
                      </a:r>
                    </a:p>
                    <a:p>
                      <a:pPr marL="171450" indent="-171450">
                        <a:buFont typeface="Arial" panose="020B0604020202020204" pitchFamily="34" charset="0"/>
                        <a:buChar char="•"/>
                      </a:pPr>
                      <a:r>
                        <a:rPr lang="en-GB" sz="1000" noProof="0" dirty="0">
                          <a:latin typeface="+mn-lt"/>
                        </a:rPr>
                        <a:t>Donors, and especially donors with programmes focused 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heating and cooking</a:t>
                      </a:r>
                      <a:r>
                        <a:rPr lang="en-GB" sz="1000" noProof="0" dirty="0">
                          <a:latin typeface="+mn-lt"/>
                        </a:rPr>
                        <a:t> fuels and clean cooking solutions, may also have information on existing and proposed support programmes.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information on </a:t>
                      </a:r>
                      <a:r>
                        <a:rPr lang="en-GB" sz="1000" b="0" noProof="0" dirty="0">
                          <a:solidFill>
                            <a:srgbClr val="FF0000"/>
                          </a:solidFill>
                          <a:latin typeface="+mn-lt"/>
                          <a:hlinkClick r:id="rId2" action="ppaction://hlinksldjump"/>
                        </a:rPr>
                        <a:t>subsidies and cross-subsidies</a:t>
                      </a:r>
                      <a:r>
                        <a:rPr lang="en-GB" sz="1000" b="0" noProof="0" dirty="0">
                          <a:solidFill>
                            <a:srgbClr val="FF0000"/>
                          </a:solidFill>
                          <a:latin typeface="+mn-lt"/>
                        </a:rPr>
                        <a:t> </a:t>
                      </a:r>
                      <a:r>
                        <a:rPr lang="en-GB" sz="1000" b="0" noProof="0" dirty="0">
                          <a:latin typeface="+mn-lt"/>
                        </a:rPr>
                        <a:t>is not available or is unreliable, research and analysis could be performed to build a robust evidence base in this area. Such analysis should cover any subsidies in the value chains for traditional fuels, such as charcoal.</a:t>
                      </a:r>
                    </a:p>
                    <a:p>
                      <a:pPr marL="171450" indent="-171450">
                        <a:buFont typeface="Arial" panose="020B0604020202020204" pitchFamily="34" charset="0"/>
                        <a:buChar char="•"/>
                      </a:pPr>
                      <a:r>
                        <a:rPr lang="en-GB" sz="1000" b="0" noProof="0" dirty="0">
                          <a:latin typeface="+mn-lt"/>
                        </a:rPr>
                        <a:t>If assistance is required to encourage consumers to move towards cleaner cooking solutions, technical assistance could be provided to </a:t>
                      </a:r>
                      <a:r>
                        <a:rPr lang="en-GB" sz="1000" b="1" noProof="0" dirty="0">
                          <a:latin typeface="+mn-lt"/>
                        </a:rPr>
                        <a:t>help with designing a wide range of possible interventions</a:t>
                      </a:r>
                      <a:r>
                        <a:rPr lang="en-GB" sz="1000" b="0" noProof="0" dirty="0">
                          <a:latin typeface="+mn-lt"/>
                        </a:rPr>
                        <a:t>. This might include bans (i.e. making particularly polluting traditional solutions illegal), taxes or levies on traditional fuels or stoves, or subsidies for new, cleaner cooking solutions.</a:t>
                      </a:r>
                    </a:p>
                    <a:p>
                      <a:pPr marL="171450" indent="-171450">
                        <a:buFont typeface="Arial" panose="020B0604020202020204" pitchFamily="34" charset="0"/>
                        <a:buChar char="•"/>
                      </a:pPr>
                      <a:r>
                        <a:rPr lang="en-GB" sz="1000" b="0" noProof="0" dirty="0">
                          <a:latin typeface="+mn-lt"/>
                        </a:rPr>
                        <a:t>Technical assistance could also be provided to </a:t>
                      </a:r>
                      <a:r>
                        <a:rPr lang="en-GB" sz="1000" b="1" noProof="0" dirty="0">
                          <a:latin typeface="+mn-lt"/>
                        </a:rPr>
                        <a:t>evaluate policy proposals </a:t>
                      </a:r>
                      <a:r>
                        <a:rPr lang="en-GB" sz="1000" b="0" noProof="0" dirty="0">
                          <a:latin typeface="+mn-lt"/>
                        </a:rPr>
                        <a:t>through a full cost-benefit analysis.</a:t>
                      </a:r>
                    </a:p>
                    <a:p>
                      <a:pPr marL="171450" indent="-171450">
                        <a:buFont typeface="Arial" panose="020B0604020202020204" pitchFamily="34" charset="0"/>
                        <a:buChar char="•"/>
                      </a:pPr>
                      <a:r>
                        <a:rPr lang="en-GB" sz="1000" b="0" noProof="0" dirty="0">
                          <a:latin typeface="+mn-lt"/>
                        </a:rPr>
                        <a:t>Assistance could also help to </a:t>
                      </a:r>
                      <a:r>
                        <a:rPr lang="en-GB" sz="1000" b="1" noProof="0" dirty="0">
                          <a:latin typeface="+mn-lt"/>
                        </a:rPr>
                        <a:t>set up a financing facility</a:t>
                      </a:r>
                      <a:r>
                        <a:rPr lang="en-GB" sz="1000" b="0" noProof="0" dirty="0">
                          <a:latin typeface="+mn-lt"/>
                        </a:rPr>
                        <a:t> so that consumers could spread the cost of cleaner cookstoves.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476030519"/>
                  </a:ext>
                </a:extLst>
              </a:tr>
              <a:tr h="103999">
                <a:tc gridSpan="3">
                  <a:txBody>
                    <a:bodyPr/>
                    <a:lstStyle/>
                    <a:p>
                      <a:pPr marL="0" indent="0">
                        <a:buFont typeface="Arial" panose="020B0604020202020204" pitchFamily="34" charset="0"/>
                        <a:buNone/>
                      </a:pPr>
                      <a:r>
                        <a:rPr lang="en-GB" sz="1000" b="1" noProof="0" dirty="0">
                          <a:latin typeface="+mn-lt"/>
                        </a:rPr>
                        <a:t>Does energy access policy consider the needs of enterprise as well as households?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881272954"/>
                  </a:ext>
                </a:extLst>
              </a:tr>
              <a:tr h="167631">
                <a:tc>
                  <a:txBody>
                    <a:bodyPr/>
                    <a:lstStyle/>
                    <a:p>
                      <a:pPr marL="171450" indent="-171450">
                        <a:buFont typeface="Arial" panose="020B0604020202020204" pitchFamily="34" charset="0"/>
                        <a:buChar char="•"/>
                      </a:pPr>
                      <a:r>
                        <a:rPr lang="en-GB" sz="1000" b="0" noProof="0" dirty="0">
                          <a:latin typeface="+mn-lt"/>
                        </a:rPr>
                        <a:t>Are small-scale enterprises able to meet their energy needs?</a:t>
                      </a:r>
                    </a:p>
                    <a:p>
                      <a:pPr marL="171450" indent="-171450">
                        <a:buFont typeface="Arial" panose="020B0604020202020204" pitchFamily="34" charset="0"/>
                        <a:buChar char="•"/>
                      </a:pPr>
                      <a:r>
                        <a:rPr lang="en-GB" sz="1000" b="0" noProof="0" dirty="0">
                          <a:latin typeface="+mn-lt"/>
                        </a:rPr>
                        <a:t>Where off-grid </a:t>
                      </a:r>
                      <a:r>
                        <a:rPr lang="en-GB" sz="1000" b="0" noProof="0" dirty="0">
                          <a:latin typeface="+mn-lt"/>
                          <a:hlinkClick r:id="rId4" action="ppaction://hlinksldjump"/>
                        </a:rPr>
                        <a:t>stand-alone systems</a:t>
                      </a:r>
                      <a:r>
                        <a:rPr lang="en-GB" sz="1000" b="0" noProof="0" dirty="0">
                          <a:latin typeface="+mn-lt"/>
                        </a:rPr>
                        <a:t> are prevalent, are appliances required by rural enterprises available that are compatible with these systems (e.g. D.C. appliances)?</a:t>
                      </a:r>
                    </a:p>
                    <a:p>
                      <a:pPr marL="171450" indent="-171450">
                        <a:buFont typeface="Arial" panose="020B0604020202020204" pitchFamily="34" charset="0"/>
                        <a:buChar char="•"/>
                      </a:pPr>
                      <a:r>
                        <a:rPr lang="en-GB" sz="1000" b="0" noProof="0" dirty="0">
                          <a:latin typeface="+mn-lt"/>
                        </a:rPr>
                        <a:t>Are large industrial and manufacturing energy users able to get access to the reliable energy supply that they need?</a:t>
                      </a:r>
                    </a:p>
                    <a:p>
                      <a:pPr marL="171450" indent="-171450">
                        <a:buFont typeface="Arial" panose="020B0604020202020204" pitchFamily="34" charset="0"/>
                        <a:buChar char="•"/>
                      </a:pPr>
                      <a:r>
                        <a:rPr lang="en-GB" sz="1000" b="0" noProof="0" dirty="0">
                          <a:latin typeface="+mn-lt"/>
                        </a:rPr>
                        <a:t>Are large energy users able to meet any non-electrical energy requirements, for example </a:t>
                      </a:r>
                      <a:r>
                        <a:rPr lang="en-GB" sz="1000" b="0" noProof="0" dirty="0">
                          <a:latin typeface="+mn-lt"/>
                          <a:hlinkClick r:id="rId5" action="ppaction://hlinksldjump"/>
                        </a:rPr>
                        <a:t>liquid and solid fuels</a:t>
                      </a:r>
                      <a:r>
                        <a:rPr lang="en-GB" sz="1000" b="0" noProof="0" dirty="0">
                          <a:latin typeface="+mn-lt"/>
                        </a:rPr>
                        <a:t>, or gas delivered through </a:t>
                      </a:r>
                      <a:r>
                        <a:rPr lang="en-GB" sz="1000" b="0" noProof="0" dirty="0">
                          <a:latin typeface="+mn-lt"/>
                          <a:hlinkClick r:id="rId6" action="ppaction://hlinksldjump"/>
                        </a:rPr>
                        <a:t>network infrastructure</a:t>
                      </a:r>
                      <a:r>
                        <a:rPr lang="en-GB" sz="1000" b="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noProof="0" dirty="0">
                          <a:latin typeface="+mn-lt"/>
                        </a:rPr>
                        <a:t>Businesses and chambers of commerce will be able to identify any energy access challenges that are acting as a barrier to new businesses or the expansion of existing businesses.</a:t>
                      </a:r>
                    </a:p>
                    <a:p>
                      <a:pPr marL="171450" indent="-171450">
                        <a:buFont typeface="Arial" panose="020B0604020202020204" pitchFamily="34" charset="0"/>
                        <a:buChar char="•"/>
                      </a:pPr>
                      <a:r>
                        <a:rPr lang="en-GB" sz="1000" noProof="0" dirty="0">
                          <a:latin typeface="+mn-lt"/>
                        </a:rPr>
                        <a:t>Donors working in rural areas may be able to highlight specific challenges for smaller-scale rural enterprises.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b="0" noProof="0" dirty="0">
                          <a:latin typeface="+mn-lt"/>
                        </a:rPr>
                        <a:t>Where the needs of business and/or small-scale enterprises are not fully considered in a country’s energy policy, technical assistance could be provided to identify any gaps that need to be addressed and to </a:t>
                      </a:r>
                      <a:r>
                        <a:rPr lang="en-GB" sz="1000" b="1" noProof="0" dirty="0">
                          <a:latin typeface="+mn-lt"/>
                        </a:rPr>
                        <a:t>develop policies and targets </a:t>
                      </a:r>
                      <a:r>
                        <a:rPr lang="en-GB" sz="1000" b="0" noProof="0" dirty="0">
                          <a:latin typeface="+mn-lt"/>
                        </a:rPr>
                        <a:t>that would help to address these gaps.</a:t>
                      </a:r>
                    </a:p>
                    <a:p>
                      <a:pPr marL="171450" indent="-171450">
                        <a:buFont typeface="Arial" panose="020B0604020202020204" pitchFamily="34" charset="0"/>
                        <a:buChar char="•"/>
                      </a:pPr>
                      <a:r>
                        <a:rPr lang="en-GB" sz="1000" b="0" noProof="0" dirty="0">
                          <a:latin typeface="+mn-lt"/>
                        </a:rPr>
                        <a:t>If gaps are identified that the private sector is unlikely to address in isolation, support could be provided in </a:t>
                      </a:r>
                      <a:r>
                        <a:rPr lang="en-GB" sz="1000" b="1" noProof="0" dirty="0">
                          <a:latin typeface="+mn-lt"/>
                        </a:rPr>
                        <a:t>designing </a:t>
                      </a:r>
                      <a:r>
                        <a:rPr lang="en-GB" sz="1000" b="1" noProof="0" dirty="0">
                          <a:latin typeface="+mn-lt"/>
                          <a:hlinkClick r:id="rId2" action="ppaction://hlinksldjump"/>
                        </a:rPr>
                        <a:t>incentives and subsidies</a:t>
                      </a:r>
                      <a:r>
                        <a:rPr lang="en-GB" sz="1000" b="1" noProof="0" dirty="0">
                          <a:latin typeface="+mn-lt"/>
                        </a:rPr>
                        <a:t> and/or </a:t>
                      </a:r>
                      <a:r>
                        <a:rPr lang="en-GB" sz="1000" b="1" noProof="0" dirty="0">
                          <a:latin typeface="+mn-lt"/>
                          <a:hlinkClick r:id="rId7" action="ppaction://hlinksldjump"/>
                        </a:rPr>
                        <a:t>public procurement</a:t>
                      </a:r>
                      <a:r>
                        <a:rPr lang="en-GB" sz="1000" b="1" noProof="0" dirty="0">
                          <a:latin typeface="+mn-lt"/>
                        </a:rPr>
                        <a:t> mechanisms </a:t>
                      </a:r>
                      <a:r>
                        <a:rPr lang="en-GB" sz="1000" b="0" noProof="0" dirty="0">
                          <a:latin typeface="+mn-lt"/>
                        </a:rPr>
                        <a:t>to address these gaps.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58958078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US" dirty="0"/>
              <a:t>2.1. Energy access policy (5 of 5)</a:t>
            </a:r>
          </a:p>
        </p:txBody>
      </p:sp>
      <p:pic>
        <p:nvPicPr>
          <p:cNvPr id="33" name="Picture 32">
            <a:extLst>
              <a:ext uri="{FF2B5EF4-FFF2-40B4-BE49-F238E27FC236}">
                <a16:creationId xmlns:a16="http://schemas.microsoft.com/office/drawing/2014/main" id="{F168E775-7E2C-2D40-8A40-FCCE0F8B9C61}"/>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4" name="Picture 33">
            <a:extLst>
              <a:ext uri="{FF2B5EF4-FFF2-40B4-BE49-F238E27FC236}">
                <a16:creationId xmlns:a16="http://schemas.microsoft.com/office/drawing/2014/main" id="{6D97BB9C-BBF2-CE46-B7F2-4BF23B2AFE0E}"/>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6" name="Picture 55">
            <a:extLst>
              <a:ext uri="{FF2B5EF4-FFF2-40B4-BE49-F238E27FC236}">
                <a16:creationId xmlns:a16="http://schemas.microsoft.com/office/drawing/2014/main" id="{7DDE30DA-FAAF-744B-8331-96E9F1C1AF26}"/>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7" name="Picture 56">
            <a:extLst>
              <a:ext uri="{FF2B5EF4-FFF2-40B4-BE49-F238E27FC236}">
                <a16:creationId xmlns:a16="http://schemas.microsoft.com/office/drawing/2014/main" id="{EDF59F79-EBE3-FC4F-837B-557543B0E275}"/>
              </a:ext>
            </a:extLst>
          </p:cNvPr>
          <p:cNvPicPr>
            <a:picLocks noChangeAspect="1"/>
          </p:cNvPicPr>
          <p:nvPr/>
        </p:nvPicPr>
        <p:blipFill>
          <a:blip r:embed="rId14" cstate="screen">
            <a:duotone>
              <a:schemeClr val="accent3">
                <a:shade val="45000"/>
                <a:satMod val="135000"/>
              </a:schemeClr>
              <a:prstClr val="white"/>
            </a:duotone>
            <a:extLst>
              <a:ext uri="{BEBA8EAE-BF5A-486C-A8C5-ECC9F3942E4B}">
                <a14:imgProps xmlns:a14="http://schemas.microsoft.com/office/drawing/2010/main">
                  <a14:imgLayer r:embed="rId15">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61" name="Picture 60">
            <a:extLst>
              <a:ext uri="{FF2B5EF4-FFF2-40B4-BE49-F238E27FC236}">
                <a16:creationId xmlns:a16="http://schemas.microsoft.com/office/drawing/2014/main" id="{8D3B54B0-BF62-4948-8E5A-0A6EAD8E9354}"/>
              </a:ext>
            </a:extLst>
          </p:cNvPr>
          <p:cNvPicPr>
            <a:picLocks noChangeAspect="1"/>
          </p:cNvPicPr>
          <p:nvPr/>
        </p:nvPicPr>
        <p:blipFill>
          <a:blip r:embed="rId16" cstate="screen">
            <a:duotone>
              <a:schemeClr val="accent3">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2" name="Picture 61">
            <a:extLst>
              <a:ext uri="{FF2B5EF4-FFF2-40B4-BE49-F238E27FC236}">
                <a16:creationId xmlns:a16="http://schemas.microsoft.com/office/drawing/2014/main" id="{5B9D21DD-A231-524B-B748-A037260D9A97}"/>
              </a:ext>
            </a:extLst>
          </p:cNvPr>
          <p:cNvPicPr>
            <a:picLocks noChangeAspect="1"/>
          </p:cNvPicPr>
          <p:nvPr/>
        </p:nvPicPr>
        <p:blipFill>
          <a:blip r:embed="rId18" cstate="screen">
            <a:duotone>
              <a:schemeClr val="accent3">
                <a:shade val="45000"/>
                <a:satMod val="135000"/>
              </a:schemeClr>
              <a:prstClr val="white"/>
            </a:duotone>
            <a:extLst>
              <a:ext uri="{BEBA8EAE-BF5A-486C-A8C5-ECC9F3942E4B}">
                <a14:imgProps xmlns:a14="http://schemas.microsoft.com/office/drawing/2010/main">
                  <a14:imgLayer r:embed="rId19">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50" name="Chevron 49">
            <a:hlinkClick r:id="rId20" action="ppaction://hlinksldjump" highlightClick="1"/>
            <a:extLst>
              <a:ext uri="{FF2B5EF4-FFF2-40B4-BE49-F238E27FC236}">
                <a16:creationId xmlns:a16="http://schemas.microsoft.com/office/drawing/2014/main" id="{67EE04CF-1552-5A44-A909-3D826CC13C1D}"/>
              </a:ext>
            </a:extLst>
          </p:cNvPr>
          <p:cNvSpPr/>
          <p:nvPr/>
        </p:nvSpPr>
        <p:spPr bwMode="ltGray">
          <a:xfrm>
            <a:off x="139965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2.1. Energy access policy</a:t>
            </a:r>
          </a:p>
        </p:txBody>
      </p:sp>
    </p:spTree>
    <p:extLst>
      <p:ext uri="{BB962C8B-B14F-4D97-AF65-F5344CB8AC3E}">
        <p14:creationId xmlns:p14="http://schemas.microsoft.com/office/powerpoint/2010/main" val="1145005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567480030"/>
              </p:ext>
            </p:extLst>
          </p:nvPr>
        </p:nvGraphicFramePr>
        <p:xfrm>
          <a:off x="448002" y="1620391"/>
          <a:ext cx="9849686" cy="4170000"/>
        </p:xfrm>
        <a:graphic>
          <a:graphicData uri="http://schemas.openxmlformats.org/drawingml/2006/table">
            <a:tbl>
              <a:tblPr firstRow="1" bandRow="1">
                <a:tableStyleId>{69D073F8-1565-44D7-B386-08B59EADF2EE}</a:tableStyleId>
              </a:tblPr>
              <a:tblGrid>
                <a:gridCol w="2996102">
                  <a:extLst>
                    <a:ext uri="{9D8B030D-6E8A-4147-A177-3AD203B41FA5}">
                      <a16:colId xmlns:a16="http://schemas.microsoft.com/office/drawing/2014/main" val="1185580737"/>
                    </a:ext>
                  </a:extLst>
                </a:gridCol>
                <a:gridCol w="3482969">
                  <a:extLst>
                    <a:ext uri="{9D8B030D-6E8A-4147-A177-3AD203B41FA5}">
                      <a16:colId xmlns:a16="http://schemas.microsoft.com/office/drawing/2014/main" val="3218333923"/>
                    </a:ext>
                  </a:extLst>
                </a:gridCol>
                <a:gridCol w="3370615">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commitments have been made to reduce greenhouse gas emissions?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71681794"/>
                  </a:ext>
                </a:extLst>
              </a:tr>
              <a:tr h="161533">
                <a:tc>
                  <a:txBody>
                    <a:bodyPr/>
                    <a:lstStyle/>
                    <a:p>
                      <a:pPr marL="171450" indent="-171450">
                        <a:buFont typeface="Arial" panose="020B0604020202020204" pitchFamily="34" charset="0"/>
                        <a:buChar char="•"/>
                      </a:pPr>
                      <a:r>
                        <a:rPr lang="en-GB" sz="1000" b="0" noProof="0" dirty="0">
                          <a:latin typeface="+mn-lt"/>
                        </a:rPr>
                        <a:t>Has the government submitted its NDC under the Paris climate change agreement and/or any other supra-national emissions reduction commitments or targets?</a:t>
                      </a:r>
                    </a:p>
                    <a:p>
                      <a:pPr marL="171450" indent="-171450">
                        <a:buFont typeface="Arial" panose="020B0604020202020204" pitchFamily="34" charset="0"/>
                        <a:buChar char="•"/>
                      </a:pPr>
                      <a:r>
                        <a:rPr lang="en-GB" sz="1000" b="0" noProof="0" dirty="0">
                          <a:latin typeface="+mn-lt"/>
                        </a:rPr>
                        <a:t>Does this include a clearly defined target for emissions reductions?</a:t>
                      </a:r>
                    </a:p>
                    <a:p>
                      <a:pPr marL="171450" indent="-171450">
                        <a:buFont typeface="Arial" panose="020B0604020202020204" pitchFamily="34" charset="0"/>
                        <a:buChar char="•"/>
                      </a:pPr>
                      <a:r>
                        <a:rPr lang="en-GB" sz="1000" b="0" noProof="0" dirty="0">
                          <a:latin typeface="+mn-lt"/>
                        </a:rPr>
                        <a:t>Have any other commitments been made to the international community to reduce emissions?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NDCs that have been submitted to the UNFCCC can be found on its website (</a:t>
                      </a:r>
                      <a:r>
                        <a:rPr lang="en-GB" sz="1000" noProof="0" dirty="0">
                          <a:latin typeface="+mn-lt"/>
                          <a:hlinkClick r:id="rId2"/>
                        </a:rPr>
                        <a:t>http://www4.unfccc.int/ndcregistry/Pages/Home.aspx</a:t>
                      </a:r>
                      <a:r>
                        <a:rPr lang="en-GB" sz="1000" noProof="0" dirty="0">
                          <a:latin typeface="+mn-lt"/>
                        </a:rPr>
                        <a:t>).</a:t>
                      </a:r>
                    </a:p>
                    <a:p>
                      <a:pPr marL="171450" indent="-171450">
                        <a:buFont typeface="Arial" panose="020B0604020202020204" pitchFamily="34" charset="0"/>
                        <a:buChar char="•"/>
                      </a:pPr>
                      <a:r>
                        <a:rPr lang="en-GB" sz="1000" noProof="0" dirty="0">
                          <a:latin typeface="+mn-lt"/>
                        </a:rPr>
                        <a:t>Any clarifications on the commitments made in the NDC, or elsewhere, should be sought from the ministry responsible for submitting the NDC. This might be the environment ministry or in some cases a separate climate change department might have been established.</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Often NDCs lack clarity and detail on the emissions reduction measures that will be promoted to achieve the reductions that countries commit to. </a:t>
                      </a:r>
                    </a:p>
                    <a:p>
                      <a:pPr marL="171450" indent="-171450">
                        <a:buFont typeface="Arial" panose="020B0604020202020204" pitchFamily="34" charset="0"/>
                        <a:buChar char="•"/>
                      </a:pPr>
                      <a:r>
                        <a:rPr lang="en-GB" sz="1000" b="0" noProof="0" dirty="0">
                          <a:latin typeface="+mn-lt"/>
                        </a:rPr>
                        <a:t>Technical assistance could be provided to help countries </a:t>
                      </a:r>
                      <a:r>
                        <a:rPr lang="en-GB" sz="1000" b="1" noProof="0" dirty="0">
                          <a:latin typeface="+mn-lt"/>
                        </a:rPr>
                        <a:t>prepare a more detailed emissions reduction plan</a:t>
                      </a:r>
                      <a:r>
                        <a:rPr lang="en-GB" sz="1000" b="0" noProof="0" dirty="0">
                          <a:latin typeface="+mn-lt"/>
                        </a:rPr>
                        <a:t> to build on the NDC, setting out the role of different sectors, including the energy sector (and its interaction with land use change through the biomass sector), in meetings emissions reduction targets.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3094489598"/>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the country have good quality data on its greenhouse gas emissions?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92859570"/>
                  </a:ext>
                </a:extLst>
              </a:tr>
              <a:tr h="161533">
                <a:tc>
                  <a:txBody>
                    <a:bodyPr/>
                    <a:lstStyle/>
                    <a:p>
                      <a:pPr marL="171450" indent="-171450">
                        <a:buFont typeface="Arial" panose="020B0604020202020204" pitchFamily="34" charset="0"/>
                        <a:buChar char="•"/>
                      </a:pPr>
                      <a:r>
                        <a:rPr lang="en-GB" sz="1000" b="0" noProof="0" dirty="0">
                          <a:latin typeface="+mn-lt"/>
                        </a:rPr>
                        <a:t>Is there a reliable inventory of greenhouse gas emissions that is frequently updated?</a:t>
                      </a:r>
                    </a:p>
                    <a:p>
                      <a:pPr marL="171450" indent="-171450">
                        <a:buFont typeface="Arial" panose="020B0604020202020204" pitchFamily="34" charset="0"/>
                        <a:buChar char="•"/>
                      </a:pPr>
                      <a:r>
                        <a:rPr lang="en-GB" sz="1000" b="0" noProof="0" dirty="0">
                          <a:latin typeface="+mn-lt"/>
                        </a:rPr>
                        <a:t>Are data on actual emissions frequently used to track progress made against NDC commitments and domestic policy goals?</a:t>
                      </a:r>
                    </a:p>
                    <a:p>
                      <a:pPr marL="171450" indent="-171450">
                        <a:buFont typeface="Arial" panose="020B0604020202020204" pitchFamily="34" charset="0"/>
                        <a:buChar char="•"/>
                      </a:pPr>
                      <a:r>
                        <a:rPr lang="en-GB" sz="1000" b="0" noProof="0" dirty="0">
                          <a:latin typeface="+mn-lt"/>
                        </a:rPr>
                        <a:t>How are data on emissions from the energy sector collected and are these data robust?</a:t>
                      </a:r>
                    </a:p>
                    <a:p>
                      <a:pPr marL="171450" indent="-171450">
                        <a:buFont typeface="Arial" panose="020B0604020202020204" pitchFamily="34" charset="0"/>
                        <a:buChar char="•"/>
                      </a:pPr>
                      <a:r>
                        <a:rPr lang="en-GB" sz="1000" b="0" noProof="0" dirty="0">
                          <a:latin typeface="+mn-lt"/>
                        </a:rPr>
                        <a:t>Do emissions data consider indirect or upstream emissions?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a greenhouse gas emissions inventory is maintained it is likely to be maintained by the same ministry that had responsibility for drafting the country’s NDC.</a:t>
                      </a:r>
                    </a:p>
                    <a:p>
                      <a:pPr marL="171450" indent="-171450">
                        <a:buFont typeface="Arial" panose="020B0604020202020204" pitchFamily="34" charset="0"/>
                        <a:buChar char="•"/>
                      </a:pPr>
                      <a:r>
                        <a:rPr lang="en-GB" sz="1000" noProof="0" dirty="0">
                          <a:latin typeface="+mn-lt"/>
                        </a:rPr>
                        <a:t>If different, the ministry responsible for energy may also be able to provide information on greenhouse gas emissions data in the energy sector.</a:t>
                      </a:r>
                    </a:p>
                    <a:p>
                      <a:pPr marL="171450" indent="-171450">
                        <a:buFont typeface="Arial" panose="020B0604020202020204" pitchFamily="34" charset="0"/>
                        <a:buChar char="•"/>
                      </a:pPr>
                      <a:r>
                        <a:rPr lang="en-GB" sz="1000" noProof="0" dirty="0">
                          <a:latin typeface="+mn-lt"/>
                        </a:rPr>
                        <a:t>NGOs with a focus on climate change or donors with climate change-related programmes may also have a view on the quality of emissions data in the country.</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Good quality data is important as it both helps to inform policy-making and is required to monitor progress made against policy targets.</a:t>
                      </a:r>
                    </a:p>
                    <a:p>
                      <a:pPr marL="171450" indent="-171450">
                        <a:buFont typeface="Arial" panose="020B0604020202020204" pitchFamily="34" charset="0"/>
                        <a:buChar char="•"/>
                      </a:pPr>
                      <a:r>
                        <a:rPr lang="en-GB" sz="1000" b="0" noProof="0" dirty="0">
                          <a:latin typeface="+mn-lt"/>
                        </a:rPr>
                        <a:t>If the country currently has no emissions inventory, or if the quality of data is widely believed to be poor, technical assistance to </a:t>
                      </a:r>
                      <a:r>
                        <a:rPr lang="en-GB" sz="1000" b="1" noProof="0" dirty="0">
                          <a:latin typeface="+mn-lt"/>
                        </a:rPr>
                        <a:t>establish or improve data on greenhouse emissions</a:t>
                      </a:r>
                      <a:r>
                        <a:rPr lang="en-GB" sz="1000" b="0" noProof="0" dirty="0">
                          <a:latin typeface="+mn-lt"/>
                        </a:rPr>
                        <a:t> could be provided.</a:t>
                      </a:r>
                    </a:p>
                    <a:p>
                      <a:pPr marL="171450" indent="-171450">
                        <a:buFont typeface="Arial" panose="020B0604020202020204" pitchFamily="34" charset="0"/>
                        <a:buChar char="•"/>
                      </a:pPr>
                      <a:r>
                        <a:rPr lang="en-GB" sz="1000" b="0" noProof="0" dirty="0">
                          <a:latin typeface="+mn-lt"/>
                        </a:rPr>
                        <a:t>Training and capacity building could also be provided to the teams responsible for maintaining the database so that they are able </a:t>
                      </a:r>
                      <a:r>
                        <a:rPr lang="en-GB" sz="1000" b="1" noProof="0" dirty="0">
                          <a:latin typeface="+mn-lt"/>
                        </a:rPr>
                        <a:t>to ensure the data quality is good and that the database is kept up-to-date </a:t>
                      </a:r>
                      <a:r>
                        <a:rPr lang="en-GB" sz="1000" b="0" noProof="0" dirty="0">
                          <a:latin typeface="+mn-lt"/>
                        </a:rPr>
                        <a:t>on an ongoing basis.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59044631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2.2. Emissions reduction policy (1 of 5)</a:t>
            </a:r>
          </a:p>
        </p:txBody>
      </p:sp>
      <p:pic>
        <p:nvPicPr>
          <p:cNvPr id="33" name="Picture 32">
            <a:extLst>
              <a:ext uri="{FF2B5EF4-FFF2-40B4-BE49-F238E27FC236}">
                <a16:creationId xmlns:a16="http://schemas.microsoft.com/office/drawing/2014/main" id="{9417A348-CE50-D84C-8EE6-509CB7843CAA}"/>
              </a:ext>
            </a:extLst>
          </p:cNvPr>
          <p:cNvPicPr>
            <a:picLocks noChangeAspect="1"/>
          </p:cNvPicPr>
          <p:nvPr/>
        </p:nvPicPr>
        <p:blipFill>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4" name="Picture 33">
            <a:extLst>
              <a:ext uri="{FF2B5EF4-FFF2-40B4-BE49-F238E27FC236}">
                <a16:creationId xmlns:a16="http://schemas.microsoft.com/office/drawing/2014/main" id="{87889A1A-B61B-534A-A6B1-232C36AAB8ED}"/>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6" name="Picture 55">
            <a:extLst>
              <a:ext uri="{FF2B5EF4-FFF2-40B4-BE49-F238E27FC236}">
                <a16:creationId xmlns:a16="http://schemas.microsoft.com/office/drawing/2014/main" id="{BA224208-FB2C-1347-BDD5-1A52A35DB3F0}"/>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7" name="Picture 56">
            <a:extLst>
              <a:ext uri="{FF2B5EF4-FFF2-40B4-BE49-F238E27FC236}">
                <a16:creationId xmlns:a16="http://schemas.microsoft.com/office/drawing/2014/main" id="{4C8824DA-E89D-FD40-A1EB-70642CA87C75}"/>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61" name="Picture 60">
            <a:extLst>
              <a:ext uri="{FF2B5EF4-FFF2-40B4-BE49-F238E27FC236}">
                <a16:creationId xmlns:a16="http://schemas.microsoft.com/office/drawing/2014/main" id="{303D39B8-1198-1D43-B7BA-FF3ABBEF7369}"/>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2" name="Picture 61">
            <a:extLst>
              <a:ext uri="{FF2B5EF4-FFF2-40B4-BE49-F238E27FC236}">
                <a16:creationId xmlns:a16="http://schemas.microsoft.com/office/drawing/2014/main" id="{C7FFF77E-518C-6F48-9A30-C0A9F521128D}"/>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5" action="ppaction://hlinksldjump" highlightClick="1"/>
            <a:extLst>
              <a:ext uri="{FF2B5EF4-FFF2-40B4-BE49-F238E27FC236}">
                <a16:creationId xmlns:a16="http://schemas.microsoft.com/office/drawing/2014/main" id="{67EE04CF-1552-5A44-A909-3D826CC13C1D}"/>
              </a:ext>
            </a:extLst>
          </p:cNvPr>
          <p:cNvSpPr/>
          <p:nvPr/>
        </p:nvSpPr>
        <p:spPr bwMode="ltGray">
          <a:xfrm>
            <a:off x="139965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2.1. Energy access policy</a:t>
            </a:r>
          </a:p>
        </p:txBody>
      </p:sp>
    </p:spTree>
    <p:extLst>
      <p:ext uri="{BB962C8B-B14F-4D97-AF65-F5344CB8AC3E}">
        <p14:creationId xmlns:p14="http://schemas.microsoft.com/office/powerpoint/2010/main" val="2679196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704032672"/>
              </p:ext>
            </p:extLst>
          </p:nvPr>
        </p:nvGraphicFramePr>
        <p:xfrm>
          <a:off x="450156" y="1620000"/>
          <a:ext cx="9847532" cy="3264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72803">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7280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Does the government have a clear plan for how it will meet its emission reductions commitments?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4211549827"/>
                  </a:ext>
                </a:extLst>
              </a:tr>
              <a:tr h="1728031">
                <a:tc>
                  <a:txBody>
                    <a:bodyPr/>
                    <a:lstStyle/>
                    <a:p>
                      <a:pPr marL="171450" indent="-171450">
                        <a:buFont typeface="Arial" panose="020B0604020202020204" pitchFamily="34" charset="0"/>
                        <a:buChar char="•"/>
                      </a:pPr>
                      <a:r>
                        <a:rPr lang="en-GB" sz="1000" b="0" noProof="0" dirty="0">
                          <a:latin typeface="+mn-lt"/>
                        </a:rPr>
                        <a:t>Is the country’s international commitment translated into a clear target in domestic policy?</a:t>
                      </a:r>
                    </a:p>
                    <a:p>
                      <a:pPr marL="171450" indent="-171450">
                        <a:buFont typeface="Arial" panose="020B0604020202020204" pitchFamily="34" charset="0"/>
                        <a:buChar char="•"/>
                      </a:pPr>
                      <a:r>
                        <a:rPr lang="en-GB" sz="1000" b="0" noProof="0" dirty="0">
                          <a:latin typeface="+mn-lt"/>
                        </a:rPr>
                        <a:t>Are the targets legally binding?</a:t>
                      </a:r>
                    </a:p>
                    <a:p>
                      <a:pPr marL="171450" indent="-171450">
                        <a:buFont typeface="Arial" panose="020B0604020202020204" pitchFamily="34" charset="0"/>
                        <a:buChar char="•"/>
                      </a:pPr>
                      <a:r>
                        <a:rPr lang="en-GB" sz="1000" b="0" noProof="0" dirty="0">
                          <a:latin typeface="+mn-lt"/>
                        </a:rPr>
                        <a:t>Has a plan for meeting the policy target been prepared, setting out how emissions reductions will be spread across different sectors?</a:t>
                      </a:r>
                    </a:p>
                    <a:p>
                      <a:pPr marL="171450" indent="-171450">
                        <a:buFont typeface="Arial" panose="020B0604020202020204" pitchFamily="34" charset="0"/>
                        <a:buChar char="•"/>
                      </a:pPr>
                      <a:r>
                        <a:rPr lang="en-GB" sz="1000" b="0" noProof="0" dirty="0">
                          <a:latin typeface="+mn-lt"/>
                        </a:rPr>
                        <a:t>Was the plan prepared using an approach that properly considered the economic trade-offs and costs involved in implementing policy measures in different sectors?</a:t>
                      </a:r>
                    </a:p>
                    <a:p>
                      <a:pPr marL="171450" indent="-171450">
                        <a:buFont typeface="Arial" panose="020B0604020202020204" pitchFamily="34" charset="0"/>
                        <a:buChar char="•"/>
                      </a:pPr>
                      <a:r>
                        <a:rPr lang="en-GB" sz="1000" b="0" noProof="0" dirty="0">
                          <a:latin typeface="+mn-lt"/>
                        </a:rPr>
                        <a:t>Is the limit on carbon emissions from the power sector and other energy sub-sectors clear?</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Any plan for meeting emissions reductions targets is likely to again be prepared by whichever government department owns the NDC. However, it is likely that other ministries (including, for example, energy) will have been engaged while the plan was being prepared.</a:t>
                      </a:r>
                    </a:p>
                    <a:p>
                      <a:pPr marL="171450" indent="-171450">
                        <a:buFont typeface="Arial" panose="020B0604020202020204" pitchFamily="34" charset="0"/>
                        <a:buChar char="•"/>
                      </a:pPr>
                      <a:r>
                        <a:rPr lang="en-GB" sz="1000" noProof="0" dirty="0">
                          <a:latin typeface="+mn-lt"/>
                        </a:rPr>
                        <a:t>Engage with the organisation responsible for power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noProof="0" dirty="0">
                          <a:solidFill>
                            <a:srgbClr val="FF0000"/>
                          </a:solidFill>
                          <a:latin typeface="+mn-lt"/>
                        </a:rPr>
                        <a:t> </a:t>
                      </a:r>
                      <a:r>
                        <a:rPr lang="en-GB" sz="1000" noProof="0" dirty="0">
                          <a:latin typeface="+mn-lt"/>
                        </a:rPr>
                        <a:t>to see whether they were consulted during the preparation of an emissions reduction strategy. This link is important as it is important for power sector planning to be consistent with the emissions reductions targets.</a:t>
                      </a:r>
                    </a:p>
                    <a:p>
                      <a:pPr marL="171450" indent="-171450">
                        <a:buFont typeface="Arial" panose="020B0604020202020204" pitchFamily="34" charset="0"/>
                        <a:buChar char="•"/>
                      </a:pPr>
                      <a:r>
                        <a:rPr lang="en-GB" sz="1000" noProof="0" dirty="0">
                          <a:latin typeface="+mn-lt"/>
                        </a:rPr>
                        <a:t>The ministry responsible for energy should also be able to provide any details of plans in place for emissions reductions in other parts of the energy sector. This might cover the use of natural gas and the use of </a:t>
                      </a:r>
                      <a:r>
                        <a:rPr lang="en-GB" sz="1000" noProof="0" dirty="0">
                          <a:latin typeface="+mn-lt"/>
                          <a:hlinkClick r:id="rId3" action="ppaction://hlinksldjump"/>
                        </a:rPr>
                        <a:t>liquid and solid fuels</a:t>
                      </a:r>
                      <a:r>
                        <a:rPr lang="en-GB" sz="100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a detailed emissions reduction strategy has not yet been prepared, technical assistance could be provided to help </a:t>
                      </a:r>
                      <a:r>
                        <a:rPr lang="en-GB" sz="1000" b="1" noProof="0" dirty="0">
                          <a:latin typeface="+mn-lt"/>
                        </a:rPr>
                        <a:t>put a strategy in place that is consistent with commitments made through the country’s NDC</a:t>
                      </a:r>
                      <a:r>
                        <a:rPr lang="en-GB" sz="1000" b="0" noProof="0" dirty="0">
                          <a:latin typeface="+mn-lt"/>
                        </a:rPr>
                        <a:t>, but where each sector that makes a significant contribution to greenhouse gas emissions is consulted. The strategy should be prepared </a:t>
                      </a:r>
                      <a:r>
                        <a:rPr lang="en-GB" sz="1000" b="1" noProof="0" dirty="0">
                          <a:latin typeface="+mn-lt"/>
                        </a:rPr>
                        <a:t>using a cost-benefit analysis approach </a:t>
                      </a:r>
                      <a:r>
                        <a:rPr lang="en-GB" sz="1000" b="0" noProof="0" dirty="0">
                          <a:latin typeface="+mn-lt"/>
                        </a:rPr>
                        <a:t>that seeks to minimise any economic cost and maximise the benefit of meeting emissions reduction targets.</a:t>
                      </a:r>
                    </a:p>
                    <a:p>
                      <a:pPr marL="171450" indent="-171450">
                        <a:buFont typeface="Arial" panose="020B0604020202020204" pitchFamily="34" charset="0"/>
                        <a:buChar char="•"/>
                      </a:pPr>
                      <a:r>
                        <a:rPr lang="en-GB" sz="1000" b="0" noProof="0" dirty="0">
                          <a:latin typeface="+mn-lt"/>
                        </a:rPr>
                        <a:t>This plan will need to be </a:t>
                      </a:r>
                      <a:r>
                        <a:rPr lang="en-GB" sz="1000" b="1" noProof="0" dirty="0">
                          <a:latin typeface="+mn-lt"/>
                        </a:rPr>
                        <a:t>owned and regularly updated</a:t>
                      </a:r>
                      <a:r>
                        <a:rPr lang="en-GB" sz="1000" b="0" noProof="0" dirty="0">
                          <a:latin typeface="+mn-lt"/>
                        </a:rPr>
                        <a:t>. Capacity building and training for the teams responsible for the plan could be considered.</a:t>
                      </a:r>
                    </a:p>
                    <a:p>
                      <a:pPr marL="171450" indent="-171450">
                        <a:buFont typeface="Arial" panose="020B0604020202020204" pitchFamily="34" charset="0"/>
                        <a:buChar char="•"/>
                      </a:pPr>
                      <a:r>
                        <a:rPr lang="en-GB" sz="1000" b="0" noProof="0" dirty="0">
                          <a:latin typeface="+mn-lt"/>
                        </a:rPr>
                        <a:t>If a plan has been prepared with little or no consultation with key sectors such as the power sector, support could be provided to </a:t>
                      </a:r>
                      <a:r>
                        <a:rPr lang="en-GB" sz="1000" b="1" noProof="0" dirty="0">
                          <a:latin typeface="+mn-lt"/>
                        </a:rPr>
                        <a:t>improve engagement between government departments </a:t>
                      </a:r>
                      <a:r>
                        <a:rPr lang="en-GB" sz="1000" b="0" noProof="0" dirty="0">
                          <a:latin typeface="+mn-lt"/>
                        </a:rPr>
                        <a:t>so that policy affecting each sector is more likely to be internally consistent.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99101378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2.2. Emissions reduction policy (2 of 5)</a:t>
            </a:r>
          </a:p>
        </p:txBody>
      </p:sp>
      <p:pic>
        <p:nvPicPr>
          <p:cNvPr id="31" name="Picture 30">
            <a:extLst>
              <a:ext uri="{FF2B5EF4-FFF2-40B4-BE49-F238E27FC236}">
                <a16:creationId xmlns:a16="http://schemas.microsoft.com/office/drawing/2014/main" id="{EAE1256A-139E-E74D-9524-1E2A87F633D3}"/>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1DA34322-F687-8B4A-A5EE-ABF34D9E3F0C}"/>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1DE9FBED-57CA-EA42-AACA-4DE07061529E}"/>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11AEA1BC-E232-C44B-AE12-37F79ACEAFDC}"/>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B67CB0AF-01F8-FA4D-AC55-01350ACB4E05}"/>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2A728679-733F-204C-915E-82C822B4D8E0}"/>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6" action="ppaction://hlinksldjump" highlightClick="1"/>
            <a:extLst>
              <a:ext uri="{FF2B5EF4-FFF2-40B4-BE49-F238E27FC236}">
                <a16:creationId xmlns:a16="http://schemas.microsoft.com/office/drawing/2014/main" id="{D754546A-84E0-524A-8678-43A73F260893}"/>
              </a:ext>
            </a:extLst>
          </p:cNvPr>
          <p:cNvSpPr/>
          <p:nvPr/>
        </p:nvSpPr>
        <p:spPr bwMode="ltGray">
          <a:xfrm>
            <a:off x="234046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2.2. Emissions reduction policy</a:t>
            </a:r>
          </a:p>
        </p:txBody>
      </p:sp>
    </p:spTree>
    <p:extLst>
      <p:ext uri="{BB962C8B-B14F-4D97-AF65-F5344CB8AC3E}">
        <p14:creationId xmlns:p14="http://schemas.microsoft.com/office/powerpoint/2010/main" val="3469636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424882229"/>
              </p:ext>
            </p:extLst>
          </p:nvPr>
        </p:nvGraphicFramePr>
        <p:xfrm>
          <a:off x="450156" y="1620000"/>
          <a:ext cx="9847532" cy="4779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Are there any policies or emissions limits for pollutants that contribute to local air pollution?</a:t>
                      </a:r>
                    </a:p>
                  </a:txBody>
                  <a:tcPr marL="45720" marR="45720" marT="36000" marB="36000">
                    <a:lnT w="12700" cap="flat" cmpd="sng" algn="ctr">
                      <a:noFill/>
                      <a:prstDash val="solid"/>
                      <a:round/>
                      <a:headEnd type="none" w="med" len="med"/>
                      <a:tailEnd type="none" w="med" len="med"/>
                    </a:lnT>
                    <a:lnB w="6350"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tc>
                <a:tc hMerge="1">
                  <a:txBody>
                    <a:bodyPr/>
                    <a:lstStyle/>
                    <a:p>
                      <a:pPr marL="171450" indent="-171450">
                        <a:buFont typeface="Arial" panose="020B0604020202020204" pitchFamily="34" charset="0"/>
                        <a:buChar char="•"/>
                      </a:pPr>
                      <a:endParaRPr lang="en-GB" sz="1000" b="0" noProof="0" dirty="0">
                        <a:latin typeface="+mn-lt"/>
                      </a:endParaRPr>
                    </a:p>
                  </a:txBody>
                  <a:tcPr marL="45720" marR="45720"/>
                </a:tc>
                <a:extLst>
                  <a:ext uri="{0D108BD9-81ED-4DB2-BD59-A6C34878D82A}">
                    <a16:rowId xmlns:a16="http://schemas.microsoft.com/office/drawing/2014/main" val="2579854246"/>
                  </a:ext>
                </a:extLst>
              </a:tr>
              <a:tr h="161533">
                <a:tc>
                  <a:txBody>
                    <a:bodyPr/>
                    <a:lstStyle/>
                    <a:p>
                      <a:pPr marL="171450" indent="-171450">
                        <a:buFont typeface="Arial" panose="020B0604020202020204" pitchFamily="34" charset="0"/>
                        <a:buChar char="•"/>
                      </a:pPr>
                      <a:r>
                        <a:rPr lang="en-GB" sz="1000" b="0" noProof="0" dirty="0">
                          <a:latin typeface="+mn-lt"/>
                        </a:rPr>
                        <a:t>Is local air pollution a significant issue? Is there often smog in cities, or do many people suffer from pollution-related respiratory problems?</a:t>
                      </a:r>
                    </a:p>
                    <a:p>
                      <a:pPr marL="171450" indent="-171450">
                        <a:buFont typeface="Arial" panose="020B0604020202020204" pitchFamily="34" charset="0"/>
                        <a:buChar char="•"/>
                      </a:pPr>
                      <a:r>
                        <a:rPr lang="en-GB" sz="1000" b="0" noProof="0" dirty="0">
                          <a:latin typeface="+mn-lt"/>
                        </a:rPr>
                        <a:t>Are there any emissions limits on </a:t>
                      </a:r>
                      <a:r>
                        <a:rPr lang="en-GB" sz="1000" b="0" noProof="0" dirty="0">
                          <a:latin typeface="+mn-lt"/>
                          <a:hlinkClick r:id="rId2" action="ppaction://hlinksldjump"/>
                        </a:rPr>
                        <a:t>non-renewable</a:t>
                      </a:r>
                      <a:r>
                        <a:rPr lang="en-GB" sz="1000" b="0" noProof="0" dirty="0">
                          <a:latin typeface="+mn-lt"/>
                        </a:rPr>
                        <a:t> power generators? Do any limits apply only to new </a:t>
                      </a:r>
                      <a:r>
                        <a:rPr lang="en-GB" sz="1000" b="0" noProof="0" dirty="0">
                          <a:solidFill>
                            <a:srgbClr val="FF0000"/>
                          </a:solidFill>
                          <a:latin typeface="+mn-lt"/>
                          <a:hlinkClick r:id="rId2" action="ppaction://hlinksldjump"/>
                        </a:rPr>
                        <a:t>non-renewable</a:t>
                      </a:r>
                      <a:r>
                        <a:rPr lang="en-GB" sz="1000" b="0" noProof="0" dirty="0">
                          <a:latin typeface="+mn-lt"/>
                        </a:rPr>
                        <a:t> power generators or also to older plants, requiring them to retrofit equipment to reduce emissions of certain pollutants?</a:t>
                      </a:r>
                    </a:p>
                    <a:p>
                      <a:pPr marL="171450" indent="-171450">
                        <a:buFont typeface="Arial" panose="020B0604020202020204" pitchFamily="34" charset="0"/>
                        <a:buChar char="•"/>
                      </a:pPr>
                      <a:r>
                        <a:rPr lang="en-GB" sz="1000" b="0" noProof="0" dirty="0">
                          <a:latin typeface="+mn-lt"/>
                        </a:rPr>
                        <a:t>Are there emissions limits on the industrial use of fossil fuels, for example for heating or for other industrial processes?</a:t>
                      </a:r>
                    </a:p>
                    <a:p>
                      <a:pPr marL="171450" indent="-171450">
                        <a:buFont typeface="Arial" panose="020B0604020202020204" pitchFamily="34" charset="0"/>
                        <a:buChar char="•"/>
                      </a:pPr>
                      <a:r>
                        <a:rPr lang="en-GB" sz="1000" b="0" noProof="0" dirty="0">
                          <a:latin typeface="+mn-lt"/>
                        </a:rPr>
                        <a:t>Are there policies in place to control air pollution resulting from fuels burnt for </a:t>
                      </a:r>
                      <a:r>
                        <a:rPr lang="en-GB" sz="1000" b="0" noProof="0" dirty="0">
                          <a:latin typeface="+mn-lt"/>
                          <a:hlinkClick r:id="rId3" action="ppaction://hlinksldjump"/>
                        </a:rPr>
                        <a:t>decentralised heating and cooking</a:t>
                      </a:r>
                      <a:r>
                        <a:rPr lang="en-GB" sz="1000" b="0" noProof="0" dirty="0">
                          <a:latin typeface="+mn-lt"/>
                        </a:rPr>
                        <a:t> in urban areas?</a:t>
                      </a:r>
                    </a:p>
                    <a:p>
                      <a:pPr marL="171450" indent="-171450">
                        <a:buFont typeface="Arial" panose="020B0604020202020204" pitchFamily="34" charset="0"/>
                        <a:buChar char="•"/>
                      </a:pPr>
                      <a:r>
                        <a:rPr lang="en-GB" sz="1000" b="0" noProof="0" dirty="0">
                          <a:latin typeface="+mn-lt"/>
                        </a:rPr>
                        <a:t>What monitoring and enforcement processes are in place for any emissions limits?</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environment ministry is likely to be responsible for defining any emissions limits for power plants and other combustion plants.</a:t>
                      </a:r>
                    </a:p>
                    <a:p>
                      <a:pPr marL="171450" indent="-171450">
                        <a:buFont typeface="Arial" panose="020B0604020202020204" pitchFamily="34" charset="0"/>
                        <a:buChar char="•"/>
                      </a:pPr>
                      <a:r>
                        <a:rPr lang="en-GB" sz="1000" noProof="0" dirty="0">
                          <a:latin typeface="+mn-lt"/>
                        </a:rPr>
                        <a:t>The environment ministry may be able to provide information on air quality and the health ministry may be able to provide information on the prevalence of respiratory illnesses, which may indicate the extent to which local air pollution is an issue.</a:t>
                      </a:r>
                    </a:p>
                    <a:p>
                      <a:pPr marL="171450" indent="-171450">
                        <a:buFont typeface="Arial" panose="020B0604020202020204" pitchFamily="34" charset="0"/>
                        <a:buChar char="•"/>
                      </a:pPr>
                      <a:r>
                        <a:rPr lang="en-GB" sz="1000" noProof="0" dirty="0">
                          <a:latin typeface="+mn-lt"/>
                        </a:rPr>
                        <a:t>Owners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non-renewable</a:t>
                      </a:r>
                      <a:r>
                        <a:rPr lang="en-GB" sz="1000" noProof="0" dirty="0">
                          <a:solidFill>
                            <a:srgbClr val="FF0000"/>
                          </a:solidFill>
                          <a:latin typeface="+mn-lt"/>
                        </a:rPr>
                        <a:t> </a:t>
                      </a:r>
                      <a:r>
                        <a:rPr lang="en-GB" sz="1000" noProof="0" dirty="0">
                          <a:solidFill>
                            <a:schemeClr val="tx1"/>
                          </a:solidFill>
                          <a:latin typeface="+mn-lt"/>
                        </a:rPr>
                        <a:t>power generators and of industrial combustion plants </a:t>
                      </a:r>
                      <a:r>
                        <a:rPr lang="en-GB" sz="1000" noProof="0" dirty="0">
                          <a:latin typeface="+mn-lt"/>
                        </a:rPr>
                        <a:t>may be able to provide information on what if any monitoring of emissions is required.</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local air pollution is widely acknowledged to be an issue but there are not yet emissions limits in place, consider providing support in </a:t>
                      </a:r>
                      <a:r>
                        <a:rPr lang="en-GB" sz="1000" b="1" noProof="0" dirty="0">
                          <a:latin typeface="+mn-lt"/>
                        </a:rPr>
                        <a:t>evaluating different options for emissions limits</a:t>
                      </a:r>
                      <a:r>
                        <a:rPr lang="en-GB" sz="1000" b="0" noProof="0" dirty="0">
                          <a:latin typeface="+mn-lt"/>
                        </a:rPr>
                        <a:t>. A full cost-benefit analysis of these options would allow the cost of measures (modernising power stations, and/or reducing the use of traditional biomass in urban areas) to be compared with the benefits (e.g. in health-related improvements).</a:t>
                      </a:r>
                    </a:p>
                    <a:p>
                      <a:pPr marL="171450" indent="-171450">
                        <a:buFont typeface="Arial" panose="020B0604020202020204" pitchFamily="34" charset="0"/>
                        <a:buChar char="•"/>
                      </a:pPr>
                      <a:r>
                        <a:rPr lang="en-GB" sz="1000" b="0" noProof="0" dirty="0">
                          <a:latin typeface="+mn-lt"/>
                        </a:rPr>
                        <a:t>If limits are already defined but poorly monitored support could be provided in setting up a </a:t>
                      </a:r>
                      <a:r>
                        <a:rPr lang="en-GB" sz="1000" b="1" noProof="0" dirty="0">
                          <a:latin typeface="+mn-lt"/>
                        </a:rPr>
                        <a:t>robust monitoring network </a:t>
                      </a:r>
                      <a:r>
                        <a:rPr lang="en-GB" sz="1000" b="0" noProof="0" dirty="0">
                          <a:latin typeface="+mn-lt"/>
                        </a:rPr>
                        <a:t>and in providing training to the individuals responsible for monitoring emissions.</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4153062734"/>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power sector planning consider emissions and is it consistent with meeting emissions reduction policy goals</a:t>
                      </a:r>
                    </a:p>
                  </a:txBody>
                  <a:tcPr marL="45720" marR="45720" marT="36000" marB="36000">
                    <a:lnT w="635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3595492765"/>
                  </a:ext>
                </a:extLst>
              </a:tr>
              <a:tr h="161533">
                <a:tc>
                  <a:txBody>
                    <a:bodyPr/>
                    <a:lstStyle/>
                    <a:p>
                      <a:pPr marL="171450" indent="-171450">
                        <a:buFont typeface="Arial" panose="020B0604020202020204" pitchFamily="34" charset="0"/>
                        <a:buChar char="•"/>
                      </a:pPr>
                      <a:r>
                        <a:rPr lang="en-GB" sz="1000" b="0" noProof="0" dirty="0">
                          <a:latin typeface="+mn-lt"/>
                        </a:rPr>
                        <a:t>Does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planning and forecasting</a:t>
                      </a:r>
                      <a:r>
                        <a:rPr lang="en-GB" sz="1000" b="0" noProof="0" dirty="0">
                          <a:latin typeface="+mn-lt"/>
                        </a:rPr>
                        <a:t> for the power sector consider the full range of options for meeting emissions reduction requirements assigned to the sector?</a:t>
                      </a:r>
                    </a:p>
                    <a:p>
                      <a:pPr marL="171450" indent="-171450">
                        <a:buFont typeface="Arial" panose="020B0604020202020204" pitchFamily="34" charset="0"/>
                        <a:buChar char="•"/>
                      </a:pPr>
                      <a:r>
                        <a:rPr lang="en-GB" sz="1000" b="0" noProof="0" dirty="0">
                          <a:latin typeface="+mn-lt"/>
                        </a:rPr>
                        <a:t>For example: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renewable</a:t>
                      </a:r>
                      <a:r>
                        <a:rPr kumimoji="0" lang="en-GB" sz="1000" b="0" i="0" u="none" strike="noStrike" kern="1200" cap="none" spc="0" normalizeH="0" baseline="0" noProof="0" dirty="0">
                          <a:ln>
                            <a:noFill/>
                          </a:ln>
                          <a:solidFill>
                            <a:srgbClr val="FF0000"/>
                          </a:solidFill>
                          <a:effectLst/>
                          <a:uLnTx/>
                          <a:uFillTx/>
                          <a:latin typeface="+mn-lt"/>
                          <a:ea typeface="+mj-ea"/>
                          <a:cs typeface="+mj-cs"/>
                        </a:rPr>
                        <a:t>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b="0" noProof="0" dirty="0">
                          <a:latin typeface="+mn-lt"/>
                        </a:rPr>
                        <a:t>, </a:t>
                      </a:r>
                      <a:r>
                        <a:rPr lang="en-GB" sz="1000" b="0" noProof="0" dirty="0">
                          <a:solidFill>
                            <a:srgbClr val="FF0000"/>
                          </a:solidFill>
                          <a:latin typeface="+mn-lt"/>
                          <a:hlinkClick r:id="rId6" action="ppaction://hlinksldjump"/>
                        </a:rPr>
                        <a:t>demand-side participation</a:t>
                      </a:r>
                      <a:r>
                        <a:rPr lang="en-GB" sz="1000" b="0" noProof="0" dirty="0">
                          <a:latin typeface="+mn-lt"/>
                        </a:rPr>
                        <a: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7" action="ppaction://hlinksldjump"/>
                        </a:rPr>
                        <a:t>energy efficiency policy</a:t>
                      </a:r>
                      <a:r>
                        <a:rPr lang="en-GB" sz="1000" b="0" noProof="0" dirty="0">
                          <a:latin typeface="+mn-lt"/>
                        </a:rPr>
                        <a:t>, and technology improvements to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8" action="ppaction://hlinksldjump"/>
                        </a:rPr>
                        <a:t>non-renewable</a:t>
                      </a:r>
                      <a:r>
                        <a:rPr lang="en-GB" sz="1000" b="0" noProof="0" dirty="0">
                          <a:solidFill>
                            <a:srgbClr val="FF0000"/>
                          </a:solidFill>
                          <a:latin typeface="+mn-lt"/>
                        </a:rPr>
                        <a:t> </a:t>
                      </a:r>
                      <a:r>
                        <a:rPr lang="en-GB" sz="1000" b="0" noProof="0" dirty="0">
                          <a:latin typeface="+mn-lt"/>
                        </a:rPr>
                        <a:t>power generators can all contribute towards emissions reductions.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there is a power sector master plan or equivalent this should be compared against policies and plans relating to emissions reductions.</a:t>
                      </a:r>
                    </a:p>
                    <a:p>
                      <a:pPr marL="171450" indent="-171450">
                        <a:buFont typeface="Arial" panose="020B0604020202020204" pitchFamily="34" charset="0"/>
                        <a:buChar char="•"/>
                      </a:pPr>
                      <a:r>
                        <a:rPr lang="en-GB" sz="1000" noProof="0" dirty="0">
                          <a:latin typeface="+mn-lt"/>
                        </a:rPr>
                        <a:t>Discussions with the ministries with ownership of these two policy areas could also help to identify any inconsistencies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planning and forecasting</a:t>
                      </a:r>
                      <a:r>
                        <a:rPr lang="en-GB" sz="100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There are often inconsistencies between different policies and plans and this can undermine both policy-making and the effectiveness of </a:t>
                      </a:r>
                      <a:r>
                        <a:rPr lang="en-GB" sz="1000" b="0" noProof="0" dirty="0">
                          <a:latin typeface="+mn-lt"/>
                          <a:hlinkClick r:id="rId4" action="ppaction://hlinksldjump"/>
                        </a:rPr>
                        <a:t>planning and forecasting</a:t>
                      </a:r>
                      <a:r>
                        <a:rPr lang="en-GB" sz="1000" b="0" noProof="0" dirty="0">
                          <a:latin typeface="+mn-lt"/>
                        </a:rPr>
                        <a:t>.</a:t>
                      </a:r>
                    </a:p>
                    <a:p>
                      <a:pPr marL="171450" indent="-171450">
                        <a:buFont typeface="Arial" panose="020B0604020202020204" pitchFamily="34" charset="0"/>
                        <a:buChar char="•"/>
                      </a:pPr>
                      <a:r>
                        <a:rPr lang="en-GB" sz="1000" b="0" noProof="0" dirty="0">
                          <a:latin typeface="+mn-lt"/>
                        </a:rPr>
                        <a:t>In the event that inconsistencies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planning and forecasting</a:t>
                      </a:r>
                      <a:r>
                        <a:rPr lang="en-GB" sz="1000" b="0" noProof="0" dirty="0">
                          <a:solidFill>
                            <a:srgbClr val="FF0000"/>
                          </a:solidFill>
                          <a:latin typeface="+mn-lt"/>
                        </a:rPr>
                        <a:t> </a:t>
                      </a:r>
                      <a:r>
                        <a:rPr lang="en-GB" sz="1000" b="0" noProof="0" dirty="0">
                          <a:latin typeface="+mn-lt"/>
                        </a:rPr>
                        <a:t>are identified, assistance could be provided to </a:t>
                      </a:r>
                      <a:r>
                        <a:rPr lang="en-GB" sz="1000" b="1" noProof="0" dirty="0">
                          <a:latin typeface="+mn-lt"/>
                        </a:rPr>
                        <a:t>improve system planning processes and coordination </a:t>
                      </a:r>
                      <a:r>
                        <a:rPr lang="en-GB" sz="1000" b="0" noProof="0" dirty="0">
                          <a:latin typeface="+mn-lt"/>
                        </a:rPr>
                        <a:t>between different ministries and agencies to ensure that power system planning is consistent with other policy constraints.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80444558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2.2. Emissions reduction policy (3 of 5)</a:t>
            </a:r>
          </a:p>
        </p:txBody>
      </p:sp>
      <p:pic>
        <p:nvPicPr>
          <p:cNvPr id="32" name="Picture 31">
            <a:extLst>
              <a:ext uri="{FF2B5EF4-FFF2-40B4-BE49-F238E27FC236}">
                <a16:creationId xmlns:a16="http://schemas.microsoft.com/office/drawing/2014/main" id="{F2F56BDB-6DFA-E242-A307-BE41AB8FA6BC}"/>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3" name="Picture 32">
            <a:extLst>
              <a:ext uri="{FF2B5EF4-FFF2-40B4-BE49-F238E27FC236}">
                <a16:creationId xmlns:a16="http://schemas.microsoft.com/office/drawing/2014/main" id="{097D39A8-6D95-6243-B81D-95C29C46CA97}"/>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C824E91B-4E90-6E48-9648-1441A620E6EF}"/>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25DB136B-7BDB-5747-B7A6-69E8A4C6FCDA}"/>
              </a:ext>
            </a:extLst>
          </p:cNvPr>
          <p:cNvPicPr>
            <a:picLocks noChangeAspect="1"/>
          </p:cNvPicPr>
          <p:nvPr/>
        </p:nvPicPr>
        <p:blipFill>
          <a:blip r:embed="rId15" cstate="screen">
            <a:duotone>
              <a:schemeClr val="accent3">
                <a:shade val="45000"/>
                <a:satMod val="135000"/>
              </a:schemeClr>
              <a:prstClr val="white"/>
            </a:duotone>
            <a:extLst>
              <a:ext uri="{BEBA8EAE-BF5A-486C-A8C5-ECC9F3942E4B}">
                <a14:imgProps xmlns:a14="http://schemas.microsoft.com/office/drawing/2010/main">
                  <a14:imgLayer r:embed="rId16">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75C04800-00AC-564D-BFEC-5D67DB688FB7}"/>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5CE60ABD-94FA-6B42-B36B-5678971D242E}"/>
              </a:ext>
            </a:extLst>
          </p:cNvPr>
          <p:cNvPicPr>
            <a:picLocks noChangeAspect="1"/>
          </p:cNvPicPr>
          <p:nvPr/>
        </p:nvPicPr>
        <p:blipFill>
          <a:blip r:embed="rId19" cstate="screen">
            <a:lum bright="70000" contrast="-70000"/>
            <a:extLst>
              <a:ext uri="{BEBA8EAE-BF5A-486C-A8C5-ECC9F3942E4B}">
                <a14:imgProps xmlns:a14="http://schemas.microsoft.com/office/drawing/2010/main">
                  <a14:imgLayer r:embed="rId20">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96" name="Rectangle 95">
            <a:hlinkClick r:id="rId21" action="ppaction://hlinksldjump" highlightClick="1"/>
          </p:cNvPr>
          <p:cNvSpPr/>
          <p:nvPr/>
        </p:nvSpPr>
        <p:spPr bwMode="ltGray">
          <a:xfrm>
            <a:off x="450157" y="15033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Introduction</a:t>
            </a:r>
          </a:p>
        </p:txBody>
      </p:sp>
      <p:sp>
        <p:nvSpPr>
          <p:cNvPr id="97" name="Rectangle 96">
            <a:hlinkClick r:id="rId22" action="ppaction://hlinksldjump" highlightClick="1"/>
          </p:cNvPr>
          <p:cNvSpPr/>
          <p:nvPr/>
        </p:nvSpPr>
        <p:spPr bwMode="ltGray">
          <a:xfrm>
            <a:off x="780135"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High-level assessment</a:t>
            </a:r>
          </a:p>
        </p:txBody>
      </p:sp>
      <p:sp>
        <p:nvSpPr>
          <p:cNvPr id="98" name="Rectangle 97">
            <a:hlinkClick r:id="rId23" action="ppaction://hlinksldjump" highlightClick="1"/>
          </p:cNvPr>
          <p:cNvSpPr/>
          <p:nvPr/>
        </p:nvSpPr>
        <p:spPr bwMode="ltGray">
          <a:xfrm>
            <a:off x="1114426" y="149558"/>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Detailed assessment</a:t>
            </a:r>
          </a:p>
        </p:txBody>
      </p:sp>
      <p:sp>
        <p:nvSpPr>
          <p:cNvPr id="99" name="Rectangle 98">
            <a:hlinkClick r:id="rId24" action="ppaction://hlinksldjump" highlightClick="1"/>
          </p:cNvPr>
          <p:cNvSpPr/>
          <p:nvPr/>
        </p:nvSpPr>
        <p:spPr bwMode="ltGray">
          <a:xfrm>
            <a:off x="10010007" y="145472"/>
            <a:ext cx="288000" cy="862485"/>
          </a:xfrm>
          <a:prstGeom prst="rect">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lumMod val="65000"/>
                  </a:schemeClr>
                </a:solidFill>
              </a:rPr>
              <a:t>Glossary</a:t>
            </a:r>
          </a:p>
        </p:txBody>
      </p:sp>
      <p:sp>
        <p:nvSpPr>
          <p:cNvPr id="40" name="Chevron 65">
            <a:hlinkClick r:id="rId25" action="ppaction://hlinksldjump" highlightClick="1"/>
            <a:extLst>
              <a:ext uri="{FF2B5EF4-FFF2-40B4-BE49-F238E27FC236}">
                <a16:creationId xmlns:a16="http://schemas.microsoft.com/office/drawing/2014/main" id="{675CE37F-2B35-4AC3-9BEB-31DEC184F404}"/>
              </a:ext>
            </a:extLst>
          </p:cNvPr>
          <p:cNvSpPr/>
          <p:nvPr/>
        </p:nvSpPr>
        <p:spPr bwMode="ltGray">
          <a:xfrm>
            <a:off x="839269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4.10. Extraction of fossil fuels</a:t>
            </a:r>
          </a:p>
        </p:txBody>
      </p:sp>
      <p:sp>
        <p:nvSpPr>
          <p:cNvPr id="41" name="Chevron 66">
            <a:hlinkClick r:id="rId5" action="ppaction://hlinksldjump" highlightClick="1"/>
            <a:extLst>
              <a:ext uri="{FF2B5EF4-FFF2-40B4-BE49-F238E27FC236}">
                <a16:creationId xmlns:a16="http://schemas.microsoft.com/office/drawing/2014/main" id="{4D4782FF-23D6-4832-8EE0-147C1A2AE6B1}"/>
              </a:ext>
            </a:extLst>
          </p:cNvPr>
          <p:cNvSpPr/>
          <p:nvPr/>
        </p:nvSpPr>
        <p:spPr bwMode="ltGray">
          <a:xfrm>
            <a:off x="6803905"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4.8. Renewable energy</a:t>
            </a:r>
          </a:p>
        </p:txBody>
      </p:sp>
      <p:sp>
        <p:nvSpPr>
          <p:cNvPr id="42" name="Chevron 67">
            <a:hlinkClick r:id="rId8" action="ppaction://hlinksldjump" highlightClick="1"/>
            <a:extLst>
              <a:ext uri="{FF2B5EF4-FFF2-40B4-BE49-F238E27FC236}">
                <a16:creationId xmlns:a16="http://schemas.microsoft.com/office/drawing/2014/main" id="{233848C7-7FED-4BB9-9446-250080811CE2}"/>
              </a:ext>
            </a:extLst>
          </p:cNvPr>
          <p:cNvSpPr/>
          <p:nvPr/>
        </p:nvSpPr>
        <p:spPr bwMode="ltGray">
          <a:xfrm>
            <a:off x="6036512"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a:solidFill>
                  <a:schemeClr val="bg1">
                    <a:lumMod val="65000"/>
                  </a:schemeClr>
                </a:solidFill>
              </a:rPr>
              <a:t>4.7. Non-renewable energy</a:t>
            </a:r>
          </a:p>
        </p:txBody>
      </p:sp>
      <p:sp>
        <p:nvSpPr>
          <p:cNvPr id="43" name="Chevron 68">
            <a:hlinkClick r:id="rId2" action="ppaction://hlinksldjump" highlightClick="1"/>
            <a:extLst>
              <a:ext uri="{FF2B5EF4-FFF2-40B4-BE49-F238E27FC236}">
                <a16:creationId xmlns:a16="http://schemas.microsoft.com/office/drawing/2014/main" id="{68789894-34C4-49C6-8D69-79F0A703BAB5}"/>
              </a:ext>
            </a:extLst>
          </p:cNvPr>
          <p:cNvSpPr/>
          <p:nvPr/>
        </p:nvSpPr>
        <p:spPr bwMode="ltGray">
          <a:xfrm>
            <a:off x="5323119" y="799220"/>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4.6. System flexibility</a:t>
            </a:r>
          </a:p>
        </p:txBody>
      </p:sp>
      <p:sp>
        <p:nvSpPr>
          <p:cNvPr id="44" name="Chevron 69">
            <a:hlinkClick r:id="rId26" action="ppaction://hlinksldjump" highlightClick="1"/>
            <a:extLst>
              <a:ext uri="{FF2B5EF4-FFF2-40B4-BE49-F238E27FC236}">
                <a16:creationId xmlns:a16="http://schemas.microsoft.com/office/drawing/2014/main" id="{6332FF41-36B3-47C9-92B5-504A62A14F30}"/>
              </a:ext>
            </a:extLst>
          </p:cNvPr>
          <p:cNvSpPr/>
          <p:nvPr/>
        </p:nvSpPr>
        <p:spPr bwMode="ltGray">
          <a:xfrm>
            <a:off x="4555726"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4.5. Network infrastructure</a:t>
            </a:r>
          </a:p>
        </p:txBody>
      </p:sp>
      <p:sp>
        <p:nvSpPr>
          <p:cNvPr id="45" name="Chevron 70">
            <a:hlinkClick r:id="rId27" action="ppaction://hlinksldjump" highlightClick="1"/>
            <a:extLst>
              <a:ext uri="{FF2B5EF4-FFF2-40B4-BE49-F238E27FC236}">
                <a16:creationId xmlns:a16="http://schemas.microsoft.com/office/drawing/2014/main" id="{8FE73F4C-7563-4E1B-8B42-E9A53F33A2C2}"/>
              </a:ext>
            </a:extLst>
          </p:cNvPr>
          <p:cNvSpPr/>
          <p:nvPr/>
        </p:nvSpPr>
        <p:spPr bwMode="ltGray">
          <a:xfrm>
            <a:off x="2181011"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a:solidFill>
                  <a:schemeClr val="bg1">
                    <a:lumMod val="65000"/>
                  </a:schemeClr>
                </a:solidFill>
              </a:rPr>
              <a:t>4.2. Decentralised mini-grids</a:t>
            </a:r>
          </a:p>
        </p:txBody>
      </p:sp>
      <p:sp>
        <p:nvSpPr>
          <p:cNvPr id="46" name="Chevron 71">
            <a:hlinkClick r:id="rId28" action="ppaction://hlinksldjump" highlightClick="1"/>
            <a:extLst>
              <a:ext uri="{FF2B5EF4-FFF2-40B4-BE49-F238E27FC236}">
                <a16:creationId xmlns:a16="http://schemas.microsoft.com/office/drawing/2014/main" id="{493D878F-92FB-4828-97B9-4F39B1A8A9DF}"/>
              </a:ext>
            </a:extLst>
          </p:cNvPr>
          <p:cNvSpPr/>
          <p:nvPr/>
        </p:nvSpPr>
        <p:spPr bwMode="ltGray">
          <a:xfrm>
            <a:off x="2948404" y="799220"/>
            <a:ext cx="864536"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4.3. Stand-alone systems</a:t>
            </a:r>
          </a:p>
        </p:txBody>
      </p:sp>
      <p:sp>
        <p:nvSpPr>
          <p:cNvPr id="47" name="Chevron 72">
            <a:hlinkClick r:id="rId3" action="ppaction://hlinksldjump" highlightClick="1"/>
            <a:extLst>
              <a:ext uri="{FF2B5EF4-FFF2-40B4-BE49-F238E27FC236}">
                <a16:creationId xmlns:a16="http://schemas.microsoft.com/office/drawing/2014/main" id="{82B365B1-5D9D-4607-A263-EAB8983BBEF9}"/>
              </a:ext>
            </a:extLst>
          </p:cNvPr>
          <p:cNvSpPr/>
          <p:nvPr/>
        </p:nvSpPr>
        <p:spPr bwMode="ltGray">
          <a:xfrm>
            <a:off x="1413618" y="799220"/>
            <a:ext cx="846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4.1. Heating and cooking</a:t>
            </a:r>
          </a:p>
        </p:txBody>
      </p:sp>
      <p:sp>
        <p:nvSpPr>
          <p:cNvPr id="48" name="Chevron 73">
            <a:hlinkClick r:id="rId29" action="ppaction://hlinksldjump" highlightClick="1"/>
            <a:extLst>
              <a:ext uri="{FF2B5EF4-FFF2-40B4-BE49-F238E27FC236}">
                <a16:creationId xmlns:a16="http://schemas.microsoft.com/office/drawing/2014/main" id="{D4A99842-5BA2-4C40-8985-2FC5BF96BD95}"/>
              </a:ext>
            </a:extLst>
          </p:cNvPr>
          <p:cNvSpPr/>
          <p:nvPr/>
        </p:nvSpPr>
        <p:spPr bwMode="ltGray">
          <a:xfrm>
            <a:off x="3734333" y="799219"/>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a:solidFill>
                  <a:schemeClr val="bg1">
                    <a:lumMod val="65000"/>
                  </a:schemeClr>
                </a:solidFill>
              </a:rPr>
              <a:t>4.4. Liquid and solid fuel distribution</a:t>
            </a:r>
          </a:p>
        </p:txBody>
      </p:sp>
      <p:sp>
        <p:nvSpPr>
          <p:cNvPr id="49" name="Chevron 74">
            <a:hlinkClick r:id="rId30" action="ppaction://hlinksldjump" highlightClick="1"/>
            <a:extLst>
              <a:ext uri="{FF2B5EF4-FFF2-40B4-BE49-F238E27FC236}">
                <a16:creationId xmlns:a16="http://schemas.microsoft.com/office/drawing/2014/main" id="{EA2AC780-6B07-458D-9DC3-54CB17A89F66}"/>
              </a:ext>
            </a:extLst>
          </p:cNvPr>
          <p:cNvSpPr/>
          <p:nvPr/>
        </p:nvSpPr>
        <p:spPr bwMode="ltGray">
          <a:xfrm>
            <a:off x="7571298" y="799218"/>
            <a:ext cx="900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a:solidFill>
                  <a:schemeClr val="bg1">
                    <a:lumMod val="65000"/>
                  </a:schemeClr>
                </a:solidFill>
              </a:rPr>
              <a:t>4.9. Centralised heating and cooling</a:t>
            </a:r>
          </a:p>
        </p:txBody>
      </p:sp>
      <p:sp>
        <p:nvSpPr>
          <p:cNvPr id="50" name="Chevron 75">
            <a:hlinkClick r:id="rId31" action="ppaction://hlinksldjump" highlightClick="1"/>
            <a:extLst>
              <a:ext uri="{FF2B5EF4-FFF2-40B4-BE49-F238E27FC236}">
                <a16:creationId xmlns:a16="http://schemas.microsoft.com/office/drawing/2014/main" id="{E160C9B3-2CCA-41F8-BE45-7C5DB326922E}"/>
              </a:ext>
            </a:extLst>
          </p:cNvPr>
          <p:cNvSpPr/>
          <p:nvPr/>
        </p:nvSpPr>
        <p:spPr bwMode="ltGray">
          <a:xfrm>
            <a:off x="9160086" y="799219"/>
            <a:ext cx="792000" cy="205200"/>
          </a:xfrm>
          <a:prstGeom prst="chevron">
            <a:avLst/>
          </a:prstGeom>
          <a:solidFill>
            <a:srgbClr val="EEEBE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lumMod val="65000"/>
                  </a:schemeClr>
                </a:solidFill>
              </a:rPr>
              <a:t>4.11. Fuel processing</a:t>
            </a:r>
          </a:p>
        </p:txBody>
      </p:sp>
      <p:sp>
        <p:nvSpPr>
          <p:cNvPr id="39" name="Chevron 38">
            <a:hlinkClick r:id="rId32" action="ppaction://hlinksldjump" highlightClick="1"/>
            <a:extLst>
              <a:ext uri="{FF2B5EF4-FFF2-40B4-BE49-F238E27FC236}">
                <a16:creationId xmlns:a16="http://schemas.microsoft.com/office/drawing/2014/main" id="{D754546A-84E0-524A-8678-43A73F260893}"/>
              </a:ext>
            </a:extLst>
          </p:cNvPr>
          <p:cNvSpPr/>
          <p:nvPr/>
        </p:nvSpPr>
        <p:spPr bwMode="ltGray">
          <a:xfrm>
            <a:off x="234046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2.2. Emissions reduction policy</a:t>
            </a:r>
          </a:p>
        </p:txBody>
      </p:sp>
    </p:spTree>
    <p:extLst>
      <p:ext uri="{BB962C8B-B14F-4D97-AF65-F5344CB8AC3E}">
        <p14:creationId xmlns:p14="http://schemas.microsoft.com/office/powerpoint/2010/main" val="3421008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224202765"/>
              </p:ext>
            </p:extLst>
          </p:nvPr>
        </p:nvGraphicFramePr>
        <p:xfrm>
          <a:off x="450000" y="1620391"/>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2" action="ppaction://hlinksldjump"/>
                        </a:rPr>
                        <a:t>renewable</a:t>
                      </a:r>
                      <a:r>
                        <a:rPr kumimoji="0" lang="en-GB" sz="1000" b="1" i="0" u="none" strike="noStrike" kern="1200" cap="none" spc="0" normalizeH="0" baseline="0" noProof="0" dirty="0">
                          <a:ln>
                            <a:noFill/>
                          </a:ln>
                          <a:solidFill>
                            <a:schemeClr val="tx1"/>
                          </a:solidFill>
                          <a:effectLst/>
                          <a:uLnTx/>
                          <a:uFillTx/>
                          <a:latin typeface="Arial"/>
                          <a:ea typeface="+mj-ea"/>
                          <a:cs typeface="+mj-cs"/>
                        </a:rPr>
                        <a:t> power generation </a:t>
                      </a:r>
                      <a:r>
                        <a:rPr kumimoji="0" lang="en-GB" sz="1000" b="1" i="0" u="none" strike="noStrike" kern="1200" cap="none" spc="0" normalizeH="0" baseline="0" noProof="0" dirty="0">
                          <a:ln>
                            <a:noFill/>
                          </a:ln>
                          <a:solidFill>
                            <a:prstClr val="black"/>
                          </a:solidFill>
                          <a:effectLst/>
                          <a:uLnTx/>
                          <a:uFillTx/>
                          <a:latin typeface="Arial"/>
                          <a:ea typeface="+mj-ea"/>
                          <a:cs typeface="+mj-cs"/>
                        </a:rPr>
                        <a:t>included in the plan for the power sector?</a:t>
                      </a:r>
                    </a:p>
                  </a:txBody>
                  <a:tcPr marL="45720" marR="45720" marT="36000" marB="36000">
                    <a:lnT w="12700" cap="flat" cmpd="sng" algn="ctr">
                      <a:noFill/>
                      <a:prstDash val="solid"/>
                      <a:round/>
                      <a:headEnd type="none" w="med" len="med"/>
                      <a:tailEnd type="none" w="med" len="med"/>
                    </a:lnT>
                    <a:lnB w="6350"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tc>
                <a:extLst>
                  <a:ext uri="{0D108BD9-81ED-4DB2-BD59-A6C34878D82A}">
                    <a16:rowId xmlns:a16="http://schemas.microsoft.com/office/drawing/2014/main" val="3786751962"/>
                  </a:ext>
                </a:extLst>
              </a:tr>
              <a:tr h="161533">
                <a:tc>
                  <a:txBody>
                    <a:bodyPr/>
                    <a:lstStyle/>
                    <a:p>
                      <a:pPr marL="171450" indent="-171450">
                        <a:buFont typeface="Arial" panose="020B0604020202020204" pitchFamily="34" charset="0"/>
                        <a:buChar char="•"/>
                      </a:pPr>
                      <a:r>
                        <a:rPr lang="en-GB" sz="1000" b="0" noProof="0" dirty="0">
                          <a:latin typeface="+mn-lt"/>
                        </a:rPr>
                        <a:t>Is the inclusion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a:t>
                      </a:r>
                      <a:r>
                        <a:rPr lang="en-GB" sz="1000" b="0" noProof="0" dirty="0">
                          <a:latin typeface="+mn-lt"/>
                        </a:rPr>
                        <a:t> power generation consistent with the emissions reductions required from the power sector to meet national emissions reduction targets?</a:t>
                      </a:r>
                    </a:p>
                    <a:p>
                      <a:pPr marL="171450" indent="-171450">
                        <a:buFont typeface="Arial" panose="020B0604020202020204" pitchFamily="34" charset="0"/>
                        <a:buChar char="•"/>
                      </a:pPr>
                      <a:r>
                        <a:rPr lang="en-GB" sz="1000" b="0" noProof="0" dirty="0">
                          <a:latin typeface="+mn-lt"/>
                        </a:rPr>
                        <a:t>Has a target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a:t>
                      </a:r>
                      <a:r>
                        <a:rPr lang="en-GB" sz="1000" b="0" noProof="0" dirty="0">
                          <a:solidFill>
                            <a:schemeClr val="tx1"/>
                          </a:solidFill>
                          <a:latin typeface="+mn-lt"/>
                        </a:rPr>
                        <a:t> power generation </a:t>
                      </a:r>
                      <a:r>
                        <a:rPr lang="en-GB" sz="1000" b="0" noProof="0" dirty="0">
                          <a:latin typeface="+mn-lt"/>
                        </a:rPr>
                        <a:t>been set?</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there is a power sector master plan this should be available from whichever party is responsible for preparing it. This is most likely to be the utility or system operator.</a:t>
                      </a:r>
                    </a:p>
                    <a:p>
                      <a:pPr marL="171450" indent="-171450">
                        <a:buFont typeface="Arial" panose="020B0604020202020204" pitchFamily="34" charset="0"/>
                        <a:buChar char="•"/>
                      </a:pPr>
                      <a:r>
                        <a:rPr lang="en-GB" sz="1000" noProof="0" dirty="0">
                          <a:latin typeface="+mn-lt"/>
                        </a:rPr>
                        <a:t>The ministry responsible for energy is most likely to be able to provide details regarding any specific target set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noProof="0" dirty="0">
                          <a:latin typeface="+mn-lt"/>
                        </a:rPr>
                        <a:t>. This target might also be included in other strategy documents such as the country’s Action Agenda prepared under the SE4All initiative (if completed).</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While the full range of options for achieving emissions reduction targets should be properly considered as part of an effective </a:t>
                      </a:r>
                      <a:r>
                        <a:rPr lang="en-GB" sz="1000" b="0" noProof="0" dirty="0">
                          <a:latin typeface="+mn-lt"/>
                          <a:hlinkClick r:id="rId3" action="ppaction://hlinksldjump"/>
                        </a:rPr>
                        <a:t>planning and forecasting</a:t>
                      </a:r>
                      <a:r>
                        <a:rPr lang="en-GB" sz="1000" b="0" noProof="0" dirty="0">
                          <a:latin typeface="+mn-lt"/>
                        </a:rPr>
                        <a:t> process, </a:t>
                      </a:r>
                      <a:r>
                        <a:rPr lang="en-GB" sz="1000" b="0" noProof="0" dirty="0">
                          <a:latin typeface="+mn-lt"/>
                          <a:hlinkClick r:id="rId2" action="ppaction://hlinksldjump"/>
                        </a:rPr>
                        <a:t>renewable</a:t>
                      </a:r>
                      <a:r>
                        <a:rPr lang="en-GB" sz="1000" b="0" noProof="0" dirty="0">
                          <a:latin typeface="+mn-lt"/>
                        </a:rPr>
                        <a:t> power generation can often be one of the most cost effective options available.</a:t>
                      </a:r>
                    </a:p>
                    <a:p>
                      <a:pPr marL="171450" indent="-171450">
                        <a:buFont typeface="Arial" panose="020B0604020202020204" pitchFamily="34" charset="0"/>
                        <a:buChar char="•"/>
                      </a:pPr>
                      <a:r>
                        <a:rPr lang="en-GB" sz="1000" b="0" noProof="0" dirty="0">
                          <a:latin typeface="+mn-lt"/>
                        </a:rPr>
                        <a:t>If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a:t>
                      </a:r>
                      <a:r>
                        <a:rPr lang="en-GB" sz="1000" b="0" noProof="0" dirty="0">
                          <a:solidFill>
                            <a:srgbClr val="FF0000"/>
                          </a:solidFill>
                          <a:latin typeface="+mn-lt"/>
                        </a:rPr>
                        <a:t> </a:t>
                      </a:r>
                      <a:r>
                        <a:rPr lang="en-GB" sz="1000" b="0" noProof="0" dirty="0">
                          <a:solidFill>
                            <a:schemeClr val="tx1"/>
                          </a:solidFill>
                          <a:latin typeface="+mn-lt"/>
                        </a:rPr>
                        <a:t>power generation </a:t>
                      </a:r>
                      <a:r>
                        <a:rPr lang="en-GB" sz="1000" b="0" noProof="0" dirty="0">
                          <a:latin typeface="+mn-lt"/>
                        </a:rPr>
                        <a:t>is not included in the power sector plan, or if more emissions reductions are required for the power sector plan to be consistent with total emissions reduction targets, technical assistance could be provided to </a:t>
                      </a:r>
                      <a:r>
                        <a:rPr lang="en-GB" sz="1000" b="1" noProof="0" dirty="0">
                          <a:latin typeface="+mn-lt"/>
                        </a:rPr>
                        <a:t>analyse the opportunity to include more renewables</a:t>
                      </a:r>
                      <a:r>
                        <a:rPr lang="en-GB" sz="1000" b="0" noProof="0" dirty="0">
                          <a:latin typeface="+mn-lt"/>
                        </a:rPr>
                        <a:t> in future plans for the power sector.</a:t>
                      </a:r>
                    </a:p>
                    <a:p>
                      <a:pPr marL="171450" indent="-171450">
                        <a:buFont typeface="Arial" panose="020B0604020202020204" pitchFamily="34" charset="0"/>
                        <a:buChar char="•"/>
                      </a:pPr>
                      <a:r>
                        <a:rPr lang="en-GB" sz="1000" b="0" noProof="0" dirty="0">
                          <a:latin typeface="+mn-lt"/>
                        </a:rPr>
                        <a:t>If the country does not have a separate target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b="0" noProof="0" dirty="0">
                          <a:latin typeface="+mn-lt"/>
                        </a:rPr>
                        <a:t>, support could be provided to </a:t>
                      </a:r>
                      <a:r>
                        <a:rPr lang="en-GB" sz="1000" b="1" noProof="0" dirty="0">
                          <a:latin typeface="+mn-lt"/>
                        </a:rPr>
                        <a:t>determine an appropriate level at which such a target could be set</a:t>
                      </a:r>
                      <a:r>
                        <a:rPr lang="en-GB" sz="1000" b="0" noProof="0" dirty="0">
                          <a:latin typeface="+mn-lt"/>
                        </a:rPr>
                        <a:t>.</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3399067228"/>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Are there any specific policies in place to support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renewables</a:t>
                      </a:r>
                      <a:r>
                        <a:rPr lang="en-GB" sz="1000" b="1" kern="1200" noProof="0" dirty="0">
                          <a:solidFill>
                            <a:schemeClr val="dk1"/>
                          </a:solidFill>
                          <a:latin typeface="+mn-lt"/>
                          <a:ea typeface="+mj-ea"/>
                          <a:cs typeface="+mj-cs"/>
                        </a:rPr>
                        <a:t>?</a:t>
                      </a:r>
                    </a:p>
                  </a:txBody>
                  <a:tcPr marL="45720" marR="45720" marT="36000" marB="36000">
                    <a:lnT w="635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91409660"/>
                  </a:ext>
                </a:extLst>
              </a:tr>
              <a:tr h="161533">
                <a:tc>
                  <a:txBody>
                    <a:bodyPr/>
                    <a:lstStyle/>
                    <a:p>
                      <a:pPr marL="171450" indent="-171450">
                        <a:buFont typeface="Arial" panose="020B0604020202020204" pitchFamily="34" charset="0"/>
                        <a:buChar char="•"/>
                      </a:pPr>
                      <a:r>
                        <a:rPr lang="en-GB" sz="1000" b="0" noProof="0" dirty="0">
                          <a:latin typeface="+mn-lt"/>
                        </a:rPr>
                        <a:t>Has the country run any tenders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lang="en-GB" sz="1000" b="0" noProof="0" dirty="0">
                          <a:solidFill>
                            <a:schemeClr val="tx1"/>
                          </a:solidFill>
                          <a:latin typeface="+mn-lt"/>
                        </a:rPr>
                        <a:t> power generation </a:t>
                      </a:r>
                      <a:r>
                        <a:rPr lang="en-GB" sz="1000" b="0" noProof="0" dirty="0">
                          <a:latin typeface="+mn-lt"/>
                        </a:rPr>
                        <a:t>capacity, or does it have feed-in tariffs in place to support such projects? If not, are there any plans to procure renewables in the future?</a:t>
                      </a:r>
                    </a:p>
                    <a:p>
                      <a:pPr marL="171450" indent="-171450">
                        <a:buFont typeface="Arial" panose="020B0604020202020204" pitchFamily="34" charset="0"/>
                        <a:buChar char="•"/>
                      </a:pPr>
                      <a:r>
                        <a:rPr lang="en-GB" sz="1000" b="0" noProof="0" dirty="0">
                          <a:latin typeface="+mn-lt"/>
                        </a:rPr>
                        <a:t>Have such procurements been focused on particular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lang="en-GB" sz="1000" b="0" noProof="0" dirty="0">
                          <a:solidFill>
                            <a:srgbClr val="FF0000"/>
                          </a:solidFill>
                          <a:latin typeface="+mn-lt"/>
                        </a:rPr>
                        <a:t> </a:t>
                      </a:r>
                      <a:r>
                        <a:rPr lang="en-GB" sz="1000" b="0" noProof="0" dirty="0">
                          <a:latin typeface="+mn-lt"/>
                        </a:rPr>
                        <a:t>technologies?</a:t>
                      </a:r>
                    </a:p>
                    <a:p>
                      <a:pPr marL="171450" indent="-171450">
                        <a:buFont typeface="Arial" panose="020B0604020202020204" pitchFamily="34" charset="0"/>
                        <a:buChar char="•"/>
                      </a:pPr>
                      <a:r>
                        <a:rPr lang="en-GB" sz="1000" b="0" noProof="0" dirty="0">
                          <a:latin typeface="+mn-lt"/>
                        </a:rPr>
                        <a:t>Are there any policies to support the adoption of renewable fuels outside of the power sector, for example for </a:t>
                      </a:r>
                      <a:r>
                        <a:rPr lang="en-GB" sz="1000" b="0" noProof="0" dirty="0">
                          <a:latin typeface="+mn-lt"/>
                          <a:hlinkClick r:id="rId5" action="ppaction://hlinksldjump"/>
                        </a:rPr>
                        <a:t>cooking and heating</a:t>
                      </a:r>
                      <a:r>
                        <a:rPr lang="en-GB" sz="1000" b="0" noProof="0" dirty="0">
                          <a:latin typeface="+mn-lt"/>
                        </a:rPr>
                        <a:t>?</a:t>
                      </a:r>
                    </a:p>
                    <a:p>
                      <a:pPr marL="171450" indent="-171450">
                        <a:buFont typeface="Arial" panose="020B0604020202020204" pitchFamily="34" charset="0"/>
                        <a:buChar char="•"/>
                      </a:pPr>
                      <a:r>
                        <a:rPr lang="en-GB" sz="1000" b="0" noProof="0" dirty="0">
                          <a:latin typeface="+mn-lt"/>
                        </a:rPr>
                        <a:t>Are there any barriers to the development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 energy</a:t>
                      </a:r>
                      <a:r>
                        <a:rPr lang="en-GB" sz="1000" b="0" noProof="0" dirty="0">
                          <a:solidFill>
                            <a:srgbClr val="FF0000"/>
                          </a:solidFill>
                          <a:latin typeface="+mn-lt"/>
                        </a:rPr>
                        <a:t> </a:t>
                      </a:r>
                      <a:r>
                        <a:rPr lang="en-GB" sz="1000" b="0" noProof="0" dirty="0">
                          <a:latin typeface="+mn-lt"/>
                        </a:rPr>
                        <a:t>projects that need to be addressed?</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ministry responsible for energy should be able to provide an overview of any specific policies in place to support renewables.</a:t>
                      </a:r>
                    </a:p>
                    <a:p>
                      <a:pPr marL="171450" indent="-171450">
                        <a:buFont typeface="Arial" panose="020B0604020202020204" pitchFamily="34" charset="0"/>
                        <a:buChar char="•"/>
                      </a:pPr>
                      <a:r>
                        <a:rPr lang="en-GB" sz="1000" noProof="0" dirty="0">
                          <a:latin typeface="+mn-lt"/>
                        </a:rPr>
                        <a:t>Speak to IPPs, and specifically to IPPs who have tried to develop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lang="en-GB" sz="1000" noProof="0" dirty="0">
                          <a:solidFill>
                            <a:srgbClr val="FF0000"/>
                          </a:solidFill>
                          <a:latin typeface="+mn-lt"/>
                        </a:rPr>
                        <a:t> </a:t>
                      </a:r>
                      <a:r>
                        <a:rPr lang="en-GB" sz="1000" noProof="0" dirty="0">
                          <a:solidFill>
                            <a:schemeClr val="tx1"/>
                          </a:solidFill>
                          <a:latin typeface="+mn-lt"/>
                        </a:rPr>
                        <a:t>power generation</a:t>
                      </a:r>
                      <a:r>
                        <a:rPr lang="en-GB" sz="1000" noProof="0" dirty="0">
                          <a:solidFill>
                            <a:srgbClr val="FF0000"/>
                          </a:solidFill>
                          <a:latin typeface="+mn-lt"/>
                        </a:rPr>
                        <a:t> </a:t>
                      </a:r>
                      <a:r>
                        <a:rPr lang="en-GB" sz="1000" noProof="0" dirty="0">
                          <a:latin typeface="+mn-lt"/>
                        </a:rPr>
                        <a:t>projects in the country, to understand whether there are any specific barriers that have held up the development of such projects.</a:t>
                      </a:r>
                    </a:p>
                    <a:p>
                      <a:pPr marL="171450" indent="-171450">
                        <a:buFont typeface="Arial" panose="020B0604020202020204" pitchFamily="34" charset="0"/>
                        <a:buChar char="•"/>
                      </a:pPr>
                      <a:r>
                        <a:rPr lang="en-GB" sz="1000" noProof="0" dirty="0">
                          <a:latin typeface="+mn-lt"/>
                        </a:rPr>
                        <a:t>If procurements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lang="en-GB" sz="1000" noProof="0" dirty="0">
                          <a:latin typeface="+mn-lt"/>
                        </a:rPr>
                        <a:t> power generation have taken place, or are underway, it might be possible to obtain a copy of RFPs and key project agreements proposed for those procurement exercises.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any specific barriers to the development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lang="en-GB" sz="1000" b="0" noProof="0" dirty="0">
                          <a:solidFill>
                            <a:schemeClr val="tx1"/>
                          </a:solidFill>
                          <a:latin typeface="+mn-lt"/>
                        </a:rPr>
                        <a:t> power generation </a:t>
                      </a:r>
                      <a:r>
                        <a:rPr lang="en-GB" sz="1000" b="0" noProof="0" dirty="0">
                          <a:latin typeface="+mn-lt"/>
                        </a:rPr>
                        <a:t>are identified, assistance could be provided to </a:t>
                      </a:r>
                      <a:r>
                        <a:rPr lang="en-GB" sz="1000" b="1" noProof="0" dirty="0">
                          <a:latin typeface="+mn-lt"/>
                        </a:rPr>
                        <a:t>improve the enabling environment for renewables </a:t>
                      </a:r>
                      <a:r>
                        <a:rPr lang="en-GB" sz="1000" b="0" noProof="0" dirty="0">
                          <a:latin typeface="+mn-lt"/>
                        </a:rPr>
                        <a:t>by addressing the identified barriers.</a:t>
                      </a:r>
                    </a:p>
                    <a:p>
                      <a:pPr marL="171450" indent="-171450">
                        <a:buFont typeface="Arial" panose="020B0604020202020204" pitchFamily="34" charset="0"/>
                        <a:buChar char="•"/>
                      </a:pPr>
                      <a:r>
                        <a:rPr lang="en-GB" sz="1000" b="0" noProof="0" dirty="0">
                          <a:latin typeface="+mn-lt"/>
                        </a:rPr>
                        <a:t>If the country has not yet run any tenders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kumimoji="0" lang="en-GB" sz="1000" b="0" i="0" u="none" strike="noStrike" kern="1200" cap="none" spc="0" normalizeH="0" baseline="0" noProof="0" dirty="0">
                          <a:ln>
                            <a:noFill/>
                          </a:ln>
                          <a:solidFill>
                            <a:srgbClr val="FF0000"/>
                          </a:solidFill>
                          <a:effectLst/>
                          <a:uLnTx/>
                          <a:uFillTx/>
                          <a:latin typeface="+mn-lt"/>
                          <a:ea typeface="+mj-ea"/>
                          <a:cs typeface="+mj-cs"/>
                        </a:rPr>
                        <a:t>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b="0" noProof="0" dirty="0">
                          <a:latin typeface="+mn-lt"/>
                        </a:rPr>
                        <a:t>, support could be provided to </a:t>
                      </a:r>
                      <a:r>
                        <a:rPr lang="en-GB" sz="1000" b="1" noProof="0" dirty="0">
                          <a:latin typeface="+mn-lt"/>
                        </a:rPr>
                        <a:t>design and execute a tender </a:t>
                      </a:r>
                      <a:r>
                        <a:rPr lang="en-GB" sz="1000" b="0" noProof="0" dirty="0">
                          <a:latin typeface="+mn-lt"/>
                        </a:rPr>
                        <a:t>consistent with the country’s policy objectives.</a:t>
                      </a:r>
                    </a:p>
                    <a:p>
                      <a:pPr marL="171450" indent="-171450">
                        <a:buFont typeface="Arial" panose="020B0604020202020204" pitchFamily="34" charset="0"/>
                        <a:buChar char="•"/>
                      </a:pPr>
                      <a:r>
                        <a:rPr lang="en-GB" sz="1000" b="0" noProof="0" dirty="0">
                          <a:latin typeface="+mn-lt"/>
                        </a:rPr>
                        <a:t>The use of traditional and unsustainable forms of biomass can often be a major source of emissions. If there is no </a:t>
                      </a:r>
                      <a:r>
                        <a:rPr lang="en-GB" sz="1000" b="1" noProof="0" dirty="0">
                          <a:latin typeface="+mn-lt"/>
                        </a:rPr>
                        <a:t>policy in place to support the use of renewable energy in </a:t>
                      </a:r>
                      <a:r>
                        <a:rPr lang="en-GB" sz="1000" b="1" noProof="0" dirty="0">
                          <a:latin typeface="+mn-lt"/>
                          <a:hlinkClick r:id="rId5" action="ppaction://hlinksldjump"/>
                        </a:rPr>
                        <a:t>heating and cooking</a:t>
                      </a:r>
                      <a:r>
                        <a:rPr lang="en-GB" sz="1000" b="0" noProof="0" dirty="0">
                          <a:latin typeface="+mn-lt"/>
                        </a:rPr>
                        <a:t> (for example through biomass sustainability standards), technical assistance could be provided to help develop such a policy.</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91010219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2.2. Emissions reduction policy (4 of 5)</a:t>
            </a:r>
          </a:p>
        </p:txBody>
      </p:sp>
      <p:pic>
        <p:nvPicPr>
          <p:cNvPr id="31" name="Picture 30">
            <a:extLst>
              <a:ext uri="{FF2B5EF4-FFF2-40B4-BE49-F238E27FC236}">
                <a16:creationId xmlns:a16="http://schemas.microsoft.com/office/drawing/2014/main" id="{5EBE5BB9-EDE2-014D-9A3D-1090FBF5387B}"/>
              </a:ext>
            </a:extLst>
          </p:cNvPr>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EF908F13-2D17-7C4E-8A67-D490A9E50706}"/>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CD83FE19-2792-6A4C-81E9-17090AA34327}"/>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41F185C4-234C-BA47-BDF2-8CE806C7C48B}"/>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2364241D-BD6B-6E41-9882-B9690D121C50}"/>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9B5D9A78-5EEC-6E43-9873-D7E9AD0D2BC9}"/>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8" action="ppaction://hlinksldjump" highlightClick="1"/>
            <a:extLst>
              <a:ext uri="{FF2B5EF4-FFF2-40B4-BE49-F238E27FC236}">
                <a16:creationId xmlns:a16="http://schemas.microsoft.com/office/drawing/2014/main" id="{D754546A-84E0-524A-8678-43A73F260893}"/>
              </a:ext>
            </a:extLst>
          </p:cNvPr>
          <p:cNvSpPr/>
          <p:nvPr/>
        </p:nvSpPr>
        <p:spPr bwMode="ltGray">
          <a:xfrm>
            <a:off x="234046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2.2. Emissions reduction policy</a:t>
            </a:r>
          </a:p>
        </p:txBody>
      </p:sp>
    </p:spTree>
    <p:extLst>
      <p:ext uri="{BB962C8B-B14F-4D97-AF65-F5344CB8AC3E}">
        <p14:creationId xmlns:p14="http://schemas.microsoft.com/office/powerpoint/2010/main" val="3320760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13957809"/>
              </p:ext>
            </p:extLst>
          </p:nvPr>
        </p:nvGraphicFramePr>
        <p:xfrm>
          <a:off x="450000" y="1620391"/>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indent="0">
                        <a:buFont typeface="Arial" panose="020B0604020202020204" pitchFamily="34" charset="0"/>
                        <a:buNone/>
                      </a:pPr>
                      <a:r>
                        <a:rPr lang="en-GB" sz="1000" b="1" noProof="0" dirty="0">
                          <a:latin typeface="+mn-lt"/>
                        </a:rPr>
                        <a:t>Is detailed policy in place to support emissions reduction measures in other parts of the energy sector; for example, covering heating and transport?</a:t>
                      </a:r>
                    </a:p>
                  </a:txBody>
                  <a:tcPr marL="45720" marR="45720" marT="36000" marB="36000">
                    <a:lnT w="9525" cap="flat" cmpd="sng" algn="ctr">
                      <a:noFill/>
                      <a:prstDash val="sysDot"/>
                      <a:round/>
                      <a:headEnd type="none" w="med" len="med"/>
                      <a:tailEnd type="none" w="med" len="med"/>
                    </a:lnT>
                    <a:lnB w="6350" cap="flat" cmpd="sng" algn="ctr">
                      <a:solidFill>
                        <a:schemeClr val="accent3"/>
                      </a:solidFill>
                      <a:prstDash val="sysDot"/>
                      <a:round/>
                      <a:headEnd type="none" w="med" len="med"/>
                      <a:tailEnd type="none" w="med" len="med"/>
                    </a:lnB>
                  </a:tcPr>
                </a:tc>
                <a:tc hMerge="1">
                  <a:txBody>
                    <a:bodyPr/>
                    <a:lstStyle/>
                    <a:p>
                      <a:endParaRPr lang="en-GB"/>
                    </a:p>
                  </a:txBody>
                  <a:tcPr/>
                </a:tc>
                <a:tc hMerge="1">
                  <a:txBody>
                    <a:bodyPr/>
                    <a:lstStyle/>
                    <a:p>
                      <a:endParaRPr lang="en-GB"/>
                    </a:p>
                  </a:txBody>
                  <a:tcPr>
                    <a:lnT w="38100" cmpd="sng">
                      <a:noFill/>
                    </a:lnT>
                  </a:tcPr>
                </a:tc>
                <a:extLst>
                  <a:ext uri="{0D108BD9-81ED-4DB2-BD59-A6C34878D82A}">
                    <a16:rowId xmlns:a16="http://schemas.microsoft.com/office/drawing/2014/main" val="927592543"/>
                  </a:ext>
                </a:extLst>
              </a:tr>
              <a:tr h="161533">
                <a:tc>
                  <a:txBody>
                    <a:bodyPr/>
                    <a:lstStyle/>
                    <a:p>
                      <a:pPr marL="171450" indent="-171450" algn="l" defTabSz="1018705" rtl="0" eaLnBrk="1" latinLnBrk="0" hangingPunct="1">
                        <a:buFont typeface="Arial" panose="020B0604020202020204" pitchFamily="34" charset="0"/>
                        <a:buChar char="•"/>
                      </a:pPr>
                      <a:r>
                        <a:rPr lang="en-GB" sz="1000" kern="1200" noProof="0" dirty="0">
                          <a:solidFill>
                            <a:schemeClr val="dk1"/>
                          </a:solidFill>
                          <a:latin typeface="+mn-lt"/>
                          <a:ea typeface="+mj-ea"/>
                          <a:cs typeface="+mj-cs"/>
                        </a:rPr>
                        <a:t>Is there a strategy for reducing industrial emissions, for example from </a:t>
                      </a:r>
                      <a:r>
                        <a:rPr lang="en-GB" sz="1000" kern="1200" noProof="0" dirty="0">
                          <a:solidFill>
                            <a:schemeClr val="dk1"/>
                          </a:solidFill>
                          <a:latin typeface="+mn-lt"/>
                          <a:ea typeface="+mj-ea"/>
                          <a:cs typeface="+mj-cs"/>
                          <a:hlinkClick r:id="rId2" action="ppaction://hlinksldjump"/>
                        </a:rPr>
                        <a:t>fuel processing</a:t>
                      </a:r>
                      <a:r>
                        <a:rPr lang="en-GB" sz="1000" kern="1200" noProof="0" dirty="0">
                          <a:solidFill>
                            <a:schemeClr val="dk1"/>
                          </a:solidFill>
                          <a:latin typeface="+mn-lt"/>
                          <a:ea typeface="+mj-ea"/>
                          <a:cs typeface="+mj-cs"/>
                        </a:rPr>
                        <a:t> refining?</a:t>
                      </a:r>
                    </a:p>
                    <a:p>
                      <a:pPr marL="171450" indent="-171450" algn="l" defTabSz="1018705" rtl="0" eaLnBrk="1" latinLnBrk="0" hangingPunct="1">
                        <a:buFont typeface="Arial" panose="020B0604020202020204" pitchFamily="34" charset="0"/>
                        <a:buChar char="•"/>
                      </a:pPr>
                      <a:r>
                        <a:rPr lang="en-GB" sz="1000" kern="1200" noProof="0" dirty="0">
                          <a:solidFill>
                            <a:schemeClr val="dk1"/>
                          </a:solidFill>
                          <a:latin typeface="+mn-lt"/>
                          <a:ea typeface="+mj-ea"/>
                          <a:cs typeface="+mj-cs"/>
                        </a:rPr>
                        <a:t>Are there incentives for industrial energy users to switch from coal to natural gas?</a:t>
                      </a:r>
                    </a:p>
                    <a:p>
                      <a:pPr marL="171450" indent="-171450" algn="l" defTabSz="1018705" rtl="0" eaLnBrk="1" latinLnBrk="0" hangingPunct="1">
                        <a:buFont typeface="Arial" panose="020B0604020202020204" pitchFamily="34" charset="0"/>
                        <a:buChar char="•"/>
                      </a:pPr>
                      <a:r>
                        <a:rPr lang="en-GB" sz="1000" kern="1200" noProof="0" dirty="0">
                          <a:solidFill>
                            <a:schemeClr val="dk1"/>
                          </a:solidFill>
                          <a:latin typeface="+mn-lt"/>
                          <a:ea typeface="+mj-ea"/>
                          <a:cs typeface="+mj-cs"/>
                        </a:rPr>
                        <a:t>Where sustainably produced biomass is an option are there policies in place to encourage its use?</a:t>
                      </a:r>
                    </a:p>
                    <a:p>
                      <a:pPr marL="171450" indent="-171450" algn="l" defTabSz="1018705" rtl="0" eaLnBrk="1" latinLnBrk="0" hangingPunct="1">
                        <a:buFont typeface="Arial" panose="020B0604020202020204" pitchFamily="34" charset="0"/>
                        <a:buChar char="•"/>
                      </a:pPr>
                      <a:r>
                        <a:rPr lang="en-GB" sz="1000" kern="1200" noProof="0" dirty="0">
                          <a:solidFill>
                            <a:schemeClr val="dk1"/>
                          </a:solidFill>
                          <a:latin typeface="+mn-lt"/>
                          <a:ea typeface="+mj-ea"/>
                          <a:cs typeface="+mj-cs"/>
                        </a:rPr>
                        <a:t>Are policies in place to support the development of a hydrogen </a:t>
                      </a:r>
                      <a:r>
                        <a:rPr lang="en-GB" sz="1000" kern="1200" noProof="0" dirty="0">
                          <a:solidFill>
                            <a:schemeClr val="dk1"/>
                          </a:solidFill>
                          <a:latin typeface="+mn-lt"/>
                          <a:ea typeface="+mj-ea"/>
                          <a:cs typeface="+mj-cs"/>
                          <a:hlinkClick r:id="rId3" action="ppaction://hlinksldjump"/>
                        </a:rPr>
                        <a:t>network infrastructure</a:t>
                      </a:r>
                      <a:r>
                        <a:rPr lang="en-GB" sz="1000" kern="1200" noProof="0" dirty="0">
                          <a:solidFill>
                            <a:schemeClr val="dk1"/>
                          </a:solidFill>
                          <a:latin typeface="+mn-lt"/>
                          <a:ea typeface="+mj-ea"/>
                          <a:cs typeface="+mj-cs"/>
                        </a:rPr>
                        <a:t>, for use in transport and heating for example.</a:t>
                      </a:r>
                    </a:p>
                    <a:p>
                      <a:pPr marL="171450" indent="-171450" algn="l" defTabSz="1018705" rtl="0" eaLnBrk="1" latinLnBrk="0" hangingPunct="1">
                        <a:buFont typeface="Arial" panose="020B0604020202020204" pitchFamily="34" charset="0"/>
                        <a:buChar char="•"/>
                      </a:pPr>
                      <a:r>
                        <a:rPr lang="en-GB" sz="1000" kern="1200" noProof="0" dirty="0">
                          <a:solidFill>
                            <a:schemeClr val="dk1"/>
                          </a:solidFill>
                          <a:latin typeface="+mn-lt"/>
                          <a:ea typeface="+mj-ea"/>
                          <a:cs typeface="+mj-cs"/>
                        </a:rPr>
                        <a:t>What measures are being taken by the public and/or private sectors to put in place a charging infrastructure for electric vehicles?</a:t>
                      </a:r>
                    </a:p>
                    <a:p>
                      <a:pPr marL="171450" indent="-171450" algn="l" defTabSz="1018705" rtl="0" eaLnBrk="1" latinLnBrk="0" hangingPunct="1">
                        <a:buFont typeface="Arial" panose="020B0604020202020204" pitchFamily="34" charset="0"/>
                        <a:buChar char="•"/>
                      </a:pPr>
                      <a:r>
                        <a:rPr lang="en-GB" sz="1000" kern="1200" noProof="0" dirty="0">
                          <a:solidFill>
                            <a:schemeClr val="dk1"/>
                          </a:solidFill>
                          <a:latin typeface="+mn-lt"/>
                          <a:ea typeface="+mj-ea"/>
                          <a:cs typeface="+mj-cs"/>
                        </a:rPr>
                        <a:t>Where </a:t>
                      </a:r>
                      <a:r>
                        <a:rPr lang="en-GB" sz="1000" kern="1200" noProof="0" dirty="0">
                          <a:solidFill>
                            <a:schemeClr val="dk1"/>
                          </a:solidFill>
                          <a:latin typeface="+mn-lt"/>
                          <a:ea typeface="+mj-ea"/>
                          <a:cs typeface="+mj-cs"/>
                          <a:hlinkClick r:id="rId4" action="ppaction://hlinksldjump"/>
                        </a:rPr>
                        <a:t>decentralised heating and cooking</a:t>
                      </a:r>
                      <a:r>
                        <a:rPr lang="en-GB" sz="1000" kern="1200" noProof="0" dirty="0">
                          <a:solidFill>
                            <a:schemeClr val="dk1"/>
                          </a:solidFill>
                          <a:latin typeface="+mn-lt"/>
                          <a:ea typeface="+mj-ea"/>
                          <a:cs typeface="+mj-cs"/>
                        </a:rPr>
                        <a:t> solutions reliant on traditional biomass are prevalent, is there any effective policy or regulation to manage the use of biomass?</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tc>
                  <a:txBody>
                    <a:bodyPr/>
                    <a:lstStyle/>
                    <a:p>
                      <a:pPr marL="171450" indent="-171450" algn="l" defTabSz="1018705" rtl="0" eaLnBrk="1" latinLnBrk="0" hangingPunct="1">
                        <a:buFont typeface="Arial" panose="020B0604020202020204" pitchFamily="34" charset="0"/>
                        <a:buChar char="•"/>
                      </a:pPr>
                      <a:r>
                        <a:rPr lang="en-GB" sz="1000" kern="1200" dirty="0">
                          <a:solidFill>
                            <a:schemeClr val="dk1"/>
                          </a:solidFill>
                          <a:latin typeface="+mn-lt"/>
                          <a:ea typeface="+mj-ea"/>
                          <a:cs typeface="+mj-cs"/>
                        </a:rPr>
                        <a:t>The government department that owns the country’s NDC and emissions reduction policy should be able to provide an overview of the initiatives in place across the energy sector. In many cases responsibility for implementation may be allocated to other departments, in which case these departments should be engaged to validate whether policy-making is joined up.</a:t>
                      </a:r>
                    </a:p>
                    <a:p>
                      <a:pPr marL="171450" indent="-171450" algn="l" defTabSz="1018705" rtl="0" eaLnBrk="1" latinLnBrk="0" hangingPunct="1">
                        <a:buFont typeface="Arial" panose="020B0604020202020204" pitchFamily="34" charset="0"/>
                        <a:buChar char="•"/>
                      </a:pPr>
                      <a:r>
                        <a:rPr lang="en-GB" sz="1000" kern="1200" dirty="0">
                          <a:solidFill>
                            <a:schemeClr val="dk1"/>
                          </a:solidFill>
                          <a:latin typeface="+mn-lt"/>
                          <a:ea typeface="+mj-ea"/>
                          <a:cs typeface="+mj-cs"/>
                        </a:rPr>
                        <a:t>In many cases policy designed to reduce emissions may be closely connected to </a:t>
                      </a:r>
                      <a:r>
                        <a:rPr lang="en-GB" sz="1000" kern="1200" dirty="0">
                          <a:solidFill>
                            <a:schemeClr val="dk1"/>
                          </a:solidFill>
                          <a:latin typeface="+mn-lt"/>
                          <a:ea typeface="+mj-ea"/>
                          <a:cs typeface="+mj-cs"/>
                          <a:hlinkClick r:id="rId5" action="ppaction://hlinksldjump"/>
                        </a:rPr>
                        <a:t>energy efficiency policy</a:t>
                      </a:r>
                      <a:r>
                        <a:rPr lang="en-GB" sz="1000" kern="1200" dirty="0">
                          <a:solidFill>
                            <a:schemeClr val="dk1"/>
                          </a:solidFill>
                          <a:latin typeface="+mn-lt"/>
                          <a:ea typeface="+mj-ea"/>
                          <a:cs typeface="+mj-cs"/>
                        </a:rPr>
                        <a:t>, so agencies and ministries with responsibility for energy efficiency should also be engaged.</a:t>
                      </a:r>
                    </a:p>
                    <a:p>
                      <a:pPr marL="171450" indent="-171450" algn="l" defTabSz="1018705" rtl="0" eaLnBrk="1" latinLnBrk="0" hangingPunct="1">
                        <a:buFont typeface="Arial" panose="020B0604020202020204" pitchFamily="34" charset="0"/>
                        <a:buChar char="•"/>
                      </a:pPr>
                      <a:r>
                        <a:rPr lang="en-GB" sz="1000" kern="1200" dirty="0">
                          <a:solidFill>
                            <a:schemeClr val="dk1"/>
                          </a:solidFill>
                          <a:latin typeface="+mn-lt"/>
                          <a:ea typeface="+mj-ea"/>
                          <a:cs typeface="+mj-cs"/>
                        </a:rPr>
                        <a:t>Businesses with substantial greenhouse gas emissions should also be engaged as this will help to validate what policies have actually been implemented and which strategies have been communicated to business stakeholders.</a:t>
                      </a:r>
                    </a:p>
                    <a:p>
                      <a:pPr marL="171450" indent="-171450" algn="l" defTabSz="1018705" rtl="0" eaLnBrk="1" latinLnBrk="0" hangingPunct="1">
                        <a:buFont typeface="Arial" panose="020B0604020202020204" pitchFamily="34" charset="0"/>
                        <a:buChar char="•"/>
                      </a:pPr>
                      <a:r>
                        <a:rPr lang="en-GB" sz="1000" kern="1200" dirty="0">
                          <a:solidFill>
                            <a:schemeClr val="dk1"/>
                          </a:solidFill>
                          <a:latin typeface="+mn-lt"/>
                          <a:ea typeface="+mj-ea"/>
                          <a:cs typeface="+mj-cs"/>
                        </a:rPr>
                        <a:t>Other donors with a presence in the sector may be able to provide a good overview of the emissions reductions policies in place across all parts of the energy sector.</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tc>
                  <a:txBody>
                    <a:bodyPr/>
                    <a:lstStyle/>
                    <a:p>
                      <a:pPr marL="171450" indent="-171450" algn="l" defTabSz="1018705" rtl="0" eaLnBrk="1" latinLnBrk="0" hangingPunct="1">
                        <a:buFont typeface="Arial" panose="020B0604020202020204" pitchFamily="34" charset="0"/>
                        <a:buChar char="•"/>
                      </a:pPr>
                      <a:r>
                        <a:rPr lang="en-GB" sz="1000" kern="1200" dirty="0">
                          <a:solidFill>
                            <a:schemeClr val="dk1"/>
                          </a:solidFill>
                          <a:latin typeface="+mn-lt"/>
                          <a:ea typeface="+mj-ea"/>
                          <a:cs typeface="+mj-cs"/>
                        </a:rPr>
                        <a:t>Where policy is focused on electricity generation and does not cover other major emitters in the energy sector, technical assistance could be provided to government to address these policy gaps and to develop a </a:t>
                      </a:r>
                      <a:r>
                        <a:rPr lang="en-GB" sz="1000" b="1" kern="1200" dirty="0">
                          <a:solidFill>
                            <a:schemeClr val="dk1"/>
                          </a:solidFill>
                          <a:latin typeface="+mn-lt"/>
                          <a:ea typeface="+mj-ea"/>
                          <a:cs typeface="+mj-cs"/>
                        </a:rPr>
                        <a:t>coherent emissions reduction policy </a:t>
                      </a:r>
                      <a:r>
                        <a:rPr lang="en-GB" sz="1000" kern="1200" dirty="0">
                          <a:solidFill>
                            <a:schemeClr val="dk1"/>
                          </a:solidFill>
                          <a:latin typeface="+mn-lt"/>
                          <a:ea typeface="+mj-ea"/>
                          <a:cs typeface="+mj-cs"/>
                        </a:rPr>
                        <a:t>that is joined up across all affected parts of government.</a:t>
                      </a:r>
                    </a:p>
                    <a:p>
                      <a:pPr marL="171450" indent="-171450" algn="l" defTabSz="1018705" rtl="0" eaLnBrk="1" latinLnBrk="0" hangingPunct="1">
                        <a:buFont typeface="Arial" panose="020B0604020202020204" pitchFamily="34" charset="0"/>
                        <a:buChar char="•"/>
                      </a:pPr>
                      <a:r>
                        <a:rPr lang="en-GB" sz="1000" kern="1200" dirty="0">
                          <a:solidFill>
                            <a:schemeClr val="dk1"/>
                          </a:solidFill>
                          <a:latin typeface="+mn-lt"/>
                          <a:ea typeface="+mj-ea"/>
                          <a:cs typeface="+mj-cs"/>
                        </a:rPr>
                        <a:t>Where new infrastructure is required (e.g. to support the electrification of transport or to distribute hydrogen) there might be a </a:t>
                      </a:r>
                      <a:r>
                        <a:rPr lang="en-GB" sz="1000" kern="1200" dirty="0">
                          <a:solidFill>
                            <a:schemeClr val="dk1"/>
                          </a:solidFill>
                          <a:latin typeface="+mn-lt"/>
                          <a:ea typeface="+mj-ea"/>
                          <a:cs typeface="+mj-cs"/>
                          <a:hlinkClick r:id="rId6" action="ppaction://hlinksldjump"/>
                        </a:rPr>
                        <a:t>role for regulation</a:t>
                      </a:r>
                      <a:r>
                        <a:rPr lang="en-GB" sz="1000" kern="1200" dirty="0">
                          <a:solidFill>
                            <a:schemeClr val="dk1"/>
                          </a:solidFill>
                          <a:latin typeface="+mn-lt"/>
                          <a:ea typeface="+mj-ea"/>
                          <a:cs typeface="+mj-cs"/>
                        </a:rPr>
                        <a:t> in creating the right incentives for this infrastructure to be developed. Technical assistance could be provided to </a:t>
                      </a:r>
                      <a:r>
                        <a:rPr lang="en-GB" sz="1000" b="1" kern="1200" dirty="0">
                          <a:solidFill>
                            <a:schemeClr val="dk1"/>
                          </a:solidFill>
                          <a:latin typeface="+mn-lt"/>
                          <a:ea typeface="+mj-ea"/>
                          <a:cs typeface="+mj-cs"/>
                        </a:rPr>
                        <a:t>analyse the potential policy framework options </a:t>
                      </a:r>
                      <a:r>
                        <a:rPr lang="en-GB" sz="1000" kern="1200" dirty="0">
                          <a:solidFill>
                            <a:schemeClr val="dk1"/>
                          </a:solidFill>
                          <a:latin typeface="+mn-lt"/>
                          <a:ea typeface="+mj-ea"/>
                          <a:cs typeface="+mj-cs"/>
                        </a:rPr>
                        <a:t>for these new infrastructure requirements.</a:t>
                      </a:r>
                    </a:p>
                    <a:p>
                      <a:pPr marL="171450" indent="-171450" algn="l" defTabSz="1018705" rtl="0" eaLnBrk="1" latinLnBrk="0" hangingPunct="1">
                        <a:buFont typeface="Arial" panose="020B0604020202020204" pitchFamily="34" charset="0"/>
                        <a:buChar char="•"/>
                      </a:pPr>
                      <a:r>
                        <a:rPr lang="en-GB" sz="1000" kern="1200" dirty="0">
                          <a:solidFill>
                            <a:schemeClr val="dk1"/>
                          </a:solidFill>
                          <a:latin typeface="+mn-lt"/>
                          <a:ea typeface="+mj-ea"/>
                          <a:cs typeface="+mj-cs"/>
                        </a:rPr>
                        <a:t>In some cases new </a:t>
                      </a:r>
                      <a:r>
                        <a:rPr lang="en-GB" sz="1000" kern="1200" dirty="0">
                          <a:solidFill>
                            <a:schemeClr val="dk1"/>
                          </a:solidFill>
                          <a:latin typeface="+mn-lt"/>
                          <a:ea typeface="+mj-ea"/>
                          <a:cs typeface="+mj-cs"/>
                          <a:hlinkClick r:id="rId7" action="ppaction://hlinksldjump"/>
                        </a:rPr>
                        <a:t>incentives or subsidies</a:t>
                      </a:r>
                      <a:r>
                        <a:rPr lang="en-GB" sz="1000" kern="1200" dirty="0">
                          <a:solidFill>
                            <a:schemeClr val="dk1"/>
                          </a:solidFill>
                          <a:latin typeface="+mn-lt"/>
                          <a:ea typeface="+mj-ea"/>
                          <a:cs typeface="+mj-cs"/>
                        </a:rPr>
                        <a:t> might be required to </a:t>
                      </a:r>
                      <a:r>
                        <a:rPr lang="en-GB" sz="1000" b="1" kern="1200" dirty="0">
                          <a:solidFill>
                            <a:schemeClr val="dk1"/>
                          </a:solidFill>
                          <a:latin typeface="+mn-lt"/>
                          <a:ea typeface="+mj-ea"/>
                          <a:cs typeface="+mj-cs"/>
                        </a:rPr>
                        <a:t>encourage investment in new low carbon infrastructure</a:t>
                      </a:r>
                      <a:r>
                        <a:rPr lang="en-GB" sz="1000" kern="1200" dirty="0">
                          <a:solidFill>
                            <a:schemeClr val="dk1"/>
                          </a:solidFill>
                          <a:latin typeface="+mn-lt"/>
                          <a:ea typeface="+mj-ea"/>
                          <a:cs typeface="+mj-cs"/>
                        </a:rPr>
                        <a:t>. Where such a need is identified, technical assistance could be provided to help design such schemes.</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398084929"/>
                  </a:ext>
                </a:extLst>
              </a:tr>
              <a:tr h="161533">
                <a:tc gridSpan="3">
                  <a:txBody>
                    <a:bodyPr/>
                    <a:lstStyle/>
                    <a:p>
                      <a:pPr marL="0" indent="0">
                        <a:buFont typeface="Arial" panose="020B0604020202020204" pitchFamily="34" charset="0"/>
                        <a:buNone/>
                      </a:pPr>
                      <a:r>
                        <a:rPr lang="en-GB" sz="1000" b="1" noProof="0" dirty="0">
                          <a:latin typeface="+mn-lt"/>
                        </a:rPr>
                        <a:t>Are the necessary supporting regulations in place to implement the country’s emissions reduction policy?</a:t>
                      </a:r>
                    </a:p>
                  </a:txBody>
                  <a:tcPr marL="45720" marR="45720" marT="36000" marB="36000">
                    <a:lnT w="635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T="36000" marB="36000">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4183262682"/>
                  </a:ext>
                </a:extLst>
              </a:tr>
              <a:tr h="161533">
                <a:tc>
                  <a:txBody>
                    <a:bodyPr/>
                    <a:lstStyle/>
                    <a:p>
                      <a:pPr marL="171450" indent="-171450">
                        <a:buFont typeface="Arial" panose="020B0604020202020204" pitchFamily="34" charset="0"/>
                        <a:buChar char="•"/>
                      </a:pPr>
                      <a:r>
                        <a:rPr lang="en-GB" sz="1000" b="0" noProof="0" dirty="0">
                          <a:latin typeface="+mn-lt"/>
                        </a:rPr>
                        <a:t>What is the </a:t>
                      </a:r>
                      <a:r>
                        <a:rPr lang="en-GB" sz="1000" b="0" noProof="0" dirty="0">
                          <a:latin typeface="+mn-lt"/>
                          <a:hlinkClick r:id="rId6" action="ppaction://hlinksldjump"/>
                        </a:rPr>
                        <a:t>role of regulation</a:t>
                      </a:r>
                      <a:r>
                        <a:rPr lang="en-GB" sz="1000" b="0" noProof="0" dirty="0">
                          <a:latin typeface="+mn-lt"/>
                        </a:rPr>
                        <a:t> in implementing emissions reduction policy?</a:t>
                      </a:r>
                    </a:p>
                    <a:p>
                      <a:pPr marL="171450" indent="-171450">
                        <a:buFont typeface="Arial" panose="020B0604020202020204" pitchFamily="34" charset="0"/>
                        <a:buChar char="•"/>
                      </a:pPr>
                      <a:r>
                        <a:rPr lang="en-GB" sz="1000" b="0" noProof="0" dirty="0">
                          <a:latin typeface="+mn-lt"/>
                        </a:rPr>
                        <a:t>Are there specific regulations required to implement the policy successfully? For example, regulations to support the </a:t>
                      </a:r>
                      <a:r>
                        <a:rPr lang="en-GB" sz="1000" b="0" noProof="0" dirty="0">
                          <a:latin typeface="+mn-lt"/>
                          <a:hlinkClick r:id="rId8" action="ppaction://hlinksldjump"/>
                        </a:rPr>
                        <a:t>procurement</a:t>
                      </a:r>
                      <a:r>
                        <a:rPr lang="en-GB" sz="1000" b="0" noProof="0" dirty="0">
                          <a:latin typeface="+mn-lt"/>
                        </a:rPr>
                        <a:t> of </a:t>
                      </a:r>
                      <a:r>
                        <a:rPr lang="en-GB" sz="1000" b="0" noProof="0" dirty="0">
                          <a:latin typeface="+mn-lt"/>
                          <a:hlinkClick r:id="rId9" action="ppaction://hlinksldjump"/>
                        </a:rPr>
                        <a:t>renewable energy</a:t>
                      </a:r>
                      <a:r>
                        <a:rPr lang="en-GB" sz="1000" b="0" noProof="0" dirty="0">
                          <a:latin typeface="+mn-lt"/>
                        </a:rPr>
                        <a:t>, or to enforce biomass sustainability standards?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regulator should be best placed to provide an overview of its role in implementing emissions reduction policy. Relevant regulations may also be available on the regulator’s website.</a:t>
                      </a:r>
                    </a:p>
                    <a:p>
                      <a:pPr marL="171450" indent="-171450">
                        <a:buFont typeface="Arial" panose="020B0604020202020204" pitchFamily="34" charset="0"/>
                        <a:buChar char="•"/>
                      </a:pPr>
                      <a:r>
                        <a:rPr lang="en-GB" sz="1000" noProof="0" dirty="0">
                          <a:latin typeface="+mn-lt"/>
                        </a:rPr>
                        <a:t>The ministry responsible for emissions reduction policy should also be able to provide information on the regulations that it believes are required to implement the policy, and who is responsible for these regulations.</a:t>
                      </a:r>
                    </a:p>
                    <a:p>
                      <a:pPr marL="171450" indent="-171450">
                        <a:buFont typeface="Arial" panose="020B0604020202020204" pitchFamily="34" charset="0"/>
                        <a:buChar char="•"/>
                      </a:pPr>
                      <a:r>
                        <a:rPr lang="en-GB" sz="1000" noProof="0" dirty="0">
                          <a:latin typeface="+mn-lt"/>
                        </a:rPr>
                        <a:t>Private sector stakeholders, for example </a:t>
                      </a:r>
                      <a:r>
                        <a:rPr lang="en-GB" sz="1000" noProof="0" dirty="0">
                          <a:latin typeface="+mn-lt"/>
                          <a:hlinkClick r:id="rId9" action="ppaction://hlinksldjump"/>
                        </a:rPr>
                        <a:t>renewable energy</a:t>
                      </a:r>
                      <a:r>
                        <a:rPr lang="en-GB" sz="1000" noProof="0" dirty="0">
                          <a:latin typeface="+mn-lt"/>
                        </a:rPr>
                        <a:t> developers or distributors of improved cookstoves, may be able to identify any gaps in the regulatory framework that need to be addressed.</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A lack of consistency and coordination between policy and detailed regulation can impede progress against stated emissions reduction targets. </a:t>
                      </a:r>
                    </a:p>
                    <a:p>
                      <a:pPr marL="171450" indent="-171450">
                        <a:buFont typeface="Arial" panose="020B0604020202020204" pitchFamily="34" charset="0"/>
                        <a:buChar char="•"/>
                      </a:pPr>
                      <a:r>
                        <a:rPr lang="en-GB" sz="1000" b="0" noProof="0" dirty="0">
                          <a:latin typeface="+mn-lt"/>
                        </a:rPr>
                        <a:t>Support could be provided to the relevant regulatory bodies to </a:t>
                      </a:r>
                      <a:r>
                        <a:rPr lang="en-GB" sz="1000" b="1" noProof="0" dirty="0">
                          <a:latin typeface="+mn-lt"/>
                        </a:rPr>
                        <a:t>design and implement any detailed regulations </a:t>
                      </a:r>
                      <a:r>
                        <a:rPr lang="en-GB" sz="1000" b="0" noProof="0" dirty="0">
                          <a:latin typeface="+mn-lt"/>
                        </a:rPr>
                        <a:t>that are required to fully implement the country’s emissions reduction policy.</a:t>
                      </a:r>
                    </a:p>
                    <a:p>
                      <a:pPr marL="171450" indent="-171450">
                        <a:buFont typeface="Arial" panose="020B0604020202020204" pitchFamily="34" charset="0"/>
                        <a:buChar char="•"/>
                      </a:pPr>
                      <a:r>
                        <a:rPr lang="en-GB" sz="1000" b="1" noProof="0" dirty="0">
                          <a:latin typeface="+mn-lt"/>
                        </a:rPr>
                        <a:t>Capacity building support </a:t>
                      </a:r>
                      <a:r>
                        <a:rPr lang="en-GB" sz="1000" b="0" noProof="0" dirty="0">
                          <a:latin typeface="+mn-lt"/>
                        </a:rPr>
                        <a:t>might also be provided to those institutions responsible for enforcing these regulations to ensure that practice is in line with any new regulations put in place.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72928453"/>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2.2. Emissions reduction policy (5 of 5)</a:t>
            </a:r>
          </a:p>
        </p:txBody>
      </p:sp>
      <p:pic>
        <p:nvPicPr>
          <p:cNvPr id="31" name="Picture 30">
            <a:extLst>
              <a:ext uri="{FF2B5EF4-FFF2-40B4-BE49-F238E27FC236}">
                <a16:creationId xmlns:a16="http://schemas.microsoft.com/office/drawing/2014/main" id="{5EBE5BB9-EDE2-014D-9A3D-1090FBF5387B}"/>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EF908F13-2D17-7C4E-8A67-D490A9E50706}"/>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CD83FE19-2792-6A4C-81E9-17090AA34327}"/>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41F185C4-234C-BA47-BDF2-8CE806C7C48B}"/>
              </a:ext>
            </a:extLst>
          </p:cNvPr>
          <p:cNvPicPr>
            <a:picLocks noChangeAspect="1"/>
          </p:cNvPicPr>
          <p:nvPr/>
        </p:nvPicPr>
        <p:blipFill>
          <a:blip r:embed="rId16" cstate="screen">
            <a:duotone>
              <a:schemeClr val="accent3">
                <a:shade val="45000"/>
                <a:satMod val="135000"/>
              </a:schemeClr>
              <a:prstClr val="white"/>
            </a:duotone>
            <a:extLst>
              <a:ext uri="{BEBA8EAE-BF5A-486C-A8C5-ECC9F3942E4B}">
                <a14:imgProps xmlns:a14="http://schemas.microsoft.com/office/drawing/2010/main">
                  <a14:imgLayer r:embed="rId1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2364241D-BD6B-6E41-9882-B9690D121C50}"/>
              </a:ext>
            </a:extLst>
          </p:cNvPr>
          <p:cNvPicPr>
            <a:picLocks noChangeAspect="1"/>
          </p:cNvPicPr>
          <p:nvPr/>
        </p:nvPicPr>
        <p:blipFill>
          <a:blip r:embed="rId18" cstate="screen">
            <a:lum bright="70000" contrast="-70000"/>
            <a:extLst>
              <a:ext uri="{BEBA8EAE-BF5A-486C-A8C5-ECC9F3942E4B}">
                <a14:imgProps xmlns:a14="http://schemas.microsoft.com/office/drawing/2010/main">
                  <a14:imgLayer r:embed="rId19">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9B5D9A78-5EEC-6E43-9873-D7E9AD0D2BC9}"/>
              </a:ext>
            </a:extLst>
          </p:cNvPr>
          <p:cNvPicPr>
            <a:picLocks noChangeAspect="1"/>
          </p:cNvPicPr>
          <p:nvPr/>
        </p:nvPicPr>
        <p:blipFill>
          <a:blip r:embed="rId20" cstate="screen">
            <a:lum bright="70000" contrast="-70000"/>
            <a:extLst>
              <a:ext uri="{BEBA8EAE-BF5A-486C-A8C5-ECC9F3942E4B}">
                <a14:imgProps xmlns:a14="http://schemas.microsoft.com/office/drawing/2010/main">
                  <a14:imgLayer r:embed="rId21">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22" action="ppaction://hlinksldjump" highlightClick="1"/>
            <a:extLst>
              <a:ext uri="{FF2B5EF4-FFF2-40B4-BE49-F238E27FC236}">
                <a16:creationId xmlns:a16="http://schemas.microsoft.com/office/drawing/2014/main" id="{D754546A-84E0-524A-8678-43A73F260893}"/>
              </a:ext>
            </a:extLst>
          </p:cNvPr>
          <p:cNvSpPr/>
          <p:nvPr/>
        </p:nvSpPr>
        <p:spPr bwMode="ltGray">
          <a:xfrm>
            <a:off x="234046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2.2. Emissions reduction policy</a:t>
            </a:r>
          </a:p>
        </p:txBody>
      </p:sp>
    </p:spTree>
    <p:extLst>
      <p:ext uri="{BB962C8B-B14F-4D97-AF65-F5344CB8AC3E}">
        <p14:creationId xmlns:p14="http://schemas.microsoft.com/office/powerpoint/2010/main" val="1010271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319786470"/>
              </p:ext>
            </p:extLst>
          </p:nvPr>
        </p:nvGraphicFramePr>
        <p:xfrm>
          <a:off x="450000" y="1620391"/>
          <a:ext cx="9847532" cy="311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existing targets for improving energy efficiency?</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6780907"/>
                  </a:ext>
                </a:extLst>
              </a:tr>
              <a:tr h="161533">
                <a:tc>
                  <a:txBody>
                    <a:bodyPr/>
                    <a:lstStyle/>
                    <a:p>
                      <a:pPr marL="171450" indent="-171450">
                        <a:buFont typeface="Arial" panose="020B0604020202020204" pitchFamily="34" charset="0"/>
                        <a:buChar char="•"/>
                      </a:pPr>
                      <a:r>
                        <a:rPr lang="en-GB" sz="1000" b="0" noProof="0" dirty="0">
                          <a:latin typeface="+mn-lt"/>
                        </a:rPr>
                        <a:t>Have energy efficiency targets been defined?</a:t>
                      </a:r>
                    </a:p>
                    <a:p>
                      <a:pPr marL="171450" indent="-171450">
                        <a:buFont typeface="Arial" panose="020B0604020202020204" pitchFamily="34" charset="0"/>
                        <a:buChar char="•"/>
                      </a:pPr>
                      <a:r>
                        <a:rPr lang="en-GB" sz="1000" b="0" noProof="0" dirty="0">
                          <a:latin typeface="+mn-lt"/>
                        </a:rPr>
                        <a:t>Is energy efficiency policy consistent with SDG 7 (which requires a doubling in the global rate of improvement in energy efficiency by 2030)?</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Energy policy strategy documents might include energy efficiency policy objectives. The ministry responsible for energy is most likely to be able to provide information on these objectives.</a:t>
                      </a:r>
                    </a:p>
                    <a:p>
                      <a:pPr marL="171450" indent="-171450">
                        <a:buFont typeface="Arial" panose="020B0604020202020204" pitchFamily="34" charset="0"/>
                        <a:buChar char="•"/>
                      </a:pPr>
                      <a:r>
                        <a:rPr lang="en-GB" sz="1000" noProof="0" dirty="0">
                          <a:latin typeface="+mn-lt"/>
                        </a:rPr>
                        <a:t>Other ministries might also own policy targets related to energy efficiency. For example, if the state has a significant role in owning housing stock or other buildings, the government departments with responsibility for those buildings might have targets for increasing the energy efficiency of that portfolio.</a:t>
                      </a:r>
                    </a:p>
                    <a:p>
                      <a:pPr marL="171450" indent="-171450">
                        <a:buFont typeface="Arial" panose="020B0604020202020204" pitchFamily="34" charset="0"/>
                        <a:buChar char="•"/>
                      </a:pPr>
                      <a:r>
                        <a:rPr lang="en-GB" sz="1000" noProof="0" dirty="0">
                          <a:latin typeface="+mn-lt"/>
                        </a:rPr>
                        <a:t>Donor-funded strategies such as the SE4All Action Agendas – where completed – might also provide a summary of existing and proposed policy objectives regarding energy efficiency.</a:t>
                      </a:r>
                    </a:p>
                    <a:p>
                      <a:pPr marL="171450" indent="-171450">
                        <a:buFont typeface="Arial" panose="020B0604020202020204" pitchFamily="34" charset="0"/>
                        <a:buChar char="•"/>
                      </a:pPr>
                      <a:r>
                        <a:rPr lang="en-GB" sz="1000" noProof="0" dirty="0">
                          <a:latin typeface="+mn-lt"/>
                        </a:rPr>
                        <a:t>Energy policies and laws should be reviewed to understand whether targets and objectives are actually enshrined in law.</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the government has not yet defined any targets or policy objectives support could be provided to </a:t>
                      </a:r>
                      <a:r>
                        <a:rPr lang="en-GB" sz="1000" b="1" noProof="0" dirty="0">
                          <a:latin typeface="+mn-lt"/>
                        </a:rPr>
                        <a:t>develop targets and to evaluate the role that energy efficiency could play</a:t>
                      </a:r>
                      <a:r>
                        <a:rPr lang="en-GB" sz="1000" b="0" noProof="0" dirty="0">
                          <a:latin typeface="+mn-lt"/>
                        </a:rPr>
                        <a:t> in the country’s energy strategy (for example, through detailed cost-benefit analysis). Energy efficiency can be a cost-effective way to achieve the goals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emissions reduction policy</a:t>
                      </a:r>
                      <a:r>
                        <a:rPr lang="en-GB" sz="1000" b="0" noProof="0" dirty="0">
                          <a:latin typeface="+mn-lt"/>
                        </a:rPr>
                        <a:t> and can help to reduce demand, having an impact on energy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b="0" noProof="0" dirty="0">
                          <a:latin typeface="+mn-lt"/>
                        </a:rPr>
                        <a:t>.</a:t>
                      </a:r>
                    </a:p>
                    <a:p>
                      <a:pPr marL="171450" indent="-171450">
                        <a:buFont typeface="Arial" panose="020B0604020202020204" pitchFamily="34" charset="0"/>
                        <a:buChar char="•"/>
                      </a:pPr>
                      <a:r>
                        <a:rPr lang="en-GB" sz="1000" b="0" noProof="0" dirty="0">
                          <a:latin typeface="+mn-lt"/>
                        </a:rPr>
                        <a:t>Trade-offs exist between setting energy efficiency targets and other policy measures for </a:t>
                      </a:r>
                      <a:r>
                        <a:rPr lang="en-GB" sz="1000" b="0" noProof="0" dirty="0">
                          <a:latin typeface="+mn-lt"/>
                          <a:hlinkClick r:id="rId2" action="ppaction://hlinksldjump"/>
                        </a:rPr>
                        <a:t>emissions reduction</a:t>
                      </a:r>
                      <a:r>
                        <a:rPr lang="en-GB" sz="1000" b="0" noProof="0" dirty="0">
                          <a:latin typeface="+mn-lt"/>
                        </a:rPr>
                        <a:t>. For example, an ambitious energy efficiency target might reduce the amount of power generation capacity required and limit the potential cost-effective </a:t>
                      </a:r>
                      <a:r>
                        <a:rPr lang="en-GB" sz="1000" b="0" noProof="0" dirty="0">
                          <a:latin typeface="+mn-lt"/>
                          <a:hlinkClick r:id="rId4" action="ppaction://hlinksldjump"/>
                        </a:rPr>
                        <a:t>procurement</a:t>
                      </a:r>
                      <a:r>
                        <a:rPr lang="en-GB" sz="1000" b="0" noProof="0" dirty="0">
                          <a:latin typeface="+mn-lt"/>
                        </a:rPr>
                        <a:t> of </a:t>
                      </a:r>
                      <a:r>
                        <a:rPr lang="en-GB" sz="1000" b="0" noProof="0" dirty="0">
                          <a:latin typeface="+mn-lt"/>
                          <a:hlinkClick r:id="rId5" action="ppaction://hlinksldjump"/>
                        </a:rPr>
                        <a:t>renewables</a:t>
                      </a:r>
                      <a:r>
                        <a:rPr lang="en-GB" sz="1000" b="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1010219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2.3. Energy efficiency policy (1 of 4)</a:t>
            </a:r>
          </a:p>
        </p:txBody>
      </p:sp>
      <p:pic>
        <p:nvPicPr>
          <p:cNvPr id="31" name="Picture 30">
            <a:extLst>
              <a:ext uri="{FF2B5EF4-FFF2-40B4-BE49-F238E27FC236}">
                <a16:creationId xmlns:a16="http://schemas.microsoft.com/office/drawing/2014/main" id="{3866F37F-2E97-774D-A8EB-41FB0B0F60A6}"/>
              </a:ext>
            </a:extLst>
          </p:cNvPr>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6DFF3CF0-9F52-D44F-831C-36EBCBED88EF}"/>
              </a:ext>
            </a:extLst>
          </p:cNvPr>
          <p:cNvPicPr>
            <a:picLocks noChangeAspect="1"/>
          </p:cNvPicPr>
          <p:nvPr/>
        </p:nvPicPr>
        <p:blipFill>
          <a:blip r:embed="rId8" cstate="screen">
            <a:duotone>
              <a:schemeClr val="accent3">
                <a:shade val="45000"/>
                <a:satMod val="135000"/>
              </a:schemeClr>
              <a:prstClr val="white"/>
            </a:duotone>
            <a:extLst>
              <a:ext uri="{BEBA8EAE-BF5A-486C-A8C5-ECC9F3942E4B}">
                <a14:imgProps xmlns:a14="http://schemas.microsoft.com/office/drawing/2010/main">
                  <a14:imgLayer r:embed="rId9">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CDA12EE0-E324-EE4C-8946-9CFFCA54D6B2}"/>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B4071CFE-B17D-DB43-94A2-7FA656C542AA}"/>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29163A32-D484-C244-B027-D76C479CF49A}"/>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B153A769-A005-EE4E-BE9A-5C69853A5C55}"/>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47" name="Chevron 46">
            <a:hlinkClick r:id="rId2" action="ppaction://hlinksldjump" highlightClick="1"/>
            <a:extLst>
              <a:ext uri="{FF2B5EF4-FFF2-40B4-BE49-F238E27FC236}">
                <a16:creationId xmlns:a16="http://schemas.microsoft.com/office/drawing/2014/main" id="{D754546A-84E0-524A-8678-43A73F260893}"/>
              </a:ext>
            </a:extLst>
          </p:cNvPr>
          <p:cNvSpPr/>
          <p:nvPr/>
        </p:nvSpPr>
        <p:spPr bwMode="ltGray">
          <a:xfrm>
            <a:off x="234046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2.2. Emissions reduction policy</a:t>
            </a:r>
          </a:p>
        </p:txBody>
      </p:sp>
    </p:spTree>
    <p:extLst>
      <p:ext uri="{BB962C8B-B14F-4D97-AF65-F5344CB8AC3E}">
        <p14:creationId xmlns:p14="http://schemas.microsoft.com/office/powerpoint/2010/main" val="28265711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397269157"/>
              </p:ext>
            </p:extLst>
          </p:nvPr>
        </p:nvGraphicFramePr>
        <p:xfrm>
          <a:off x="450156" y="1620000"/>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pPr marL="0" algn="l" defTabSz="1018705" rtl="0" eaLnBrk="1" latinLnBrk="0" hangingPunct="1"/>
                      <a:r>
                        <a:rPr lang="en-GB" sz="1000" b="1" kern="1200" noProof="0" dirty="0">
                          <a:solidFill>
                            <a:schemeClr val="bg1"/>
                          </a:solidFill>
                          <a:latin typeface="+mn-lt"/>
                          <a:ea typeface="+mj-ea"/>
                          <a:cs typeface="+mj-cs"/>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1018705" rtl="0" eaLnBrk="1" latinLnBrk="0" hangingPunct="1"/>
                      <a:r>
                        <a:rPr lang="en-GB" sz="1000" b="1" kern="1200" noProof="0" dirty="0">
                          <a:solidFill>
                            <a:schemeClr val="bg1"/>
                          </a:solidFill>
                          <a:latin typeface="+mn-lt"/>
                          <a:ea typeface="+mj-ea"/>
                          <a:cs typeface="+mj-cs"/>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1018705" rtl="0" eaLnBrk="1" latinLnBrk="0" hangingPunct="1"/>
                      <a:r>
                        <a:rPr lang="en-GB" sz="1000" b="1" kern="1200" noProof="0" dirty="0">
                          <a:solidFill>
                            <a:schemeClr val="bg1"/>
                          </a:solidFill>
                          <a:latin typeface="+mn-lt"/>
                          <a:ea typeface="+mj-ea"/>
                          <a:cs typeface="+mj-cs"/>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power sector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2" action="ppaction://hlinksldjump"/>
                        </a:rPr>
                        <a:t>planning and forecasting</a:t>
                      </a:r>
                      <a:r>
                        <a:rPr kumimoji="0" lang="en-GB" sz="1000" b="1" i="0" u="none" strike="noStrike" kern="1200" cap="none" spc="0" normalizeH="0" baseline="0" noProof="0" dirty="0">
                          <a:ln>
                            <a:noFill/>
                          </a:ln>
                          <a:solidFill>
                            <a:srgbClr val="FF0000"/>
                          </a:solidFill>
                          <a:effectLst/>
                          <a:uLnTx/>
                          <a:uFillTx/>
                          <a:latin typeface="Arial"/>
                          <a:ea typeface="+mj-ea"/>
                          <a:cs typeface="+mj-cs"/>
                        </a:rPr>
                        <a:t> </a:t>
                      </a:r>
                      <a:r>
                        <a:rPr kumimoji="0" lang="en-GB" sz="1000" b="1" i="0" u="none" strike="noStrike" kern="1200" cap="none" spc="0" normalizeH="0" baseline="0" noProof="0" dirty="0">
                          <a:ln>
                            <a:noFill/>
                          </a:ln>
                          <a:solidFill>
                            <a:prstClr val="black"/>
                          </a:solidFill>
                          <a:effectLst/>
                          <a:uLnTx/>
                          <a:uFillTx/>
                          <a:latin typeface="Arial"/>
                          <a:ea typeface="+mj-ea"/>
                          <a:cs typeface="+mj-cs"/>
                        </a:rPr>
                        <a:t>consistent with any energy efficiency targets?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1890362274"/>
                  </a:ext>
                </a:extLst>
              </a:tr>
              <a:tr h="161533">
                <a:tc>
                  <a:txBody>
                    <a:bodyPr/>
                    <a:lstStyle/>
                    <a:p>
                      <a:pPr marL="171450" indent="-171450">
                        <a:buFont typeface="Arial" panose="020B0604020202020204" pitchFamily="34" charset="0"/>
                        <a:buChar char="•"/>
                      </a:pPr>
                      <a:r>
                        <a:rPr lang="en-GB" sz="1000" b="0" noProof="0" dirty="0">
                          <a:latin typeface="+mn-lt"/>
                        </a:rPr>
                        <a:t>Do the demand assumptions used in system planning incorporate energy efficiency savings consistent with any policies put in place?</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noProof="0" dirty="0">
                          <a:latin typeface="+mn-lt"/>
                        </a:rPr>
                        <a:t> documents obtained do not include detailed information on the demand assumptions made, further information should be requested from the owner of the document on the assumptions made and the extent to which energy efficiency measures were taken into account in the demand assumptions. These assumptions can then be evaluated for consistency with any energy efficiency policy objectives.</a:t>
                      </a:r>
                    </a:p>
                    <a:p>
                      <a:pPr marL="171450" indent="-171450">
                        <a:buFont typeface="Arial" panose="020B0604020202020204" pitchFamily="34" charset="0"/>
                        <a:buChar char="•"/>
                      </a:pPr>
                      <a:r>
                        <a:rPr lang="en-GB" sz="1000" noProof="0" dirty="0">
                          <a:latin typeface="+mn-lt"/>
                        </a:rPr>
                        <a:t>Demand assumptions and assumptions on the results of energy efficiency measures could also be compared against demand forecasts used by other stakeholders, e.g. the system operator (if they are not the owner of the planning process) and/or IPPs.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It is important for policy, planning, and implementation to be consistent. If the demand forecast(s) used for system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b="0" noProof="0" dirty="0">
                          <a:solidFill>
                            <a:srgbClr val="FF0000"/>
                          </a:solidFill>
                          <a:latin typeface="+mn-lt"/>
                        </a:rPr>
                        <a:t> </a:t>
                      </a:r>
                      <a:r>
                        <a:rPr lang="en-GB" sz="1000" b="0" noProof="0" dirty="0">
                          <a:latin typeface="+mn-lt"/>
                        </a:rPr>
                        <a:t>is inconsistent with policy, it might (if the policy objective is realistic and achievable) be appropriate to </a:t>
                      </a:r>
                      <a:r>
                        <a:rPr lang="en-GB" sz="1000" b="1" noProof="0" dirty="0">
                          <a:latin typeface="+mn-lt"/>
                        </a:rPr>
                        <a:t>provide support to revisit the plan and revise key assumptions</a:t>
                      </a:r>
                      <a:r>
                        <a:rPr lang="en-GB" sz="1000" b="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129594055"/>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opportunities to improve energy efficiency through technical improvements to </a:t>
                      </a:r>
                      <a:r>
                        <a:rPr kumimoji="0" lang="en-GB" sz="1000" b="1" i="0" u="none" strike="noStrike" kern="1200" cap="none" spc="0" normalizeH="0" baseline="0" noProof="0" dirty="0">
                          <a:ln>
                            <a:noFill/>
                          </a:ln>
                          <a:solidFill>
                            <a:schemeClr val="tx1"/>
                          </a:solidFill>
                          <a:effectLst/>
                          <a:uLnTx/>
                          <a:uFillTx/>
                          <a:latin typeface="Arial"/>
                          <a:ea typeface="+mj-ea"/>
                          <a:cs typeface="+mj-cs"/>
                        </a:rPr>
                        <a:t>centralised energy infrastructure</a:t>
                      </a:r>
                      <a:r>
                        <a:rPr kumimoji="0" lang="en-GB" sz="1000" b="1" i="0" u="none" strike="noStrike" kern="1200" cap="none" spc="0" normalizeH="0" baseline="0" noProof="0" dirty="0">
                          <a:ln>
                            <a:noFill/>
                          </a:ln>
                          <a:solidFill>
                            <a:prstClr val="black"/>
                          </a:solidFill>
                          <a:effectLst/>
                          <a:uLnTx/>
                          <a:uFillTx/>
                          <a:latin typeface="Arial"/>
                          <a:ea typeface="+mj-ea"/>
                          <a:cs typeface="+mj-cs"/>
                        </a:rPr>
                        <a: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2648597737"/>
                  </a:ext>
                </a:extLst>
              </a:tr>
              <a:tr h="161533">
                <a:tc>
                  <a:txBody>
                    <a:bodyPr/>
                    <a:lstStyle/>
                    <a:p>
                      <a:pPr marL="171450" indent="-171450">
                        <a:buFont typeface="Arial" panose="020B0604020202020204" pitchFamily="34" charset="0"/>
                        <a:buChar char="•"/>
                      </a:pPr>
                      <a:r>
                        <a:rPr lang="en-GB" sz="1000" b="0" noProof="0" dirty="0">
                          <a:latin typeface="+mn-lt"/>
                        </a:rPr>
                        <a:t>Can significant improvements be made to the thermal efficiency of any of the existing thermal power generators?</a:t>
                      </a:r>
                    </a:p>
                    <a:p>
                      <a:pPr marL="171450" indent="-171450">
                        <a:buFont typeface="Arial" panose="020B0604020202020204" pitchFamily="34" charset="0"/>
                        <a:buChar char="•"/>
                      </a:pPr>
                      <a:r>
                        <a:rPr lang="en-GB" sz="1000" b="0" noProof="0" dirty="0">
                          <a:latin typeface="+mn-lt"/>
                        </a:rPr>
                        <a:t>Have any studies been performed to analyse the cost-effectiveness of improvements to the efficiency of existing thermal generation?</a:t>
                      </a:r>
                    </a:p>
                    <a:p>
                      <a:pPr marL="171450" indent="-171450">
                        <a:buFont typeface="Arial" panose="020B0604020202020204" pitchFamily="34" charset="0"/>
                        <a:buChar char="•"/>
                      </a:pPr>
                      <a:r>
                        <a:rPr lang="en-GB" sz="1000" b="0" noProof="0" dirty="0">
                          <a:latin typeface="+mn-lt"/>
                        </a:rPr>
                        <a:t>Similarly, are there efficiency improvements that could be made to </a:t>
                      </a:r>
                      <a:r>
                        <a:rPr lang="en-GB" sz="1000" b="0" noProof="0" dirty="0">
                          <a:latin typeface="+mn-lt"/>
                          <a:hlinkClick r:id="rId3" action="ppaction://hlinksldjump"/>
                        </a:rPr>
                        <a:t>centralised district heating</a:t>
                      </a:r>
                      <a:r>
                        <a:rPr lang="en-GB" sz="1000" b="0" noProof="0" dirty="0">
                          <a:latin typeface="+mn-lt"/>
                        </a:rPr>
                        <a:t> systems?</a:t>
                      </a:r>
                    </a:p>
                    <a:p>
                      <a:pPr marL="171450" indent="-171450">
                        <a:buFont typeface="Arial" panose="020B0604020202020204" pitchFamily="34" charset="0"/>
                        <a:buChar char="•"/>
                      </a:pPr>
                      <a:r>
                        <a:rPr lang="en-GB" sz="1000" b="0" noProof="0" dirty="0">
                          <a:latin typeface="+mn-lt"/>
                        </a:rPr>
                        <a:t>Are there any significant barriers to implementing improvement projects that make economic sense?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Any studies that have been performed on the potential for upstream efficiency improvements are likely to owned by the incumbent utility and/or system operator. Generally, any power generators or district heating systems owned by the private sector are likely to be more efficient (where they are the newest plants on the system and incentive structures in their PPA are well designed).</a:t>
                      </a:r>
                    </a:p>
                    <a:p>
                      <a:pPr marL="171450" indent="-171450">
                        <a:buFont typeface="Arial" panose="020B0604020202020204" pitchFamily="34" charset="0"/>
                        <a:buChar char="•"/>
                      </a:pPr>
                      <a:r>
                        <a:rPr lang="en-GB" sz="1000" noProof="0" dirty="0">
                          <a:latin typeface="+mn-lt"/>
                        </a:rPr>
                        <a:t>Other donors – who may have funded such studies – may also be aware of any work that has been done to evaluate efficiency improvement opportunities.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Improving supply-side efficiency can often be one of the most cost-effective and simplest ways to improve energy efficiency. If there is operational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non-renewable</a:t>
                      </a:r>
                      <a:r>
                        <a:rPr lang="en-GB" sz="1000" b="0" noProof="0" dirty="0">
                          <a:latin typeface="+mn-lt"/>
                        </a:rPr>
                        <a:t> power generation capacity and/or </a:t>
                      </a:r>
                      <a:r>
                        <a:rPr lang="en-GB" sz="1000" b="0" noProof="0" dirty="0">
                          <a:latin typeface="+mn-lt"/>
                          <a:hlinkClick r:id="rId3" action="ppaction://hlinksldjump"/>
                        </a:rPr>
                        <a:t>centralised heating infrastructure</a:t>
                      </a:r>
                      <a:r>
                        <a:rPr lang="en-GB" sz="1000" b="0" noProof="0" dirty="0">
                          <a:latin typeface="+mn-lt"/>
                        </a:rPr>
                        <a:t> that has low thermal efficiency, but there are opportunities for improving that thermal efficiency, </a:t>
                      </a:r>
                      <a:r>
                        <a:rPr lang="en-GB" sz="1000" b="1" noProof="0" dirty="0">
                          <a:latin typeface="+mn-lt"/>
                        </a:rPr>
                        <a:t>technical analysis and economic cost-benefit analysis of the options </a:t>
                      </a:r>
                      <a:r>
                        <a:rPr lang="en-GB" sz="1000" b="0" noProof="0" dirty="0">
                          <a:latin typeface="+mn-lt"/>
                        </a:rPr>
                        <a:t>for investing in such improvements could be provided.</a:t>
                      </a:r>
                    </a:p>
                    <a:p>
                      <a:pPr marL="171450" indent="-171450">
                        <a:buFont typeface="Arial" panose="020B0604020202020204" pitchFamily="34" charset="0"/>
                        <a:buChar char="•"/>
                      </a:pPr>
                      <a:r>
                        <a:rPr lang="en-GB" sz="1000" b="0" noProof="0" dirty="0">
                          <a:latin typeface="+mn-lt"/>
                        </a:rPr>
                        <a:t>Advice might also be provided on the </a:t>
                      </a:r>
                      <a:r>
                        <a:rPr lang="en-GB" sz="1000" b="1" noProof="0" dirty="0">
                          <a:latin typeface="+mn-lt"/>
                        </a:rPr>
                        <a:t>commercial and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5" action="ppaction://hlinksldjump"/>
                        </a:rPr>
                        <a:t>market arrangements </a:t>
                      </a:r>
                      <a:r>
                        <a:rPr lang="en-GB" sz="1000" b="1" noProof="0" dirty="0">
                          <a:latin typeface="+mn-lt"/>
                        </a:rPr>
                        <a:t>for funding these improvements</a:t>
                      </a:r>
                      <a:r>
                        <a:rPr lang="en-GB" sz="1000" b="0" noProof="0" dirty="0">
                          <a:latin typeface="+mn-lt"/>
                        </a:rPr>
                        <a:t>. If the capacity is owned by a state-owned utility, improvements might be made through an Engineering, Procurement and Construction (EPC) arrangement, whereas if improvements are made by a private sector operator there might be a need to re-open pricing clauses in key project agreements.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87731223"/>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2.3. Energy efficiency policy (2 of 4)</a:t>
            </a:r>
          </a:p>
        </p:txBody>
      </p:sp>
      <p:pic>
        <p:nvPicPr>
          <p:cNvPr id="31" name="Picture 30">
            <a:extLst>
              <a:ext uri="{FF2B5EF4-FFF2-40B4-BE49-F238E27FC236}">
                <a16:creationId xmlns:a16="http://schemas.microsoft.com/office/drawing/2014/main" id="{FA391D4F-A52B-634F-A67B-DF1550D8ED64}"/>
              </a:ext>
            </a:extLst>
          </p:cNvPr>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5DE990F3-EC94-B145-8DA1-6FB8370963C0}"/>
              </a:ext>
            </a:extLst>
          </p:cNvPr>
          <p:cNvPicPr>
            <a:picLocks noChangeAspect="1"/>
          </p:cNvPicPr>
          <p:nvPr/>
        </p:nvPicPr>
        <p:blipFill>
          <a:blip r:embed="rId8" cstate="screen">
            <a:duotone>
              <a:schemeClr val="accent3">
                <a:shade val="45000"/>
                <a:satMod val="135000"/>
              </a:schemeClr>
              <a:prstClr val="white"/>
            </a:duotone>
            <a:extLst>
              <a:ext uri="{BEBA8EAE-BF5A-486C-A8C5-ECC9F3942E4B}">
                <a14:imgProps xmlns:a14="http://schemas.microsoft.com/office/drawing/2010/main">
                  <a14:imgLayer r:embed="rId9">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373BBF51-ACCF-8646-A227-3B06511812FE}"/>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6F85448F-83B2-E44F-887D-456C2B4EBB64}"/>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E795733B-03F6-C544-BEE4-F54FDE0C3649}"/>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4B22FB17-F7B9-2541-BDE3-19D80AC02D5E}"/>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50" name="Chevron 49">
            <a:hlinkClick r:id="rId18" action="ppaction://hlinksldjump" highlightClick="1"/>
            <a:extLst>
              <a:ext uri="{FF2B5EF4-FFF2-40B4-BE49-F238E27FC236}">
                <a16:creationId xmlns:a16="http://schemas.microsoft.com/office/drawing/2014/main" id="{3B3AF640-240C-044F-9A83-C5D26D60869F}"/>
              </a:ext>
            </a:extLst>
          </p:cNvPr>
          <p:cNvSpPr/>
          <p:nvPr/>
        </p:nvSpPr>
        <p:spPr bwMode="ltGray">
          <a:xfrm>
            <a:off x="3281264"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2.3. Energy efficiency policy</a:t>
            </a:r>
          </a:p>
        </p:txBody>
      </p:sp>
    </p:spTree>
    <p:extLst>
      <p:ext uri="{BB962C8B-B14F-4D97-AF65-F5344CB8AC3E}">
        <p14:creationId xmlns:p14="http://schemas.microsoft.com/office/powerpoint/2010/main" val="41396940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116433254"/>
              </p:ext>
            </p:extLst>
          </p:nvPr>
        </p:nvGraphicFramePr>
        <p:xfrm>
          <a:off x="450156" y="1620391"/>
          <a:ext cx="9847532" cy="3568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What opportunities exist for energy efficiency savings in industry and commerce?</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95186434"/>
                  </a:ext>
                </a:extLst>
              </a:tr>
              <a:tr h="161533">
                <a:tc>
                  <a:txBody>
                    <a:bodyPr/>
                    <a:lstStyle/>
                    <a:p>
                      <a:pPr marL="171450" indent="-171450">
                        <a:buFont typeface="Arial" panose="020B0604020202020204" pitchFamily="34" charset="0"/>
                        <a:buChar char="•"/>
                      </a:pPr>
                      <a:r>
                        <a:rPr lang="en-GB" sz="1000" b="0" noProof="0" dirty="0">
                          <a:latin typeface="+mn-lt"/>
                        </a:rPr>
                        <a:t>What share of energy demand is from industrial and commercial loads?</a:t>
                      </a:r>
                    </a:p>
                    <a:p>
                      <a:pPr marL="171450" indent="-171450">
                        <a:buFont typeface="Arial" panose="020B0604020202020204" pitchFamily="34" charset="0"/>
                        <a:buChar char="•"/>
                      </a:pPr>
                      <a:r>
                        <a:rPr lang="en-GB" sz="1000" b="0" noProof="0" dirty="0">
                          <a:latin typeface="+mn-lt"/>
                        </a:rPr>
                        <a:t>Have industrial and commercial energy users made significant investments in improving their energy efficiency to date?</a:t>
                      </a:r>
                    </a:p>
                    <a:p>
                      <a:pPr marL="171450" indent="-171450">
                        <a:buFont typeface="Arial" panose="020B0604020202020204" pitchFamily="34" charset="0"/>
                        <a:buChar char="•"/>
                      </a:pPr>
                      <a:r>
                        <a:rPr lang="en-GB" sz="1000" b="0" noProof="0" dirty="0">
                          <a:latin typeface="+mn-lt"/>
                        </a:rPr>
                        <a:t>Do standards for equipment used by large energy users specify minimum energy efficiency requirements?</a:t>
                      </a:r>
                    </a:p>
                    <a:p>
                      <a:pPr marL="171450" indent="-171450">
                        <a:buFont typeface="Arial" panose="020B0604020202020204" pitchFamily="34" charset="0"/>
                        <a:buChar char="•"/>
                      </a:pPr>
                      <a:r>
                        <a:rPr lang="en-GB" sz="1000" b="0" noProof="0" dirty="0">
                          <a:latin typeface="+mn-lt"/>
                        </a:rPr>
                        <a:t>Have any surveys or energy audits been performed to identify savings that could be made?</a:t>
                      </a:r>
                    </a:p>
                    <a:p>
                      <a:pPr marL="171450" indent="-171450">
                        <a:buFont typeface="Arial" panose="020B0604020202020204" pitchFamily="34" charset="0"/>
                        <a:buChar char="•"/>
                      </a:pPr>
                      <a:r>
                        <a:rPr lang="en-GB" sz="1000" b="0" noProof="0" dirty="0">
                          <a:latin typeface="+mn-lt"/>
                        </a:rPr>
                        <a:t>What barriers exist that prevent companies from improving energy efficiency?</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IEA’s energy balance data also provides a high-level breakdown of electricity consumption. </a:t>
                      </a:r>
                      <a:r>
                        <a:rPr lang="en-GB" sz="1000" kern="1200" noProof="0" dirty="0">
                          <a:solidFill>
                            <a:schemeClr val="dk1"/>
                          </a:solidFill>
                          <a:latin typeface="+mn-lt"/>
                          <a:ea typeface="+mj-ea"/>
                          <a:cs typeface="+mj-cs"/>
                        </a:rPr>
                        <a:t>This data can be found at: </a:t>
                      </a:r>
                      <a:r>
                        <a:rPr lang="en-GB" sz="1000" kern="1200" noProof="0" dirty="0">
                          <a:solidFill>
                            <a:schemeClr val="dk1"/>
                          </a:solidFill>
                          <a:latin typeface="+mn-lt"/>
                          <a:ea typeface="+mj-ea"/>
                          <a:cs typeface="+mj-cs"/>
                          <a:hlinkClick r:id="rId2"/>
                        </a:rPr>
                        <a:t>http://www.iea.org/statistics/statisticssearch/report/?country=WORLD&amp;product=electricityandheat&amp;year=2015</a:t>
                      </a:r>
                      <a:r>
                        <a:rPr lang="en-GB" sz="1000" kern="1200" noProof="0" dirty="0">
                          <a:solidFill>
                            <a:schemeClr val="dk1"/>
                          </a:solidFill>
                          <a:latin typeface="+mn-lt"/>
                          <a:ea typeface="+mj-ea"/>
                          <a:cs typeface="+mj-cs"/>
                        </a:rPr>
                        <a:t>.</a:t>
                      </a:r>
                      <a:endParaRPr lang="en-GB" sz="1000" noProof="0" dirty="0">
                        <a:latin typeface="+mn-lt"/>
                      </a:endParaRP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noProof="0" dirty="0">
                          <a:latin typeface="+mn-lt"/>
                        </a:rPr>
                        <a:t>For electricity, the system operator, or the organisation responsible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noProof="0" dirty="0">
                          <a:latin typeface="+mn-lt"/>
                        </a:rPr>
                        <a:t>, may be able to provide a disaggregated analysis of demand.</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noProof="0" dirty="0">
                          <a:solidFill>
                            <a:schemeClr val="dk1"/>
                          </a:solidFill>
                          <a:latin typeface="+mn-lt"/>
                          <a:ea typeface="+mj-ea"/>
                          <a:cs typeface="+mj-cs"/>
                        </a:rPr>
                        <a:t>The energy ministry and/or standards setting bureau should be able to provide details on any energy efficiency consideration in setting standards for industrial equipment and for premises used by businesses.</a:t>
                      </a:r>
                    </a:p>
                    <a:p>
                      <a:pPr marL="171450" indent="-171450">
                        <a:buFont typeface="Arial" panose="020B0604020202020204" pitchFamily="34" charset="0"/>
                        <a:buChar char="•"/>
                      </a:pPr>
                      <a:r>
                        <a:rPr lang="en-GB" sz="1000" noProof="0" dirty="0">
                          <a:latin typeface="+mn-lt"/>
                        </a:rPr>
                        <a:t>Speaking to large industrial and commercial consumers of energy could help identify any energy efficiency actions that they have taken, and any barriers to investments in energy efficiency measures.</a:t>
                      </a:r>
                    </a:p>
                    <a:p>
                      <a:pPr marL="171450" indent="-171450">
                        <a:buFont typeface="Arial" panose="020B0604020202020204" pitchFamily="34" charset="0"/>
                        <a:buChar char="•"/>
                      </a:pPr>
                      <a:r>
                        <a:rPr lang="en-GB" sz="1000" noProof="0" dirty="0">
                          <a:latin typeface="+mn-lt"/>
                        </a:rPr>
                        <a:t>Other donors might have funded, or may be aware of, programmes that have supported energy efficiency measures. Such programmes may provide further evidence of issues that have been faced in the past.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any major barriers to implementing energy efficiency measures are identified, support could be provided to design interventions that help overcome those barriers. That might involve </a:t>
                      </a:r>
                      <a:r>
                        <a:rPr lang="en-GB" sz="1000" b="1" noProof="0" dirty="0">
                          <a:latin typeface="+mn-lt"/>
                        </a:rPr>
                        <a:t>policy or regulatory changes</a:t>
                      </a:r>
                      <a:r>
                        <a:rPr lang="en-GB" sz="1000" b="0" noProof="0" dirty="0">
                          <a:latin typeface="+mn-lt"/>
                        </a:rPr>
                        <a:t>, or designing </a:t>
                      </a:r>
                      <a:r>
                        <a:rPr lang="en-GB" sz="1000" b="1" noProof="0" dirty="0">
                          <a:latin typeface="+mn-lt"/>
                        </a:rPr>
                        <a:t>financing mechanisms for such measures</a:t>
                      </a:r>
                      <a:r>
                        <a:rPr lang="en-GB" sz="1000" b="0" noProof="0" dirty="0">
                          <a:latin typeface="+mn-lt"/>
                        </a:rPr>
                        <a:t>.</a:t>
                      </a:r>
                    </a:p>
                    <a:p>
                      <a:pPr marL="171450" indent="-171450">
                        <a:buFont typeface="Arial" panose="020B0604020202020204" pitchFamily="34" charset="0"/>
                        <a:buChar char="•"/>
                      </a:pPr>
                      <a:r>
                        <a:rPr lang="en-GB" sz="1000" b="0" noProof="0" dirty="0">
                          <a:latin typeface="+mn-lt"/>
                        </a:rPr>
                        <a:t>Where there are no standards for equipment used in industry, support could be provided to the relevant standard setting bureau to </a:t>
                      </a:r>
                      <a:r>
                        <a:rPr lang="en-GB" sz="1000" b="1" noProof="0" dirty="0">
                          <a:latin typeface="+mn-lt"/>
                        </a:rPr>
                        <a:t>develop standards</a:t>
                      </a:r>
                      <a:r>
                        <a:rPr lang="en-GB" sz="1000" b="0" noProof="0" dirty="0">
                          <a:latin typeface="+mn-lt"/>
                        </a:rPr>
                        <a:t> that incorporate appropriate energy efficiency requirements.</a:t>
                      </a:r>
                    </a:p>
                    <a:p>
                      <a:pPr marL="171450" indent="-171450">
                        <a:buFont typeface="Arial" panose="020B0604020202020204" pitchFamily="34" charset="0"/>
                        <a:buChar char="•"/>
                      </a:pPr>
                      <a:r>
                        <a:rPr lang="en-GB" sz="1000" b="0" noProof="0" dirty="0">
                          <a:latin typeface="+mn-lt"/>
                        </a:rPr>
                        <a:t>If financing is the main barrier to energy efficiency measures, support could be provided to </a:t>
                      </a:r>
                      <a:r>
                        <a:rPr lang="en-GB" sz="1000" b="1" noProof="0" dirty="0">
                          <a:latin typeface="+mn-lt"/>
                        </a:rPr>
                        <a:t>design a government-backed financing facility</a:t>
                      </a:r>
                      <a:r>
                        <a:rPr lang="en-GB" sz="1000" b="0" noProof="0" dirty="0">
                          <a:latin typeface="+mn-lt"/>
                        </a:rPr>
                        <a:t> for energy efficiency measures. </a:t>
                      </a:r>
                    </a:p>
                    <a:p>
                      <a:pPr marL="171450" indent="-171450">
                        <a:buFont typeface="Arial" panose="020B0604020202020204" pitchFamily="34" charset="0"/>
                        <a:buChar char="•"/>
                      </a:pPr>
                      <a:r>
                        <a:rPr lang="en-GB" sz="1000" b="0" noProof="0" dirty="0">
                          <a:latin typeface="+mn-lt"/>
                        </a:rPr>
                        <a:t>If there is a lack of evidence over the energy efficiency gains that could be realised, </a:t>
                      </a:r>
                      <a:r>
                        <a:rPr lang="en-GB" sz="1000" b="1" noProof="0" dirty="0">
                          <a:latin typeface="+mn-lt"/>
                        </a:rPr>
                        <a:t>surveys and/or energy audits could be performed </a:t>
                      </a:r>
                      <a:r>
                        <a:rPr lang="en-GB" sz="1000" b="0" noProof="0" dirty="0">
                          <a:latin typeface="+mn-lt"/>
                        </a:rPr>
                        <a:t>to identify where further interventions would be cost-effective.</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95326461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2.3. Energy efficiency policy (3 of 4)</a:t>
            </a:r>
          </a:p>
        </p:txBody>
      </p:sp>
      <p:pic>
        <p:nvPicPr>
          <p:cNvPr id="32" name="Picture 31">
            <a:extLst>
              <a:ext uri="{FF2B5EF4-FFF2-40B4-BE49-F238E27FC236}">
                <a16:creationId xmlns:a16="http://schemas.microsoft.com/office/drawing/2014/main" id="{AD06CFB5-0CFA-9340-96EF-EA0FE2B048DB}"/>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3" name="Picture 32">
            <a:extLst>
              <a:ext uri="{FF2B5EF4-FFF2-40B4-BE49-F238E27FC236}">
                <a16:creationId xmlns:a16="http://schemas.microsoft.com/office/drawing/2014/main" id="{C3FB7C3A-B7E1-5A4F-9470-895B80FDFF68}"/>
              </a:ext>
            </a:extLst>
          </p:cNvPr>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BD3A48BC-9FC8-CD45-BD06-AA42CDAF4E02}"/>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34F4A907-21D6-8B4C-8CE0-5888F721C3C6}"/>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362B3201-7EDA-E646-8185-D9E0256A2E9C}"/>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06A04EFA-E9FC-1B48-90A9-AB47525FB5D3}"/>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50" name="Chevron 49">
            <a:hlinkClick r:id="rId16" action="ppaction://hlinksldjump" highlightClick="1"/>
            <a:extLst>
              <a:ext uri="{FF2B5EF4-FFF2-40B4-BE49-F238E27FC236}">
                <a16:creationId xmlns:a16="http://schemas.microsoft.com/office/drawing/2014/main" id="{3B3AF640-240C-044F-9A83-C5D26D60869F}"/>
              </a:ext>
            </a:extLst>
          </p:cNvPr>
          <p:cNvSpPr/>
          <p:nvPr/>
        </p:nvSpPr>
        <p:spPr bwMode="ltGray">
          <a:xfrm>
            <a:off x="3281264"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2.3. Energy efficiency policy</a:t>
            </a:r>
          </a:p>
        </p:txBody>
      </p:sp>
    </p:spTree>
    <p:extLst>
      <p:ext uri="{BB962C8B-B14F-4D97-AF65-F5344CB8AC3E}">
        <p14:creationId xmlns:p14="http://schemas.microsoft.com/office/powerpoint/2010/main" val="4030874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597E44-D953-4F4E-8B25-203538CAF8A9}"/>
              </a:ext>
            </a:extLst>
          </p:cNvPr>
          <p:cNvSpPr>
            <a:spLocks noGrp="1"/>
          </p:cNvSpPr>
          <p:nvPr>
            <p:ph sz="quarter" idx="10"/>
          </p:nvPr>
        </p:nvSpPr>
        <p:spPr>
          <a:xfrm>
            <a:off x="234132" y="2124447"/>
            <a:ext cx="6264492" cy="4784079"/>
          </a:xfrm>
        </p:spPr>
        <p:txBody>
          <a:bodyPr/>
          <a:lstStyle/>
          <a:p>
            <a:pPr marL="317500" indent="-303213">
              <a:buFont typeface="Arial" panose="020B0604020202020204" pitchFamily="34" charset="0"/>
              <a:buChar char="•"/>
            </a:pPr>
            <a:r>
              <a:rPr lang="en-GB" sz="1100" b="1" i="1" dirty="0"/>
              <a:t>To achieve economic development, universal energy access and climate sustainability</a:t>
            </a:r>
            <a:r>
              <a:rPr lang="en-GB" sz="1100" dirty="0"/>
              <a:t> it is essential that the complex interdependencies within the energy sector, and in the pivotal role it plays across all industries, are considered in full rather than in isolation. </a:t>
            </a:r>
            <a:r>
              <a:rPr lang="en-GB" sz="1100" b="1" i="1" dirty="0"/>
              <a:t>This is the Whole System Approach (WSA).</a:t>
            </a:r>
            <a:r>
              <a:rPr lang="en-GB" sz="1100" dirty="0"/>
              <a:t> The WSA encourages holistic policies to assist national governments to reach Sustainable Development Goal 7 (SDG7), to catalyse inclusive economic development, and to meet commitments such as the Paris Agreement. </a:t>
            </a:r>
          </a:p>
          <a:p>
            <a:pPr marL="317500" indent="-303213">
              <a:buFont typeface="Arial" panose="020B0604020202020204" pitchFamily="34" charset="0"/>
              <a:buChar char="•"/>
            </a:pPr>
            <a:r>
              <a:rPr lang="en-GB" sz="1100" dirty="0"/>
              <a:t>Through applying the WSA, advisers can </a:t>
            </a:r>
            <a:r>
              <a:rPr lang="en-GB" sz="1100" b="1" i="1" dirty="0"/>
              <a:t>better identify the entry points where Official Development Assistance (ODA) can be transformative</a:t>
            </a:r>
            <a:r>
              <a:rPr lang="en-GB" sz="1100" dirty="0"/>
              <a:t>. The WSA supports advisers to better understand, communicate and manage trade-offs across the energy sector for electricity, heating, cooking, cooling, transport, and industrial demand. The WSA enables integration of resilience, low carbon transition, and sustainable impact from the national level through to firms and the most vulnerable households. </a:t>
            </a:r>
          </a:p>
          <a:p>
            <a:pPr marL="317500" indent="-303213">
              <a:buFont typeface="Arial" panose="020B0604020202020204" pitchFamily="34" charset="0"/>
              <a:buChar char="•"/>
            </a:pPr>
            <a:r>
              <a:rPr lang="en-GB" sz="1100" dirty="0"/>
              <a:t>The WSA helps to </a:t>
            </a:r>
            <a:r>
              <a:rPr lang="en-GB" sz="1100" b="1" i="1" dirty="0"/>
              <a:t>maximise impact and manage risks in its energy technical assistance, investments and international influencing</a:t>
            </a:r>
            <a:r>
              <a:rPr lang="en-GB" sz="1100" dirty="0"/>
              <a:t>. Dissemination and use of the WSA methodology, analysis and tools will promote more coherent and effective action to meet the global energy goals and global poverty alleviation.</a:t>
            </a:r>
          </a:p>
          <a:p>
            <a:pPr marL="317500" indent="-303213">
              <a:buFont typeface="Arial" panose="020B0604020202020204" pitchFamily="34" charset="0"/>
              <a:buChar char="•"/>
            </a:pPr>
            <a:endParaRPr lang="en-GB" sz="1100" dirty="0"/>
          </a:p>
        </p:txBody>
      </p:sp>
      <p:sp>
        <p:nvSpPr>
          <p:cNvPr id="3" name="Title 2">
            <a:extLst>
              <a:ext uri="{FF2B5EF4-FFF2-40B4-BE49-F238E27FC236}">
                <a16:creationId xmlns:a16="http://schemas.microsoft.com/office/drawing/2014/main" id="{75AA4C57-D0ED-814A-8BF0-666D2FD6B261}"/>
              </a:ext>
            </a:extLst>
          </p:cNvPr>
          <p:cNvSpPr>
            <a:spLocks noGrp="1"/>
          </p:cNvSpPr>
          <p:nvPr>
            <p:ph type="title"/>
          </p:nvPr>
        </p:nvSpPr>
        <p:spPr/>
        <p:txBody>
          <a:bodyPr/>
          <a:lstStyle/>
          <a:p>
            <a:r>
              <a:rPr lang="en-US" dirty="0"/>
              <a:t>Definition of the Whole System Approach (WSA)</a:t>
            </a:r>
          </a:p>
        </p:txBody>
      </p:sp>
      <p:grpSp>
        <p:nvGrpSpPr>
          <p:cNvPr id="54" name="Group 53">
            <a:extLst>
              <a:ext uri="{FF2B5EF4-FFF2-40B4-BE49-F238E27FC236}">
                <a16:creationId xmlns:a16="http://schemas.microsoft.com/office/drawing/2014/main" id="{3C925830-FA10-4619-8B21-580588128F89}"/>
              </a:ext>
            </a:extLst>
          </p:cNvPr>
          <p:cNvGrpSpPr/>
          <p:nvPr/>
        </p:nvGrpSpPr>
        <p:grpSpPr>
          <a:xfrm>
            <a:off x="6498624" y="1836415"/>
            <a:ext cx="3744416" cy="3540756"/>
            <a:chOff x="360966" y="2526586"/>
            <a:chExt cx="3024336" cy="3024336"/>
          </a:xfrm>
        </p:grpSpPr>
        <p:sp>
          <p:nvSpPr>
            <p:cNvPr id="55" name="Oval 54">
              <a:extLst>
                <a:ext uri="{FF2B5EF4-FFF2-40B4-BE49-F238E27FC236}">
                  <a16:creationId xmlns:a16="http://schemas.microsoft.com/office/drawing/2014/main" id="{1D751ADA-9643-444A-89FD-B773DE527B06}"/>
                </a:ext>
              </a:extLst>
            </p:cNvPr>
            <p:cNvSpPr/>
            <p:nvPr/>
          </p:nvSpPr>
          <p:spPr>
            <a:xfrm>
              <a:off x="360966" y="2526586"/>
              <a:ext cx="3024336" cy="3024336"/>
            </a:xfrm>
            <a:prstGeom prst="ellipse">
              <a:avLst/>
            </a:prstGeom>
            <a:solidFill>
              <a:schemeClr val="accent5">
                <a:lumMod val="20000"/>
                <a:lumOff val="80000"/>
                <a:alpha val="1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9E2F86C-728E-43EB-960D-64498AC086BC}"/>
                </a:ext>
              </a:extLst>
            </p:cNvPr>
            <p:cNvSpPr/>
            <p:nvPr/>
          </p:nvSpPr>
          <p:spPr>
            <a:xfrm>
              <a:off x="1653950" y="3574984"/>
              <a:ext cx="1611086" cy="1611085"/>
            </a:xfrm>
            <a:prstGeom prst="ellipse">
              <a:avLst/>
            </a:prstGeom>
            <a:solidFill>
              <a:srgbClr val="002060">
                <a:alpha val="5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73DFDCDA-4359-4C66-81AE-DB1F47F1DC52}"/>
                </a:ext>
              </a:extLst>
            </p:cNvPr>
            <p:cNvSpPr txBox="1"/>
            <p:nvPr/>
          </p:nvSpPr>
          <p:spPr>
            <a:xfrm>
              <a:off x="1993549" y="4077072"/>
              <a:ext cx="1271487" cy="767293"/>
            </a:xfrm>
            <a:prstGeom prst="rect">
              <a:avLst/>
            </a:prstGeom>
            <a:noFill/>
            <a:ln w="12700">
              <a:noFill/>
            </a:ln>
          </p:spPr>
          <p:txBody>
            <a:bodyPr wrap="square" rtlCol="0">
              <a:spAutoFit/>
            </a:bodyPr>
            <a:lstStyle/>
            <a:p>
              <a:pPr algn="ctr"/>
              <a:r>
                <a:rPr lang="en-GB" sz="1100" b="1" i="1" u="sng" dirty="0">
                  <a:latin typeface="Arial" panose="020B0604020202020204" pitchFamily="34" charset="0"/>
                  <a:cs typeface="Arial" panose="020B0604020202020204" pitchFamily="34" charset="0"/>
                </a:rPr>
                <a:t>Affordable energy access</a:t>
              </a:r>
            </a:p>
            <a:p>
              <a:pPr algn="ctr"/>
              <a:r>
                <a:rPr lang="en-GB" sz="1400" dirty="0">
                  <a:latin typeface="Arial" panose="020B0604020202020204" pitchFamily="34" charset="0"/>
                  <a:cs typeface="Arial" panose="020B0604020202020204" pitchFamily="34" charset="0"/>
                </a:rPr>
                <a:t>that leaves no one behind</a:t>
              </a:r>
            </a:p>
          </p:txBody>
        </p:sp>
        <p:sp>
          <p:nvSpPr>
            <p:cNvPr id="61" name="Oval 60">
              <a:extLst>
                <a:ext uri="{FF2B5EF4-FFF2-40B4-BE49-F238E27FC236}">
                  <a16:creationId xmlns:a16="http://schemas.microsoft.com/office/drawing/2014/main" id="{127BEA0C-7A80-47AC-966F-BD8DE50A476C}"/>
                </a:ext>
              </a:extLst>
            </p:cNvPr>
            <p:cNvSpPr/>
            <p:nvPr/>
          </p:nvSpPr>
          <p:spPr>
            <a:xfrm>
              <a:off x="445636" y="3574984"/>
              <a:ext cx="1611086" cy="1611085"/>
            </a:xfrm>
            <a:prstGeom prst="ellipse">
              <a:avLst/>
            </a:prstGeom>
            <a:solidFill>
              <a:schemeClr val="accent3">
                <a:lumMod val="20000"/>
                <a:lumOff val="80000"/>
                <a:alpha val="23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2CCC5FF8-50E8-481B-AFD6-A7116E65E225}"/>
                </a:ext>
              </a:extLst>
            </p:cNvPr>
            <p:cNvSpPr txBox="1"/>
            <p:nvPr/>
          </p:nvSpPr>
          <p:spPr>
            <a:xfrm>
              <a:off x="602227" y="4020874"/>
              <a:ext cx="1150641" cy="918011"/>
            </a:xfrm>
            <a:prstGeom prst="rect">
              <a:avLst/>
            </a:prstGeom>
            <a:noFill/>
            <a:ln w="12700">
              <a:noFill/>
            </a:ln>
          </p:spPr>
          <p:txBody>
            <a:bodyPr wrap="square" rtlCol="0">
              <a:spAutoFit/>
            </a:bodyPr>
            <a:lstStyle/>
            <a:p>
              <a:pPr algn="ctr"/>
              <a:r>
                <a:rPr lang="en-GB" sz="1100" b="1" i="1" u="sng" dirty="0">
                  <a:latin typeface="Arial" panose="020B0604020202020204" pitchFamily="34" charset="0"/>
                  <a:cs typeface="Arial" panose="020B0604020202020204" pitchFamily="34" charset="0"/>
                </a:rPr>
                <a:t>Clean and sustainable energy</a:t>
              </a:r>
              <a:r>
                <a:rPr lang="en-GB" sz="11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generation and use</a:t>
              </a:r>
            </a:p>
          </p:txBody>
        </p:sp>
        <p:sp>
          <p:nvSpPr>
            <p:cNvPr id="63" name="Oval 62">
              <a:extLst>
                <a:ext uri="{FF2B5EF4-FFF2-40B4-BE49-F238E27FC236}">
                  <a16:creationId xmlns:a16="http://schemas.microsoft.com/office/drawing/2014/main" id="{6504B8F7-EBC1-4674-9ADF-B02940BD948F}"/>
                </a:ext>
              </a:extLst>
            </p:cNvPr>
            <p:cNvSpPr/>
            <p:nvPr/>
          </p:nvSpPr>
          <p:spPr>
            <a:xfrm>
              <a:off x="1072169" y="2538461"/>
              <a:ext cx="1611086" cy="1611085"/>
            </a:xfrm>
            <a:prstGeom prst="ellipse">
              <a:avLst/>
            </a:prstGeom>
            <a:solidFill>
              <a:schemeClr val="accent6">
                <a:lumMod val="20000"/>
                <a:lumOff val="80000"/>
                <a:alpha val="44000"/>
              </a:schemeClr>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55DB1C28-4B7A-4E1C-8072-CA3A3C2A6782}"/>
                </a:ext>
              </a:extLst>
            </p:cNvPr>
            <p:cNvSpPr txBox="1"/>
            <p:nvPr/>
          </p:nvSpPr>
          <p:spPr>
            <a:xfrm>
              <a:off x="1229474" y="2774592"/>
              <a:ext cx="1296914" cy="736084"/>
            </a:xfrm>
            <a:prstGeom prst="rect">
              <a:avLst/>
            </a:prstGeom>
            <a:noFill/>
            <a:ln w="12700">
              <a:noFill/>
              <a:prstDash val="sysDot"/>
            </a:ln>
          </p:spPr>
          <p:txBody>
            <a:bodyPr wrap="square" rtlCol="0">
              <a:spAutoFit/>
            </a:bodyPr>
            <a:lstStyle/>
            <a:p>
              <a:pPr algn="ctr"/>
              <a:r>
                <a:rPr lang="en-GB" sz="1100" b="1" i="1" u="sng" dirty="0">
                  <a:latin typeface="Arial" panose="020B0604020202020204" pitchFamily="34" charset="0"/>
                  <a:cs typeface="Arial" panose="020B0604020202020204" pitchFamily="34" charset="0"/>
                </a:rPr>
                <a:t>Reliable </a:t>
              </a:r>
            </a:p>
            <a:p>
              <a:pPr algn="ctr"/>
              <a:r>
                <a:rPr lang="en-GB" sz="1100" b="1" i="1" u="sng" dirty="0">
                  <a:latin typeface="Arial" panose="020B0604020202020204" pitchFamily="34" charset="0"/>
                  <a:cs typeface="Arial" panose="020B0604020202020204" pitchFamily="34" charset="0"/>
                </a:rPr>
                <a:t>energy</a:t>
              </a:r>
            </a:p>
            <a:p>
              <a:pPr algn="ctr"/>
              <a:r>
                <a:rPr lang="en-GB" sz="1400" dirty="0">
                  <a:latin typeface="Arial" panose="020B0604020202020204" pitchFamily="34" charset="0"/>
                  <a:cs typeface="Arial" panose="020B0604020202020204" pitchFamily="34" charset="0"/>
                </a:rPr>
                <a:t>to drive economic development</a:t>
              </a:r>
            </a:p>
          </p:txBody>
        </p:sp>
      </p:grpSp>
      <p:sp>
        <p:nvSpPr>
          <p:cNvPr id="4" name="TextBox 3">
            <a:extLst>
              <a:ext uri="{FF2B5EF4-FFF2-40B4-BE49-F238E27FC236}">
                <a16:creationId xmlns:a16="http://schemas.microsoft.com/office/drawing/2014/main" id="{C9BE5481-865B-41F0-8CBE-AE059B9EF3AE}"/>
              </a:ext>
            </a:extLst>
          </p:cNvPr>
          <p:cNvSpPr txBox="1"/>
          <p:nvPr/>
        </p:nvSpPr>
        <p:spPr>
          <a:xfrm>
            <a:off x="450157" y="5724847"/>
            <a:ext cx="9643982" cy="1296144"/>
          </a:xfrm>
          <a:prstGeom prst="rect">
            <a:avLst/>
          </a:prstGeom>
          <a:noFill/>
        </p:spPr>
        <p:txBody>
          <a:bodyPr wrap="square" lIns="0" tIns="0" rIns="0" bIns="0" rtlCol="0">
            <a:noAutofit/>
          </a:bodyPr>
          <a:lstStyle/>
          <a:p>
            <a:pPr marL="14287" indent="0"/>
            <a:r>
              <a:rPr lang="en-GB" sz="1100" b="1" dirty="0"/>
              <a:t>The Whole Systems Approach Tool (WSAT) </a:t>
            </a:r>
            <a:r>
              <a:rPr lang="en-GB" sz="1100" dirty="0"/>
              <a:t>is a tool to help advisers to analyse and understand the range of issues within the energy (and associated) sectors, to allow them to take a holistic view on the energy sector and achieve the aims of the WSA. </a:t>
            </a:r>
          </a:p>
          <a:p>
            <a:pPr marL="14287" indent="0"/>
            <a:endParaRPr lang="en-GB" sz="1100" dirty="0"/>
          </a:p>
          <a:p>
            <a:pPr marL="14287" indent="0"/>
            <a:r>
              <a:rPr lang="en-GB" sz="1100" b="1" dirty="0"/>
              <a:t>Scope of the WSAT</a:t>
            </a:r>
          </a:p>
          <a:p>
            <a:pPr marL="14287" indent="0"/>
            <a:r>
              <a:rPr lang="en-GB" sz="1100" dirty="0"/>
              <a:t>The WSAT aims to provide guidance that covers a wide range of activities across the energy sector. However, the wide-ranging nature of the energy sector, and its interactions with a large number of other sectors, means that it is impossible to be exhaustive. Bear this in mind when using the WSAT: are there considerations that are relevant in your context that are not covered in the WSAT? If there are, and if you think those issues might be relevant elsewhere as well, do contact the WSAT team with your suggestions.</a:t>
            </a:r>
          </a:p>
          <a:p>
            <a:pPr>
              <a:spcAft>
                <a:spcPts val="600"/>
              </a:spcAft>
            </a:pPr>
            <a:endParaRPr lang="en-GB" sz="1100" dirty="0"/>
          </a:p>
        </p:txBody>
      </p:sp>
      <p:sp>
        <p:nvSpPr>
          <p:cNvPr id="72" name="Rectangle 71">
            <a:hlinkClick r:id="rId2" action="ppaction://hlinksldjump" highlightClick="1"/>
          </p:cNvPr>
          <p:cNvSpPr/>
          <p:nvPr/>
        </p:nvSpPr>
        <p:spPr bwMode="ltGray">
          <a:xfrm>
            <a:off x="450157" y="15033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Introduction</a:t>
            </a:r>
          </a:p>
        </p:txBody>
      </p:sp>
    </p:spTree>
    <p:extLst>
      <p:ext uri="{BB962C8B-B14F-4D97-AF65-F5344CB8AC3E}">
        <p14:creationId xmlns:p14="http://schemas.microsoft.com/office/powerpoint/2010/main" val="3044072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766910990"/>
              </p:ext>
            </p:extLst>
          </p:nvPr>
        </p:nvGraphicFramePr>
        <p:xfrm>
          <a:off x="450156" y="1620391"/>
          <a:ext cx="9847532" cy="2806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What opportunities exist for energy efficiency savings at the household level?</a:t>
                      </a:r>
                    </a:p>
                  </a:txBody>
                  <a:tcPr marL="45720" marR="45720" marT="36000" marB="36000">
                    <a:lnT w="9525" cap="flat" cmpd="sng" algn="ctr">
                      <a:no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2940964565"/>
                  </a:ext>
                </a:extLst>
              </a:tr>
              <a:tr h="161533">
                <a:tc>
                  <a:txBody>
                    <a:bodyPr/>
                    <a:lstStyle/>
                    <a:p>
                      <a:pPr marL="171450" indent="-171450">
                        <a:buFont typeface="Arial" panose="020B0604020202020204" pitchFamily="34" charset="0"/>
                        <a:buChar char="•"/>
                      </a:pPr>
                      <a:r>
                        <a:rPr lang="en-GB" sz="1000" b="0" noProof="0" dirty="0">
                          <a:latin typeface="+mn-lt"/>
                        </a:rPr>
                        <a:t>What share of energy demand is from households?</a:t>
                      </a:r>
                    </a:p>
                    <a:p>
                      <a:pPr marL="171450" indent="-171450">
                        <a:buFont typeface="Arial" panose="020B0604020202020204" pitchFamily="34" charset="0"/>
                        <a:buChar char="•"/>
                      </a:pPr>
                      <a:r>
                        <a:rPr lang="en-GB" sz="1000" b="0" noProof="0" dirty="0">
                          <a:latin typeface="+mn-lt"/>
                        </a:rPr>
                        <a:t>How energy efficient is the typical household? </a:t>
                      </a:r>
                    </a:p>
                    <a:p>
                      <a:pPr marL="171450" indent="-171450">
                        <a:buFont typeface="Arial" panose="020B0604020202020204" pitchFamily="34" charset="0"/>
                        <a:buChar char="•"/>
                      </a:pPr>
                      <a:r>
                        <a:rPr lang="en-GB" sz="1000" b="0" noProof="0" dirty="0">
                          <a:latin typeface="+mn-lt"/>
                        </a:rPr>
                        <a:t>Are houses well insulated? Do households use efficient lighting?</a:t>
                      </a:r>
                    </a:p>
                    <a:p>
                      <a:pPr marL="171450" indent="-171450">
                        <a:buFont typeface="Arial" panose="020B0604020202020204" pitchFamily="34" charset="0"/>
                        <a:buChar char="•"/>
                      </a:pPr>
                      <a:r>
                        <a:rPr lang="en-GB" sz="1000" b="0" noProof="0" dirty="0">
                          <a:latin typeface="+mn-lt"/>
                        </a:rPr>
                        <a:t>Can efficiencies be gained through using more efficient technologies for significant loads (e.g. using solar geysers for water heating where solar resource is good)?</a:t>
                      </a:r>
                    </a:p>
                    <a:p>
                      <a:pPr marL="171450" indent="-171450">
                        <a:buFont typeface="Arial" panose="020B0604020202020204" pitchFamily="34" charset="0"/>
                        <a:buChar char="•"/>
                      </a:pPr>
                      <a:r>
                        <a:rPr lang="en-GB" sz="1000" b="0" noProof="0" dirty="0">
                          <a:latin typeface="+mn-lt"/>
                        </a:rPr>
                        <a:t>What barriers exist that prevent households from improving energy efficiency?</a:t>
                      </a:r>
                    </a:p>
                    <a:p>
                      <a:pPr marL="171450" indent="-171450">
                        <a:buFont typeface="Arial" panose="020B0604020202020204" pitchFamily="34" charset="0"/>
                        <a:buChar char="•"/>
                      </a:pPr>
                      <a:r>
                        <a:rPr lang="en-GB" sz="1000" b="0" noProof="0" dirty="0">
                          <a:latin typeface="+mn-lt"/>
                        </a:rPr>
                        <a:t>Do product standards define minimum energy efficiency requirements for energy-consuming appliances?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As noted above for commercial and industrial demand, the IEA energy balance data provides a breakdown of energy demand.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Information may be available on the use of energy saving devices, most likely the use of energy efficient lighting.</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Conversations with a sample of domestic customers might help to identify any measures that have either been widely deployed, or which could be deployed across the country’s housing stock.</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energy ministry and/or standards setting bureau should be able to provide details on any energy efficiency consideration in setting standards.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Donors may have funded programmes on energy efficiency and may be able to provide further information on household energy savings from those programmes.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any major barriers to investments in household-level energy efficiency measures are identified, support could be provided to help </a:t>
                      </a:r>
                      <a:r>
                        <a:rPr lang="en-GB" sz="1000" b="1" kern="1200" noProof="0" dirty="0">
                          <a:solidFill>
                            <a:schemeClr val="dk1"/>
                          </a:solidFill>
                          <a:latin typeface="+mn-lt"/>
                          <a:ea typeface="+mj-ea"/>
                          <a:cs typeface="+mj-cs"/>
                        </a:rPr>
                        <a:t>identify and design possible solutions</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Possible policy solutions could include </a:t>
                      </a:r>
                      <a:r>
                        <a:rPr lang="en-GB" sz="1000" b="1" kern="1200" noProof="0" dirty="0">
                          <a:solidFill>
                            <a:schemeClr val="dk1"/>
                          </a:solidFill>
                          <a:latin typeface="+mn-lt"/>
                          <a:ea typeface="+mj-ea"/>
                          <a:cs typeface="+mj-cs"/>
                        </a:rPr>
                        <a:t>tightening product standards </a:t>
                      </a:r>
                      <a:r>
                        <a:rPr lang="en-GB" sz="1000" b="0" kern="1200" noProof="0" dirty="0">
                          <a:solidFill>
                            <a:schemeClr val="dk1"/>
                          </a:solidFill>
                          <a:latin typeface="+mn-lt"/>
                          <a:ea typeface="+mj-ea"/>
                          <a:cs typeface="+mj-cs"/>
                        </a:rPr>
                        <a:t>(i.e. requiring new products to meet certain efficiency requirements), providing </a:t>
                      </a:r>
                      <a:r>
                        <a:rPr lang="en-GB" sz="1000" b="1" kern="1200" noProof="0" dirty="0">
                          <a:solidFill>
                            <a:schemeClr val="dk1"/>
                          </a:solidFill>
                          <a:latin typeface="+mn-lt"/>
                          <a:ea typeface="+mj-ea"/>
                          <a:cs typeface="+mj-cs"/>
                        </a:rPr>
                        <a:t>subsidies to support certain investments </a:t>
                      </a:r>
                      <a:r>
                        <a:rPr lang="en-GB" sz="1000" b="0" kern="1200" noProof="0" dirty="0">
                          <a:solidFill>
                            <a:schemeClr val="dk1"/>
                          </a:solidFill>
                          <a:latin typeface="+mn-lt"/>
                          <a:ea typeface="+mj-ea"/>
                          <a:cs typeface="+mj-cs"/>
                        </a:rPr>
                        <a:t>(e.g. switching to a solar geyser), or designing new solutions to provide </a:t>
                      </a:r>
                      <a:r>
                        <a:rPr lang="en-GB" sz="1000" b="1" kern="1200" noProof="0" dirty="0">
                          <a:solidFill>
                            <a:schemeClr val="dk1"/>
                          </a:solidFill>
                          <a:latin typeface="+mn-lt"/>
                          <a:ea typeface="+mj-ea"/>
                          <a:cs typeface="+mj-cs"/>
                        </a:rPr>
                        <a:t>consumer finance </a:t>
                      </a:r>
                      <a:r>
                        <a:rPr lang="en-GB" sz="1000" b="0" kern="1200" noProof="0" dirty="0">
                          <a:solidFill>
                            <a:schemeClr val="dk1"/>
                          </a:solidFill>
                          <a:latin typeface="+mn-lt"/>
                          <a:ea typeface="+mj-ea"/>
                          <a:cs typeface="+mj-cs"/>
                        </a:rPr>
                        <a:t>for energy efficiency measures.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6478641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2.3. Energy efficiency policy (4 of 4)</a:t>
            </a:r>
          </a:p>
        </p:txBody>
      </p:sp>
      <p:pic>
        <p:nvPicPr>
          <p:cNvPr id="32" name="Picture 31">
            <a:extLst>
              <a:ext uri="{FF2B5EF4-FFF2-40B4-BE49-F238E27FC236}">
                <a16:creationId xmlns:a16="http://schemas.microsoft.com/office/drawing/2014/main" id="{AD06CFB5-0CFA-9340-96EF-EA0FE2B048DB}"/>
              </a:ext>
            </a:extLst>
          </p:cNvPr>
          <p:cNvPicPr>
            <a:picLocks noChangeAspect="1"/>
          </p:cNvPicPr>
          <p:nvPr/>
        </p:nvPicPr>
        <p:blipFill>
          <a:blip r:embed="rId2" cstate="screen">
            <a:duotone>
              <a:schemeClr val="accent3">
                <a:shade val="45000"/>
                <a:satMod val="135000"/>
              </a:schemeClr>
              <a:prstClr val="white"/>
            </a:duotone>
            <a:extLst>
              <a:ext uri="{BEBA8EAE-BF5A-486C-A8C5-ECC9F3942E4B}">
                <a14:imgProps xmlns:a14="http://schemas.microsoft.com/office/drawing/2010/main">
                  <a14:imgLayer r:embed="rId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3" name="Picture 32">
            <a:extLst>
              <a:ext uri="{FF2B5EF4-FFF2-40B4-BE49-F238E27FC236}">
                <a16:creationId xmlns:a16="http://schemas.microsoft.com/office/drawing/2014/main" id="{C3FB7C3A-B7E1-5A4F-9470-895B80FDFF68}"/>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BD3A48BC-9FC8-CD45-BD06-AA42CDAF4E02}"/>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34F4A907-21D6-8B4C-8CE0-5888F721C3C6}"/>
              </a:ext>
            </a:extLst>
          </p:cNvPr>
          <p:cNvPicPr>
            <a:picLocks noChangeAspect="1"/>
          </p:cNvPicPr>
          <p:nvPr/>
        </p:nvPicPr>
        <p:blipFill>
          <a:blip r:embed="rId8" cstate="screen">
            <a:duotone>
              <a:schemeClr val="accent3">
                <a:shade val="45000"/>
                <a:satMod val="135000"/>
              </a:schemeClr>
              <a:prstClr val="white"/>
            </a:duotone>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362B3201-7EDA-E646-8185-D9E0256A2E9C}"/>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06A04EFA-E9FC-1B48-90A9-AB47525FB5D3}"/>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50" name="Chevron 49">
            <a:hlinkClick r:id="rId14" action="ppaction://hlinksldjump" highlightClick="1"/>
            <a:extLst>
              <a:ext uri="{FF2B5EF4-FFF2-40B4-BE49-F238E27FC236}">
                <a16:creationId xmlns:a16="http://schemas.microsoft.com/office/drawing/2014/main" id="{3B3AF640-240C-044F-9A83-C5D26D60869F}"/>
              </a:ext>
            </a:extLst>
          </p:cNvPr>
          <p:cNvSpPr/>
          <p:nvPr/>
        </p:nvSpPr>
        <p:spPr bwMode="ltGray">
          <a:xfrm>
            <a:off x="3281264"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2.3. Energy efficiency policy</a:t>
            </a:r>
          </a:p>
        </p:txBody>
      </p:sp>
    </p:spTree>
    <p:extLst>
      <p:ext uri="{BB962C8B-B14F-4D97-AF65-F5344CB8AC3E}">
        <p14:creationId xmlns:p14="http://schemas.microsoft.com/office/powerpoint/2010/main" val="28671067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26149980"/>
              </p:ext>
            </p:extLst>
          </p:nvPr>
        </p:nvGraphicFramePr>
        <p:xfrm>
          <a:off x="450267" y="1620391"/>
          <a:ext cx="9847422" cy="5539200"/>
        </p:xfrm>
        <a:graphic>
          <a:graphicData uri="http://schemas.openxmlformats.org/drawingml/2006/table">
            <a:tbl>
              <a:tblPr firstRow="1" bandRow="1">
                <a:tableStyleId>{69D073F8-1565-44D7-B386-08B59EADF2EE}</a:tableStyleId>
              </a:tblPr>
              <a:tblGrid>
                <a:gridCol w="2995413">
                  <a:extLst>
                    <a:ext uri="{9D8B030D-6E8A-4147-A177-3AD203B41FA5}">
                      <a16:colId xmlns:a16="http://schemas.microsoft.com/office/drawing/2014/main" val="1185580737"/>
                    </a:ext>
                  </a:extLst>
                </a:gridCol>
                <a:gridCol w="3482169">
                  <a:extLst>
                    <a:ext uri="{9D8B030D-6E8A-4147-A177-3AD203B41FA5}">
                      <a16:colId xmlns:a16="http://schemas.microsoft.com/office/drawing/2014/main" val="3218333923"/>
                    </a:ext>
                  </a:extLst>
                </a:gridCol>
                <a:gridCol w="3369840">
                  <a:extLst>
                    <a:ext uri="{9D8B030D-6E8A-4147-A177-3AD203B41FA5}">
                      <a16:colId xmlns:a16="http://schemas.microsoft.com/office/drawing/2014/main" val="3673603649"/>
                    </a:ext>
                  </a:extLst>
                </a:gridCol>
              </a:tblGrid>
              <a:tr h="230400">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620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Does the country have a formal industrial development strategy?</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3366743465"/>
                  </a:ext>
                </a:extLst>
              </a:tr>
              <a:tr h="711142">
                <a:tc>
                  <a:txBody>
                    <a:bodyPr/>
                    <a:lstStyle/>
                    <a:p>
                      <a:pPr marL="171450" indent="-171450">
                        <a:buFont typeface="Arial" panose="020B0604020202020204" pitchFamily="34" charset="0"/>
                        <a:buChar char="•"/>
                      </a:pPr>
                      <a:r>
                        <a:rPr lang="en-GB" sz="1000" b="0" noProof="0" dirty="0">
                          <a:latin typeface="+mn-lt"/>
                        </a:rPr>
                        <a:t>If there is a strategy, is it credible? Is it used as point of reference by a wide range of public and private sector stakeholders?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If there is a Ministry of Economy, or equivalent, any industrial development strategy is most likely to be owned by them.</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If the strategy is widely referenced, most government departments, including the energy ministry, are likely to be aware of the strategy.</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N/A</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953122639"/>
                  </a:ext>
                </a:extLst>
              </a:tr>
              <a:tr h="16620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Is it proposed (whether through a formal strategy or not) that energy intensive sectors have a significant role in the economy in the near future?</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1"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2316033111"/>
                  </a:ext>
                </a:extLst>
              </a:tr>
              <a:tr h="820130">
                <a:tc>
                  <a:txBody>
                    <a:bodyPr/>
                    <a:lstStyle/>
                    <a:p>
                      <a:pPr marL="171450" indent="-171450">
                        <a:buFont typeface="Arial" panose="020B0604020202020204" pitchFamily="34" charset="0"/>
                        <a:buChar char="•"/>
                      </a:pPr>
                      <a:r>
                        <a:rPr lang="en-GB" sz="1000" b="0" noProof="0" dirty="0">
                          <a:latin typeface="+mn-lt"/>
                        </a:rPr>
                        <a:t>Does the industrial development strategy show energy intensive sectors (manufacturing, industrial processes, mining) growing significantly?</a:t>
                      </a:r>
                    </a:p>
                    <a:p>
                      <a:pPr marL="171450" indent="-171450">
                        <a:buFont typeface="Arial" panose="020B0604020202020204" pitchFamily="34" charset="0"/>
                        <a:buChar char="•"/>
                      </a:pPr>
                      <a:r>
                        <a:rPr lang="en-GB" sz="1000" b="0" noProof="0" dirty="0">
                          <a:latin typeface="+mn-lt"/>
                        </a:rPr>
                        <a:t>Does the strategy make reference to the electricity supply required to serve those industries?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Ministry of Economy, or other owner of the industrial plan, should be able to provide details on the sectors where growth is expected.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Ideally, the industrial strategy will have been prepared in collaboration with other ministries, including Energy, so that key considerations such as electricity supply are included in the plan.</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The growth of certain sectors will depend heavily on the reliability and quality of energy supply. If there has been no coordination with energy sector stakeholders during preparation of the industrial strategy, support might be required in </a:t>
                      </a:r>
                      <a:r>
                        <a:rPr lang="en-GB" sz="1000" b="1" kern="1200" noProof="0" dirty="0">
                          <a:solidFill>
                            <a:schemeClr val="dk1"/>
                          </a:solidFill>
                          <a:latin typeface="+mn-lt"/>
                          <a:ea typeface="+mj-ea"/>
                          <a:cs typeface="+mj-cs"/>
                        </a:rPr>
                        <a:t>analysing the implications for the energy sector of delivering the plan.</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847293671"/>
                  </a:ext>
                </a:extLst>
              </a:tr>
              <a:tr h="16620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Is industrial planning consistent with any energy sector planning?</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583277252"/>
                  </a:ext>
                </a:extLst>
              </a:tr>
              <a:tr h="1692037">
                <a:tc>
                  <a:txBody>
                    <a:bodyPr/>
                    <a:lstStyle/>
                    <a:p>
                      <a:pPr marL="171450" indent="-171450">
                        <a:buFont typeface="Arial" panose="020B0604020202020204" pitchFamily="34" charset="0"/>
                        <a:buChar char="•"/>
                      </a:pPr>
                      <a:r>
                        <a:rPr lang="en-GB" sz="1000" b="0" noProof="0" dirty="0">
                          <a:latin typeface="+mn-lt"/>
                        </a:rPr>
                        <a:t>Does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b="0" noProof="0" dirty="0">
                          <a:latin typeface="+mn-lt"/>
                        </a:rPr>
                        <a:t> for the energy sector incorporate demand growth projections that are consistent with the industrial plan?</a:t>
                      </a:r>
                    </a:p>
                    <a:p>
                      <a:pPr marL="171450" indent="-171450">
                        <a:buFont typeface="Arial" panose="020B0604020202020204" pitchFamily="34" charset="0"/>
                        <a:buChar char="•"/>
                      </a:pPr>
                      <a:r>
                        <a:rPr lang="en-GB" sz="1000" b="0" noProof="0" dirty="0">
                          <a:latin typeface="+mn-lt"/>
                        </a:rPr>
                        <a:t>Does detailed network planning consider the likely location of industrial loads? Is the location of any planned industrial zones taken into consideration, for example?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Conversations with the respective owners of the industrial development strategy and energy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kern="1200" noProof="0" dirty="0">
                          <a:solidFill>
                            <a:schemeClr val="dk1"/>
                          </a:solidFill>
                          <a:latin typeface="+mn-lt"/>
                          <a:ea typeface="+mj-ea"/>
                          <a:cs typeface="+mj-cs"/>
                        </a:rPr>
                        <a:t> should help to identify any inconsistencies between the two.</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 particular, it will be important to understand how the demand assumption used in planning is derived.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It may also be useful to understand how the preparation of the electricity sector plan considers uncertainty in demand assumptions. For example, there may be significant uncertainty over the rate at which a particular energy intensive sector of the economy grows.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 addition to the demand growth assumption, network planners should be able to provide details of how their work considers the location of new industrial hubs and plants.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Without coordination there is a risk of wasted spend, both in the energy sector and in other infrastructure required to support industrial growth.</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there is little or no consistency between the industrial strategy and energy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b="0" kern="1200" noProof="0" dirty="0">
                          <a:solidFill>
                            <a:schemeClr val="dk1"/>
                          </a:solidFill>
                          <a:latin typeface="+mn-lt"/>
                          <a:ea typeface="+mj-ea"/>
                          <a:cs typeface="+mj-cs"/>
                        </a:rPr>
                        <a:t>, support could be provided to the organisation responsible for the energy sector plan to </a:t>
                      </a:r>
                      <a:r>
                        <a:rPr lang="en-GB" sz="1000" b="1" kern="1200" noProof="0" dirty="0">
                          <a:solidFill>
                            <a:schemeClr val="dk1"/>
                          </a:solidFill>
                          <a:latin typeface="+mn-lt"/>
                          <a:ea typeface="+mj-ea"/>
                          <a:cs typeface="+mj-cs"/>
                        </a:rPr>
                        <a:t>improve processes </a:t>
                      </a:r>
                      <a:r>
                        <a:rPr lang="en-GB" sz="1000" b="0" kern="1200" noProof="0" dirty="0">
                          <a:solidFill>
                            <a:schemeClr val="dk1"/>
                          </a:solidFill>
                          <a:latin typeface="+mn-lt"/>
                          <a:ea typeface="+mj-ea"/>
                          <a:cs typeface="+mj-cs"/>
                        </a:rPr>
                        <a:t>to ensure that industrial planning projections are incorporated into the sector plan, and that these inputs are regularly refreshed and challenged.</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 industrial plan is not credible, or if there is a high degree of uncertainty over the plan, support could be provided to help network planners in particular </a:t>
                      </a:r>
                      <a:r>
                        <a:rPr lang="en-GB" sz="1000" b="1" kern="1200" noProof="0" dirty="0">
                          <a:solidFill>
                            <a:schemeClr val="dk1"/>
                          </a:solidFill>
                          <a:latin typeface="+mn-lt"/>
                          <a:ea typeface="+mj-ea"/>
                          <a:cs typeface="+mj-cs"/>
                        </a:rPr>
                        <a:t>design a response that maximises optionality </a:t>
                      </a:r>
                      <a:r>
                        <a:rPr lang="en-GB" sz="1000" b="0" kern="1200" noProof="0" dirty="0">
                          <a:solidFill>
                            <a:schemeClr val="dk1"/>
                          </a:solidFill>
                          <a:latin typeface="+mn-lt"/>
                          <a:ea typeface="+mj-ea"/>
                          <a:cs typeface="+mj-cs"/>
                        </a:rPr>
                        <a:t>and focuses on no-regret or low-regret near-term investments.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2842900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2.4. Industrial development strategy</a:t>
            </a:r>
          </a:p>
        </p:txBody>
      </p:sp>
      <p:pic>
        <p:nvPicPr>
          <p:cNvPr id="31" name="Picture 30">
            <a:extLst>
              <a:ext uri="{FF2B5EF4-FFF2-40B4-BE49-F238E27FC236}">
                <a16:creationId xmlns:a16="http://schemas.microsoft.com/office/drawing/2014/main" id="{09125C16-005E-C442-B326-8C1EE0E90965}"/>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72BAA4A3-F0E5-FB42-8843-F1CFBC0DDFB5}"/>
              </a:ext>
            </a:extLst>
          </p:cNvPr>
          <p:cNvPicPr>
            <a:picLocks noChangeAspect="1"/>
          </p:cNvPicPr>
          <p:nvPr/>
        </p:nvPicPr>
        <p:blipFill>
          <a:blip r:embed="rId5" cstate="screen">
            <a:duotone>
              <a:schemeClr val="accent3">
                <a:shade val="45000"/>
                <a:satMod val="135000"/>
              </a:schemeClr>
              <a:prstClr val="white"/>
            </a:duotone>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8A911DCC-58C8-634F-ADCE-B02E9636144D}"/>
              </a:ext>
            </a:extLst>
          </p:cNvPr>
          <p:cNvPicPr>
            <a:picLocks noChangeAspect="1"/>
          </p:cNvPicPr>
          <p:nvPr/>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4C2F0DC9-BA71-EF49-BC5B-5054860AD0B1}"/>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B8BD49B8-F51F-694C-8B42-7429483DF039}"/>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ED58EB61-A8D1-EF44-990A-DCF8A61EF820}"/>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47" name="Chevron 46">
            <a:hlinkClick r:id="rId15" action="ppaction://hlinksldjump" highlightClick="1"/>
            <a:extLst>
              <a:ext uri="{FF2B5EF4-FFF2-40B4-BE49-F238E27FC236}">
                <a16:creationId xmlns:a16="http://schemas.microsoft.com/office/drawing/2014/main" id="{3B1BCFB2-CCBA-0744-8C7D-3943684508A5}"/>
              </a:ext>
            </a:extLst>
          </p:cNvPr>
          <p:cNvSpPr/>
          <p:nvPr/>
        </p:nvSpPr>
        <p:spPr bwMode="ltGray">
          <a:xfrm>
            <a:off x="4222068"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2.4. Industrial strategy</a:t>
            </a:r>
          </a:p>
        </p:txBody>
      </p:sp>
    </p:spTree>
    <p:extLst>
      <p:ext uri="{BB962C8B-B14F-4D97-AF65-F5344CB8AC3E}">
        <p14:creationId xmlns:p14="http://schemas.microsoft.com/office/powerpoint/2010/main" val="912079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717842291"/>
              </p:ext>
            </p:extLst>
          </p:nvPr>
        </p:nvGraphicFramePr>
        <p:xfrm>
          <a:off x="450156" y="1620391"/>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an energy sector regulator, or are regulatory functions carried out by the ministry responsible for energy?</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649037995"/>
                  </a:ext>
                </a:extLst>
              </a:tr>
              <a:tr h="161533">
                <a:tc>
                  <a:txBody>
                    <a:bodyPr/>
                    <a:lstStyle/>
                    <a:p>
                      <a:pPr marL="171450" indent="-171450">
                        <a:buFont typeface="Arial" panose="020B0604020202020204" pitchFamily="34" charset="0"/>
                        <a:buChar char="•"/>
                      </a:pPr>
                      <a:r>
                        <a:rPr lang="en-GB" sz="1000" b="0" noProof="0" dirty="0">
                          <a:latin typeface="+mn-lt"/>
                        </a:rPr>
                        <a:t>Has a separate regulator been set up?</a:t>
                      </a:r>
                    </a:p>
                    <a:p>
                      <a:pPr marL="171450" indent="-171450">
                        <a:buFont typeface="Arial" panose="020B0604020202020204" pitchFamily="34" charset="0"/>
                        <a:buChar char="•"/>
                      </a:pPr>
                      <a:r>
                        <a:rPr lang="en-GB" sz="1000" b="0" noProof="0" dirty="0">
                          <a:latin typeface="+mn-lt"/>
                        </a:rPr>
                        <a:t>Is the role of that regulator well-defined, and enshrined in legislation?</a:t>
                      </a:r>
                    </a:p>
                    <a:p>
                      <a:pPr marL="171450" indent="-171450">
                        <a:buFont typeface="Arial" panose="020B0604020202020204" pitchFamily="34" charset="0"/>
                        <a:buChar char="•"/>
                      </a:pPr>
                      <a:r>
                        <a:rPr lang="en-GB" sz="1000" b="0" noProof="0" dirty="0">
                          <a:latin typeface="+mn-lt"/>
                        </a:rPr>
                        <a:t>Is the regulatory independent of government?</a:t>
                      </a:r>
                    </a:p>
                    <a:p>
                      <a:pPr marL="171450" indent="-171450">
                        <a:buFont typeface="Arial" panose="020B0604020202020204" pitchFamily="34" charset="0"/>
                        <a:buChar char="•"/>
                      </a:pPr>
                      <a:r>
                        <a:rPr lang="en-GB" sz="1000" b="0" noProof="0" dirty="0">
                          <a:latin typeface="+mn-lt"/>
                        </a:rPr>
                        <a:t>Who appoints the regulator / board members to the regulator?</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Any energy sector regulator is likely in the first instance to have been established through primary legislation. The ministry responsible for energy should be able to provide guidance on the legal framework for any regulator. Ideally this legislation should be accessible on either the ministry’s or regulator’s website.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ministry and/or regulator should be able to provide information on how the institution is governed, for example the appointment of board members. This should again be defined in the relevant legislation.</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a wide range of energy sector stakeholders should also highlight any concerns about governance at the regulator. For example, speak to companies reliant on the regulator for tariff decisions, or for approval of key commercial agreements.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The existence of an independent and capable energy regulator can be important to ensure that the day-to-day running of the sector is consistent with government policy, but free from political interference.</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no energy sector regulator has been established, technical assistance could be provided to help </a:t>
                      </a:r>
                      <a:r>
                        <a:rPr lang="en-GB" sz="1000" b="1" kern="1200" noProof="0" dirty="0">
                          <a:solidFill>
                            <a:schemeClr val="dk1"/>
                          </a:solidFill>
                          <a:latin typeface="+mn-lt"/>
                          <a:ea typeface="+mj-ea"/>
                          <a:cs typeface="+mj-cs"/>
                        </a:rPr>
                        <a:t>set up a regulator</a:t>
                      </a:r>
                      <a:r>
                        <a:rPr lang="en-GB" sz="1000" b="0" kern="1200" noProof="0" dirty="0">
                          <a:solidFill>
                            <a:schemeClr val="dk1"/>
                          </a:solidFill>
                          <a:latin typeface="+mn-lt"/>
                          <a:ea typeface="+mj-ea"/>
                          <a:cs typeface="+mj-cs"/>
                        </a:rPr>
                        <a:t>, and to develop the supporting legislative framework to govern the regulator.</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there is a regulator, but specific concerns are raised about the independence of the regulator, targeted assistance could </a:t>
                      </a:r>
                      <a:r>
                        <a:rPr lang="en-GB" sz="1000" b="1" kern="1200" noProof="0" dirty="0">
                          <a:solidFill>
                            <a:schemeClr val="dk1"/>
                          </a:solidFill>
                          <a:latin typeface="+mn-lt"/>
                          <a:ea typeface="+mj-ea"/>
                          <a:cs typeface="+mj-cs"/>
                        </a:rPr>
                        <a:t>analyse the governance issues </a:t>
                      </a:r>
                      <a:r>
                        <a:rPr lang="en-GB" sz="1000" b="0" kern="1200" noProof="0" dirty="0">
                          <a:solidFill>
                            <a:schemeClr val="dk1"/>
                          </a:solidFill>
                          <a:latin typeface="+mn-lt"/>
                          <a:ea typeface="+mj-ea"/>
                          <a:cs typeface="+mj-cs"/>
                        </a:rPr>
                        <a:t>that need to be addressed, and advise on any </a:t>
                      </a:r>
                      <a:r>
                        <a:rPr lang="en-GB" sz="1000" b="1" kern="1200" noProof="0" dirty="0">
                          <a:solidFill>
                            <a:schemeClr val="dk1"/>
                          </a:solidFill>
                          <a:latin typeface="+mn-lt"/>
                          <a:ea typeface="+mj-ea"/>
                          <a:cs typeface="+mj-cs"/>
                        </a:rPr>
                        <a:t>changes that need to be made to the legislative framework </a:t>
                      </a:r>
                      <a:r>
                        <a:rPr lang="en-GB" sz="1000" b="0" kern="1200" noProof="0" dirty="0">
                          <a:solidFill>
                            <a:schemeClr val="dk1"/>
                          </a:solidFill>
                          <a:latin typeface="+mn-lt"/>
                          <a:ea typeface="+mj-ea"/>
                          <a:cs typeface="+mj-cs"/>
                        </a:rPr>
                        <a:t>that governs the regulator.</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95312263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is the regulator’s role with respect to awarding market participants the right to operate, through licencing?</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3584841518"/>
                  </a:ext>
                </a:extLst>
              </a:tr>
              <a:tr h="161533">
                <a:tc>
                  <a:txBody>
                    <a:bodyPr/>
                    <a:lstStyle/>
                    <a:p>
                      <a:pPr marL="171450" indent="-171450">
                        <a:buFont typeface="Arial" panose="020B0604020202020204" pitchFamily="34" charset="0"/>
                        <a:buChar char="•"/>
                      </a:pPr>
                      <a:r>
                        <a:rPr lang="en-GB" sz="1000" b="0" noProof="0" dirty="0">
                          <a:latin typeface="+mn-lt"/>
                        </a:rPr>
                        <a:t>Are there standard form licences that are publicly available and in line with international norms?</a:t>
                      </a:r>
                    </a:p>
                    <a:p>
                      <a:pPr marL="171450" indent="-171450">
                        <a:buFont typeface="Arial" panose="020B0604020202020204" pitchFamily="34" charset="0"/>
                        <a:buChar char="•"/>
                      </a:pPr>
                      <a:r>
                        <a:rPr lang="en-GB" sz="1000" b="0" noProof="0" dirty="0">
                          <a:latin typeface="+mn-lt"/>
                        </a:rPr>
                        <a:t>Is the regulator the only organisation that is able to issue licences?</a:t>
                      </a:r>
                    </a:p>
                    <a:p>
                      <a:pPr marL="171450" indent="-171450">
                        <a:buFont typeface="Arial" panose="020B0604020202020204" pitchFamily="34" charset="0"/>
                        <a:buChar char="•"/>
                      </a:pPr>
                      <a:r>
                        <a:rPr lang="en-GB" sz="1000" b="0" noProof="0" dirty="0">
                          <a:latin typeface="+mn-lt"/>
                        </a:rPr>
                        <a:t>Are there restrictions on the number of licences that can be issued?</a:t>
                      </a:r>
                    </a:p>
                    <a:p>
                      <a:pPr marL="171450" indent="-171450">
                        <a:buFont typeface="Arial" panose="020B0604020202020204" pitchFamily="34" charset="0"/>
                        <a:buChar char="•"/>
                      </a:pPr>
                      <a:r>
                        <a:rPr lang="en-GB" sz="1000" b="0" noProof="0" dirty="0">
                          <a:latin typeface="+mn-lt"/>
                        </a:rPr>
                        <a:t>Is the process for obtaining a licence well defined and transparent?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Ideally, standard licence terms should be defined and available from the regulator’s website.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If not, check with the regulator and/or energy ministry whether such terms are available elsewhere.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For the electricity sub-sector, the process for awarding licences is likely to depend 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market design</a:t>
                      </a:r>
                      <a:r>
                        <a:rPr lang="en-GB" sz="1000" kern="1200" noProof="0" dirty="0">
                          <a:solidFill>
                            <a:schemeClr val="dk1"/>
                          </a:solidFill>
                          <a:latin typeface="+mn-lt"/>
                          <a:ea typeface="+mj-ea"/>
                          <a:cs typeface="+mj-cs"/>
                        </a:rPr>
                        <a:t>. In a market where most generation is procured through tenders, licences might be awarded after the tender (this might be included in an Implementation Agreement), whereas in a completely liberalised market a licence might be acquired early on in project development.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1" kern="1200" noProof="0" dirty="0">
                          <a:solidFill>
                            <a:schemeClr val="dk1"/>
                          </a:solidFill>
                          <a:latin typeface="+mn-lt"/>
                          <a:ea typeface="+mj-ea"/>
                          <a:cs typeface="+mj-cs"/>
                        </a:rPr>
                        <a:t>Transparency on licencing processes and terms</a:t>
                      </a:r>
                      <a:r>
                        <a:rPr lang="en-GB" sz="1000" b="0" kern="1200" noProof="0" dirty="0">
                          <a:solidFill>
                            <a:schemeClr val="dk1"/>
                          </a:solidFill>
                          <a:latin typeface="+mn-lt"/>
                          <a:ea typeface="+mj-ea"/>
                          <a:cs typeface="+mj-cs"/>
                        </a:rPr>
                        <a:t> can help improve investor confidence in the sector, which might result in more competition and improved pricing where the private sector participates.</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standardised licences have not been developed, support could be provided to the regulator to </a:t>
                      </a:r>
                      <a:r>
                        <a:rPr lang="en-GB" sz="1000" b="1" kern="1200" noProof="0" dirty="0">
                          <a:solidFill>
                            <a:schemeClr val="dk1"/>
                          </a:solidFill>
                          <a:latin typeface="+mn-lt"/>
                          <a:ea typeface="+mj-ea"/>
                          <a:cs typeface="+mj-cs"/>
                        </a:rPr>
                        <a:t>develop standardised licences </a:t>
                      </a:r>
                      <a:r>
                        <a:rPr lang="en-GB" sz="1000" b="0" kern="1200" noProof="0" dirty="0">
                          <a:solidFill>
                            <a:schemeClr val="dk1"/>
                          </a:solidFill>
                          <a:latin typeface="+mn-lt"/>
                          <a:ea typeface="+mj-ea"/>
                          <a:cs typeface="+mj-cs"/>
                        </a:rPr>
                        <a:t>and to make sure that these are then publicly available, for example on the regulator’s website.</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 process for obtaining a licence is not clear, support to </a:t>
                      </a:r>
                      <a:r>
                        <a:rPr lang="en-GB" sz="1000" b="1" kern="1200" noProof="0" dirty="0">
                          <a:solidFill>
                            <a:schemeClr val="dk1"/>
                          </a:solidFill>
                          <a:latin typeface="+mn-lt"/>
                          <a:ea typeface="+mj-ea"/>
                          <a:cs typeface="+mj-cs"/>
                        </a:rPr>
                        <a:t>prepare more public information </a:t>
                      </a:r>
                      <a:r>
                        <a:rPr lang="en-GB" sz="1000" b="0" kern="1200" noProof="0" dirty="0">
                          <a:solidFill>
                            <a:schemeClr val="dk1"/>
                          </a:solidFill>
                          <a:latin typeface="+mn-lt"/>
                          <a:ea typeface="+mj-ea"/>
                          <a:cs typeface="+mj-cs"/>
                        </a:rPr>
                        <a:t>on these processes could be provided. This should be consistent with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market design</a:t>
                      </a:r>
                      <a:r>
                        <a:rPr lang="en-GB" sz="1000" b="0" kern="1200" noProof="0" dirty="0">
                          <a:solidFill>
                            <a:schemeClr val="dk1"/>
                          </a:solidFill>
                          <a:latin typeface="+mn-lt"/>
                          <a:ea typeface="+mj-ea"/>
                          <a:cs typeface="+mj-cs"/>
                        </a:rPr>
                        <a:t>; for example, for electricity the market might allow for the participation of multiple generators, but only one transmission licence can be issued.</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2842900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2.5. Role of regulation (1 of 5)</a:t>
            </a:r>
          </a:p>
        </p:txBody>
      </p:sp>
      <p:pic>
        <p:nvPicPr>
          <p:cNvPr id="31" name="Picture 30">
            <a:extLst>
              <a:ext uri="{FF2B5EF4-FFF2-40B4-BE49-F238E27FC236}">
                <a16:creationId xmlns:a16="http://schemas.microsoft.com/office/drawing/2014/main" id="{9A9E218B-B61C-8C41-94B1-F494258E4C6C}"/>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DED9D25A-7FFE-D445-A011-894CACA5A267}"/>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0345FC41-C007-8F4C-B304-FC851A14644D}"/>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EFB21C42-E3D3-5144-88D1-FA30C6B568C2}"/>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A2F8CEA9-9219-1B47-ADCE-61A2950B939F}"/>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7F424FD6-CAFD-2045-A81C-634CA8D3DBBB}"/>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5" action="ppaction://hlinksldjump" highlightClick="1"/>
            <a:extLst>
              <a:ext uri="{FF2B5EF4-FFF2-40B4-BE49-F238E27FC236}">
                <a16:creationId xmlns:a16="http://schemas.microsoft.com/office/drawing/2014/main" id="{5D530D66-3AD0-7B46-AC4B-343CB96B017E}"/>
              </a:ext>
            </a:extLst>
          </p:cNvPr>
          <p:cNvSpPr/>
          <p:nvPr/>
        </p:nvSpPr>
        <p:spPr bwMode="ltGray">
          <a:xfrm>
            <a:off x="5162872"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2.5. Role of regulation</a:t>
            </a:r>
          </a:p>
        </p:txBody>
      </p:sp>
    </p:spTree>
    <p:extLst>
      <p:ext uri="{BB962C8B-B14F-4D97-AF65-F5344CB8AC3E}">
        <p14:creationId xmlns:p14="http://schemas.microsoft.com/office/powerpoint/2010/main" val="531421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377827152"/>
              </p:ext>
            </p:extLst>
          </p:nvPr>
        </p:nvGraphicFramePr>
        <p:xfrm>
          <a:off x="450156" y="1620391"/>
          <a:ext cx="9847532" cy="3568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the regulator have a role in defining and/or approving the commercial terms agreed between parties operating in the sector?</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14714843"/>
                  </a:ext>
                </a:extLst>
              </a:tr>
              <a:tr h="161533">
                <a:tc>
                  <a:txBody>
                    <a:bodyPr/>
                    <a:lstStyle/>
                    <a:p>
                      <a:pPr marL="171450" indent="-171450">
                        <a:buFont typeface="Arial" panose="020B0604020202020204" pitchFamily="34" charset="0"/>
                        <a:buChar char="•"/>
                      </a:pPr>
                      <a:r>
                        <a:rPr lang="en-GB" sz="1000" b="0" noProof="0" dirty="0">
                          <a:latin typeface="+mn-lt"/>
                        </a:rPr>
                        <a:t>Has the regulator developed a model PPA for power generation, or any other key model agreements for the sector? Are market participants allowed to deviate from such model agreements?</a:t>
                      </a:r>
                    </a:p>
                    <a:p>
                      <a:pPr marL="171450" indent="-171450">
                        <a:buFont typeface="Arial" panose="020B0604020202020204" pitchFamily="34" charset="0"/>
                        <a:buChar char="•"/>
                      </a:pPr>
                      <a:r>
                        <a:rPr lang="en-GB" sz="1000" b="0" noProof="0" dirty="0">
                          <a:latin typeface="+mn-lt"/>
                        </a:rPr>
                        <a:t>Do key agreements (such as PPAs) have to be formally approved by the regulator before they are signed?</a:t>
                      </a:r>
                    </a:p>
                    <a:p>
                      <a:pPr marL="171450" indent="-171450">
                        <a:buFont typeface="Arial" panose="020B0604020202020204" pitchFamily="34" charset="0"/>
                        <a:buChar char="•"/>
                      </a:pPr>
                      <a:r>
                        <a:rPr lang="en-GB" sz="1000" b="0" noProof="0" dirty="0">
                          <a:latin typeface="+mn-lt"/>
                        </a:rPr>
                        <a:t>Which parts of the value chain does price regulation, or economic regulation, extend to?</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regulator’s role in setting / approving the commercial terms </a:t>
                      </a:r>
                      <a:r>
                        <a:rPr lang="en-GB" sz="1000" b="0" kern="1200" noProof="0" dirty="0">
                          <a:solidFill>
                            <a:schemeClr val="dk1"/>
                          </a:solidFill>
                          <a:latin typeface="+mn-lt"/>
                          <a:ea typeface="+mj-ea"/>
                          <a:cs typeface="+mj-cs"/>
                        </a:rPr>
                        <a:t>and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market arrangements </a:t>
                      </a:r>
                      <a:r>
                        <a:rPr lang="en-GB" sz="1000" b="0" kern="1200" noProof="0" dirty="0">
                          <a:solidFill>
                            <a:schemeClr val="dk1"/>
                          </a:solidFill>
                          <a:latin typeface="+mn-lt"/>
                          <a:ea typeface="+mj-ea"/>
                          <a:cs typeface="+mj-cs"/>
                        </a:rPr>
                        <a:t>through which electricity is bought and sold will generally depend on the amount of competition in the market, which itself will be a function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design</a:t>
                      </a:r>
                      <a:r>
                        <a:rPr lang="en-GB" sz="1000" b="0" kern="1200" noProof="0" dirty="0">
                          <a:solidFill>
                            <a:schemeClr val="dk1"/>
                          </a:solidFill>
                          <a:latin typeface="+mn-lt"/>
                          <a:ea typeface="+mj-ea"/>
                          <a:cs typeface="+mj-cs"/>
                        </a:rPr>
                        <a:t>. In a highly competitive market, less regulation will be required as competition itself should result in companies seeking to maximise cost savings. Conversely, regulated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market arrangements </a:t>
                      </a:r>
                      <a:r>
                        <a:rPr lang="en-GB" sz="1000" b="0" kern="1200" noProof="0" dirty="0">
                          <a:solidFill>
                            <a:schemeClr val="dk1"/>
                          </a:solidFill>
                          <a:latin typeface="+mn-lt"/>
                          <a:ea typeface="+mj-ea"/>
                          <a:cs typeface="+mj-cs"/>
                        </a:rPr>
                        <a:t>are required where a single party has a monopoly (for example the owners </a:t>
                      </a:r>
                      <a:r>
                        <a:rPr lang="en-GB" sz="1000" kern="1200" noProof="0" dirty="0">
                          <a:solidFill>
                            <a:schemeClr val="dk1"/>
                          </a:solidFill>
                          <a:latin typeface="+mn-lt"/>
                          <a:ea typeface="+mj-ea"/>
                          <a:cs typeface="+mj-cs"/>
                        </a:rPr>
                        <a:t>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network infrastructure</a:t>
                      </a:r>
                      <a:r>
                        <a:rPr lang="en-GB" sz="100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regulator should be able to provide an overview of which parts of the value chain are subject to economic regulation, and how this regulation is implemented.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Sometimes the regulator might define standardised agreements that either have to be used, or are optional, with the aim to try to standardise the commercial terms used in the market.</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a range of sector stakeholders will help to highlight any specific concerns about economic regulation of the sector.</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There may be benefits to </a:t>
                      </a:r>
                      <a:r>
                        <a:rPr lang="en-GB" sz="1000" b="1" kern="1200" noProof="0" dirty="0">
                          <a:solidFill>
                            <a:schemeClr val="dk1"/>
                          </a:solidFill>
                          <a:latin typeface="+mn-lt"/>
                          <a:ea typeface="+mj-ea"/>
                          <a:cs typeface="+mj-cs"/>
                        </a:rPr>
                        <a:t>developing and publishing standardised key commercial agreements </a:t>
                      </a:r>
                      <a:r>
                        <a:rPr lang="en-GB" sz="1000" b="0" kern="1200" noProof="0" dirty="0">
                          <a:solidFill>
                            <a:schemeClr val="dk1"/>
                          </a:solidFill>
                          <a:latin typeface="+mn-lt"/>
                          <a:ea typeface="+mj-ea"/>
                          <a:cs typeface="+mj-cs"/>
                        </a:rPr>
                        <a:t>for use in the sector to improve transparency, especially where a country is going through the early stages of introducing opportunities for private sector participation. </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The benefits might be reduced if the energy sector is more liberalised and different private sector </a:t>
                      </a:r>
                      <a:r>
                        <a:rPr lang="en-GB" sz="1000" b="1" kern="1200" noProof="0" dirty="0">
                          <a:solidFill>
                            <a:schemeClr val="dk1"/>
                          </a:solidFill>
                          <a:latin typeface="+mn-lt"/>
                          <a:ea typeface="+mj-ea"/>
                          <a:cs typeface="+mj-cs"/>
                        </a:rPr>
                        <a:t>market participants may be free to agree their own terms</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 regulator is seeking to </a:t>
                      </a:r>
                      <a:r>
                        <a:rPr lang="en-GB" sz="1000" b="1" kern="1200" noProof="0" dirty="0">
                          <a:solidFill>
                            <a:schemeClr val="dk1"/>
                          </a:solidFill>
                          <a:latin typeface="+mn-lt"/>
                          <a:ea typeface="+mj-ea"/>
                          <a:cs typeface="+mj-cs"/>
                        </a:rPr>
                        <a:t>standardise commercial terms </a:t>
                      </a:r>
                      <a:r>
                        <a:rPr lang="en-GB" sz="1000" b="0" kern="1200" noProof="0" dirty="0">
                          <a:solidFill>
                            <a:schemeClr val="dk1"/>
                          </a:solidFill>
                          <a:latin typeface="+mn-lt"/>
                          <a:ea typeface="+mj-ea"/>
                          <a:cs typeface="+mj-cs"/>
                        </a:rPr>
                        <a:t>in a particular part of the value chain (e.g. the PPAs used by independent generators), support could be provided in the </a:t>
                      </a:r>
                      <a:r>
                        <a:rPr lang="en-GB" sz="1000" b="1" kern="1200" noProof="0" dirty="0">
                          <a:solidFill>
                            <a:schemeClr val="dk1"/>
                          </a:solidFill>
                          <a:latin typeface="+mn-lt"/>
                          <a:ea typeface="+mj-ea"/>
                          <a:cs typeface="+mj-cs"/>
                        </a:rPr>
                        <a:t>preparation of standardised agreements </a:t>
                      </a:r>
                      <a:r>
                        <a:rPr lang="en-GB" sz="1000" b="0" kern="1200" noProof="0" dirty="0">
                          <a:solidFill>
                            <a:schemeClr val="dk1"/>
                          </a:solidFill>
                          <a:latin typeface="+mn-lt"/>
                          <a:ea typeface="+mj-ea"/>
                          <a:cs typeface="+mj-cs"/>
                        </a:rPr>
                        <a:t>to be used in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procurement</a:t>
                      </a:r>
                      <a:r>
                        <a:rPr lang="en-GB" sz="1000" b="0"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of new energy infrastructure.</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any specific issues are noted with respect to the economic regulation of the sector (for example, if tariffs are set at a level that undermines the financial viability of the utility), technical assistance could be provided to </a:t>
                      </a:r>
                      <a:r>
                        <a:rPr lang="en-GB" sz="1000" b="1" kern="1200" noProof="0" dirty="0">
                          <a:solidFill>
                            <a:schemeClr val="dk1"/>
                          </a:solidFill>
                          <a:latin typeface="+mn-lt"/>
                          <a:ea typeface="+mj-ea"/>
                          <a:cs typeface="+mj-cs"/>
                        </a:rPr>
                        <a:t>develop appropriate regulation, processes, or agreements </a:t>
                      </a:r>
                      <a:r>
                        <a:rPr lang="en-GB" sz="1000" b="0" kern="1200" noProof="0" dirty="0">
                          <a:solidFill>
                            <a:schemeClr val="dk1"/>
                          </a:solidFill>
                          <a:latin typeface="+mn-lt"/>
                          <a:ea typeface="+mj-ea"/>
                          <a:cs typeface="+mj-cs"/>
                        </a:rPr>
                        <a:t>to resolve these issues.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972984171"/>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2.5. Role of regulation (2 of 5)</a:t>
            </a:r>
          </a:p>
        </p:txBody>
      </p:sp>
      <p:pic>
        <p:nvPicPr>
          <p:cNvPr id="31" name="Picture 30">
            <a:extLst>
              <a:ext uri="{FF2B5EF4-FFF2-40B4-BE49-F238E27FC236}">
                <a16:creationId xmlns:a16="http://schemas.microsoft.com/office/drawing/2014/main" id="{C10D1563-2070-4C4C-8F4D-B9E1BA0EE01E}"/>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291A5D67-EF2E-764F-9782-D19B0FCECA53}"/>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B576DA47-88B3-2640-987C-AD7C602D1CD2}"/>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1D26DEA3-178A-704B-B758-20AA2F40247A}"/>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C4C4535C-633B-1D47-A1B9-5D7D81B8FE69}"/>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6" action="ppaction://hlinksldjump" highlightClick="1"/>
            <a:extLst>
              <a:ext uri="{FF2B5EF4-FFF2-40B4-BE49-F238E27FC236}">
                <a16:creationId xmlns:a16="http://schemas.microsoft.com/office/drawing/2014/main" id="{5D530D66-3AD0-7B46-AC4B-343CB96B017E}"/>
              </a:ext>
            </a:extLst>
          </p:cNvPr>
          <p:cNvSpPr/>
          <p:nvPr/>
        </p:nvSpPr>
        <p:spPr bwMode="ltGray">
          <a:xfrm>
            <a:off x="5162872"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2.5. Role of regulation</a:t>
            </a:r>
          </a:p>
        </p:txBody>
      </p:sp>
    </p:spTree>
    <p:extLst>
      <p:ext uri="{BB962C8B-B14F-4D97-AF65-F5344CB8AC3E}">
        <p14:creationId xmlns:p14="http://schemas.microsoft.com/office/powerpoint/2010/main" val="62648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360626195"/>
              </p:ext>
            </p:extLst>
          </p:nvPr>
        </p:nvGraphicFramePr>
        <p:xfrm>
          <a:off x="450156" y="1620391"/>
          <a:ext cx="9847532" cy="5245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is the regulator’s role with respect to setting tariffs?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61501913"/>
                  </a:ext>
                </a:extLst>
              </a:tr>
              <a:tr h="161533">
                <a:tc>
                  <a:txBody>
                    <a:bodyPr/>
                    <a:lstStyle/>
                    <a:p>
                      <a:pPr marL="171450" indent="-171450">
                        <a:buFont typeface="Arial" panose="020B0604020202020204" pitchFamily="34" charset="0"/>
                        <a:buChar char="•"/>
                      </a:pPr>
                      <a:r>
                        <a:rPr lang="en-GB" sz="1000" b="0" noProof="0" dirty="0">
                          <a:latin typeface="+mn-lt"/>
                        </a:rPr>
                        <a:t>In which parts of the value chain does the regulator set and/or approve tariffs? Is this role focused on end-user retail tariffs, or does the regulator also approve wholesale pricing? Does the regulator only cover electricity, or does it also cover other energy sub-sectors such as natural gas or </a:t>
                      </a:r>
                      <a:r>
                        <a:rPr lang="en-GB" sz="1000" b="0" noProof="0" dirty="0">
                          <a:latin typeface="+mn-lt"/>
                          <a:hlinkClick r:id="rId2" action="ppaction://hlinksldjump"/>
                        </a:rPr>
                        <a:t>centralised heating</a:t>
                      </a:r>
                      <a:r>
                        <a:rPr lang="en-GB" sz="1000" b="0" noProof="0" dirty="0">
                          <a:latin typeface="+mn-lt"/>
                        </a:rPr>
                        <a:t>?</a:t>
                      </a:r>
                    </a:p>
                    <a:p>
                      <a:pPr marL="171450" indent="-171450">
                        <a:buFont typeface="Arial" panose="020B0604020202020204" pitchFamily="34" charset="0"/>
                        <a:buChar char="•"/>
                      </a:pPr>
                      <a:r>
                        <a:rPr lang="en-GB" sz="1000" b="0" noProof="0" dirty="0">
                          <a:latin typeface="+mn-lt"/>
                        </a:rPr>
                        <a:t>Does the regulator set or approve tariffs on a cost-reflective basis? Is the utility / are companies operating in the sector financially viable? How does this vary across different sub-sectors?</a:t>
                      </a:r>
                    </a:p>
                    <a:p>
                      <a:pPr marL="171450" indent="-171450">
                        <a:buFont typeface="Arial" panose="020B0604020202020204" pitchFamily="34" charset="0"/>
                        <a:buChar char="•"/>
                      </a:pPr>
                      <a:r>
                        <a:rPr lang="en-GB" sz="1000" b="0" noProof="0" dirty="0">
                          <a:latin typeface="+mn-lt"/>
                        </a:rPr>
                        <a:t>Are tariffs updated regularly to reflect changes in the underlying utility cost base?</a:t>
                      </a:r>
                    </a:p>
                    <a:p>
                      <a:pPr marL="171450" indent="-171450">
                        <a:buFont typeface="Arial" panose="020B0604020202020204" pitchFamily="34" charset="0"/>
                        <a:buChar char="•"/>
                      </a:pPr>
                      <a:r>
                        <a:rPr lang="en-GB" sz="1000" b="0" noProof="0" dirty="0">
                          <a:latin typeface="+mn-lt"/>
                        </a:rPr>
                        <a:t>Are decisions on tariff approvals subject to any political interference?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extent to which the regulator sets and/or approved tariffs in the sector is again likely to be heavily dependent on the level of competition and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design</a:t>
                      </a:r>
                      <a:r>
                        <a:rPr lang="en-GB" sz="1000" kern="1200" noProof="0" dirty="0">
                          <a:solidFill>
                            <a:srgbClr val="FF0000"/>
                          </a:solidFill>
                          <a:latin typeface="+mn-lt"/>
                          <a:ea typeface="+mj-ea"/>
                          <a:cs typeface="+mj-cs"/>
                        </a:rPr>
                        <a:t> </a:t>
                      </a:r>
                      <a:r>
                        <a:rPr lang="en-GB" sz="1000" kern="1200" noProof="0" dirty="0">
                          <a:solidFill>
                            <a:schemeClr val="dk1"/>
                          </a:solidFill>
                          <a:latin typeface="+mn-lt"/>
                          <a:ea typeface="+mj-ea"/>
                          <a:cs typeface="+mj-cs"/>
                        </a:rPr>
                        <a:t>in place. For example, in a competitive tender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a:t>
                      </a:r>
                      <a:r>
                        <a:rPr lang="en-GB" sz="1000" kern="1200" noProof="0" dirty="0">
                          <a:solidFill>
                            <a:schemeClr val="dk1"/>
                          </a:solidFill>
                          <a:latin typeface="+mn-lt"/>
                          <a:ea typeface="+mj-ea"/>
                          <a:cs typeface="+mj-cs"/>
                        </a:rPr>
                        <a:t> power generation prices will be set through the tender, but for a monopoly distribution business, the regulator will be more heavily involved.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Where tariffs are regulated, there should be a clearly defined tariff calculation methodology, that is available in the public domain, ideally on the regulator’s website.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As well as the formula for determining tariffs, the frequency with which tariffs are updated (for example to reflect changes in the utility’s underlying cost base) should also be clearly defined and should be supportive of maintaining the financial viability of the sector.</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Tariff approvals, along with the rationale for any decisions, should also ideally be published.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Discussions with a wide range of sector stakeholders should help to identify any concerns over tariff regulation, the implementation of this regulation, and the ability to set cost-reflective or financially sustainable tariffs.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lenders and financiers will also help to indicate the extent to which issues noted in tariff regulation, and the implementation of tariff regulation, undermine the bankability of projects in the energy sector.</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Clarity on tariff regulation can be critical to investor confidence and therefore to </a:t>
                      </a:r>
                      <a:r>
                        <a:rPr lang="en-GB" sz="1000" b="1" kern="1200" noProof="0" dirty="0">
                          <a:solidFill>
                            <a:schemeClr val="dk1"/>
                          </a:solidFill>
                          <a:latin typeface="+mn-lt"/>
                          <a:ea typeface="+mj-ea"/>
                          <a:cs typeface="+mj-cs"/>
                        </a:rPr>
                        <a:t>encouraging private sector participation</a:t>
                      </a:r>
                      <a:r>
                        <a:rPr lang="en-GB" sz="1000" b="0" kern="1200" noProof="0" dirty="0">
                          <a:solidFill>
                            <a:schemeClr val="dk1"/>
                          </a:solidFill>
                          <a:latin typeface="+mn-lt"/>
                          <a:ea typeface="+mj-ea"/>
                          <a:cs typeface="+mj-cs"/>
                        </a:rPr>
                        <a:t> in the sector. </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there is no clearly defined methodology or formula for regulated tariffs, </a:t>
                      </a:r>
                      <a:r>
                        <a:rPr lang="en-GB" sz="1000" b="1" kern="1200" noProof="0" dirty="0">
                          <a:solidFill>
                            <a:schemeClr val="dk1"/>
                          </a:solidFill>
                          <a:latin typeface="+mn-lt"/>
                          <a:ea typeface="+mj-ea"/>
                          <a:cs typeface="+mj-cs"/>
                        </a:rPr>
                        <a:t>support could be provided to develop these methodologies</a:t>
                      </a:r>
                      <a:r>
                        <a:rPr lang="en-GB" sz="1000" b="0" kern="1200" noProof="0" dirty="0">
                          <a:solidFill>
                            <a:schemeClr val="dk1"/>
                          </a:solidFill>
                          <a:latin typeface="+mn-lt"/>
                          <a:ea typeface="+mj-ea"/>
                          <a:cs typeface="+mj-cs"/>
                        </a:rPr>
                        <a:t>. It will be important to check that methodologies are consistent with any constraints imposed in the existing legislative framework for regulation in the sector. This might include consideration of whether </a:t>
                      </a:r>
                      <a:r>
                        <a:rPr lang="en-GB" sz="1000" b="0" kern="1200" noProof="0" dirty="0">
                          <a:solidFill>
                            <a:schemeClr val="dk1"/>
                          </a:solidFill>
                          <a:latin typeface="+mn-lt"/>
                          <a:ea typeface="+mj-ea"/>
                          <a:cs typeface="+mj-cs"/>
                          <a:hlinkClick r:id="rId5" action="ppaction://hlinksldjump"/>
                        </a:rPr>
                        <a:t>cross-subsidies</a:t>
                      </a:r>
                      <a:r>
                        <a:rPr lang="en-GB" sz="1000" b="0" kern="1200" noProof="0" dirty="0">
                          <a:solidFill>
                            <a:schemeClr val="dk1"/>
                          </a:solidFill>
                          <a:latin typeface="+mn-lt"/>
                          <a:ea typeface="+mj-ea"/>
                          <a:cs typeface="+mj-cs"/>
                        </a:rPr>
                        <a:t> should exist between different categories of customer and/or different consumption bands. Ideally any new methodologies should be published and available to the general public.</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tariffs are only updated intermittently and utilities have struggled to pass through changes in their cost base, </a:t>
                      </a:r>
                      <a:r>
                        <a:rPr lang="en-GB" sz="1000" b="1" kern="1200" noProof="0" dirty="0">
                          <a:solidFill>
                            <a:schemeClr val="dk1"/>
                          </a:solidFill>
                          <a:latin typeface="+mn-lt"/>
                          <a:ea typeface="+mj-ea"/>
                          <a:cs typeface="+mj-cs"/>
                        </a:rPr>
                        <a:t>clear processes for tariff reviews and updates could be defined</a:t>
                      </a:r>
                      <a:r>
                        <a:rPr lang="en-GB" sz="1000" b="0" kern="1200" noProof="0" dirty="0">
                          <a:solidFill>
                            <a:schemeClr val="dk1"/>
                          </a:solidFill>
                          <a:latin typeface="+mn-lt"/>
                          <a:ea typeface="+mj-ea"/>
                          <a:cs typeface="+mj-cs"/>
                        </a:rPr>
                        <a:t>, with a focus on the financial viability of companies and institutions operating in the sector. Clear guidance should be provided on the timetable according to which these reviews take place.</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Where tariffs are not cost reflective and political interference is a major obstacle to tariff reform, attempts could be made to </a:t>
                      </a:r>
                      <a:r>
                        <a:rPr lang="en-GB" sz="1000" b="1" kern="1200" noProof="0" dirty="0">
                          <a:solidFill>
                            <a:schemeClr val="dk1"/>
                          </a:solidFill>
                          <a:latin typeface="+mn-lt"/>
                          <a:ea typeface="+mj-ea"/>
                          <a:cs typeface="+mj-cs"/>
                        </a:rPr>
                        <a:t>influence the debate and make the case for a more financially sustainable energy sector</a:t>
                      </a:r>
                      <a:r>
                        <a:rPr lang="en-GB" sz="1000" b="0" kern="1200" noProof="0" dirty="0">
                          <a:solidFill>
                            <a:schemeClr val="dk1"/>
                          </a:solidFill>
                          <a:latin typeface="+mn-lt"/>
                          <a:ea typeface="+mj-ea"/>
                          <a:cs typeface="+mj-cs"/>
                        </a:rPr>
                        <a:t>. Support might be gained for more targeted support for example, through </a:t>
                      </a:r>
                      <a:r>
                        <a:rPr lang="en-GB" sz="1000" b="0" kern="1200" noProof="0" dirty="0">
                          <a:solidFill>
                            <a:srgbClr val="FF0000"/>
                          </a:solidFill>
                          <a:latin typeface="+mn-lt"/>
                          <a:ea typeface="+mj-ea"/>
                          <a:cs typeface="+mj-cs"/>
                          <a:hlinkClick r:id="rId5" action="ppaction://hlinksldjump"/>
                        </a:rPr>
                        <a:t>incentives and cross subsidies</a:t>
                      </a:r>
                      <a:r>
                        <a:rPr lang="en-GB" sz="1000" b="0"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for new connections, off-grid solutions, and energy consumption for the poorest consumers. This could be a more efficient than a blanket subsidy that can be regressive and mostly benefits the well off.</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2921997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2.5. Role of regulation (3 of 5)</a:t>
            </a:r>
          </a:p>
        </p:txBody>
      </p:sp>
      <p:pic>
        <p:nvPicPr>
          <p:cNvPr id="32" name="Picture 31">
            <a:extLst>
              <a:ext uri="{FF2B5EF4-FFF2-40B4-BE49-F238E27FC236}">
                <a16:creationId xmlns:a16="http://schemas.microsoft.com/office/drawing/2014/main" id="{C950AEF3-187B-9B41-AD4C-BCF55EF4539A}"/>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3" name="Picture 32">
            <a:extLst>
              <a:ext uri="{FF2B5EF4-FFF2-40B4-BE49-F238E27FC236}">
                <a16:creationId xmlns:a16="http://schemas.microsoft.com/office/drawing/2014/main" id="{EEE9BCA1-9D8F-894B-B9CB-1B2FB211BE4F}"/>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9512A6FB-215F-D54B-A4B7-004BD358F9B8}"/>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85484ECA-A823-2449-9382-1D1292636CBB}"/>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AFBBAC80-1DB0-6447-B4CF-DCEBF41CBF9B}"/>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DEA3C23E-4030-EB43-AABF-E61D289E3D7C}"/>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52" name="Chevron 51">
            <a:hlinkClick r:id="rId18" action="ppaction://hlinksldjump" highlightClick="1"/>
            <a:extLst>
              <a:ext uri="{FF2B5EF4-FFF2-40B4-BE49-F238E27FC236}">
                <a16:creationId xmlns:a16="http://schemas.microsoft.com/office/drawing/2014/main" id="{5D530D66-3AD0-7B46-AC4B-343CB96B017E}"/>
              </a:ext>
            </a:extLst>
          </p:cNvPr>
          <p:cNvSpPr/>
          <p:nvPr/>
        </p:nvSpPr>
        <p:spPr bwMode="ltGray">
          <a:xfrm>
            <a:off x="5162872"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2.5. Role of regulation</a:t>
            </a:r>
          </a:p>
        </p:txBody>
      </p:sp>
    </p:spTree>
    <p:extLst>
      <p:ext uri="{BB962C8B-B14F-4D97-AF65-F5344CB8AC3E}">
        <p14:creationId xmlns:p14="http://schemas.microsoft.com/office/powerpoint/2010/main" val="11971791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628642779"/>
              </p:ext>
            </p:extLst>
          </p:nvPr>
        </p:nvGraphicFramePr>
        <p:xfrm>
          <a:off x="450156" y="1620000"/>
          <a:ext cx="9847532" cy="5550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is the regulator’s role with respect to setting the allowed revenues for owners of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2" action="ppaction://hlinksldjump"/>
                        </a:rPr>
                        <a:t>network infrastructure</a:t>
                      </a:r>
                      <a:r>
                        <a:rPr kumimoji="0" lang="en-GB" sz="1000" b="1" i="0" u="none" strike="noStrike" kern="1200" cap="none" spc="0" normalizeH="0" baseline="0" noProof="0" dirty="0">
                          <a:ln>
                            <a:noFill/>
                          </a:ln>
                          <a:solidFill>
                            <a:prstClr val="black"/>
                          </a:solidFill>
                          <a:effectLst/>
                          <a:uLnTx/>
                          <a:uFillTx/>
                          <a:latin typeface="Arial"/>
                          <a:ea typeface="+mj-ea"/>
                          <a:cs typeface="+mj-cs"/>
                        </a:rPr>
                        <a:t>?</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90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900" b="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778948434"/>
                  </a:ext>
                </a:extLst>
              </a:tr>
              <a:tr h="161533">
                <a:tc>
                  <a:txBody>
                    <a:bodyPr/>
                    <a:lstStyle/>
                    <a:p>
                      <a:pPr marL="171450" indent="-171450">
                        <a:buFont typeface="Arial" panose="020B0604020202020204" pitchFamily="34" charset="0"/>
                        <a:buChar char="•"/>
                      </a:pPr>
                      <a:r>
                        <a:rPr lang="en-GB" sz="1000" b="0" noProof="0" dirty="0">
                          <a:latin typeface="+mn-lt"/>
                        </a:rPr>
                        <a:t>Is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b="0" noProof="0" dirty="0">
                          <a:latin typeface="+mn-lt"/>
                        </a:rPr>
                        <a:t> regulated as a monopoly?</a:t>
                      </a:r>
                    </a:p>
                    <a:p>
                      <a:pPr marL="171450" indent="-171450">
                        <a:buFont typeface="Arial" panose="020B0604020202020204" pitchFamily="34" charset="0"/>
                        <a:buChar char="•"/>
                      </a:pPr>
                      <a:r>
                        <a:rPr lang="en-GB" sz="1000" b="0" noProof="0" dirty="0">
                          <a:latin typeface="+mn-lt"/>
                        </a:rPr>
                        <a:t>Is there a clearly defined methodology for determining the allowed revenues of owners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b="0" noProof="0" dirty="0">
                          <a:latin typeface="+mn-lt"/>
                        </a:rPr>
                        <a:t>?</a:t>
                      </a:r>
                    </a:p>
                    <a:p>
                      <a:pPr marL="171450" indent="-171450">
                        <a:buFont typeface="Arial" panose="020B0604020202020204" pitchFamily="34" charset="0"/>
                        <a:buChar char="•"/>
                      </a:pPr>
                      <a:r>
                        <a:rPr lang="en-GB" sz="1000" b="0" noProof="0" dirty="0">
                          <a:latin typeface="+mn-lt"/>
                        </a:rPr>
                        <a:t>Are network owners financial viable and do they have the financial resources available to properly maintain </a:t>
                      </a:r>
                      <a:r>
                        <a:rPr lang="en-GB" sz="1000" b="0" noProof="0" dirty="0">
                          <a:latin typeface="+mn-lt"/>
                          <a:hlinkClick r:id="rId2" action="ppaction://hlinksldjump"/>
                        </a:rPr>
                        <a:t>network infrastructure</a:t>
                      </a:r>
                      <a:r>
                        <a:rPr lang="en-GB" sz="1000" b="0" noProof="0" dirty="0">
                          <a:latin typeface="+mn-lt"/>
                        </a:rPr>
                        <a:t>?</a:t>
                      </a:r>
                    </a:p>
                    <a:p>
                      <a:pPr marL="171450" indent="-171450">
                        <a:buFont typeface="Arial" panose="020B0604020202020204" pitchFamily="34" charset="0"/>
                        <a:buChar char="•"/>
                      </a:pPr>
                      <a:r>
                        <a:rPr lang="en-GB" sz="1000" b="0" noProof="0" dirty="0">
                          <a:latin typeface="+mn-lt"/>
                        </a:rPr>
                        <a:t>Over what timescales are the allowed revenues of network companies fixed?</a:t>
                      </a:r>
                    </a:p>
                    <a:p>
                      <a:pPr marL="171450" indent="-171450">
                        <a:buFont typeface="Arial" panose="020B0604020202020204" pitchFamily="34" charset="0"/>
                        <a:buChar char="•"/>
                      </a:pPr>
                      <a:r>
                        <a:rPr lang="en-GB" sz="1000" b="0" noProof="0" dirty="0">
                          <a:latin typeface="+mn-lt"/>
                        </a:rPr>
                        <a:t>Once allowed revenues are fixed, how does the regulator monitor the spend and financial performance of a network company?</a:t>
                      </a:r>
                    </a:p>
                    <a:p>
                      <a:pPr marL="171450" indent="-171450">
                        <a:buFont typeface="Arial" panose="020B0604020202020204" pitchFamily="34" charset="0"/>
                        <a:buChar char="•"/>
                      </a:pPr>
                      <a:r>
                        <a:rPr lang="en-GB" sz="1000" b="0" noProof="0" dirty="0">
                          <a:latin typeface="+mn-lt"/>
                        </a:rPr>
                        <a:t>Does the regulation of </a:t>
                      </a:r>
                      <a:r>
                        <a:rPr lang="en-GB" sz="1000" b="0" noProof="0" dirty="0">
                          <a:latin typeface="+mn-lt"/>
                          <a:hlinkClick r:id="rId2" action="ppaction://hlinksldjump"/>
                        </a:rPr>
                        <a:t>network infrastructure</a:t>
                      </a:r>
                      <a:r>
                        <a:rPr lang="en-GB" sz="1000" b="0" noProof="0" dirty="0">
                          <a:latin typeface="+mn-lt"/>
                        </a:rPr>
                        <a:t> vary across different sub-sectors; for example, electricity transmission and distribution, gas transmission and distribution, heat, etc?</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Most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kern="1200" noProof="0" dirty="0">
                          <a:solidFill>
                            <a:srgbClr val="FF0000"/>
                          </a:solidFill>
                          <a:latin typeface="+mn-lt"/>
                          <a:ea typeface="+mj-ea"/>
                          <a:cs typeface="+mj-cs"/>
                        </a:rPr>
                        <a:t> </a:t>
                      </a:r>
                      <a:r>
                        <a:rPr lang="en-GB" sz="1000" kern="1200" noProof="0" dirty="0">
                          <a:solidFill>
                            <a:schemeClr val="dk1"/>
                          </a:solidFill>
                          <a:latin typeface="+mn-lt"/>
                          <a:ea typeface="+mj-ea"/>
                          <a:cs typeface="+mj-cs"/>
                        </a:rPr>
                        <a:t>is treated as a natural monopoly with the revenues that can be recovered by the utility being regulated. In some fragile states this might not be the case. For example, in states with very low electricity access there might be multiple private distributors with no tariff regulation.</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Ideally, a methodology for determining allowed revenues and for calculating the network component of retail electricity tariffs should be published.</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regulator will also need to monitor the companies that it regulates, for example to check that the company does make the investments that were committed to as part of the tariff settlement. The regulator might also require reporting on outputs such as loss reduction, especially if </a:t>
                      </a:r>
                      <a:r>
                        <a:rPr lang="en-GB" sz="1000" kern="1200" noProof="0" dirty="0">
                          <a:solidFill>
                            <a:srgbClr val="FF0000"/>
                          </a:solidFill>
                          <a:latin typeface="+mn-lt"/>
                          <a:ea typeface="+mj-ea"/>
                          <a:cs typeface="+mj-cs"/>
                          <a:hlinkClick r:id="rId3" action="ppaction://hlinksldjump"/>
                        </a:rPr>
                        <a:t>regulatory incentives to perform</a:t>
                      </a:r>
                      <a:r>
                        <a:rPr lang="en-GB" sz="1000" kern="1200" noProof="0" dirty="0">
                          <a:solidFill>
                            <a:schemeClr val="dk1"/>
                          </a:solidFill>
                          <a:latin typeface="+mn-lt"/>
                          <a:ea typeface="+mj-ea"/>
                          <a:cs typeface="+mj-cs"/>
                        </a:rPr>
                        <a:t> are part of the tariff settlement.</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Separate regulation might be in place for decentralised solutions such as </a:t>
                      </a:r>
                      <a:r>
                        <a:rPr lang="en-GB" sz="1000" kern="1200" noProof="0" dirty="0">
                          <a:solidFill>
                            <a:srgbClr val="FF0000"/>
                          </a:solidFill>
                          <a:latin typeface="+mn-lt"/>
                          <a:ea typeface="+mj-ea"/>
                          <a:cs typeface="+mj-cs"/>
                          <a:hlinkClick r:id="rId4" action="ppaction://hlinksldjump"/>
                        </a:rPr>
                        <a:t>mini-grids</a:t>
                      </a:r>
                      <a:r>
                        <a:rPr lang="en-GB" sz="1000" kern="1200" noProof="0" dirty="0">
                          <a:solidFill>
                            <a:schemeClr val="dk1"/>
                          </a:solidFill>
                          <a:latin typeface="+mn-lt"/>
                          <a:ea typeface="+mj-ea"/>
                          <a:cs typeface="+mj-cs"/>
                        </a:rPr>
                        <a:t>, and there might be an exemption for very small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mini-grids</a:t>
                      </a:r>
                      <a:r>
                        <a:rPr lang="en-GB" sz="1000" kern="1200" noProof="0" dirty="0">
                          <a:solidFill>
                            <a:schemeClr val="dk1"/>
                          </a:solidFill>
                          <a:latin typeface="+mn-lt"/>
                          <a:ea typeface="+mj-ea"/>
                          <a:cs typeface="+mj-cs"/>
                        </a:rPr>
                        <a:t>. There is a balance to be struck between the costs of complying with regulation for companies, and the need to regulate to ensure that electricity consumers get good value for money. Speaking with off-grid companies should identify any areas of regulation that might need to be revised to remove barriers to these solutions.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Where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kern="1200" noProof="0" dirty="0">
                          <a:solidFill>
                            <a:srgbClr val="FF0000"/>
                          </a:solidFill>
                          <a:latin typeface="+mn-lt"/>
                          <a:ea typeface="+mj-ea"/>
                          <a:cs typeface="+mj-cs"/>
                        </a:rPr>
                        <a:t> </a:t>
                      </a:r>
                      <a:r>
                        <a:rPr lang="en-GB" sz="1000" kern="1200" noProof="0" dirty="0">
                          <a:solidFill>
                            <a:schemeClr val="dk1"/>
                          </a:solidFill>
                          <a:latin typeface="+mn-lt"/>
                          <a:ea typeface="+mj-ea"/>
                          <a:cs typeface="+mj-cs"/>
                        </a:rPr>
                        <a:t>is owned by the incumbent utility, but there is a desire to introduce competition elsewhere in the value chain e.g. in power generation, it will be important to ensure that regulations allow for third party access to the network, and to ensure that </a:t>
                      </a:r>
                      <a:r>
                        <a:rPr lang="en-GB" sz="1000" kern="1200" noProof="0" dirty="0">
                          <a:solidFill>
                            <a:schemeClr val="dk1"/>
                          </a:solidFill>
                          <a:latin typeface="+mn-lt"/>
                          <a:ea typeface="+mj-ea"/>
                          <a:cs typeface="+mj-cs"/>
                          <a:hlinkClick r:id="rId5" action="ppaction://hlinksldjump"/>
                        </a:rPr>
                        <a:t>system operation</a:t>
                      </a:r>
                      <a:r>
                        <a:rPr lang="en-GB" sz="1000" kern="1200" noProof="0" dirty="0">
                          <a:solidFill>
                            <a:schemeClr val="dk1"/>
                          </a:solidFill>
                          <a:latin typeface="+mn-lt"/>
                          <a:ea typeface="+mj-ea"/>
                          <a:cs typeface="+mj-cs"/>
                        </a:rPr>
                        <a:t> does not unduly favour incumbents.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 country is a fragile or post-conflict state there may be multiple private distributors using market power to extract high rents from consumers. In this case support could be provided to </a:t>
                      </a:r>
                      <a:r>
                        <a:rPr lang="en-GB" sz="1000" b="1" kern="1200" noProof="0" dirty="0">
                          <a:solidFill>
                            <a:schemeClr val="dk1"/>
                          </a:solidFill>
                          <a:latin typeface="+mn-lt"/>
                          <a:ea typeface="+mj-ea"/>
                          <a:cs typeface="+mj-cs"/>
                        </a:rPr>
                        <a:t>design an appropriate tariff regulation methodology </a:t>
                      </a:r>
                      <a:r>
                        <a:rPr lang="en-GB" sz="1000" b="0" kern="1200" noProof="0" dirty="0">
                          <a:solidFill>
                            <a:schemeClr val="dk1"/>
                          </a:solidFill>
                          <a:latin typeface="+mn-lt"/>
                          <a:ea typeface="+mj-ea"/>
                          <a:cs typeface="+mj-cs"/>
                        </a:rPr>
                        <a:t>to protect consumers and to </a:t>
                      </a:r>
                      <a:r>
                        <a:rPr lang="en-GB" sz="1000" b="1" kern="1200" noProof="0" dirty="0">
                          <a:solidFill>
                            <a:schemeClr val="dk1"/>
                          </a:solidFill>
                          <a:latin typeface="+mn-lt"/>
                          <a:ea typeface="+mj-ea"/>
                          <a:cs typeface="+mj-cs"/>
                        </a:rPr>
                        <a:t>build the required regulatory capacity</a:t>
                      </a:r>
                      <a:r>
                        <a:rPr lang="en-GB" sz="1000" b="0" kern="1200" noProof="0" dirty="0">
                          <a:solidFill>
                            <a:schemeClr val="dk1"/>
                          </a:solidFill>
                          <a:latin typeface="+mn-lt"/>
                          <a:ea typeface="+mj-ea"/>
                          <a:cs typeface="+mj-cs"/>
                        </a:rPr>
                        <a:t> to implement the regulation.</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there is no specific regulation in place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mini-grids</a:t>
                      </a:r>
                      <a:r>
                        <a:rPr lang="en-GB" sz="1000" b="0"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and the existing regulation results in barriers for investment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mini-grids</a:t>
                      </a:r>
                      <a:r>
                        <a:rPr lang="en-GB" sz="1000" b="0" kern="1200" noProof="0" dirty="0">
                          <a:solidFill>
                            <a:schemeClr val="dk1"/>
                          </a:solidFill>
                          <a:latin typeface="+mn-lt"/>
                          <a:ea typeface="+mj-ea"/>
                          <a:cs typeface="+mj-cs"/>
                        </a:rPr>
                        <a:t>, support could be provided to make the necessary</a:t>
                      </a:r>
                      <a:r>
                        <a:rPr lang="en-GB" sz="1000" b="1" kern="1200" noProof="0" dirty="0">
                          <a:solidFill>
                            <a:schemeClr val="dk1"/>
                          </a:solidFill>
                          <a:latin typeface="+mn-lt"/>
                          <a:ea typeface="+mj-ea"/>
                          <a:cs typeface="+mj-cs"/>
                        </a:rPr>
                        <a:t> </a:t>
                      </a:r>
                      <a:r>
                        <a:rPr lang="en-GB" sz="1000" b="0" kern="1200" noProof="0" dirty="0">
                          <a:solidFill>
                            <a:schemeClr val="dk1"/>
                          </a:solidFill>
                          <a:latin typeface="+mn-lt"/>
                          <a:ea typeface="+mj-ea"/>
                          <a:cs typeface="+mj-cs"/>
                        </a:rPr>
                        <a:t>regulatory</a:t>
                      </a:r>
                      <a:r>
                        <a:rPr lang="en-GB" sz="1000" b="1" kern="1200" noProof="0" dirty="0">
                          <a:solidFill>
                            <a:schemeClr val="dk1"/>
                          </a:solidFill>
                          <a:latin typeface="+mn-lt"/>
                          <a:ea typeface="+mj-ea"/>
                          <a:cs typeface="+mj-cs"/>
                        </a:rPr>
                        <a:t> amendments to remove these barriers</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Often under-recovery of tariffs results in network companies not being properly funded, and this can ultimately result in poor reliability and quality of supply. If the methodology for regulating network company revenues is not well defined, or if network operators are not financially viable, support could be provided to </a:t>
                      </a:r>
                      <a:r>
                        <a:rPr lang="en-GB" sz="1000" b="1" kern="1200" noProof="0" dirty="0">
                          <a:solidFill>
                            <a:schemeClr val="dk1"/>
                          </a:solidFill>
                          <a:latin typeface="+mn-lt"/>
                          <a:ea typeface="+mj-ea"/>
                          <a:cs typeface="+mj-cs"/>
                        </a:rPr>
                        <a:t>develop formalised methodologies for calculating allowed revenues</a:t>
                      </a:r>
                      <a:r>
                        <a:rPr lang="en-GB" sz="1000" b="0" kern="1200" noProof="0" dirty="0">
                          <a:solidFill>
                            <a:schemeClr val="dk1"/>
                          </a:solidFill>
                          <a:latin typeface="+mn-lt"/>
                          <a:ea typeface="+mj-ea"/>
                          <a:cs typeface="+mj-cs"/>
                        </a:rPr>
                        <a:t> and tariffs. This would also consider the mechanisms for e.g. clawbacks on revenue if the network company fails to make expected investments.</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Provide support in </a:t>
                      </a:r>
                      <a:r>
                        <a:rPr lang="en-GB" sz="1000" b="1" kern="1200" noProof="0" dirty="0">
                          <a:solidFill>
                            <a:schemeClr val="dk1"/>
                          </a:solidFill>
                          <a:latin typeface="+mn-lt"/>
                          <a:ea typeface="+mj-ea"/>
                          <a:cs typeface="+mj-cs"/>
                        </a:rPr>
                        <a:t>developing monitoring protocols and templates</a:t>
                      </a:r>
                      <a:r>
                        <a:rPr lang="en-GB" sz="1000" b="0" kern="1200" noProof="0" dirty="0">
                          <a:solidFill>
                            <a:schemeClr val="dk1"/>
                          </a:solidFill>
                          <a:latin typeface="+mn-lt"/>
                          <a:ea typeface="+mj-ea"/>
                          <a:cs typeface="+mj-cs"/>
                        </a:rPr>
                        <a:t> so that the regulator is able to monitor the spend of network companies and the outputs achieved. Outputs are particularly important if </a:t>
                      </a:r>
                      <a:r>
                        <a:rPr lang="en-GB" sz="1000" b="0" kern="1200" noProof="0" dirty="0">
                          <a:solidFill>
                            <a:srgbClr val="FF0000"/>
                          </a:solidFill>
                          <a:latin typeface="+mn-lt"/>
                          <a:ea typeface="+mj-ea"/>
                          <a:cs typeface="+mj-cs"/>
                          <a:hlinkClick r:id="rId3" action="ppaction://hlinksldjump"/>
                        </a:rPr>
                        <a:t>incentives</a:t>
                      </a:r>
                      <a:r>
                        <a:rPr lang="en-GB" sz="1000" b="0"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are defined with reference to outputs such as loss reduction.</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stakeholder engagement highlights other issues with network regulation (for example, third parties having difficulties in securing access to the network), support could focus on any </a:t>
                      </a:r>
                      <a:r>
                        <a:rPr lang="en-GB" sz="1000" b="1" kern="1200" noProof="0" dirty="0">
                          <a:solidFill>
                            <a:schemeClr val="dk1"/>
                          </a:solidFill>
                          <a:latin typeface="+mn-lt"/>
                          <a:ea typeface="+mj-ea"/>
                          <a:cs typeface="+mj-cs"/>
                        </a:rPr>
                        <a:t>regulatory amendments </a:t>
                      </a:r>
                      <a:r>
                        <a:rPr lang="en-GB" sz="1000" b="0" kern="1200" noProof="0" dirty="0">
                          <a:solidFill>
                            <a:schemeClr val="dk1"/>
                          </a:solidFill>
                          <a:latin typeface="+mn-lt"/>
                          <a:ea typeface="+mj-ea"/>
                          <a:cs typeface="+mj-cs"/>
                        </a:rPr>
                        <a:t>required to address these issues.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5374628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2.5. Role of regulation (4 of 5)</a:t>
            </a:r>
          </a:p>
        </p:txBody>
      </p:sp>
      <p:pic>
        <p:nvPicPr>
          <p:cNvPr id="32" name="Picture 31">
            <a:extLst>
              <a:ext uri="{FF2B5EF4-FFF2-40B4-BE49-F238E27FC236}">
                <a16:creationId xmlns:a16="http://schemas.microsoft.com/office/drawing/2014/main" id="{9810D030-917D-DF40-B0AC-66827F534A88}"/>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3" name="Picture 32">
            <a:extLst>
              <a:ext uri="{FF2B5EF4-FFF2-40B4-BE49-F238E27FC236}">
                <a16:creationId xmlns:a16="http://schemas.microsoft.com/office/drawing/2014/main" id="{42E85D0F-7687-1040-A835-17AD740B5E88}"/>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6551DD46-B577-7449-B3E5-82E9626914CB}"/>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D067107F-8FC2-0141-9AB6-1C2729562ACC}"/>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D8C075A3-47E4-A94A-B83D-C1ACDC073BF0}"/>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CADDE82E-7533-9C41-BBE7-24CD3C259C6F}"/>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8" action="ppaction://hlinksldjump" highlightClick="1"/>
            <a:extLst>
              <a:ext uri="{FF2B5EF4-FFF2-40B4-BE49-F238E27FC236}">
                <a16:creationId xmlns:a16="http://schemas.microsoft.com/office/drawing/2014/main" id="{5D530D66-3AD0-7B46-AC4B-343CB96B017E}"/>
              </a:ext>
            </a:extLst>
          </p:cNvPr>
          <p:cNvSpPr/>
          <p:nvPr/>
        </p:nvSpPr>
        <p:spPr bwMode="ltGray">
          <a:xfrm>
            <a:off x="5162872"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2.5. Role of regulation</a:t>
            </a:r>
          </a:p>
        </p:txBody>
      </p:sp>
    </p:spTree>
    <p:extLst>
      <p:ext uri="{BB962C8B-B14F-4D97-AF65-F5344CB8AC3E}">
        <p14:creationId xmlns:p14="http://schemas.microsoft.com/office/powerpoint/2010/main" val="21915356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226251077"/>
              </p:ext>
            </p:extLst>
          </p:nvPr>
        </p:nvGraphicFramePr>
        <p:xfrm>
          <a:off x="450156" y="1620391"/>
          <a:ext cx="9847532" cy="2044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the regulator have a role in monitoring the implementation of other policies, for example monitoring sector performance against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2" action="ppaction://hlinksldjump"/>
                        </a:rPr>
                        <a:t>emissions reduction policy</a:t>
                      </a:r>
                      <a:r>
                        <a:rPr kumimoji="0" lang="en-GB" sz="1000" b="1" i="0" u="none" strike="noStrike" kern="1200" cap="none" spc="0" normalizeH="0" baseline="0" noProof="0" dirty="0">
                          <a:ln>
                            <a:noFill/>
                          </a:ln>
                          <a:solidFill>
                            <a:prstClr val="black"/>
                          </a:solidFill>
                          <a:effectLst/>
                          <a:uLnTx/>
                          <a:uFillTx/>
                          <a:latin typeface="Arial"/>
                          <a:ea typeface="+mj-ea"/>
                          <a:cs typeface="+mj-cs"/>
                        </a:rPr>
                        <a:t>?</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24738177"/>
                  </a:ext>
                </a:extLst>
              </a:tr>
              <a:tr h="161533">
                <a:tc>
                  <a:txBody>
                    <a:bodyPr/>
                    <a:lstStyle/>
                    <a:p>
                      <a:pPr marL="171450" indent="-171450">
                        <a:buFont typeface="Arial" panose="020B0604020202020204" pitchFamily="34" charset="0"/>
                        <a:buChar char="•"/>
                      </a:pPr>
                      <a:r>
                        <a:rPr lang="en-GB" sz="1000" b="0" noProof="0" dirty="0">
                          <a:latin typeface="+mn-lt"/>
                        </a:rPr>
                        <a:t>Has the regulator been assigned any other roles to assist in, or to monitor, the implementation of government policy?</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legislation in place to cover the energy sector may define a role for the regulator. For example, the regulator might need to introduce new regulations to advance the governments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energy access policy</a:t>
                      </a:r>
                      <a:r>
                        <a:rPr lang="en-GB" sz="1000" kern="1200" noProof="0" dirty="0">
                          <a:solidFill>
                            <a:schemeClr val="dk1"/>
                          </a:solidFill>
                          <a:latin typeface="+mn-lt"/>
                          <a:ea typeface="+mj-ea"/>
                          <a:cs typeface="+mj-cs"/>
                        </a:rPr>
                        <a:t> objectives, or it might accredit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renewable power generation</a:t>
                      </a:r>
                      <a:r>
                        <a:rPr lang="en-GB" sz="1000" kern="1200" noProof="0" dirty="0">
                          <a:solidFill>
                            <a:srgbClr val="FF0000"/>
                          </a:solidFill>
                          <a:latin typeface="+mn-lt"/>
                          <a:ea typeface="+mj-ea"/>
                          <a:cs typeface="+mj-cs"/>
                        </a:rPr>
                        <a:t> </a:t>
                      </a:r>
                      <a:r>
                        <a:rPr lang="en-GB" sz="1000" kern="1200" noProof="0" dirty="0">
                          <a:solidFill>
                            <a:schemeClr val="dk1"/>
                          </a:solidFill>
                          <a:latin typeface="+mn-lt"/>
                          <a:ea typeface="+mj-ea"/>
                          <a:cs typeface="+mj-cs"/>
                        </a:rPr>
                        <a:t>for feed-in tariffs, for example.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a wide range of stakeholders across the sector should help to identify whether there are any obvious gaps in the regulator’s roles.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Where it is identified that there are additional roles that the regulator should be picking up, support could be provided to </a:t>
                      </a:r>
                      <a:r>
                        <a:rPr lang="en-GB" sz="1000" b="1" kern="1200" noProof="0" dirty="0">
                          <a:solidFill>
                            <a:schemeClr val="dk1"/>
                          </a:solidFill>
                          <a:latin typeface="+mn-lt"/>
                          <a:ea typeface="+mj-ea"/>
                          <a:cs typeface="+mj-cs"/>
                        </a:rPr>
                        <a:t>build capacity within the regulator so that it can implement new roles</a:t>
                      </a:r>
                      <a:r>
                        <a:rPr lang="en-GB" sz="1000" b="0" kern="1200" noProof="0" dirty="0">
                          <a:solidFill>
                            <a:schemeClr val="dk1"/>
                          </a:solidFill>
                          <a:latin typeface="+mn-lt"/>
                          <a:ea typeface="+mj-ea"/>
                          <a:cs typeface="+mj-cs"/>
                        </a:rPr>
                        <a:t>, and to define any </a:t>
                      </a:r>
                      <a:r>
                        <a:rPr lang="en-GB" sz="1000" b="1" kern="1200" noProof="0" dirty="0">
                          <a:solidFill>
                            <a:schemeClr val="dk1"/>
                          </a:solidFill>
                          <a:latin typeface="+mn-lt"/>
                          <a:ea typeface="+mj-ea"/>
                          <a:cs typeface="+mj-cs"/>
                        </a:rPr>
                        <a:t>new processes and governance </a:t>
                      </a:r>
                      <a:r>
                        <a:rPr lang="en-GB" sz="1000" b="0" kern="1200" noProof="0" dirty="0">
                          <a:solidFill>
                            <a:schemeClr val="dk1"/>
                          </a:solidFill>
                          <a:latin typeface="+mn-lt"/>
                          <a:ea typeface="+mj-ea"/>
                          <a:cs typeface="+mj-cs"/>
                        </a:rPr>
                        <a:t>that is required for these roles to be implemented effectively.</a:t>
                      </a:r>
                    </a:p>
                    <a:p>
                      <a:pPr marL="171450" indent="-171450">
                        <a:buFont typeface="Arial" panose="020B0604020202020204" pitchFamily="34" charset="0"/>
                        <a:buChar char="•"/>
                      </a:pPr>
                      <a:endParaRPr lang="en-GB" sz="1000" b="0" kern="1200" noProof="0" dirty="0">
                        <a:solidFill>
                          <a:schemeClr val="dk1"/>
                        </a:solidFill>
                        <a:latin typeface="+mn-lt"/>
                        <a:ea typeface="+mj-ea"/>
                        <a:cs typeface="+mj-cs"/>
                      </a:endParaRP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068990723"/>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2.5. Role of regulation (5 of 5)</a:t>
            </a:r>
          </a:p>
        </p:txBody>
      </p:sp>
      <p:pic>
        <p:nvPicPr>
          <p:cNvPr id="32" name="Picture 31">
            <a:extLst>
              <a:ext uri="{FF2B5EF4-FFF2-40B4-BE49-F238E27FC236}">
                <a16:creationId xmlns:a16="http://schemas.microsoft.com/office/drawing/2014/main" id="{95C7FB00-D29D-BD4E-BAAE-ABBC11BE49B0}"/>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3" name="Picture 32">
            <a:extLst>
              <a:ext uri="{FF2B5EF4-FFF2-40B4-BE49-F238E27FC236}">
                <a16:creationId xmlns:a16="http://schemas.microsoft.com/office/drawing/2014/main" id="{E64F1460-6B76-7146-949D-028F65BD1833}"/>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5FA8DF50-3A8A-5141-9E9C-A03F6DEB0BD9}"/>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B9B33F04-5D1D-714B-9EF9-F5C80B4A1C8C}"/>
              </a:ext>
            </a:extLst>
          </p:cNvPr>
          <p:cNvPicPr>
            <a:picLocks noChangeAspect="1"/>
          </p:cNvPicPr>
          <p:nvPr/>
        </p:nvPicPr>
        <p:blipFill>
          <a:blip r:embed="rId11" cstate="screen">
            <a:duotone>
              <a:schemeClr val="accent3">
                <a:shade val="45000"/>
                <a:satMod val="135000"/>
              </a:schemeClr>
              <a:prstClr val="white"/>
            </a:duotone>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2227943E-ED2F-BC49-9C4A-A98F08A11937}"/>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B097E051-E945-C54D-8DA4-E6D3A0518B1E}"/>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7" action="ppaction://hlinksldjump" highlightClick="1"/>
            <a:extLst>
              <a:ext uri="{FF2B5EF4-FFF2-40B4-BE49-F238E27FC236}">
                <a16:creationId xmlns:a16="http://schemas.microsoft.com/office/drawing/2014/main" id="{5D530D66-3AD0-7B46-AC4B-343CB96B017E}"/>
              </a:ext>
            </a:extLst>
          </p:cNvPr>
          <p:cNvSpPr/>
          <p:nvPr/>
        </p:nvSpPr>
        <p:spPr bwMode="ltGray">
          <a:xfrm>
            <a:off x="5162872"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2.5. Role of regulation</a:t>
            </a:r>
          </a:p>
        </p:txBody>
      </p:sp>
    </p:spTree>
    <p:extLst>
      <p:ext uri="{BB962C8B-B14F-4D97-AF65-F5344CB8AC3E}">
        <p14:creationId xmlns:p14="http://schemas.microsoft.com/office/powerpoint/2010/main" val="13155217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050387516"/>
              </p:ext>
            </p:extLst>
          </p:nvPr>
        </p:nvGraphicFramePr>
        <p:xfrm>
          <a:off x="450156" y="1618280"/>
          <a:ext cx="9847532" cy="4932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Which parts of the energy sector are a monopoly?</a:t>
                      </a:r>
                    </a:p>
                  </a:txBody>
                  <a:tcPr marL="45720" marR="45720" marT="36000" marB="36000">
                    <a:lnT w="12700" cap="flat" cmpd="sng" algn="ctr">
                      <a:noFill/>
                      <a:prstDash val="solid"/>
                      <a:round/>
                      <a:headEnd type="none" w="med" len="med"/>
                      <a:tailEnd type="none" w="med" len="med"/>
                    </a:lnT>
                    <a:lnB w="12700"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2425607488"/>
                  </a:ext>
                </a:extLst>
              </a:tr>
              <a:tr h="161533">
                <a:tc>
                  <a:txBody>
                    <a:bodyPr/>
                    <a:lstStyle/>
                    <a:p>
                      <a:pPr marL="171450" indent="-171450">
                        <a:buFont typeface="Arial" panose="020B0604020202020204" pitchFamily="34" charset="0"/>
                        <a:buChar char="•"/>
                      </a:pPr>
                      <a:r>
                        <a:rPr lang="en-GB" sz="1000" b="0" noProof="0" dirty="0">
                          <a:latin typeface="+mn-lt"/>
                        </a:rPr>
                        <a:t>Are there any easily measurable outputs that could be used to define regulatory incentives?</a:t>
                      </a:r>
                    </a:p>
                  </a:txBody>
                  <a:tcPr marL="45720" marR="45720" marT="36000" marB="36000">
                    <a:lnT w="1270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If a given energy sub-sector is still controlled by a single incumbent vertically integrate utility it is likely that it retains a monopoly position.</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Even where competition has been introduced to some parts of the value chain (e.g. with IPPs in the electricity sub-sector and/or, less frequently, supply)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kern="1200" noProof="0" dirty="0">
                          <a:solidFill>
                            <a:schemeClr val="dk1"/>
                          </a:solidFill>
                          <a:latin typeface="+mn-lt"/>
                          <a:ea typeface="+mj-ea"/>
                          <a:cs typeface="+mj-cs"/>
                        </a:rPr>
                        <a:t> is still likely to be owned by a monopoly.</a:t>
                      </a:r>
                    </a:p>
                  </a:txBody>
                  <a:tcPr marL="45720" marR="45720" marT="36000" marB="36000">
                    <a:lnT w="1270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Where monopolies do exist, revenues will largely be calculated as a regulated return on the investment made in the network (i.e. the inputs). Support could be provided to </a:t>
                      </a:r>
                      <a:r>
                        <a:rPr lang="en-GB" sz="1000" b="1" kern="1200" noProof="0" dirty="0">
                          <a:solidFill>
                            <a:schemeClr val="dk1"/>
                          </a:solidFill>
                          <a:latin typeface="+mn-lt"/>
                          <a:ea typeface="+mj-ea"/>
                          <a:cs typeface="+mj-cs"/>
                        </a:rPr>
                        <a:t>identify opportunities for some components of revenue to be tied to regulatory output measures</a:t>
                      </a:r>
                      <a:r>
                        <a:rPr lang="en-GB" sz="1000" b="0" kern="1200" noProof="0" dirty="0">
                          <a:solidFill>
                            <a:schemeClr val="dk1"/>
                          </a:solidFill>
                          <a:latin typeface="+mn-lt"/>
                          <a:ea typeface="+mj-ea"/>
                          <a:cs typeface="+mj-cs"/>
                        </a:rPr>
                        <a:t>. If well designed this can help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regulation</a:t>
                      </a:r>
                      <a:r>
                        <a:rPr lang="en-GB" sz="1000" b="0"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to better target overall cost-effectiveness, rather than cost-efficiency only.</a:t>
                      </a:r>
                    </a:p>
                  </a:txBody>
                  <a:tcPr marL="45720" marR="45720" marT="36000" marB="36000">
                    <a:lnT w="1270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2329219972"/>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existing sector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3" action="ppaction://hlinksldjump"/>
                        </a:rPr>
                        <a:t>regulation</a:t>
                      </a:r>
                      <a:r>
                        <a:rPr kumimoji="0" lang="en-GB" sz="1000" b="1" i="0" u="none" strike="noStrike" kern="1200" cap="none" spc="0" normalizeH="0" baseline="0" noProof="0" dirty="0">
                          <a:ln>
                            <a:noFill/>
                          </a:ln>
                          <a:solidFill>
                            <a:srgbClr val="FF0000"/>
                          </a:solidFill>
                          <a:effectLst/>
                          <a:uLnTx/>
                          <a:uFillTx/>
                          <a:latin typeface="Arial"/>
                          <a:ea typeface="+mj-ea"/>
                          <a:cs typeface="+mj-cs"/>
                        </a:rPr>
                        <a:t> </a:t>
                      </a:r>
                      <a:r>
                        <a:rPr kumimoji="0" lang="en-GB" sz="1000" b="1" i="0" u="none" strike="noStrike" kern="1200" cap="none" spc="0" normalizeH="0" baseline="0" noProof="0" dirty="0">
                          <a:ln>
                            <a:noFill/>
                          </a:ln>
                          <a:solidFill>
                            <a:prstClr val="black"/>
                          </a:solidFill>
                          <a:effectLst/>
                          <a:uLnTx/>
                          <a:uFillTx/>
                          <a:latin typeface="Arial"/>
                          <a:ea typeface="+mj-ea"/>
                          <a:cs typeface="+mj-cs"/>
                        </a:rPr>
                        <a:t>based entirely on inputs (i.e. costs incurred) or are there incentives for performance against pre-agreed output measures?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2204255395"/>
                  </a:ext>
                </a:extLst>
              </a:tr>
              <a:tr h="161533">
                <a:tc>
                  <a:txBody>
                    <a:bodyPr/>
                    <a:lstStyle/>
                    <a:p>
                      <a:pPr marL="171450" indent="-171450">
                        <a:buFont typeface="Arial" panose="020B0604020202020204" pitchFamily="34" charset="0"/>
                        <a:buChar char="•"/>
                      </a:pPr>
                      <a:r>
                        <a:rPr lang="en-GB" sz="1000" b="0" noProof="0" dirty="0">
                          <a:latin typeface="+mn-lt"/>
                        </a:rPr>
                        <a:t>Are network companies set output targets (e.g. for loss reduction) as part of their regulatory settlement? Does the amount of revenue that they are able to recover vary according to how successful they are in meeting these targets?</a:t>
                      </a:r>
                    </a:p>
                    <a:p>
                      <a:pPr marL="171450" indent="-171450">
                        <a:buFont typeface="Arial" panose="020B0604020202020204" pitchFamily="34" charset="0"/>
                        <a:buChar char="•"/>
                      </a:pPr>
                      <a:r>
                        <a:rPr lang="en-GB" sz="1000" b="0" noProof="0" dirty="0">
                          <a:latin typeface="+mn-lt"/>
                        </a:rPr>
                        <a:t>Have performance based contracts being used as a way of incentivising service providers to design solutions to achieve performance improvements?</a:t>
                      </a:r>
                    </a:p>
                    <a:p>
                      <a:pPr marL="171450" indent="-171450">
                        <a:buFont typeface="Arial" panose="020B0604020202020204" pitchFamily="34" charset="0"/>
                        <a:buChar char="•"/>
                      </a:pPr>
                      <a:r>
                        <a:rPr lang="en-GB" sz="1000" b="0" noProof="0" dirty="0">
                          <a:latin typeface="+mn-lt"/>
                        </a:rPr>
                        <a:t>Have any other forms of private sector participation, such as a concession, been used in the energy sector? If so, has a component of the revenues earned been dependent on meeting certain output targets? For example, distribution concessions frequently calculate revenues based on target loss reductions during the first few years, exposing the concessionaire to any variance in performance.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regulator will set any output-based incentives, so will be the main source of information in this area. Ideally information on the methodologies used for setting allowed revenue, including any incentives, should be published on the regulator’s website.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Conversations with regulated utilities, as well as any contracted service providers or concessionaires, should also provide information on whether any output-based incentives are in place.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Output based incentives, or incentivising the private sector through using output measures (e.g. through a performance based contract), can be an effective way of driving performance improvements. If performance based incentives could be a useful way to drive specific improvements (e.g. loss reductions), </a:t>
                      </a:r>
                      <a:r>
                        <a:rPr lang="en-GB" sz="1000" b="1" kern="1200" noProof="0" dirty="0">
                          <a:solidFill>
                            <a:schemeClr val="dk1"/>
                          </a:solidFill>
                          <a:latin typeface="+mn-lt"/>
                          <a:ea typeface="+mj-ea"/>
                          <a:cs typeface="+mj-cs"/>
                        </a:rPr>
                        <a:t>advice could be provided on the structure of these incentives </a:t>
                      </a:r>
                      <a:r>
                        <a:rPr lang="en-GB" sz="1000" b="0" kern="1200" noProof="0" dirty="0">
                          <a:solidFill>
                            <a:schemeClr val="dk1"/>
                          </a:solidFill>
                          <a:latin typeface="+mn-lt"/>
                          <a:ea typeface="+mj-ea"/>
                          <a:cs typeface="+mj-cs"/>
                        </a:rPr>
                        <a:t>and any regulatory of commercial arrangements that would need to be put in place.</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Note that there are </a:t>
                      </a:r>
                      <a:r>
                        <a:rPr lang="en-GB" sz="1000" b="1" kern="1200" noProof="0" dirty="0">
                          <a:solidFill>
                            <a:schemeClr val="dk1"/>
                          </a:solidFill>
                          <a:latin typeface="+mn-lt"/>
                          <a:ea typeface="+mj-ea"/>
                          <a:cs typeface="+mj-cs"/>
                        </a:rPr>
                        <a:t>trade-offs in designing incentive structures</a:t>
                      </a:r>
                      <a:r>
                        <a:rPr lang="en-GB" sz="1000" b="0" kern="1200" noProof="0" dirty="0">
                          <a:solidFill>
                            <a:schemeClr val="dk1"/>
                          </a:solidFill>
                          <a:latin typeface="+mn-lt"/>
                          <a:ea typeface="+mj-ea"/>
                          <a:cs typeface="+mj-cs"/>
                        </a:rPr>
                        <a:t>. Incentives can be used to drive performance improvement, but an increase in revenue uncertainty can result in a higher cost of capital, or reduced private sector interest in the sector.</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performance measures are used to drive improvement from a new private sector service provider or a new owner or concessionaire, this guidance should be considered alongside the guidance provided on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4" action="ppaction://hlinksldjump"/>
                        </a:rPr>
                        <a:t>procurement</a:t>
                      </a:r>
                      <a:r>
                        <a:rPr lang="en-GB" sz="1000" b="0" kern="1200" noProof="0" dirty="0">
                          <a:solidFill>
                            <a:schemeClr val="dk1"/>
                          </a:solidFill>
                          <a:latin typeface="+mn-lt"/>
                          <a:ea typeface="+mj-ea"/>
                          <a:cs typeface="+mj-cs"/>
                        </a:rPr>
                        <a: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5374628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2.6. Regulatory incentives to perform and innovate (1 of 2)</a:t>
            </a:r>
          </a:p>
        </p:txBody>
      </p:sp>
      <p:pic>
        <p:nvPicPr>
          <p:cNvPr id="31" name="Picture 30">
            <a:extLst>
              <a:ext uri="{FF2B5EF4-FFF2-40B4-BE49-F238E27FC236}">
                <a16:creationId xmlns:a16="http://schemas.microsoft.com/office/drawing/2014/main" id="{59D86996-1799-E04A-8F15-1416E6BFB5A0}"/>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2C85D796-6554-1A41-B3FD-49165E61E0A1}"/>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FF7CF616-FEE6-9244-839A-462416497576}"/>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EB697255-8DC9-6045-AA28-9F62CEF44972}"/>
              </a:ext>
            </a:extLst>
          </p:cNvPr>
          <p:cNvPicPr>
            <a:picLocks noChangeAspect="1"/>
          </p:cNvPicPr>
          <p:nvPr/>
        </p:nvPicPr>
        <p:blipFill>
          <a:blip r:embed="rId11" cstate="screen">
            <a:duotone>
              <a:schemeClr val="accent3">
                <a:shade val="45000"/>
                <a:satMod val="135000"/>
              </a:schemeClr>
              <a:prstClr val="white"/>
            </a:duotone>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CB7352B6-5B51-9A4B-AB4C-3B80725CDE76}"/>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10C60704-A27E-EB40-A1FB-1D39C650B1AE}"/>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47" name="Chevron 46">
            <a:hlinkClick r:id="rId17" action="ppaction://hlinksldjump" highlightClick="1"/>
            <a:extLst>
              <a:ext uri="{FF2B5EF4-FFF2-40B4-BE49-F238E27FC236}">
                <a16:creationId xmlns:a16="http://schemas.microsoft.com/office/drawing/2014/main" id="{27E26D1B-ACF9-5343-98C6-97411F9B7F4F}"/>
              </a:ext>
            </a:extLst>
          </p:cNvPr>
          <p:cNvSpPr/>
          <p:nvPr/>
        </p:nvSpPr>
        <p:spPr bwMode="ltGray">
          <a:xfrm>
            <a:off x="610367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2.6. Regulatory incentives</a:t>
            </a:r>
          </a:p>
        </p:txBody>
      </p:sp>
    </p:spTree>
    <p:extLst>
      <p:ext uri="{BB962C8B-B14F-4D97-AF65-F5344CB8AC3E}">
        <p14:creationId xmlns:p14="http://schemas.microsoft.com/office/powerpoint/2010/main" val="24999231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568161400"/>
              </p:ext>
            </p:extLst>
          </p:nvPr>
        </p:nvGraphicFramePr>
        <p:xfrm>
          <a:off x="450156" y="1620391"/>
          <a:ext cx="9847532" cy="2806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Have any regulatory incentive-based models been considered for off-grid technologies?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87501047"/>
                  </a:ext>
                </a:extLst>
              </a:tr>
              <a:tr h="161533">
                <a:tc>
                  <a:txBody>
                    <a:bodyPr/>
                    <a:lstStyle/>
                    <a:p>
                      <a:pPr marL="171450" indent="-171450">
                        <a:buFont typeface="Arial" panose="020B0604020202020204" pitchFamily="34" charset="0"/>
                        <a:buChar char="•"/>
                      </a:pPr>
                      <a:r>
                        <a:rPr lang="en-GB" sz="1000" b="0" noProof="0" dirty="0">
                          <a:latin typeface="+mn-lt"/>
                        </a:rPr>
                        <a:t>Have any regulated business models been considered to accelerate the deployment of </a:t>
                      </a:r>
                      <a:r>
                        <a:rPr lang="en-GB" sz="1000" b="0" noProof="0" dirty="0">
                          <a:solidFill>
                            <a:srgbClr val="FF0000"/>
                          </a:solidFill>
                          <a:latin typeface="+mn-lt"/>
                          <a:hlinkClick r:id="rId2" action="ppaction://hlinksldjump"/>
                        </a:rPr>
                        <a:t>mini-grids</a:t>
                      </a:r>
                      <a:r>
                        <a:rPr lang="en-GB" sz="1000" b="0" noProof="0" dirty="0">
                          <a:latin typeface="+mn-lt"/>
                        </a:rPr>
                        <a:t> 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stand-alone systems</a:t>
                      </a:r>
                      <a:r>
                        <a:rPr lang="en-GB" sz="1000" b="0" noProof="0" dirty="0">
                          <a:latin typeface="+mn-lt"/>
                        </a:rPr>
                        <a:t>?</a:t>
                      </a:r>
                    </a:p>
                    <a:p>
                      <a:pPr marL="171450" indent="-171450">
                        <a:buFont typeface="Arial" panose="020B0604020202020204" pitchFamily="34" charset="0"/>
                        <a:buChar char="•"/>
                      </a:pPr>
                      <a:r>
                        <a:rPr lang="en-GB" sz="1000" b="0" noProof="0" dirty="0">
                          <a:latin typeface="+mn-lt"/>
                        </a:rPr>
                        <a:t>If so have incentives on relevant output measures (e.g. number of new connections, accuracy of demand forecast etc.) been implemented or considered?</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regulator would likely set the terms of any output-based incentives, so would be the best starting point for information on the regulatory settlements in place for any off-grid concessions, or other similar business models.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the off-grid companies themselves could also help with evaluating whether these business models have been, or could be, successful in helping to meet the government’s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energy access policy</a:t>
                      </a:r>
                      <a:r>
                        <a:rPr lang="en-GB" sz="1000" kern="1200" noProof="0" dirty="0">
                          <a:solidFill>
                            <a:srgbClr val="FF0000"/>
                          </a:solidFill>
                          <a:latin typeface="+mn-lt"/>
                          <a:ea typeface="+mj-ea"/>
                          <a:cs typeface="+mj-cs"/>
                        </a:rPr>
                        <a:t> </a:t>
                      </a:r>
                      <a:r>
                        <a:rPr lang="en-GB" sz="1000" kern="1200" noProof="0" dirty="0">
                          <a:solidFill>
                            <a:schemeClr val="dk1"/>
                          </a:solidFill>
                          <a:latin typeface="+mn-lt"/>
                          <a:ea typeface="+mj-ea"/>
                          <a:cs typeface="+mj-cs"/>
                        </a:rPr>
                        <a:t>objectives.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Most activity relating to </a:t>
                      </a:r>
                      <a:r>
                        <a:rPr lang="en-GB" sz="1000" kern="1200" noProof="0" dirty="0">
                          <a:solidFill>
                            <a:schemeClr val="dk1"/>
                          </a:solidFill>
                          <a:latin typeface="+mn-lt"/>
                          <a:ea typeface="+mj-ea"/>
                          <a:cs typeface="+mj-cs"/>
                          <a:hlinkClick r:id="rId2" action="ppaction://hlinksldjump"/>
                        </a:rPr>
                        <a:t>mini-grids</a:t>
                      </a:r>
                      <a:r>
                        <a:rPr lang="en-GB" sz="1000" kern="1200" noProof="0" dirty="0">
                          <a:solidFill>
                            <a:schemeClr val="dk1"/>
                          </a:solidFill>
                          <a:latin typeface="+mn-lt"/>
                          <a:ea typeface="+mj-ea"/>
                          <a:cs typeface="+mj-cs"/>
                        </a:rPr>
                        <a:t> and </a:t>
                      </a:r>
                      <a:r>
                        <a:rPr lang="en-GB" sz="1000" kern="1200" noProof="0" dirty="0">
                          <a:solidFill>
                            <a:schemeClr val="dk1"/>
                          </a:solidFill>
                          <a:latin typeface="+mn-lt"/>
                          <a:ea typeface="+mj-ea"/>
                          <a:cs typeface="+mj-cs"/>
                          <a:hlinkClick r:id="rId3" action="ppaction://hlinksldjump"/>
                        </a:rPr>
                        <a:t>stand-alone systems</a:t>
                      </a:r>
                      <a:r>
                        <a:rPr lang="en-GB" sz="1000" kern="1200" noProof="0" dirty="0">
                          <a:solidFill>
                            <a:schemeClr val="dk1"/>
                          </a:solidFill>
                          <a:latin typeface="+mn-lt"/>
                          <a:ea typeface="+mj-ea"/>
                          <a:cs typeface="+mj-cs"/>
                        </a:rPr>
                        <a:t> has been private sector led. However, if there is more public sector involvement in future (e.g. through the provision of </a:t>
                      </a:r>
                      <a:r>
                        <a:rPr lang="en-GB" sz="1000" kern="1200" noProof="0" dirty="0">
                          <a:solidFill>
                            <a:schemeClr val="dk1"/>
                          </a:solidFill>
                          <a:latin typeface="+mn-lt"/>
                          <a:ea typeface="+mj-ea"/>
                          <a:cs typeface="+mj-cs"/>
                          <a:hlinkClick r:id="rId5" action="ppaction://hlinksldjump"/>
                        </a:rPr>
                        <a:t>incentives or cross subsidies</a:t>
                      </a:r>
                      <a:r>
                        <a:rPr lang="en-GB" sz="1000" kern="1200" noProof="0" dirty="0">
                          <a:solidFill>
                            <a:schemeClr val="dk1"/>
                          </a:solidFill>
                          <a:latin typeface="+mn-lt"/>
                          <a:ea typeface="+mj-ea"/>
                          <a:cs typeface="+mj-cs"/>
                        </a:rPr>
                        <a:t>), regulatory incentives might be used to </a:t>
                      </a:r>
                      <a:r>
                        <a:rPr lang="en-GB" sz="1000" b="1" kern="1200" noProof="0" dirty="0">
                          <a:solidFill>
                            <a:schemeClr val="dk1"/>
                          </a:solidFill>
                          <a:latin typeface="+mn-lt"/>
                          <a:ea typeface="+mj-ea"/>
                          <a:cs typeface="+mj-cs"/>
                        </a:rPr>
                        <a:t>ensure that the government maximises value-for-money</a:t>
                      </a:r>
                      <a:r>
                        <a:rPr lang="en-GB" sz="1000" kern="1200" noProof="0" dirty="0">
                          <a:solidFill>
                            <a:schemeClr val="dk1"/>
                          </a:solidFill>
                          <a:latin typeface="+mn-lt"/>
                          <a:ea typeface="+mj-ea"/>
                          <a:cs typeface="+mj-cs"/>
                        </a:rPr>
                        <a:t>. </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track record of concessions for deployment of off-grid technologies has been mixed to date, but output-based incentives might be one way in which they can be improved. Such an approach might also be an option for the delivery of energy access solutions to hard-to-reach communities. Assistance could be provided to </a:t>
                      </a:r>
                      <a:r>
                        <a:rPr lang="en-GB" sz="1000" b="1" kern="1200" noProof="0" dirty="0">
                          <a:solidFill>
                            <a:schemeClr val="dk1"/>
                          </a:solidFill>
                          <a:latin typeface="+mn-lt"/>
                          <a:ea typeface="+mj-ea"/>
                          <a:cs typeface="+mj-cs"/>
                        </a:rPr>
                        <a:t>design and implement the regulatory and commercial arrangements </a:t>
                      </a:r>
                      <a:r>
                        <a:rPr lang="en-GB" sz="1000" kern="1200" noProof="0" dirty="0">
                          <a:solidFill>
                            <a:schemeClr val="dk1"/>
                          </a:solidFill>
                          <a:latin typeface="+mn-lt"/>
                          <a:ea typeface="+mj-ea"/>
                          <a:cs typeface="+mj-cs"/>
                        </a:rPr>
                        <a:t>for a regulated off-grid concession or equivalent.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068990723"/>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2.6. Regulatory incentives to perform and innovate (2 of 2)</a:t>
            </a:r>
          </a:p>
        </p:txBody>
      </p:sp>
      <p:pic>
        <p:nvPicPr>
          <p:cNvPr id="31" name="Picture 30">
            <a:extLst>
              <a:ext uri="{FF2B5EF4-FFF2-40B4-BE49-F238E27FC236}">
                <a16:creationId xmlns:a16="http://schemas.microsoft.com/office/drawing/2014/main" id="{8F16D681-0675-8F4F-B8BF-B0BB5D4A4E31}"/>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0E1C4492-0B38-9B46-BF88-2BABAAC71E10}"/>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F0C2BE4E-408B-8A49-AB75-ADAFF52AC20D}"/>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866703EF-44BC-0E4D-80CA-90BD94D60173}"/>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93B00007-A6BB-7A41-8D50-0822CC6FCD9F}"/>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1BF6A705-17C0-944A-B346-B33CFC57703E}"/>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69" name="Chevron 68">
            <a:hlinkClick r:id="rId18" action="ppaction://hlinksldjump" highlightClick="1"/>
            <a:extLst>
              <a:ext uri="{FF2B5EF4-FFF2-40B4-BE49-F238E27FC236}">
                <a16:creationId xmlns:a16="http://schemas.microsoft.com/office/drawing/2014/main" id="{27E26D1B-ACF9-5343-98C6-97411F9B7F4F}"/>
              </a:ext>
            </a:extLst>
          </p:cNvPr>
          <p:cNvSpPr/>
          <p:nvPr/>
        </p:nvSpPr>
        <p:spPr bwMode="ltGray">
          <a:xfrm>
            <a:off x="610367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2.6. Regulatory incentives</a:t>
            </a:r>
          </a:p>
        </p:txBody>
      </p:sp>
    </p:spTree>
    <p:extLst>
      <p:ext uri="{BB962C8B-B14F-4D97-AF65-F5344CB8AC3E}">
        <p14:creationId xmlns:p14="http://schemas.microsoft.com/office/powerpoint/2010/main" val="18029774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61512577"/>
              </p:ext>
            </p:extLst>
          </p:nvPr>
        </p:nvGraphicFramePr>
        <p:xfrm>
          <a:off x="450156" y="1620391"/>
          <a:ext cx="9847532" cy="5236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energy sector planning joined up with policy-making?</a:t>
                      </a:r>
                    </a:p>
                  </a:txBody>
                  <a:tcPr marL="45720" marR="45720" marT="36000" marB="36000">
                    <a:lnT w="12700" cap="flat" cmpd="sng" algn="ctr">
                      <a:noFill/>
                      <a:prstDash val="solid"/>
                      <a:round/>
                      <a:headEnd type="none" w="med" len="med"/>
                      <a:tailEnd type="none" w="med" len="med"/>
                    </a:lnT>
                    <a:lnB w="12700"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3586746488"/>
                  </a:ext>
                </a:extLst>
              </a:tr>
              <a:tr h="161533">
                <a:tc>
                  <a:txBody>
                    <a:bodyPr/>
                    <a:lstStyle/>
                    <a:p>
                      <a:pPr marL="171450" indent="-171450">
                        <a:buFont typeface="Arial" panose="020B0604020202020204" pitchFamily="34" charset="0"/>
                        <a:buChar char="•"/>
                      </a:pPr>
                      <a:r>
                        <a:rPr lang="en-GB" sz="1000" b="0" noProof="0" dirty="0">
                          <a:latin typeface="+mn-lt"/>
                        </a:rPr>
                        <a:t>Is the role of each institution in energy sector planning clearly defined?</a:t>
                      </a:r>
                    </a:p>
                    <a:p>
                      <a:pPr marL="171450" indent="-171450">
                        <a:buFont typeface="Arial" panose="020B0604020202020204" pitchFamily="34" charset="0"/>
                        <a:buChar char="•"/>
                      </a:pPr>
                      <a:r>
                        <a:rPr lang="en-GB" sz="1000" b="0" noProof="0" dirty="0">
                          <a:latin typeface="+mn-lt"/>
                        </a:rPr>
                        <a:t>Are government energy policy objectives (e.g. </a:t>
                      </a:r>
                      <a:r>
                        <a:rPr lang="en-GB" sz="1000" b="0" noProof="0" dirty="0">
                          <a:solidFill>
                            <a:srgbClr val="FF0000"/>
                          </a:solidFill>
                          <a:latin typeface="+mn-lt"/>
                          <a:hlinkClick r:id="rId2" action="ppaction://hlinksldjump"/>
                        </a:rPr>
                        <a:t>energy access</a:t>
                      </a:r>
                      <a:r>
                        <a:rPr lang="en-GB" sz="1000" b="0" noProof="0" dirty="0">
                          <a:latin typeface="+mn-lt"/>
                        </a:rPr>
                        <a:t>, </a:t>
                      </a:r>
                      <a:r>
                        <a:rPr lang="en-GB" sz="1000" b="0" noProof="0" dirty="0">
                          <a:solidFill>
                            <a:srgbClr val="FF0000"/>
                          </a:solidFill>
                          <a:latin typeface="+mn-lt"/>
                          <a:hlinkClick r:id="rId3" action="ppaction://hlinksldjump"/>
                        </a:rPr>
                        <a:t>emissions reductions</a:t>
                      </a:r>
                      <a:r>
                        <a:rPr lang="en-GB" sz="1000" b="0" noProof="0" dirty="0">
                          <a:latin typeface="+mn-lt"/>
                        </a:rPr>
                        <a:t>, </a:t>
                      </a:r>
                      <a:r>
                        <a:rPr lang="en-GB" sz="1000" b="0" noProof="0" dirty="0">
                          <a:solidFill>
                            <a:srgbClr val="FF0000"/>
                          </a:solidFill>
                          <a:latin typeface="+mn-lt"/>
                          <a:hlinkClick r:id="rId4" action="ppaction://hlinksldjump"/>
                        </a:rPr>
                        <a:t>energy efficiency</a:t>
                      </a:r>
                      <a:r>
                        <a:rPr lang="en-GB" sz="1000" b="0" noProof="0" dirty="0">
                          <a:solidFill>
                            <a:schemeClr val="tx1"/>
                          </a:solidFill>
                          <a:latin typeface="+mn-lt"/>
                        </a:rPr>
                        <a:t>,</a:t>
                      </a:r>
                      <a:r>
                        <a:rPr lang="en-GB" sz="1000" b="0" noProof="0" dirty="0">
                          <a:solidFill>
                            <a:srgbClr val="FF0000"/>
                          </a:solidFill>
                          <a:latin typeface="+mn-lt"/>
                        </a:rPr>
                        <a:t> </a:t>
                      </a:r>
                      <a:r>
                        <a:rPr lang="en-GB" sz="1000" b="0" noProof="0" dirty="0">
                          <a:solidFill>
                            <a:srgbClr val="FF0000"/>
                          </a:solidFill>
                          <a:latin typeface="+mn-lt"/>
                          <a:hlinkClick r:id="rId5" action="ppaction://hlinksldjump"/>
                        </a:rPr>
                        <a:t>development</a:t>
                      </a:r>
                      <a:r>
                        <a:rPr lang="en-GB" sz="1000" b="0" baseline="0" noProof="0" dirty="0">
                          <a:solidFill>
                            <a:srgbClr val="FF0000"/>
                          </a:solidFill>
                          <a:latin typeface="+mn-lt"/>
                          <a:hlinkClick r:id="rId5" action="ppaction://hlinksldjump"/>
                        </a:rPr>
                        <a:t> plans</a:t>
                      </a:r>
                      <a:r>
                        <a:rPr lang="en-GB" sz="1000" b="0" noProof="0" dirty="0">
                          <a:latin typeface="+mn-lt"/>
                        </a:rPr>
                        <a:t>) taken into account in energy sector planning?</a:t>
                      </a:r>
                      <a:endParaRPr lang="en-GB" sz="1000" b="0" kern="1200" noProof="0" dirty="0">
                        <a:solidFill>
                          <a:schemeClr val="dk1"/>
                        </a:solidFill>
                        <a:latin typeface="+mn-lt"/>
                        <a:ea typeface="+mj-ea"/>
                        <a:cs typeface="+mj-cs"/>
                      </a:endParaRPr>
                    </a:p>
                    <a:p>
                      <a:pPr marL="171450" indent="-171450">
                        <a:buFont typeface="Arial" panose="020B0604020202020204" pitchFamily="34" charset="0"/>
                        <a:buChar char="•"/>
                      </a:pPr>
                      <a:r>
                        <a:rPr lang="en-GB" sz="1000" b="0" noProof="0" dirty="0">
                          <a:latin typeface="+mn-lt"/>
                        </a:rPr>
                        <a:t>Does energy planning consider a range of scenarios with differing levels of policy success (e.g. to understand how system plans might evolve if some targets are not achieved or if government changes policy)?</a:t>
                      </a:r>
                    </a:p>
                    <a:p>
                      <a:pPr marL="171450" indent="-171450">
                        <a:buFont typeface="Arial" panose="020B0604020202020204" pitchFamily="34" charset="0"/>
                        <a:buChar char="•"/>
                      </a:pPr>
                      <a:r>
                        <a:rPr lang="en-GB" sz="1000" b="0" noProof="0" dirty="0">
                          <a:latin typeface="+mn-lt"/>
                        </a:rPr>
                        <a:t>Does planning seek to evaluate the least cost means by which key policy objectives can be achieved?</a:t>
                      </a:r>
                    </a:p>
                  </a:txBody>
                  <a:tcPr marL="45720" marR="45720" marT="36000" marB="36000">
                    <a:lnT w="1270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Which organisations are responsible for preparing energy sector plans will vary from country to country.</a:t>
                      </a:r>
                    </a:p>
                    <a:p>
                      <a:pPr marL="171450" indent="-171450">
                        <a:buFont typeface="Arial" panose="020B0604020202020204" pitchFamily="34" charset="0"/>
                        <a:buChar char="•"/>
                      </a:pPr>
                      <a:r>
                        <a:rPr lang="en-GB" sz="1000" noProof="0" dirty="0">
                          <a:latin typeface="+mn-lt"/>
                        </a:rPr>
                        <a:t>For electricity, planning is sometimes performed by the utility (or the system operator if the sector is unbundled); sometimes the government ministry responsible for the energy sector might drive the process.</a:t>
                      </a:r>
                    </a:p>
                    <a:p>
                      <a:pPr marL="171450" indent="-171450">
                        <a:buFont typeface="Arial" panose="020B0604020202020204" pitchFamily="34" charset="0"/>
                        <a:buChar char="•"/>
                      </a:pPr>
                      <a:r>
                        <a:rPr lang="en-GB" sz="1000" noProof="0" dirty="0">
                          <a:latin typeface="+mn-lt"/>
                        </a:rPr>
                        <a:t>Ideally any recent masterplans might be publicly available, but will often need to be requested. Planning documents should also clearly state the basis of their preparation and any key methodologies and assumptions used.</a:t>
                      </a:r>
                    </a:p>
                    <a:p>
                      <a:pPr marL="171450" indent="-171450">
                        <a:buFont typeface="Arial" panose="020B0604020202020204" pitchFamily="34" charset="0"/>
                        <a:buChar char="•"/>
                      </a:pPr>
                      <a:r>
                        <a:rPr lang="en-GB" sz="1000" noProof="0" dirty="0">
                          <a:latin typeface="+mn-lt"/>
                        </a:rPr>
                        <a:t>Note that in a fully liberalised market, with a liquid wholesale market, there may be less need for a single, centralised plan.</a:t>
                      </a:r>
                    </a:p>
                  </a:txBody>
                  <a:tcPr marL="45720" marR="45720" marT="36000" marB="36000">
                    <a:lnT w="1270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system planning has effectively been outsourced to international engineering consultancies, technical support can be provided to help </a:t>
                      </a:r>
                      <a:r>
                        <a:rPr lang="en-GB" sz="1000" b="1" noProof="0" dirty="0">
                          <a:latin typeface="+mn-lt"/>
                        </a:rPr>
                        <a:t>improve in-country system planning capabilities</a:t>
                      </a:r>
                      <a:r>
                        <a:rPr lang="en-GB" sz="1000" noProof="0" dirty="0">
                          <a:latin typeface="+mn-lt"/>
                        </a:rPr>
                        <a:t>, increasing the chances that planning is joined up and updated frequently.</a:t>
                      </a:r>
                    </a:p>
                    <a:p>
                      <a:pPr marL="171450" indent="-171450">
                        <a:buFont typeface="Arial" panose="020B0604020202020204" pitchFamily="34" charset="0"/>
                        <a:buChar char="•"/>
                      </a:pPr>
                      <a:r>
                        <a:rPr lang="en-GB" sz="1000" noProof="0" dirty="0">
                          <a:latin typeface="+mn-lt"/>
                        </a:rPr>
                        <a:t>Support could be provided to the relevant institutions to implement </a:t>
                      </a:r>
                      <a:r>
                        <a:rPr lang="en-GB" sz="1000" b="1" noProof="0" dirty="0">
                          <a:latin typeface="+mn-lt"/>
                        </a:rPr>
                        <a:t>improved processes and methodologies </a:t>
                      </a:r>
                      <a:r>
                        <a:rPr lang="en-GB" sz="1000" noProof="0" dirty="0">
                          <a:latin typeface="+mn-lt"/>
                        </a:rPr>
                        <a:t>to ensure planning is consistent with policy objectives and seeks to achieve these objectives at least cost. Such support should also ensure that the role of each institution is clearly defined such that planning is joined up and that the same role is not performed multiple times.</a:t>
                      </a:r>
                    </a:p>
                    <a:p>
                      <a:pPr marL="171450" indent="-171450">
                        <a:buFont typeface="Arial" panose="020B0604020202020204" pitchFamily="34" charset="0"/>
                        <a:buChar char="•"/>
                      </a:pPr>
                      <a:r>
                        <a:rPr lang="en-GB" sz="1000" noProof="0">
                          <a:latin typeface="+mn-lt"/>
                        </a:rPr>
                        <a:t>Support could help </a:t>
                      </a:r>
                      <a:r>
                        <a:rPr lang="en-GB" sz="1000" noProof="0" dirty="0">
                          <a:latin typeface="+mn-lt"/>
                        </a:rPr>
                        <a:t>to </a:t>
                      </a:r>
                      <a:r>
                        <a:rPr lang="en-GB" sz="1000" b="1" noProof="0" dirty="0">
                          <a:latin typeface="+mn-lt"/>
                        </a:rPr>
                        <a:t>facilitate dialogue </a:t>
                      </a:r>
                      <a:r>
                        <a:rPr lang="en-GB" sz="1000" noProof="0" dirty="0">
                          <a:latin typeface="+mn-lt"/>
                        </a:rPr>
                        <a:t>between the various stakeholders who should be engaged in system planning (including policy-makers) to ensure that system planning is joined up, rather than being a purely academic, technical exercise.</a:t>
                      </a:r>
                    </a:p>
                  </a:txBody>
                  <a:tcPr marL="45720" marR="45720" marT="36000" marB="36000">
                    <a:lnT w="1270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692455045"/>
                  </a:ext>
                </a:extLst>
              </a:tr>
              <a:tr h="161533">
                <a:tc gridSpan="3">
                  <a:txBody>
                    <a:bodyPr/>
                    <a:lstStyle/>
                    <a:p>
                      <a:pPr marL="0" indent="0">
                        <a:buFont typeface="Arial" panose="020B0604020202020204" pitchFamily="34" charset="0"/>
                        <a:buNone/>
                      </a:pPr>
                      <a:r>
                        <a:rPr lang="en-GB" sz="1000" b="1" noProof="0" dirty="0">
                          <a:latin typeface="+mn-lt"/>
                        </a:rPr>
                        <a:t>Where appropriate is there coordination in planning between different energy vectors?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842238389"/>
                  </a:ext>
                </a:extLst>
              </a:tr>
              <a:tr h="161533">
                <a:tc>
                  <a:txBody>
                    <a:bodyPr/>
                    <a:lstStyle/>
                    <a:p>
                      <a:pPr marL="171450" indent="-171450">
                        <a:buFont typeface="Arial" panose="020B0604020202020204" pitchFamily="34" charset="0"/>
                        <a:buChar char="•"/>
                      </a:pPr>
                      <a:r>
                        <a:rPr lang="en-GB" sz="1000" b="0" noProof="0" dirty="0">
                          <a:latin typeface="+mn-lt"/>
                        </a:rPr>
                        <a:t>Is there a single energy sector plan that covers all energy vectors, not just electricity?</a:t>
                      </a:r>
                    </a:p>
                    <a:p>
                      <a:pPr marL="171450" indent="-171450">
                        <a:buFont typeface="Arial" panose="020B0604020202020204" pitchFamily="34" charset="0"/>
                        <a:buChar char="•"/>
                      </a:pPr>
                      <a:r>
                        <a:rPr lang="en-GB" sz="1000" b="0" noProof="0" dirty="0">
                          <a:latin typeface="+mn-lt"/>
                        </a:rPr>
                        <a:t>Are interactions between different energy vectors properly considered in sector plans? For example, in the electricity sector are assumptions on new heat pump and electricity vehicle loads consistent with the planning decisions made in other sectors?</a:t>
                      </a:r>
                    </a:p>
                    <a:p>
                      <a:pPr marL="171450" indent="-171450">
                        <a:buFont typeface="Arial" panose="020B0604020202020204" pitchFamily="34" charset="0"/>
                        <a:buChar char="•"/>
                      </a:pPr>
                      <a:r>
                        <a:rPr lang="en-GB" sz="1000" b="0" noProof="0" dirty="0">
                          <a:latin typeface="+mn-lt"/>
                        </a:rPr>
                        <a:t>Where there are </a:t>
                      </a:r>
                      <a:r>
                        <a:rPr lang="en-GB" sz="1000" b="0" noProof="0" dirty="0">
                          <a:latin typeface="+mn-lt"/>
                          <a:hlinkClick r:id="rId6" action="ppaction://hlinksldjump"/>
                        </a:rPr>
                        <a:t>centralised heating systems</a:t>
                      </a:r>
                      <a:r>
                        <a:rPr lang="en-GB" sz="1000" b="0" noProof="0" dirty="0">
                          <a:latin typeface="+mn-lt"/>
                        </a:rPr>
                        <a:t>, in particular in urban areas, are plans prepared and published for these networks?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Engagement with the entities responsible for energy planning should help with understanding the processes used in planning and whether these properly consider the interactions between different energy sub-sectors.</a:t>
                      </a:r>
                    </a:p>
                    <a:p>
                      <a:pPr marL="171450" indent="-171450">
                        <a:buFont typeface="Arial" panose="020B0604020202020204" pitchFamily="34" charset="0"/>
                        <a:buChar char="•"/>
                      </a:pPr>
                      <a:r>
                        <a:rPr lang="en-GB" sz="1000" noProof="0" dirty="0">
                          <a:latin typeface="+mn-lt"/>
                        </a:rPr>
                        <a:t>The operators of any </a:t>
                      </a:r>
                      <a:r>
                        <a:rPr lang="en-GB" sz="1000" noProof="0" dirty="0">
                          <a:latin typeface="+mn-lt"/>
                          <a:hlinkClick r:id="rId6" action="ppaction://hlinksldjump"/>
                        </a:rPr>
                        <a:t>centralised heat networks</a:t>
                      </a:r>
                      <a:r>
                        <a:rPr lang="en-GB" sz="1000" noProof="0" dirty="0">
                          <a:latin typeface="+mn-lt"/>
                        </a:rPr>
                        <a:t> should be able to indicate the extent to which their planning is joined up with planning in the electricity sector for example.</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 review of planning processes highlights areas where planning is not coordinated across the different energy sub-sectors, technical assistance could be provided </a:t>
                      </a:r>
                      <a:r>
                        <a:rPr lang="en-GB" sz="1000" b="1" noProof="0" dirty="0">
                          <a:latin typeface="+mn-lt"/>
                        </a:rPr>
                        <a:t>to advise on process improvements to improve coordination</a:t>
                      </a:r>
                      <a:r>
                        <a:rPr lang="en-GB" sz="100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18063187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2.7. Planning and forecasting (1 of 5)</a:t>
            </a:r>
          </a:p>
        </p:txBody>
      </p:sp>
      <p:pic>
        <p:nvPicPr>
          <p:cNvPr id="33" name="Picture 32">
            <a:extLst>
              <a:ext uri="{FF2B5EF4-FFF2-40B4-BE49-F238E27FC236}">
                <a16:creationId xmlns:a16="http://schemas.microsoft.com/office/drawing/2014/main" id="{BB2B9CB1-DE12-C24C-B91E-0292F91BB1CD}"/>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4" name="Picture 33">
            <a:extLst>
              <a:ext uri="{FF2B5EF4-FFF2-40B4-BE49-F238E27FC236}">
                <a16:creationId xmlns:a16="http://schemas.microsoft.com/office/drawing/2014/main" id="{17414EF1-525D-9F4B-A7BC-2BE125DC39FE}"/>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60" name="Picture 59">
            <a:extLst>
              <a:ext uri="{FF2B5EF4-FFF2-40B4-BE49-F238E27FC236}">
                <a16:creationId xmlns:a16="http://schemas.microsoft.com/office/drawing/2014/main" id="{8FEBB44B-0FC1-5347-AA6F-D53B2AB71F1D}"/>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61" name="Picture 60">
            <a:extLst>
              <a:ext uri="{FF2B5EF4-FFF2-40B4-BE49-F238E27FC236}">
                <a16:creationId xmlns:a16="http://schemas.microsoft.com/office/drawing/2014/main" id="{8B0A0C1B-55D7-9F44-80CC-21B9D8583F58}"/>
              </a:ext>
            </a:extLst>
          </p:cNvPr>
          <p:cNvPicPr>
            <a:picLocks noChangeAspect="1"/>
          </p:cNvPicPr>
          <p:nvPr/>
        </p:nvPicPr>
        <p:blipFill>
          <a:blip r:embed="rId13" cstate="screen">
            <a:duotone>
              <a:schemeClr val="accent3">
                <a:shade val="45000"/>
                <a:satMod val="135000"/>
              </a:schemeClr>
              <a:prstClr val="white"/>
            </a:duotone>
            <a:extLst>
              <a:ext uri="{BEBA8EAE-BF5A-486C-A8C5-ECC9F3942E4B}">
                <a14:imgProps xmlns:a14="http://schemas.microsoft.com/office/drawing/2010/main">
                  <a14:imgLayer r:embed="rId14">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62" name="Picture 61">
            <a:extLst>
              <a:ext uri="{FF2B5EF4-FFF2-40B4-BE49-F238E27FC236}">
                <a16:creationId xmlns:a16="http://schemas.microsoft.com/office/drawing/2014/main" id="{7AE6F663-7175-0241-88C8-78D89D6EEEDB}"/>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3" name="Picture 62">
            <a:extLst>
              <a:ext uri="{FF2B5EF4-FFF2-40B4-BE49-F238E27FC236}">
                <a16:creationId xmlns:a16="http://schemas.microsoft.com/office/drawing/2014/main" id="{96F63D53-9260-7045-B61D-FCBD7B402F45}"/>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51" name="Chevron 50">
            <a:hlinkClick r:id="rId19" action="ppaction://hlinksldjump" highlightClick="1"/>
            <a:extLst>
              <a:ext uri="{FF2B5EF4-FFF2-40B4-BE49-F238E27FC236}">
                <a16:creationId xmlns:a16="http://schemas.microsoft.com/office/drawing/2014/main" id="{2A934FE8-668D-7445-8BC9-E057E9291779}"/>
              </a:ext>
            </a:extLst>
          </p:cNvPr>
          <p:cNvSpPr/>
          <p:nvPr/>
        </p:nvSpPr>
        <p:spPr bwMode="ltGray">
          <a:xfrm>
            <a:off x="704448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2.7. Planning and forecasting</a:t>
            </a:r>
          </a:p>
        </p:txBody>
      </p:sp>
    </p:spTree>
    <p:extLst>
      <p:ext uri="{BB962C8B-B14F-4D97-AF65-F5344CB8AC3E}">
        <p14:creationId xmlns:p14="http://schemas.microsoft.com/office/powerpoint/2010/main" val="3233873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61"/>
          <p:cNvSpPr>
            <a:spLocks noGrp="1"/>
          </p:cNvSpPr>
          <p:nvPr>
            <p:ph sz="quarter" idx="10"/>
          </p:nvPr>
        </p:nvSpPr>
        <p:spPr>
          <a:xfrm>
            <a:off x="450850" y="1804864"/>
            <a:ext cx="9791700" cy="535607"/>
          </a:xfrm>
          <a:solidFill>
            <a:schemeClr val="accent6">
              <a:lumMod val="20000"/>
              <a:lumOff val="80000"/>
            </a:schemeClr>
          </a:solidFill>
          <a:ln>
            <a:solidFill>
              <a:schemeClr val="tx1"/>
            </a:solidFill>
          </a:ln>
        </p:spPr>
        <p:txBody>
          <a:bodyPr/>
          <a:lstStyle/>
          <a:p>
            <a:pPr algn="ctr"/>
            <a:r>
              <a:rPr lang="en-GB" sz="1100" dirty="0"/>
              <a:t>The guidance presented in this WSA tool provides a framework for advisers to perform comprehensive analysis across the energy sector. The intention is not for advisers to perform analysis across all parts of the energy sector. Rather, advisers should perform targeted analysis, and the WSA tool provides guidance to encourage advisers to consider the most relevant issues.</a:t>
            </a:r>
          </a:p>
          <a:p>
            <a:pPr algn="ctr"/>
            <a:endParaRPr lang="en-GB" sz="1100" dirty="0"/>
          </a:p>
        </p:txBody>
      </p:sp>
      <p:sp>
        <p:nvSpPr>
          <p:cNvPr id="3" name="Title 2">
            <a:extLst>
              <a:ext uri="{FF2B5EF4-FFF2-40B4-BE49-F238E27FC236}">
                <a16:creationId xmlns:a16="http://schemas.microsoft.com/office/drawing/2014/main" id="{B8530357-4D8F-3B49-8E8B-5A2B13C34BB1}"/>
              </a:ext>
            </a:extLst>
          </p:cNvPr>
          <p:cNvSpPr>
            <a:spLocks noGrp="1"/>
          </p:cNvSpPr>
          <p:nvPr>
            <p:ph type="title"/>
          </p:nvPr>
        </p:nvSpPr>
        <p:spPr/>
        <p:txBody>
          <a:bodyPr/>
          <a:lstStyle/>
          <a:p>
            <a:r>
              <a:rPr lang="en-US" dirty="0"/>
              <a:t>How to use WSA tool</a:t>
            </a:r>
          </a:p>
        </p:txBody>
      </p:sp>
      <p:sp>
        <p:nvSpPr>
          <p:cNvPr id="5" name="Chevron 4">
            <a:extLst>
              <a:ext uri="{FF2B5EF4-FFF2-40B4-BE49-F238E27FC236}">
                <a16:creationId xmlns:a16="http://schemas.microsoft.com/office/drawing/2014/main" id="{190D23CF-963E-F54F-A93D-0D7085A65C74}"/>
              </a:ext>
            </a:extLst>
          </p:cNvPr>
          <p:cNvSpPr/>
          <p:nvPr/>
        </p:nvSpPr>
        <p:spPr bwMode="ltGray">
          <a:xfrm>
            <a:off x="450156" y="2700510"/>
            <a:ext cx="4788000" cy="540000"/>
          </a:xfrm>
          <a:prstGeom prst="chevron">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400" b="1" dirty="0">
                <a:solidFill>
                  <a:schemeClr val="bg1"/>
                </a:solidFill>
              </a:rPr>
              <a:t>Step 1: High level assessment of the energy sector</a:t>
            </a:r>
          </a:p>
        </p:txBody>
      </p:sp>
      <p:sp>
        <p:nvSpPr>
          <p:cNvPr id="6" name="Chevron 5">
            <a:extLst>
              <a:ext uri="{FF2B5EF4-FFF2-40B4-BE49-F238E27FC236}">
                <a16:creationId xmlns:a16="http://schemas.microsoft.com/office/drawing/2014/main" id="{71F24294-F056-4946-829B-CBBCEBE53A57}"/>
              </a:ext>
            </a:extLst>
          </p:cNvPr>
          <p:cNvSpPr/>
          <p:nvPr/>
        </p:nvSpPr>
        <p:spPr bwMode="ltGray">
          <a:xfrm>
            <a:off x="5455244" y="2700510"/>
            <a:ext cx="4788000" cy="540000"/>
          </a:xfrm>
          <a:prstGeom prst="chevron">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400" b="1" dirty="0">
                <a:solidFill>
                  <a:schemeClr val="bg1"/>
                </a:solidFill>
              </a:rPr>
              <a:t>Step 2: Detailed assessment of the energy sector</a:t>
            </a:r>
          </a:p>
        </p:txBody>
      </p:sp>
      <p:sp>
        <p:nvSpPr>
          <p:cNvPr id="7" name="TextBox 6">
            <a:extLst>
              <a:ext uri="{FF2B5EF4-FFF2-40B4-BE49-F238E27FC236}">
                <a16:creationId xmlns:a16="http://schemas.microsoft.com/office/drawing/2014/main" id="{4903B13D-C255-F14F-B4AD-C831BD756E8E}"/>
              </a:ext>
            </a:extLst>
          </p:cNvPr>
          <p:cNvSpPr txBox="1"/>
          <p:nvPr/>
        </p:nvSpPr>
        <p:spPr>
          <a:xfrm>
            <a:off x="450156" y="3240509"/>
            <a:ext cx="4536000" cy="1764257"/>
          </a:xfrm>
          <a:prstGeom prst="rect">
            <a:avLst/>
          </a:prstGeom>
          <a:solidFill>
            <a:schemeClr val="accent6">
              <a:lumMod val="20000"/>
              <a:lumOff val="80000"/>
            </a:schemeClr>
          </a:solidFill>
        </p:spPr>
        <p:txBody>
          <a:bodyPr wrap="square" lIns="72000" tIns="36000" rIns="72000" bIns="0" rtlCol="0">
            <a:noAutofit/>
          </a:bodyPr>
          <a:lstStyle/>
          <a:p>
            <a:pPr marL="225425" indent="-225425">
              <a:spcAft>
                <a:spcPts val="600"/>
              </a:spcAft>
              <a:buFont typeface="Arial" panose="020B0604020202020204" pitchFamily="34" charset="0"/>
              <a:buChar char="•"/>
            </a:pPr>
            <a:r>
              <a:rPr lang="en-US" sz="1100" dirty="0"/>
              <a:t>Advisers will often start with hypotheses on where energy sector issues exist and where the opportunities might be for interventions.</a:t>
            </a:r>
          </a:p>
          <a:p>
            <a:pPr marL="225425" indent="-225425">
              <a:spcAft>
                <a:spcPts val="600"/>
              </a:spcAft>
              <a:buFont typeface="Arial" panose="020B0604020202020204" pitchFamily="34" charset="0"/>
              <a:buChar char="•"/>
            </a:pPr>
            <a:r>
              <a:rPr lang="en-US" sz="1100" dirty="0"/>
              <a:t>These hypotheses, informed by initial engagement with a wide range of stakeholders, form the starting point for an application of the WSA tool.</a:t>
            </a:r>
          </a:p>
          <a:p>
            <a:pPr marL="225425" indent="-225425">
              <a:spcAft>
                <a:spcPts val="600"/>
              </a:spcAft>
              <a:buFont typeface="Arial" panose="020B0604020202020204" pitchFamily="34" charset="0"/>
              <a:buChar char="•"/>
            </a:pPr>
            <a:r>
              <a:rPr lang="en-US" sz="1100" dirty="0"/>
              <a:t>It is important to note that these hypotheses don’t need to be perfect. The WSA tool provides a framework for building a stronger evidence base and challenging initial hypotheses so that they can be refined.</a:t>
            </a:r>
          </a:p>
        </p:txBody>
      </p:sp>
      <p:sp>
        <p:nvSpPr>
          <p:cNvPr id="8" name="TextBox 7">
            <a:extLst>
              <a:ext uri="{FF2B5EF4-FFF2-40B4-BE49-F238E27FC236}">
                <a16:creationId xmlns:a16="http://schemas.microsoft.com/office/drawing/2014/main" id="{3087820F-7072-BC4B-8249-1E01FF112772}"/>
              </a:ext>
            </a:extLst>
          </p:cNvPr>
          <p:cNvSpPr txBox="1"/>
          <p:nvPr/>
        </p:nvSpPr>
        <p:spPr>
          <a:xfrm>
            <a:off x="5455244" y="3240510"/>
            <a:ext cx="4536000" cy="1764256"/>
          </a:xfrm>
          <a:prstGeom prst="rect">
            <a:avLst/>
          </a:prstGeom>
          <a:solidFill>
            <a:schemeClr val="accent6">
              <a:lumMod val="20000"/>
              <a:lumOff val="80000"/>
            </a:schemeClr>
          </a:solidFill>
        </p:spPr>
        <p:txBody>
          <a:bodyPr wrap="square" lIns="72000" tIns="36000" rIns="72000" bIns="0" rtlCol="0">
            <a:noAutofit/>
          </a:bodyPr>
          <a:lstStyle/>
          <a:p>
            <a:pPr marL="225425" indent="-225425">
              <a:spcAft>
                <a:spcPts val="600"/>
              </a:spcAft>
              <a:buFont typeface="Arial" panose="020B0604020202020204" pitchFamily="34" charset="0"/>
              <a:buChar char="•"/>
            </a:pPr>
            <a:r>
              <a:rPr lang="en-US" sz="1100" dirty="0"/>
              <a:t>The WSA tool provides guidance to direct analysis that the adviser can perform across each part of the energy sector.</a:t>
            </a:r>
          </a:p>
          <a:p>
            <a:pPr marL="225425" indent="-225425">
              <a:spcAft>
                <a:spcPts val="600"/>
              </a:spcAft>
              <a:buFont typeface="Arial" panose="020B0604020202020204" pitchFamily="34" charset="0"/>
              <a:buChar char="•"/>
            </a:pPr>
            <a:r>
              <a:rPr lang="en-US" sz="1100" dirty="0"/>
              <a:t>Detailed analysis should start by focusing on areas directly relevant to the hypotheses informed by Step 1. The WSA tool will suggest adjacent areas that might warrant further analysis, depending on what the adviser finds.</a:t>
            </a:r>
          </a:p>
          <a:p>
            <a:pPr marL="225425" indent="-225425">
              <a:spcAft>
                <a:spcPts val="600"/>
              </a:spcAft>
              <a:buFont typeface="Arial" panose="020B0604020202020204" pitchFamily="34" charset="0"/>
              <a:buChar char="•"/>
            </a:pPr>
            <a:r>
              <a:rPr lang="en-US" sz="1100" dirty="0"/>
              <a:t>This analysis allows the adviser to refine their conclusions on the key issues in the country’s energy sector, and to propose areas to provide support.</a:t>
            </a:r>
          </a:p>
        </p:txBody>
      </p:sp>
      <p:sp>
        <p:nvSpPr>
          <p:cNvPr id="34" name="Content Placeholder 61">
            <a:extLst>
              <a:ext uri="{FF2B5EF4-FFF2-40B4-BE49-F238E27FC236}">
                <a16:creationId xmlns:a16="http://schemas.microsoft.com/office/drawing/2014/main" id="{204CE5A7-B138-9447-90C5-646D00AF44D0}"/>
              </a:ext>
            </a:extLst>
          </p:cNvPr>
          <p:cNvSpPr txBox="1">
            <a:spLocks/>
          </p:cNvSpPr>
          <p:nvPr/>
        </p:nvSpPr>
        <p:spPr>
          <a:xfrm>
            <a:off x="450156" y="5168706"/>
            <a:ext cx="9791700" cy="1204213"/>
          </a:xfrm>
          <a:prstGeom prst="rect">
            <a:avLst/>
          </a:prstGeom>
        </p:spPr>
        <p:txBody>
          <a:bodyPr vert="horz" lIns="0" tIns="0" rIns="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0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0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0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0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r>
              <a:rPr lang="en-GB" sz="1100" dirty="0"/>
              <a:t>Exactly how energy sector advisers use the material in this pack when applying the WSAT will depend on their background. Some advisers may be familiar with much of the detailed guidance presented in the pack, but the structure of the WSA tool will still provide a useful completeness check that all interdependencies in the sector have been properly considered.</a:t>
            </a:r>
          </a:p>
          <a:p>
            <a:r>
              <a:rPr lang="en-GB" sz="1100" dirty="0"/>
              <a:t>The WSA tool provides a structure that can be used to analyse and identify opportunities for intervention in the energy sector. However, advisers should not feel constrained by this structure in how they present their findings. Some interventions might cut across the various components of the WSA tool and its structure might not provide the best headings against which analysis should be presented for a given assignment.</a:t>
            </a:r>
          </a:p>
        </p:txBody>
      </p:sp>
      <p:sp>
        <p:nvSpPr>
          <p:cNvPr id="53" name="Rectangle 52">
            <a:hlinkClick r:id="rId2" action="ppaction://hlinksldjump" highlightClick="1"/>
          </p:cNvPr>
          <p:cNvSpPr/>
          <p:nvPr/>
        </p:nvSpPr>
        <p:spPr bwMode="ltGray">
          <a:xfrm>
            <a:off x="450157" y="15033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Introduction</a:t>
            </a:r>
          </a:p>
        </p:txBody>
      </p:sp>
    </p:spTree>
    <p:extLst>
      <p:ext uri="{BB962C8B-B14F-4D97-AF65-F5344CB8AC3E}">
        <p14:creationId xmlns:p14="http://schemas.microsoft.com/office/powerpoint/2010/main" val="912262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007572639"/>
              </p:ext>
            </p:extLst>
          </p:nvPr>
        </p:nvGraphicFramePr>
        <p:xfrm>
          <a:off x="450156" y="1620391"/>
          <a:ext cx="9847532" cy="5236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0">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Where applicable, does the country have a plan for meeting energy access goals, which includes both centralised and distributed energy access solutions?</a:t>
                      </a:r>
                    </a:p>
                  </a:txBody>
                  <a:tcPr marL="45720" marR="45720" marT="36000" marB="36000">
                    <a:lnT w="12700" cap="flat" cmpd="sng" algn="ctr">
                      <a:noFill/>
                      <a:prstDash val="solid"/>
                      <a:round/>
                      <a:headEnd type="none" w="med" len="med"/>
                      <a:tailEnd type="none" w="med" len="med"/>
                    </a:lnT>
                    <a:lnB w="6350"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tc>
                <a:tc hMerge="1">
                  <a:txBody>
                    <a:bodyPr/>
                    <a:lstStyle/>
                    <a:p>
                      <a:pPr marL="171450" indent="-171450">
                        <a:buFont typeface="Arial" panose="020B0604020202020204" pitchFamily="34" charset="0"/>
                        <a:buChar char="•"/>
                      </a:pPr>
                      <a:endParaRPr lang="en-GB" sz="900" noProof="0" dirty="0">
                        <a:latin typeface="+mn-lt"/>
                      </a:endParaRPr>
                    </a:p>
                  </a:txBody>
                  <a:tcPr marL="45720" marR="45720"/>
                </a:tc>
                <a:extLst>
                  <a:ext uri="{0D108BD9-81ED-4DB2-BD59-A6C34878D82A}">
                    <a16:rowId xmlns:a16="http://schemas.microsoft.com/office/drawing/2014/main" val="1839958702"/>
                  </a:ext>
                </a:extLst>
              </a:tr>
              <a:tr h="0">
                <a:tc>
                  <a:txBody>
                    <a:bodyPr/>
                    <a:lstStyle/>
                    <a:p>
                      <a:pPr marL="171450" indent="-171450">
                        <a:buFont typeface="Arial" panose="020B0604020202020204" pitchFamily="34" charset="0"/>
                        <a:buChar char="•"/>
                      </a:pPr>
                      <a:r>
                        <a:rPr lang="en-GB" sz="1000" b="0" noProof="0" dirty="0">
                          <a:latin typeface="+mn-lt"/>
                        </a:rPr>
                        <a:t>Does the country have an overall plan for meeting its electricity access objectives, identifying the on-grid and off-grid solutions that should be deployed to extend access to communities that are currently without electricity?</a:t>
                      </a:r>
                    </a:p>
                    <a:p>
                      <a:pPr marL="171450" indent="-171450">
                        <a:buFont typeface="Arial" panose="020B0604020202020204" pitchFamily="34" charset="0"/>
                        <a:buChar char="•"/>
                      </a:pPr>
                      <a:r>
                        <a:rPr lang="en-GB" sz="1000" b="0" noProof="0" dirty="0">
                          <a:latin typeface="+mn-lt"/>
                        </a:rPr>
                        <a:t>Has a geospatial optimisation been carried out to identify the least-cost energy access solution for each location without electricity access?</a:t>
                      </a:r>
                    </a:p>
                    <a:p>
                      <a:pPr marL="171450" indent="-171450">
                        <a:buFont typeface="Arial" panose="020B0604020202020204" pitchFamily="34" charset="0"/>
                        <a:buChar char="•"/>
                      </a:pPr>
                      <a:r>
                        <a:rPr lang="en-GB" sz="1000" b="0" noProof="0" dirty="0">
                          <a:latin typeface="+mn-lt"/>
                        </a:rPr>
                        <a:t>Is such an energy access plan consistent with on-grid electricity planning, with both being updated continuously/frequently?</a:t>
                      </a:r>
                    </a:p>
                    <a:p>
                      <a:pPr marL="171450" indent="-171450">
                        <a:buFont typeface="Arial" panose="020B0604020202020204" pitchFamily="34" charset="0"/>
                        <a:buChar char="•"/>
                      </a:pPr>
                      <a:r>
                        <a:rPr lang="en-GB" sz="1000" b="0" noProof="0" dirty="0">
                          <a:latin typeface="+mn-lt"/>
                        </a:rPr>
                        <a:t>Does the country have a plan for meeting its energy access objectives relating to </a:t>
                      </a:r>
                      <a:r>
                        <a:rPr lang="en-GB" sz="1000" b="0" noProof="0" dirty="0">
                          <a:latin typeface="+mn-lt"/>
                          <a:hlinkClick r:id="rId2" action="ppaction://hlinksldjump"/>
                        </a:rPr>
                        <a:t>heating and cooking</a:t>
                      </a:r>
                      <a:r>
                        <a:rPr lang="en-GB" sz="1000" b="0" noProof="0" dirty="0">
                          <a:latin typeface="+mn-lt"/>
                        </a:rPr>
                        <a:t>?</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Electricity access or geospatial plans may be prepared by either the organisation in charge of overall electricity sector planning, or perhaps a Rural Electrification Agency (REA). Meeting with all of the relevant agencies together might help to identify any inconsistencies in planning.</a:t>
                      </a:r>
                    </a:p>
                    <a:p>
                      <a:pPr marL="171450" indent="-171450">
                        <a:buFont typeface="Arial" panose="020B0604020202020204" pitchFamily="34" charset="0"/>
                        <a:buChar char="•"/>
                      </a:pPr>
                      <a:r>
                        <a:rPr lang="en-GB" sz="1000" noProof="0" dirty="0">
                          <a:latin typeface="+mn-lt"/>
                        </a:rPr>
                        <a:t>If a SE4All Action Agenda has been prepared this might present details on how energy access plans interact with on-grid electricity planning. Such documents might also provide details of planning exercises that cover energy access for </a:t>
                      </a:r>
                      <a:r>
                        <a:rPr lang="en-GB" sz="1000" noProof="0" dirty="0">
                          <a:latin typeface="+mn-lt"/>
                          <a:hlinkClick r:id="rId2" action="ppaction://hlinksldjump"/>
                        </a:rPr>
                        <a:t>heating and cooking</a:t>
                      </a:r>
                      <a:r>
                        <a:rPr lang="en-GB" sz="1000" noProof="0" dirty="0">
                          <a:latin typeface="+mn-lt"/>
                        </a:rPr>
                        <a:t>.</a:t>
                      </a:r>
                    </a:p>
                    <a:p>
                      <a:pPr marL="171450" indent="-171450">
                        <a:buFont typeface="Arial" panose="020B0604020202020204" pitchFamily="34" charset="0"/>
                        <a:buChar char="•"/>
                      </a:pPr>
                      <a:r>
                        <a:rPr lang="en-GB" sz="1000" noProof="0" dirty="0">
                          <a:latin typeface="+mn-lt"/>
                        </a:rPr>
                        <a:t>Donors working on energy access programmes are likely to be aware of any geospatial planning exercises that have been completed or are underway. For example, the World Bank has recently been funding such exercises across a number of countries.</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Progress on energy access can often be impeded by the lack of an up-to-date, or internally consistent, plan for how energy access objectives are to be achieved. Where such a plan does not yet exist, technical assistance can be provided either to </a:t>
                      </a:r>
                      <a:r>
                        <a:rPr lang="en-GB" sz="1000" b="1" noProof="0" dirty="0">
                          <a:latin typeface="+mn-lt"/>
                        </a:rPr>
                        <a:t>prepare an energy access plan</a:t>
                      </a:r>
                      <a:r>
                        <a:rPr lang="en-GB" sz="1000" noProof="0" dirty="0">
                          <a:latin typeface="+mn-lt"/>
                        </a:rPr>
                        <a:t>, or preferably to build in-country capacity to prepare and continuously maintain an energy access plan. Responsibility for preparation and maintenance of the plan will need to be assigned.</a:t>
                      </a:r>
                    </a:p>
                    <a:p>
                      <a:pPr marL="171450" indent="-171450">
                        <a:buFont typeface="Arial" panose="020B0604020202020204" pitchFamily="34" charset="0"/>
                        <a:buChar char="•"/>
                      </a:pPr>
                      <a:r>
                        <a:rPr lang="en-GB" sz="1000" b="1" noProof="0" dirty="0">
                          <a:latin typeface="+mn-lt"/>
                        </a:rPr>
                        <a:t>Transparency</a:t>
                      </a:r>
                      <a:r>
                        <a:rPr lang="en-GB" sz="1000" noProof="0" dirty="0">
                          <a:latin typeface="+mn-lt"/>
                        </a:rPr>
                        <a:t> of energy access plans (e.g. publishing an up-to-date plan) can be very important for companies providing off-grid solutions, especially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mini-grids</a:t>
                      </a:r>
                      <a:r>
                        <a:rPr lang="en-GB" sz="1000" noProof="0" dirty="0">
                          <a:latin typeface="+mn-lt"/>
                        </a:rPr>
                        <a:t>. This is because the arrival of the the main grid can be one of the key risks for such companies, especially if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regulation</a:t>
                      </a:r>
                      <a:r>
                        <a:rPr lang="en-GB" sz="1000" noProof="0" dirty="0">
                          <a:latin typeface="+mn-lt"/>
                        </a:rPr>
                        <a:t> does not provide any protection against such an occurrence.</a:t>
                      </a:r>
                    </a:p>
                  </a:txBody>
                  <a:tcPr marL="45720" marR="45720" marT="36000" marB="36000">
                    <a:lnT w="6350" cap="flat" cmpd="sng" algn="ctr">
                      <a:solidFill>
                        <a:schemeClr val="accent3"/>
                      </a:solidFill>
                      <a:prstDash val="sysDot"/>
                      <a:round/>
                      <a:headEnd type="none" w="med" len="med"/>
                      <a:tailEnd type="none" w="med" len="med"/>
                    </a:lnT>
                    <a:lnB w="6350"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2339710308"/>
                  </a:ext>
                </a:extLst>
              </a:tr>
              <a:tr h="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Is there a single plan for each energy sub-sector that is regularly updated?</a:t>
                      </a:r>
                    </a:p>
                  </a:txBody>
                  <a:tcPr marL="45720" marR="45720" marT="36000" marB="36000">
                    <a:lnT w="6350"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solidFill>
                          <a:schemeClr val="tx1"/>
                        </a:solidFill>
                        <a:latin typeface="+mn-lt"/>
                      </a:endParaRPr>
                    </a:p>
                  </a:txBody>
                  <a:tcPr marL="45720" marR="45720" marT="36000" marB="3600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3723875766"/>
                  </a:ext>
                </a:extLst>
              </a:tr>
              <a:tr h="457608">
                <a:tc>
                  <a:txBody>
                    <a:bodyPr/>
                    <a:lstStyle/>
                    <a:p>
                      <a:pPr marL="171450" indent="-171450">
                        <a:buFont typeface="Arial" panose="020B0604020202020204" pitchFamily="34" charset="0"/>
                        <a:buChar char="•"/>
                      </a:pPr>
                      <a:r>
                        <a:rPr lang="en-GB" sz="1000" b="0" noProof="0" dirty="0">
                          <a:latin typeface="+mn-lt"/>
                        </a:rPr>
                        <a:t>Is there a single electricity sector plan (covering </a:t>
                      </a:r>
                      <a:r>
                        <a:rPr lang="en-GB" sz="1000" b="0" noProof="0" dirty="0">
                          <a:solidFill>
                            <a:schemeClr val="tx1"/>
                          </a:solidFill>
                          <a:latin typeface="+mn-lt"/>
                        </a:rPr>
                        <a:t>both power generation </a:t>
                      </a:r>
                      <a:r>
                        <a:rPr lang="en-GB" sz="1000" b="0" noProof="0" dirty="0">
                          <a:latin typeface="+mn-lt"/>
                        </a:rPr>
                        <a:t>and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network infrastructure</a:t>
                      </a:r>
                      <a:r>
                        <a:rPr lang="en-GB" sz="1000" b="0" noProof="0" dirty="0">
                          <a:latin typeface="+mn-lt"/>
                        </a:rPr>
                        <a:t>) and a single plan for other sub-sectors such as heat, or have different plans been prepared by different agencies with little or no coordination between them?</a:t>
                      </a:r>
                    </a:p>
                    <a:p>
                      <a:pPr marL="171450" indent="-171450">
                        <a:buFont typeface="Arial" panose="020B0604020202020204" pitchFamily="34" charset="0"/>
                        <a:buChar char="•"/>
                      </a:pPr>
                      <a:r>
                        <a:rPr lang="en-GB" sz="1000" b="0" noProof="0" dirty="0">
                          <a:latin typeface="+mn-lt"/>
                        </a:rPr>
                        <a:t>Is the plan seen as a central document that is used as the basis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procurement</a:t>
                      </a:r>
                      <a:r>
                        <a:rPr lang="en-GB" sz="1000" b="0" noProof="0" dirty="0">
                          <a:latin typeface="+mn-lt"/>
                        </a:rPr>
                        <a:t> of </a:t>
                      </a:r>
                      <a:r>
                        <a:rPr lang="en-GB" sz="1000" b="0" noProof="0" dirty="0">
                          <a:solidFill>
                            <a:schemeClr val="tx1"/>
                          </a:solidFill>
                          <a:latin typeface="+mn-lt"/>
                        </a:rPr>
                        <a:t>new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b="0" noProof="0" dirty="0">
                          <a:solidFill>
                            <a:schemeClr val="tx1"/>
                          </a:solidFill>
                          <a:latin typeface="+mn-lt"/>
                        </a:rPr>
                        <a:t> capacity, or does it have little </a:t>
                      </a:r>
                      <a:r>
                        <a:rPr lang="en-GB" sz="1000" b="0" noProof="0" dirty="0">
                          <a:latin typeface="+mn-lt"/>
                        </a:rPr>
                        <a:t>impact on what is actually procured and contracted?</a:t>
                      </a:r>
                    </a:p>
                    <a:p>
                      <a:pPr marL="171450" indent="-171450">
                        <a:buFont typeface="Arial" panose="020B0604020202020204" pitchFamily="34" charset="0"/>
                        <a:buChar char="•"/>
                      </a:pPr>
                      <a:r>
                        <a:rPr lang="en-GB" sz="1000" b="0" noProof="0" dirty="0">
                          <a:latin typeface="+mn-lt"/>
                        </a:rPr>
                        <a:t>How frequently is the plan updated? Is it kept up-to-date, or is the plan simply a snapshot at a point in time, updated every (e.g.) 5-10 years?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 many countries, even where a good sector plan has been prepared, the processes in place to maintain and update this plan using a least-cost approach are poor.</a:t>
                      </a:r>
                    </a:p>
                    <a:p>
                      <a:pPr marL="171450" indent="-171450">
                        <a:buFont typeface="Arial" panose="020B0604020202020204" pitchFamily="34" charset="0"/>
                        <a:buChar char="•"/>
                      </a:pPr>
                      <a:r>
                        <a:rPr lang="en-GB" sz="1000" noProof="0" dirty="0">
                          <a:latin typeface="+mn-lt"/>
                        </a:rPr>
                        <a:t>Speaking with the teams that own energy sector plans might help with understanding the processes in place (if any) to keep planning up-to-date.</a:t>
                      </a:r>
                    </a:p>
                    <a:p>
                      <a:pPr marL="171450" indent="-171450">
                        <a:buFont typeface="Arial" panose="020B0604020202020204" pitchFamily="34" charset="0"/>
                        <a:buChar char="•"/>
                      </a:pPr>
                      <a:r>
                        <a:rPr lang="en-GB" sz="1000" noProof="0" dirty="0">
                          <a:latin typeface="+mn-lt"/>
                        </a:rPr>
                        <a:t>Speaking with other energy sector stakeholders, such as companies developing </a:t>
                      </a:r>
                      <a:r>
                        <a:rPr lang="en-GB" sz="1000" noProof="0" dirty="0">
                          <a:solidFill>
                            <a:schemeClr val="tx1"/>
                          </a:solidFill>
                          <a:latin typeface="+mn-lt"/>
                        </a:rPr>
                        <a:t>new </a:t>
                      </a:r>
                      <a:r>
                        <a:rPr kumimoji="0" lang="en-GB" sz="1000" b="0" i="0" u="none" strike="noStrike" kern="1200" cap="none" spc="0" normalizeH="0" baseline="0" noProof="0" dirty="0">
                          <a:ln>
                            <a:noFill/>
                          </a:ln>
                          <a:solidFill>
                            <a:schemeClr val="tx1"/>
                          </a:solidFill>
                          <a:effectLst/>
                          <a:uLnTx/>
                          <a:uFillTx/>
                          <a:latin typeface="+mn-lt"/>
                          <a:ea typeface="+mj-ea"/>
                          <a:cs typeface="+mj-cs"/>
                        </a:rPr>
                        <a:t>infrastructure such as IPPs</a:t>
                      </a:r>
                      <a:r>
                        <a:rPr lang="en-GB" sz="1000" noProof="0" dirty="0">
                          <a:solidFill>
                            <a:schemeClr val="tx1"/>
                          </a:solidFill>
                          <a:latin typeface="+mn-lt"/>
                        </a:rPr>
                        <a:t>, might help to understand how credible the </a:t>
                      </a:r>
                      <a:r>
                        <a:rPr lang="en-GB" sz="1000" noProof="0" dirty="0">
                          <a:latin typeface="+mn-lt"/>
                        </a:rPr>
                        <a:t>electricity sector plan is, and whether it is adhered to in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procurement</a:t>
                      </a:r>
                      <a:r>
                        <a:rPr lang="en-GB" sz="1000" b="0" noProof="0" dirty="0">
                          <a:latin typeface="+mn-lt"/>
                        </a:rPr>
                        <a:t> of new </a:t>
                      </a:r>
                      <a:r>
                        <a:rPr lang="en-GB" sz="1000" noProof="0" dirty="0">
                          <a:latin typeface="+mn-lt"/>
                        </a:rPr>
                        <a:t>projects.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1" noProof="0" dirty="0">
                          <a:latin typeface="+mn-lt"/>
                        </a:rPr>
                        <a:t>Training and capacity building </a:t>
                      </a:r>
                      <a:r>
                        <a:rPr lang="en-GB" sz="1000" noProof="0" dirty="0">
                          <a:latin typeface="+mn-lt"/>
                        </a:rPr>
                        <a:t>to improve the quality of planning processes could help if plans are not maintained and updated regularly. The emphasis here is on national ownership of the plan, and on processes to maintain the plan on an ongoing basis.</a:t>
                      </a:r>
                      <a:r>
                        <a:rPr lang="en-GB" sz="1000" baseline="0" noProof="0" dirty="0">
                          <a:latin typeface="+mn-lt"/>
                        </a:rPr>
                        <a:t> </a:t>
                      </a:r>
                      <a:r>
                        <a:rPr lang="en-GB" sz="1000" baseline="0" noProof="0" dirty="0">
                          <a:solidFill>
                            <a:schemeClr val="tx1"/>
                          </a:solidFill>
                          <a:latin typeface="+mn-lt"/>
                        </a:rPr>
                        <a:t>Where technology trends and the costs of new technologies are evolving rapidly, and where the development of large infrastructure often takes time, it is important that the plans are dynamic and can change with time to consider new technology and policies. These changes need to consider both the supply side (e.g. changes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7"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baseline="0" noProof="0" dirty="0">
                          <a:solidFill>
                            <a:schemeClr val="tx1"/>
                          </a:solidFill>
                          <a:latin typeface="+mn-lt"/>
                        </a:rPr>
                        <a:t>) and the demand side (e.g. new load types such as electric vehicles).</a:t>
                      </a:r>
                      <a:endParaRPr lang="en-GB" sz="1000" noProof="0" dirty="0">
                        <a:solidFill>
                          <a:schemeClr val="tx1"/>
                        </a:solidFill>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70183440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2.7. Planning and forecasting (2 of 5)</a:t>
            </a:r>
          </a:p>
        </p:txBody>
      </p:sp>
      <p:pic>
        <p:nvPicPr>
          <p:cNvPr id="35" name="Picture 34">
            <a:extLst>
              <a:ext uri="{FF2B5EF4-FFF2-40B4-BE49-F238E27FC236}">
                <a16:creationId xmlns:a16="http://schemas.microsoft.com/office/drawing/2014/main" id="{5AE43D74-BB1F-204E-AC41-F2CE35FA2D92}"/>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6" name="Picture 35">
            <a:extLst>
              <a:ext uri="{FF2B5EF4-FFF2-40B4-BE49-F238E27FC236}">
                <a16:creationId xmlns:a16="http://schemas.microsoft.com/office/drawing/2014/main" id="{2E41927C-69A1-5E4B-92C0-3DEE84527EDE}"/>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8" name="Picture 57">
            <a:extLst>
              <a:ext uri="{FF2B5EF4-FFF2-40B4-BE49-F238E27FC236}">
                <a16:creationId xmlns:a16="http://schemas.microsoft.com/office/drawing/2014/main" id="{5AEF3547-3508-AF4B-87E7-16D7A3D52407}"/>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9" name="Picture 58">
            <a:extLst>
              <a:ext uri="{FF2B5EF4-FFF2-40B4-BE49-F238E27FC236}">
                <a16:creationId xmlns:a16="http://schemas.microsoft.com/office/drawing/2014/main" id="{A98990FB-DF38-6F4D-8681-C359D33376A3}"/>
              </a:ext>
            </a:extLst>
          </p:cNvPr>
          <p:cNvPicPr>
            <a:picLocks noChangeAspect="1"/>
          </p:cNvPicPr>
          <p:nvPr/>
        </p:nvPicPr>
        <p:blipFill>
          <a:blip r:embed="rId14" cstate="screen">
            <a:duotone>
              <a:schemeClr val="accent3">
                <a:shade val="45000"/>
                <a:satMod val="135000"/>
              </a:schemeClr>
              <a:prstClr val="white"/>
            </a:duotone>
            <a:extLst>
              <a:ext uri="{BEBA8EAE-BF5A-486C-A8C5-ECC9F3942E4B}">
                <a14:imgProps xmlns:a14="http://schemas.microsoft.com/office/drawing/2010/main">
                  <a14:imgLayer r:embed="rId15">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60" name="Picture 59">
            <a:extLst>
              <a:ext uri="{FF2B5EF4-FFF2-40B4-BE49-F238E27FC236}">
                <a16:creationId xmlns:a16="http://schemas.microsoft.com/office/drawing/2014/main" id="{5A9C1DDC-948F-5541-B01B-FE23C78AD752}"/>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EF2BAA2E-C8C2-E044-83EC-F498496AE2C8}"/>
              </a:ext>
            </a:extLst>
          </p:cNvPr>
          <p:cNvPicPr>
            <a:picLocks noChangeAspect="1"/>
          </p:cNvPicPr>
          <p:nvPr/>
        </p:nvPicPr>
        <p:blipFill>
          <a:blip r:embed="rId18" cstate="screen">
            <a:lum bright="70000" contrast="-70000"/>
            <a:extLst>
              <a:ext uri="{BEBA8EAE-BF5A-486C-A8C5-ECC9F3942E4B}">
                <a14:imgProps xmlns:a14="http://schemas.microsoft.com/office/drawing/2010/main">
                  <a14:imgLayer r:embed="rId19">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20" action="ppaction://hlinksldjump" highlightClick="1"/>
            <a:extLst>
              <a:ext uri="{FF2B5EF4-FFF2-40B4-BE49-F238E27FC236}">
                <a16:creationId xmlns:a16="http://schemas.microsoft.com/office/drawing/2014/main" id="{2A934FE8-668D-7445-8BC9-E057E9291779}"/>
              </a:ext>
            </a:extLst>
          </p:cNvPr>
          <p:cNvSpPr/>
          <p:nvPr/>
        </p:nvSpPr>
        <p:spPr bwMode="ltGray">
          <a:xfrm>
            <a:off x="704448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2.7. Planning and forecasting</a:t>
            </a:r>
          </a:p>
        </p:txBody>
      </p:sp>
    </p:spTree>
    <p:extLst>
      <p:ext uri="{BB962C8B-B14F-4D97-AF65-F5344CB8AC3E}">
        <p14:creationId xmlns:p14="http://schemas.microsoft.com/office/powerpoint/2010/main" val="3589970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686137323"/>
              </p:ext>
            </p:extLst>
          </p:nvPr>
        </p:nvGraphicFramePr>
        <p:xfrm>
          <a:off x="450156" y="1620391"/>
          <a:ext cx="9847532" cy="4178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0">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Are the assumptions underpinning energy sector planning realistic, especially on the demand-side?</a:t>
                      </a:r>
                    </a:p>
                  </a:txBody>
                  <a:tcPr marL="45720" marR="45720" marT="36000" marB="36000">
                    <a:lnT w="9525" cap="flat" cmpd="sng" algn="ctr">
                      <a:no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2592599645"/>
                  </a:ext>
                </a:extLst>
              </a:tr>
              <a:tr h="671069">
                <a:tc>
                  <a:txBody>
                    <a:bodyPr/>
                    <a:lstStyle/>
                    <a:p>
                      <a:pPr marL="171450" indent="-171450">
                        <a:buFont typeface="Arial" panose="020B0604020202020204" pitchFamily="34" charset="0"/>
                        <a:buChar char="•"/>
                      </a:pPr>
                      <a:r>
                        <a:rPr lang="en-GB" sz="1000" b="0" noProof="0" dirty="0">
                          <a:latin typeface="+mn-lt"/>
                        </a:rPr>
                        <a:t>Do sector plans assume realistic demand growth?</a:t>
                      </a:r>
                    </a:p>
                    <a:p>
                      <a:pPr marL="171450" indent="-171450">
                        <a:buFont typeface="Arial" panose="020B0604020202020204" pitchFamily="34" charset="0"/>
                        <a:buChar char="•"/>
                      </a:pPr>
                      <a:r>
                        <a:rPr lang="en-GB" sz="1000" b="0" noProof="0" dirty="0">
                          <a:latin typeface="+mn-lt"/>
                        </a:rPr>
                        <a:t>Is the sector plan based on realistic assumptions about the availability of resources (for example, domestic </a:t>
                      </a:r>
                      <a:r>
                        <a:rPr lang="en-GB" sz="1000" b="0" noProof="0" dirty="0">
                          <a:latin typeface="+mn-lt"/>
                          <a:hlinkClick r:id="rId2" action="ppaction://hlinksldjump"/>
                        </a:rPr>
                        <a:t>fossil fuel resources</a:t>
                      </a:r>
                      <a:r>
                        <a:rPr lang="en-GB" sz="1000" b="0" noProof="0" dirty="0">
                          <a:latin typeface="+mn-lt"/>
                        </a:rPr>
                        <a:t>)?</a:t>
                      </a:r>
                    </a:p>
                    <a:p>
                      <a:pPr marL="171450" indent="-171450">
                        <a:buFont typeface="Arial" panose="020B0604020202020204" pitchFamily="34" charset="0"/>
                        <a:buChar char="•"/>
                      </a:pPr>
                      <a:r>
                        <a:rPr lang="en-GB" sz="1000" b="0" noProof="0" dirty="0">
                          <a:latin typeface="+mn-lt"/>
                        </a:rPr>
                        <a:t>Do key industry stakeholders, in particular in the private sector, consider the sector plan to be credible?</a:t>
                      </a:r>
                    </a:p>
                    <a:p>
                      <a:pPr marL="171450" indent="-171450">
                        <a:buFont typeface="Arial" panose="020B0604020202020204" pitchFamily="34" charset="0"/>
                        <a:buChar char="•"/>
                      </a:pPr>
                      <a:r>
                        <a:rPr lang="en-GB" sz="1000" b="0" noProof="0" dirty="0">
                          <a:latin typeface="+mn-lt"/>
                        </a:rPr>
                        <a:t>Where there are uncertainties are these considered through modelling a range of scenarios? Is such scenario modelling used to consider the risk of stranded assets?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Understand how key assumptions for the plan are set and what methodologies are used. These may be explained in the document containing the plan, but discussions with stakeholders involved in preparing the plan may be aware of political </a:t>
                      </a:r>
                      <a:r>
                        <a:rPr lang="en-GB" sz="1000" noProof="0" dirty="0">
                          <a:solidFill>
                            <a:schemeClr val="tx1"/>
                          </a:solidFill>
                          <a:latin typeface="+mn-lt"/>
                        </a:rPr>
                        <a:t>considerations that have had an impact. For example, an assumption of a steady</a:t>
                      </a:r>
                      <a:r>
                        <a:rPr lang="en-GB" sz="1000" baseline="0" noProof="0" dirty="0">
                          <a:solidFill>
                            <a:schemeClr val="tx1"/>
                          </a:solidFill>
                          <a:latin typeface="+mn-lt"/>
                        </a:rPr>
                        <a:t> increase in energy consumption, without taking into consideration the increasing efficiency of new devices and technology, or an increase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demand-side participation</a:t>
                      </a:r>
                      <a:r>
                        <a:rPr kumimoji="0" lang="en-GB" sz="1000" b="0" i="0" u="none" strike="noStrike" kern="1200" cap="none" spc="0" normalizeH="0" baseline="0" noProof="0" dirty="0">
                          <a:ln>
                            <a:noFill/>
                          </a:ln>
                          <a:solidFill>
                            <a:schemeClr val="tx1"/>
                          </a:solidFill>
                          <a:effectLst/>
                          <a:uLnTx/>
                          <a:uFillTx/>
                          <a:latin typeface="+mn-lt"/>
                          <a:ea typeface="+mj-ea"/>
                          <a:cs typeface="+mj-cs"/>
                        </a:rPr>
                        <a:t>, might be questioned</a:t>
                      </a:r>
                      <a:r>
                        <a:rPr lang="en-GB" sz="1000" baseline="0" noProof="0" dirty="0">
                          <a:solidFill>
                            <a:schemeClr val="tx1"/>
                          </a:solidFill>
                          <a:latin typeface="+mn-lt"/>
                        </a:rPr>
                        <a:t>.</a:t>
                      </a:r>
                      <a:endParaRPr lang="en-GB" sz="1000" noProof="0" dirty="0">
                        <a:solidFill>
                          <a:schemeClr val="tx1"/>
                        </a:solidFill>
                        <a:latin typeface="+mn-lt"/>
                      </a:endParaRPr>
                    </a:p>
                    <a:p>
                      <a:pPr marL="171450" indent="-171450">
                        <a:buFont typeface="Arial" panose="020B0604020202020204" pitchFamily="34" charset="0"/>
                        <a:buChar char="•"/>
                      </a:pPr>
                      <a:r>
                        <a:rPr lang="en-GB" sz="1000" noProof="0" dirty="0">
                          <a:latin typeface="+mn-lt"/>
                        </a:rPr>
                        <a:t>Experts familiar with the country’s energy sector may have a view on how credible the assumptions used are.</a:t>
                      </a:r>
                    </a:p>
                    <a:p>
                      <a:pPr marL="171450" indent="-171450">
                        <a:buFont typeface="Arial" panose="020B0604020202020204" pitchFamily="34" charset="0"/>
                        <a:buChar char="•"/>
                      </a:pPr>
                      <a:r>
                        <a:rPr lang="en-GB" sz="1000" noProof="0" dirty="0">
                          <a:latin typeface="+mn-lt"/>
                        </a:rPr>
                        <a:t>Speaking with energy sector stakeholders will also help with gauging whether the plan is credible or not.</a:t>
                      </a:r>
                    </a:p>
                    <a:p>
                      <a:pPr marL="171450" indent="-171450">
                        <a:buFont typeface="Arial" panose="020B0604020202020204" pitchFamily="34" charset="0"/>
                        <a:buChar char="•"/>
                      </a:pPr>
                      <a:r>
                        <a:rPr lang="en-GB" sz="1000" noProof="0" dirty="0">
                          <a:latin typeface="+mn-lt"/>
                        </a:rPr>
                        <a:t>Other donors engaged with the sector may have a view on the credibility of the plan. Whether the sector plan is important in donors’ planning may indicate how credible they believe the plan to be.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A credible and realistic plan can be important to investor confidence. If existing assumptions are unrealistic, or internally inconsistent,</a:t>
                      </a:r>
                      <a:r>
                        <a:rPr lang="en-GB" sz="1000" b="1" noProof="0" dirty="0">
                          <a:latin typeface="+mn-lt"/>
                        </a:rPr>
                        <a:t> training and capacity building </a:t>
                      </a:r>
                      <a:r>
                        <a:rPr lang="en-GB" sz="1000" noProof="0" dirty="0">
                          <a:latin typeface="+mn-lt"/>
                        </a:rPr>
                        <a:t>for the teams responsible for preparing and maintaining the energy sector plan could help to improve the methodologies used to prepare key assumptions and to ensure that these assumptions are credible.</a:t>
                      </a:r>
                    </a:p>
                    <a:p>
                      <a:pPr marL="171450" indent="-171450">
                        <a:buFont typeface="Arial" panose="020B0604020202020204" pitchFamily="34" charset="0"/>
                        <a:buChar char="•"/>
                      </a:pPr>
                      <a:r>
                        <a:rPr lang="en-GB" sz="1000" noProof="0" dirty="0">
                          <a:latin typeface="+mn-lt"/>
                        </a:rPr>
                        <a:t>Support could be provided to institutions involved in planning to help them </a:t>
                      </a:r>
                      <a:r>
                        <a:rPr lang="en-GB" sz="1000" b="1" noProof="0" dirty="0">
                          <a:latin typeface="+mn-lt"/>
                        </a:rPr>
                        <a:t>develop a range of scenarios for use in planning</a:t>
                      </a:r>
                      <a:r>
                        <a:rPr lang="en-GB" sz="1000" noProof="0" dirty="0">
                          <a:latin typeface="+mn-lt"/>
                        </a:rPr>
                        <a:t>. Considering a number of scenarios can help to identify risk to future </a:t>
                      </a:r>
                      <a:r>
                        <a:rPr lang="en-GB" sz="1000" noProof="0" dirty="0">
                          <a:latin typeface="+mn-lt"/>
                          <a:hlinkClick r:id="rId4" action="ppaction://hlinksldjump"/>
                        </a:rPr>
                        <a:t>system operation</a:t>
                      </a:r>
                      <a:r>
                        <a:rPr lang="en-GB" sz="1000" noProof="0" dirty="0">
                          <a:latin typeface="+mn-lt"/>
                        </a:rPr>
                        <a:t>, the risk of assets being stranded, and least regret investment options.</a:t>
                      </a:r>
                    </a:p>
                    <a:p>
                      <a:pPr marL="171450" indent="-171450">
                        <a:buFont typeface="Arial" panose="020B0604020202020204" pitchFamily="34" charset="0"/>
                        <a:buChar char="•"/>
                      </a:pPr>
                      <a:r>
                        <a:rPr lang="en-GB" sz="1000" noProof="0" dirty="0">
                          <a:latin typeface="+mn-lt"/>
                        </a:rPr>
                        <a:t>Where assumption inputs to planning tools are not frequently updated, technical assistance could help to develop </a:t>
                      </a:r>
                      <a:r>
                        <a:rPr lang="en-GB" sz="1000" b="1" noProof="0" dirty="0">
                          <a:latin typeface="+mn-lt"/>
                        </a:rPr>
                        <a:t>processes for the owners of sector plans to continuously improve the plan</a:t>
                      </a:r>
                      <a:r>
                        <a:rPr lang="en-GB" sz="1000" noProof="0" dirty="0">
                          <a:latin typeface="+mn-lt"/>
                        </a:rPr>
                        <a:t>, treating it as a living document. Real outturn data should be compared against what was forecast, so that projections can be updated and forecasting methodologies improved so that they are more reliable in future. Without processes to continuously improve the plan, the sector could be stuck for many years with a plan that lacks credibility.</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3393205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US" dirty="0"/>
              <a:t>2.7. Planning and forecasting (3 of 5)</a:t>
            </a:r>
          </a:p>
        </p:txBody>
      </p:sp>
      <p:pic>
        <p:nvPicPr>
          <p:cNvPr id="35" name="Picture 34">
            <a:extLst>
              <a:ext uri="{FF2B5EF4-FFF2-40B4-BE49-F238E27FC236}">
                <a16:creationId xmlns:a16="http://schemas.microsoft.com/office/drawing/2014/main" id="{5AE43D74-BB1F-204E-AC41-F2CE35FA2D92}"/>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6" name="Picture 35">
            <a:extLst>
              <a:ext uri="{FF2B5EF4-FFF2-40B4-BE49-F238E27FC236}">
                <a16:creationId xmlns:a16="http://schemas.microsoft.com/office/drawing/2014/main" id="{2E41927C-69A1-5E4B-92C0-3DEE84527EDE}"/>
              </a:ext>
            </a:extLst>
          </p:cNvPr>
          <p:cNvPicPr>
            <a:picLocks noChangeAspect="1"/>
          </p:cNvPicPr>
          <p:nvPr/>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8" name="Picture 57">
            <a:extLst>
              <a:ext uri="{FF2B5EF4-FFF2-40B4-BE49-F238E27FC236}">
                <a16:creationId xmlns:a16="http://schemas.microsoft.com/office/drawing/2014/main" id="{5AEF3547-3508-AF4B-87E7-16D7A3D52407}"/>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9" name="Picture 58">
            <a:extLst>
              <a:ext uri="{FF2B5EF4-FFF2-40B4-BE49-F238E27FC236}">
                <a16:creationId xmlns:a16="http://schemas.microsoft.com/office/drawing/2014/main" id="{A98990FB-DF38-6F4D-8681-C359D33376A3}"/>
              </a:ext>
            </a:extLst>
          </p:cNvPr>
          <p:cNvPicPr>
            <a:picLocks noChangeAspect="1"/>
          </p:cNvPicPr>
          <p:nvPr/>
        </p:nvPicPr>
        <p:blipFill>
          <a:blip r:embed="rId11" cstate="screen">
            <a:duotone>
              <a:schemeClr val="accent3">
                <a:shade val="45000"/>
                <a:satMod val="135000"/>
              </a:schemeClr>
              <a:prstClr val="white"/>
            </a:duotone>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60" name="Picture 59">
            <a:extLst>
              <a:ext uri="{FF2B5EF4-FFF2-40B4-BE49-F238E27FC236}">
                <a16:creationId xmlns:a16="http://schemas.microsoft.com/office/drawing/2014/main" id="{5A9C1DDC-948F-5541-B01B-FE23C78AD752}"/>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EF2BAA2E-C8C2-E044-83EC-F498496AE2C8}"/>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7" action="ppaction://hlinksldjump" highlightClick="1"/>
            <a:extLst>
              <a:ext uri="{FF2B5EF4-FFF2-40B4-BE49-F238E27FC236}">
                <a16:creationId xmlns:a16="http://schemas.microsoft.com/office/drawing/2014/main" id="{2A934FE8-668D-7445-8BC9-E057E9291779}"/>
              </a:ext>
            </a:extLst>
          </p:cNvPr>
          <p:cNvSpPr/>
          <p:nvPr/>
        </p:nvSpPr>
        <p:spPr bwMode="ltGray">
          <a:xfrm>
            <a:off x="704448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2.7. Planning and forecasting</a:t>
            </a:r>
          </a:p>
        </p:txBody>
      </p:sp>
    </p:spTree>
    <p:extLst>
      <p:ext uri="{BB962C8B-B14F-4D97-AF65-F5344CB8AC3E}">
        <p14:creationId xmlns:p14="http://schemas.microsoft.com/office/powerpoint/2010/main" val="1363017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867705033"/>
              </p:ext>
            </p:extLst>
          </p:nvPr>
        </p:nvGraphicFramePr>
        <p:xfrm>
          <a:off x="450156" y="1620391"/>
          <a:ext cx="9847532" cy="4483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system planning for electricity consider the implications of </a:t>
                      </a:r>
                      <a:r>
                        <a:rPr kumimoji="0" lang="en-GB" sz="1000" b="1" i="0" u="none" strike="noStrike" kern="1200" cap="none" spc="0" normalizeH="0" baseline="0" noProof="0" dirty="0">
                          <a:ln>
                            <a:noFill/>
                          </a:ln>
                          <a:solidFill>
                            <a:schemeClr val="tx1"/>
                          </a:solidFill>
                          <a:effectLst/>
                          <a:uLnTx/>
                          <a:uFillTx/>
                          <a:latin typeface="Arial"/>
                          <a:ea typeface="+mj-ea"/>
                          <a:cs typeface="+mj-cs"/>
                          <a:hlinkClick r:id="rId2" action="ppaction://hlinksldjump"/>
                        </a:rPr>
                        <a:t>renewable energy</a:t>
                      </a:r>
                      <a:r>
                        <a:rPr kumimoji="0" lang="en-GB" sz="1000" b="1" i="0" u="none" strike="noStrike" kern="1200" cap="none" spc="0" normalizeH="0" baseline="0" noProof="0" dirty="0">
                          <a:ln>
                            <a:noFill/>
                          </a:ln>
                          <a:solidFill>
                            <a:prstClr val="black"/>
                          </a:solidFill>
                          <a:effectLst/>
                          <a:uLnTx/>
                          <a:uFillTx/>
                          <a:latin typeface="Arial"/>
                          <a:ea typeface="+mj-ea"/>
                          <a:cs typeface="+mj-cs"/>
                        </a:rPr>
                        <a:t>?</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64283300"/>
                  </a:ext>
                </a:extLst>
              </a:tr>
              <a:tr h="161533">
                <a:tc>
                  <a:txBody>
                    <a:bodyPr/>
                    <a:lstStyle/>
                    <a:p>
                      <a:pPr marL="171450" indent="-171450">
                        <a:buFont typeface="Arial" panose="020B0604020202020204" pitchFamily="34" charset="0"/>
                        <a:buChar char="•"/>
                      </a:pPr>
                      <a:r>
                        <a:rPr lang="en-GB" sz="1000" b="0" noProof="0" dirty="0">
                          <a:latin typeface="+mn-lt"/>
                        </a:rPr>
                        <a:t>Traditionally, many simple sector plans have been focused how the proposed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power generation</a:t>
                      </a:r>
                      <a:r>
                        <a:rPr lang="en-GB" sz="1000" b="0" noProof="0" dirty="0">
                          <a:solidFill>
                            <a:srgbClr val="FF0000"/>
                          </a:solidFill>
                          <a:latin typeface="+mn-lt"/>
                        </a:rPr>
                        <a:t> </a:t>
                      </a:r>
                      <a:r>
                        <a:rPr lang="en-GB" sz="1000" b="0" noProof="0" dirty="0">
                          <a:latin typeface="+mn-lt"/>
                        </a:rPr>
                        <a:t>stack meets peak demand. This approach is insufficient as non-dispatchable </a:t>
                      </a:r>
                      <a:r>
                        <a:rPr kumimoji="0" lang="en-GB" sz="1000" b="0" i="0" u="none" strike="noStrike" kern="1200" cap="none" spc="0" normalizeH="0" baseline="0" noProof="0" dirty="0">
                          <a:ln>
                            <a:noFill/>
                          </a:ln>
                          <a:solidFill>
                            <a:schemeClr val="tx1"/>
                          </a:solidFill>
                          <a:effectLst/>
                          <a:uLnTx/>
                          <a:uFillTx/>
                          <a:latin typeface="+mn-lt"/>
                          <a:ea typeface="+mj-ea"/>
                          <a:cs typeface="+mj-cs"/>
                          <a:hlinkClick r:id="rId2" action="ppaction://hlinksldjump"/>
                        </a:rPr>
                        <a:t>renewable energy</a:t>
                      </a:r>
                      <a:r>
                        <a:rPr lang="en-GB" sz="1000" b="0" noProof="0" dirty="0">
                          <a:latin typeface="+mn-lt"/>
                        </a:rPr>
                        <a:t> becomes more prevalent. Does the electricity sector plan properly consider the non-dispatchable characteristics of renewables?</a:t>
                      </a:r>
                    </a:p>
                    <a:p>
                      <a:pPr marL="171450" indent="-171450">
                        <a:buFont typeface="Arial" panose="020B0604020202020204" pitchFamily="34" charset="0"/>
                        <a:buChar char="•"/>
                      </a:pPr>
                      <a:r>
                        <a:rPr lang="en-GB" sz="1000" b="0" noProof="0" dirty="0">
                          <a:latin typeface="+mn-lt"/>
                        </a:rPr>
                        <a:t>Does electricity sector planning consider the need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system flexibility</a:t>
                      </a:r>
                      <a:r>
                        <a:rPr lang="en-GB" sz="1000" b="0" noProof="0" dirty="0">
                          <a:latin typeface="+mn-lt"/>
                        </a:rPr>
                        <a:t> to accommodate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 energy</a:t>
                      </a:r>
                      <a:r>
                        <a:rPr lang="en-GB" sz="1000" b="0" noProof="0" dirty="0">
                          <a:latin typeface="+mn-lt"/>
                        </a:rPr>
                        <a:t>? This might be provided through flexible generators, improved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network infrastructure</a:t>
                      </a:r>
                      <a:r>
                        <a:rPr lang="en-GB" sz="1000" b="0" noProof="0" dirty="0">
                          <a:latin typeface="+mn-lt"/>
                        </a:rPr>
                        <a:t> and interconnection, and/or the procurement of ancillary services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system operation</a:t>
                      </a:r>
                      <a:r>
                        <a:rPr lang="en-GB" sz="1000" b="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Understanding whether the existing electricity sector plan is fit-for-purpose might require a more technical interrogation of the methodology used in preparing the plan. </a:t>
                      </a:r>
                    </a:p>
                    <a:p>
                      <a:pPr marL="171450" indent="-171450">
                        <a:buFont typeface="Arial" panose="020B0604020202020204" pitchFamily="34" charset="0"/>
                        <a:buChar char="•"/>
                      </a:pPr>
                      <a:r>
                        <a:rPr lang="en-GB" sz="1000" noProof="0" dirty="0">
                          <a:latin typeface="+mn-lt"/>
                        </a:rPr>
                        <a:t>Sometimes sufficient detail on the methodology used might be included in the plan itself, but in other cases further discussions might be required with the owners of the plan, or maybe with advisers who were used in preparing the plan.</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Inadequate consideration of </a:t>
                      </a:r>
                      <a:r>
                        <a:rPr lang="en-GB" sz="1000" b="0" noProof="0" dirty="0">
                          <a:latin typeface="+mn-lt"/>
                          <a:hlinkClick r:id="rId2" action="ppaction://hlinksldjump"/>
                        </a:rPr>
                        <a:t>renewables</a:t>
                      </a:r>
                      <a:r>
                        <a:rPr lang="en-GB" sz="1000" b="0" noProof="0" dirty="0">
                          <a:latin typeface="+mn-lt"/>
                        </a:rPr>
                        <a:t> integration in system planning could undermine security of supply or adversely affect </a:t>
                      </a:r>
                      <a:r>
                        <a:rPr lang="en-GB" sz="1000" b="0" noProof="0" dirty="0">
                          <a:latin typeface="+mn-lt"/>
                          <a:hlinkClick r:id="rId6" action="ppaction://hlinksldjump"/>
                        </a:rPr>
                        <a:t>system operations</a:t>
                      </a:r>
                      <a:r>
                        <a:rPr lang="en-GB" sz="1000" b="0" noProof="0" dirty="0">
                          <a:latin typeface="+mn-lt"/>
                        </a:rPr>
                        <a:t>. Where the challenges of integrating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 energy</a:t>
                      </a:r>
                      <a:r>
                        <a:rPr lang="en-GB" sz="1000" b="0" noProof="0" dirty="0">
                          <a:solidFill>
                            <a:srgbClr val="FF0000"/>
                          </a:solidFill>
                          <a:latin typeface="+mn-lt"/>
                        </a:rPr>
                        <a:t> </a:t>
                      </a:r>
                      <a:r>
                        <a:rPr lang="en-GB" sz="1000" b="0" noProof="0" dirty="0">
                          <a:latin typeface="+mn-lt"/>
                        </a:rPr>
                        <a:t>have not yet been fully considered, technical support might be required to </a:t>
                      </a:r>
                      <a:r>
                        <a:rPr lang="en-GB" sz="1000" b="1" noProof="0" dirty="0">
                          <a:latin typeface="+mn-lt"/>
                        </a:rPr>
                        <a:t>evaluate whether the existing planning processes are suitable</a:t>
                      </a:r>
                      <a:r>
                        <a:rPr lang="en-GB" sz="1000" noProof="0" dirty="0">
                          <a:latin typeface="+mn-lt"/>
                        </a:rPr>
                        <a:t>. Recommendations could be made on how planning processes and methodologies can be improved going forward.</a:t>
                      </a:r>
                    </a:p>
                    <a:p>
                      <a:pPr marL="171450" indent="-171450">
                        <a:buFont typeface="Arial" panose="020B0604020202020204" pitchFamily="34" charset="0"/>
                        <a:buChar char="•"/>
                      </a:pPr>
                      <a:r>
                        <a:rPr lang="en-GB" sz="1000" b="1" noProof="0" dirty="0">
                          <a:latin typeface="+mn-lt"/>
                        </a:rPr>
                        <a:t>Training and capacity building </a:t>
                      </a:r>
                      <a:r>
                        <a:rPr lang="en-GB" sz="1000" noProof="0" dirty="0">
                          <a:latin typeface="+mn-lt"/>
                        </a:rPr>
                        <a:t>could be provided to the teams responsible for maintaining the sector plan so that they are familiar with the changes required in their approach to planning to accommodate non-dispatchable / intermittent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 energy</a:t>
                      </a:r>
                      <a:r>
                        <a:rPr lang="en-GB" sz="1000" noProof="0" dirty="0">
                          <a:latin typeface="+mn-lt"/>
                        </a:rPr>
                        <a:t>.</a:t>
                      </a:r>
                    </a:p>
                    <a:p>
                      <a:pPr marL="171450" indent="-171450">
                        <a:buFont typeface="Arial" panose="020B0604020202020204" pitchFamily="34" charset="0"/>
                        <a:buChar char="•"/>
                      </a:pPr>
                      <a:r>
                        <a:rPr lang="en-GB" sz="1000" noProof="0" dirty="0">
                          <a:latin typeface="+mn-lt"/>
                        </a:rPr>
                        <a:t>Where this is not yet understood by the system operator, analysis could also be performed to </a:t>
                      </a:r>
                      <a:r>
                        <a:rPr lang="en-GB" sz="1000" b="1" noProof="0" dirty="0">
                          <a:latin typeface="+mn-lt"/>
                        </a:rPr>
                        <a:t>understand what the binding constraints are likely to be when integrating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 energy</a:t>
                      </a:r>
                      <a:r>
                        <a:rPr lang="en-GB" sz="1000" b="1" noProof="0" dirty="0">
                          <a:latin typeface="+mn-lt"/>
                        </a:rPr>
                        <a:t>. </a:t>
                      </a:r>
                      <a:r>
                        <a:rPr lang="en-GB" sz="1000" noProof="0" dirty="0">
                          <a:latin typeface="+mn-lt"/>
                        </a:rPr>
                        <a:t>These may vary by country depending on its specific circumstances. For example in one country the lack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system flexibility</a:t>
                      </a:r>
                      <a:r>
                        <a:rPr lang="en-GB" sz="1000" noProof="0" dirty="0">
                          <a:latin typeface="+mn-lt"/>
                        </a:rPr>
                        <a:t> may be a binding constraint, whereas in another country stability of the electricity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network infrastructure</a:t>
                      </a:r>
                      <a:r>
                        <a:rPr lang="en-GB" sz="1000" noProof="0" dirty="0">
                          <a:latin typeface="+mn-lt"/>
                        </a:rPr>
                        <a:t> may be the most important constraint. It will be important for these constraints and the trade-offs between them to be captured in sector planning exercises.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0393293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2.7. Planning and forecasting (4 of 5)</a:t>
            </a:r>
          </a:p>
        </p:txBody>
      </p:sp>
      <p:pic>
        <p:nvPicPr>
          <p:cNvPr id="32" name="Picture 31">
            <a:extLst>
              <a:ext uri="{FF2B5EF4-FFF2-40B4-BE49-F238E27FC236}">
                <a16:creationId xmlns:a16="http://schemas.microsoft.com/office/drawing/2014/main" id="{D05A2241-A4BC-BE4B-A4B2-D4949E442609}"/>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4" name="Picture 33">
            <a:extLst>
              <a:ext uri="{FF2B5EF4-FFF2-40B4-BE49-F238E27FC236}">
                <a16:creationId xmlns:a16="http://schemas.microsoft.com/office/drawing/2014/main" id="{8EDD3214-C142-D444-AA1F-49ED693B7982}"/>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6" name="Picture 55">
            <a:extLst>
              <a:ext uri="{FF2B5EF4-FFF2-40B4-BE49-F238E27FC236}">
                <a16:creationId xmlns:a16="http://schemas.microsoft.com/office/drawing/2014/main" id="{08D6453A-A4B6-7248-9D19-C425D77F6A72}"/>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7" name="Picture 56">
            <a:extLst>
              <a:ext uri="{FF2B5EF4-FFF2-40B4-BE49-F238E27FC236}">
                <a16:creationId xmlns:a16="http://schemas.microsoft.com/office/drawing/2014/main" id="{D62AB737-740A-6945-85E5-E1CB62E8A947}"/>
              </a:ext>
            </a:extLst>
          </p:cNvPr>
          <p:cNvPicPr>
            <a:picLocks noChangeAspect="1"/>
          </p:cNvPicPr>
          <p:nvPr/>
        </p:nvPicPr>
        <p:blipFill>
          <a:blip r:embed="rId13" cstate="screen">
            <a:duotone>
              <a:schemeClr val="accent3">
                <a:shade val="45000"/>
                <a:satMod val="135000"/>
              </a:schemeClr>
              <a:prstClr val="white"/>
            </a:duotone>
            <a:extLst>
              <a:ext uri="{BEBA8EAE-BF5A-486C-A8C5-ECC9F3942E4B}">
                <a14:imgProps xmlns:a14="http://schemas.microsoft.com/office/drawing/2010/main">
                  <a14:imgLayer r:embed="rId14">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8" name="Picture 57">
            <a:extLst>
              <a:ext uri="{FF2B5EF4-FFF2-40B4-BE49-F238E27FC236}">
                <a16:creationId xmlns:a16="http://schemas.microsoft.com/office/drawing/2014/main" id="{BCAB2049-AB42-8B42-B776-4DB5AB827B1E}"/>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9" name="Picture 58">
            <a:extLst>
              <a:ext uri="{FF2B5EF4-FFF2-40B4-BE49-F238E27FC236}">
                <a16:creationId xmlns:a16="http://schemas.microsoft.com/office/drawing/2014/main" id="{D3E88374-82CC-5644-A430-D145FA64070F}"/>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9" action="ppaction://hlinksldjump" highlightClick="1"/>
            <a:extLst>
              <a:ext uri="{FF2B5EF4-FFF2-40B4-BE49-F238E27FC236}">
                <a16:creationId xmlns:a16="http://schemas.microsoft.com/office/drawing/2014/main" id="{2A934FE8-668D-7445-8BC9-E057E9291779}"/>
              </a:ext>
            </a:extLst>
          </p:cNvPr>
          <p:cNvSpPr/>
          <p:nvPr/>
        </p:nvSpPr>
        <p:spPr bwMode="ltGray">
          <a:xfrm>
            <a:off x="704448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2.7. Planning and forecasting</a:t>
            </a:r>
          </a:p>
        </p:txBody>
      </p:sp>
    </p:spTree>
    <p:extLst>
      <p:ext uri="{BB962C8B-B14F-4D97-AF65-F5344CB8AC3E}">
        <p14:creationId xmlns:p14="http://schemas.microsoft.com/office/powerpoint/2010/main" val="6723216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4063879689"/>
              </p:ext>
            </p:extLst>
          </p:nvPr>
        </p:nvGraphicFramePr>
        <p:xfrm>
          <a:off x="450156" y="1620391"/>
          <a:ext cx="9847532" cy="3416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energy sector planning used to inform the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2" action="ppaction://hlinksldjump"/>
                        </a:rPr>
                        <a:t>procurement</a:t>
                      </a:r>
                      <a:r>
                        <a:rPr kumimoji="0" lang="en-GB" sz="1000" b="1" i="0" u="none" strike="noStrike" kern="1200" cap="none" spc="0" normalizeH="0" baseline="0" noProof="0" dirty="0">
                          <a:ln>
                            <a:noFill/>
                          </a:ln>
                          <a:solidFill>
                            <a:prstClr val="black"/>
                          </a:solidFill>
                          <a:effectLst/>
                          <a:uLnTx/>
                          <a:uFillTx/>
                          <a:latin typeface="Arial"/>
                          <a:ea typeface="+mj-ea"/>
                          <a:cs typeface="+mj-cs"/>
                        </a:rPr>
                        <a:t> of infrastructure and the commercial terms agreed private sector projects?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2766362"/>
                  </a:ext>
                </a:extLst>
              </a:tr>
              <a:tr h="161533">
                <a:tc>
                  <a:txBody>
                    <a:bodyPr/>
                    <a:lstStyle/>
                    <a:p>
                      <a:pPr marL="171450" indent="-171450">
                        <a:buFont typeface="Arial" panose="020B0604020202020204" pitchFamily="34" charset="0"/>
                        <a:buChar char="•"/>
                      </a:pPr>
                      <a:r>
                        <a:rPr lang="en-GB" sz="1000" b="0" noProof="0" dirty="0">
                          <a:latin typeface="+mn-lt"/>
                        </a:rPr>
                        <a:t>Does electricity system planning properly consider the requirements for reliable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system operation</a:t>
                      </a:r>
                      <a:r>
                        <a:rPr lang="en-GB" sz="1000" b="0" noProof="0" dirty="0">
                          <a:latin typeface="+mn-lt"/>
                        </a:rPr>
                        <a:t>? For example, if it is necessary to keep a certain generator running to maintain grid stability, is this constraint accounted for in system plan?</a:t>
                      </a:r>
                    </a:p>
                    <a:p>
                      <a:pPr marL="171450" indent="-171450">
                        <a:buFont typeface="Arial" panose="020B0604020202020204" pitchFamily="34" charset="0"/>
                        <a:buChar char="•"/>
                      </a:pPr>
                      <a:r>
                        <a:rPr lang="en-GB" sz="1000" b="0" noProof="0" dirty="0">
                          <a:latin typeface="+mn-lt"/>
                        </a:rPr>
                        <a:t>Is energy sector planning used to inform requirement for the procurement of new energy sector infrastructure? For example, if the plan shows the need for a gas-fired power plant that is likely to be required to operate flexibly, do the eligibility criteria in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procurement</a:t>
                      </a:r>
                      <a:r>
                        <a:rPr lang="en-GB" sz="1000" b="0" noProof="0" dirty="0">
                          <a:solidFill>
                            <a:srgbClr val="FF0000"/>
                          </a:solidFill>
                          <a:latin typeface="+mn-lt"/>
                        </a:rPr>
                        <a:t> </a:t>
                      </a:r>
                      <a:r>
                        <a:rPr lang="en-GB" sz="1000" b="0" noProof="0" dirty="0">
                          <a:latin typeface="+mn-lt"/>
                        </a:rPr>
                        <a:t>documents reflect the need to accommodate this operating regime?</a:t>
                      </a:r>
                    </a:p>
                    <a:p>
                      <a:pPr marL="171450" indent="-171450">
                        <a:buFont typeface="Arial" panose="020B0604020202020204" pitchFamily="34" charset="0"/>
                        <a:buChar char="•"/>
                      </a:pPr>
                      <a:r>
                        <a:rPr lang="en-GB" sz="1000" b="0" noProof="0" dirty="0">
                          <a:latin typeface="+mn-lt"/>
                        </a:rPr>
                        <a:t>Are these same operating requirements then also carried through into the commercial arrangements signed for new infrastructure, for example through PPAs for new power generators?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To the extent the system planning and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procurement</a:t>
                      </a:r>
                      <a:r>
                        <a:rPr lang="en-GB" sz="1000" b="0" noProof="0" dirty="0">
                          <a:solidFill>
                            <a:srgbClr val="FF0000"/>
                          </a:solidFill>
                          <a:latin typeface="+mn-lt"/>
                        </a:rPr>
                        <a:t> </a:t>
                      </a:r>
                      <a:r>
                        <a:rPr lang="en-GB" sz="1000" noProof="0" dirty="0">
                          <a:latin typeface="+mn-lt"/>
                        </a:rPr>
                        <a:t>are run by different organisations (or different departments), speak with the teams owning these tasks to understand the interface between these two areas. Understand whether system planning provides any specification of the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noProof="0" dirty="0">
                          <a:solidFill>
                            <a:schemeClr val="tx1"/>
                          </a:solidFill>
                          <a:latin typeface="+mn-lt"/>
                        </a:rPr>
                        <a:t> </a:t>
                      </a:r>
                      <a:r>
                        <a:rPr lang="en-GB" sz="1000" noProof="0" dirty="0">
                          <a:latin typeface="+mn-lt"/>
                        </a:rPr>
                        <a:t>capacity required.</a:t>
                      </a:r>
                    </a:p>
                    <a:p>
                      <a:pPr marL="171450" indent="-171450">
                        <a:buFont typeface="Arial" panose="020B0604020202020204" pitchFamily="34" charset="0"/>
                        <a:buChar char="•"/>
                      </a:pPr>
                      <a:r>
                        <a:rPr lang="en-GB" sz="1000" noProof="0" dirty="0">
                          <a:latin typeface="+mn-lt"/>
                        </a:rPr>
                        <a:t>If available, previous RFPs or other equivalent </a:t>
                      </a:r>
                      <a:r>
                        <a:rPr lang="en-GB" sz="1000" noProof="0" dirty="0">
                          <a:latin typeface="+mn-lt"/>
                          <a:hlinkClick r:id="rId2" action="ppaction://hlinksldjump"/>
                        </a:rPr>
                        <a:t>procurement</a:t>
                      </a:r>
                      <a:r>
                        <a:rPr lang="en-GB" sz="1000" noProof="0" dirty="0">
                          <a:latin typeface="+mn-lt"/>
                        </a:rPr>
                        <a:t> documents might provide an indication on the extent to which system planning is carried through into the specification of what is being procured.</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t>
                      </a:r>
                      <a:r>
                        <a:rPr lang="en-GB" sz="1000" noProof="0" dirty="0">
                          <a:latin typeface="+mn-lt"/>
                          <a:hlinkClick r:id="rId2" action="ppaction://hlinksldjump"/>
                        </a:rPr>
                        <a:t>procurement</a:t>
                      </a:r>
                      <a:r>
                        <a:rPr lang="en-GB" sz="1000" noProof="0" dirty="0">
                          <a:latin typeface="+mn-lt"/>
                        </a:rPr>
                        <a:t> documents for energy sector infrastructure do not reflect the characteristics assumed during system planning there is an increased risk of stranded investments that are not properly utilised. This is an area that is likely to become more relevant as more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system flexibility</a:t>
                      </a:r>
                      <a:r>
                        <a:rPr lang="en-GB" sz="1000" noProof="0" dirty="0">
                          <a:latin typeface="+mn-lt"/>
                        </a:rPr>
                        <a:t> is required to accommodate increasing volumes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noProof="0" dirty="0">
                          <a:latin typeface="+mn-lt"/>
                        </a:rPr>
                        <a:t>. </a:t>
                      </a:r>
                    </a:p>
                    <a:p>
                      <a:pPr marL="171450" indent="-171450">
                        <a:buFont typeface="Arial" panose="020B0604020202020204" pitchFamily="34" charset="0"/>
                        <a:buChar char="•"/>
                      </a:pPr>
                      <a:r>
                        <a:rPr lang="en-GB" sz="1000" noProof="0" dirty="0">
                          <a:latin typeface="+mn-lt"/>
                        </a:rPr>
                        <a:t>Training and capacity building can be used to </a:t>
                      </a:r>
                      <a:r>
                        <a:rPr lang="en-GB" sz="1000" b="1" noProof="0" dirty="0">
                          <a:latin typeface="+mn-lt"/>
                        </a:rPr>
                        <a:t>highlight the importance of the interface between system planning and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2" action="ppaction://hlinksldjump"/>
                        </a:rPr>
                        <a:t>procurement</a:t>
                      </a:r>
                      <a:r>
                        <a:rPr lang="en-GB" sz="1000" b="1" noProof="0" dirty="0">
                          <a:latin typeface="+mn-lt"/>
                        </a:rPr>
                        <a:t>. </a:t>
                      </a:r>
                      <a:r>
                        <a:rPr lang="en-GB" sz="1000" noProof="0" dirty="0">
                          <a:latin typeface="+mn-lt"/>
                        </a:rPr>
                        <a:t>This is important to ensure, for example, that a country does not procure too much baseload power generation, but remains unable to meet peak demand. The importance of this interface highlights again the need for a credible and up-to-date system plan.</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52545315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2.7. Planning and forecasting (5 of 5)</a:t>
            </a:r>
          </a:p>
        </p:txBody>
      </p:sp>
      <p:pic>
        <p:nvPicPr>
          <p:cNvPr id="31" name="Picture 30">
            <a:extLst>
              <a:ext uri="{FF2B5EF4-FFF2-40B4-BE49-F238E27FC236}">
                <a16:creationId xmlns:a16="http://schemas.microsoft.com/office/drawing/2014/main" id="{23C06454-5243-BD4F-B794-0BAC19A45F9E}"/>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A8DF02C4-A25A-4C4A-ADA4-FA2786D091E3}"/>
              </a:ext>
            </a:extLst>
          </p:cNvPr>
          <p:cNvPicPr>
            <a:picLocks noChangeAspect="1"/>
          </p:cNvPicPr>
          <p:nvPr/>
        </p:nvPicPr>
        <p:blipFill>
          <a:blip r:embed="rId8" cstate="screen">
            <a:duotone>
              <a:schemeClr val="accent3">
                <a:shade val="45000"/>
                <a:satMod val="135000"/>
              </a:schemeClr>
              <a:prstClr val="white"/>
            </a:duotone>
            <a:extLst>
              <a:ext uri="{BEBA8EAE-BF5A-486C-A8C5-ECC9F3942E4B}">
                <a14:imgProps xmlns:a14="http://schemas.microsoft.com/office/drawing/2010/main">
                  <a14:imgLayer r:embed="rId9">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CDBF6354-895C-D74D-9C03-4767CAC40F46}"/>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92293C53-FFBD-1B42-8346-6F8E6D05D68A}"/>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7D5D7735-CA4A-3748-A7B3-614955F5EDC1}"/>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738D3ED1-FFC0-0943-A799-E207104BBCE8}"/>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8" action="ppaction://hlinksldjump" highlightClick="1"/>
            <a:extLst>
              <a:ext uri="{FF2B5EF4-FFF2-40B4-BE49-F238E27FC236}">
                <a16:creationId xmlns:a16="http://schemas.microsoft.com/office/drawing/2014/main" id="{2A934FE8-668D-7445-8BC9-E057E9291779}"/>
              </a:ext>
            </a:extLst>
          </p:cNvPr>
          <p:cNvSpPr/>
          <p:nvPr/>
        </p:nvSpPr>
        <p:spPr bwMode="ltGray">
          <a:xfrm>
            <a:off x="7044480"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2.7. Planning and forecasting</a:t>
            </a:r>
          </a:p>
        </p:txBody>
      </p:sp>
    </p:spTree>
    <p:extLst>
      <p:ext uri="{BB962C8B-B14F-4D97-AF65-F5344CB8AC3E}">
        <p14:creationId xmlns:p14="http://schemas.microsoft.com/office/powerpoint/2010/main" val="9782084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843008172"/>
              </p:ext>
            </p:extLst>
          </p:nvPr>
        </p:nvGraphicFramePr>
        <p:xfrm>
          <a:off x="451206" y="1620391"/>
          <a:ext cx="9846483" cy="5084400"/>
        </p:xfrm>
        <a:graphic>
          <a:graphicData uri="http://schemas.openxmlformats.org/drawingml/2006/table">
            <a:tbl>
              <a:tblPr firstRow="1" bandRow="1">
                <a:tableStyleId>{69D073F8-1565-44D7-B386-08B59EADF2EE}</a:tableStyleId>
              </a:tblPr>
              <a:tblGrid>
                <a:gridCol w="2995128">
                  <a:extLst>
                    <a:ext uri="{9D8B030D-6E8A-4147-A177-3AD203B41FA5}">
                      <a16:colId xmlns:a16="http://schemas.microsoft.com/office/drawing/2014/main" val="1185580737"/>
                    </a:ext>
                  </a:extLst>
                </a:gridCol>
                <a:gridCol w="3481836">
                  <a:extLst>
                    <a:ext uri="{9D8B030D-6E8A-4147-A177-3AD203B41FA5}">
                      <a16:colId xmlns:a16="http://schemas.microsoft.com/office/drawing/2014/main" val="3218333923"/>
                    </a:ext>
                  </a:extLst>
                </a:gridCol>
                <a:gridCol w="3369519">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parts of the energy sector vertically integrated, or has some unbundling taken place?</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1155409609"/>
                  </a:ext>
                </a:extLst>
              </a:tr>
              <a:tr h="161533">
                <a:tc>
                  <a:txBody>
                    <a:bodyPr/>
                    <a:lstStyle/>
                    <a:p>
                      <a:pPr marL="171450" indent="-171450">
                        <a:buFont typeface="Arial" panose="020B0604020202020204" pitchFamily="34" charset="0"/>
                        <a:buChar char="•"/>
                      </a:pPr>
                      <a:r>
                        <a:rPr lang="en-GB" sz="1000" b="0" noProof="0" dirty="0">
                          <a:latin typeface="+mn-lt"/>
                        </a:rPr>
                        <a:t>In the electricity sub-sector, does the incumbent utility still control generation, transmissions, and distribution of electricity?</a:t>
                      </a:r>
                    </a:p>
                    <a:p>
                      <a:pPr marL="171450" indent="-171450">
                        <a:buFont typeface="Arial" panose="020B0604020202020204" pitchFamily="34" charset="0"/>
                        <a:buChar char="•"/>
                      </a:pPr>
                      <a:r>
                        <a:rPr lang="en-GB" sz="1000" b="0" noProof="0" dirty="0">
                          <a:latin typeface="+mn-lt"/>
                        </a:rPr>
                        <a:t>Are other sub-sectors (e.g. natural gas, heat) vertically integrated?</a:t>
                      </a:r>
                    </a:p>
                    <a:p>
                      <a:pPr marL="171450" indent="-171450">
                        <a:buFont typeface="Arial" panose="020B0604020202020204" pitchFamily="34" charset="0"/>
                        <a:buChar char="•"/>
                      </a:pPr>
                      <a:r>
                        <a:rPr lang="en-GB" sz="1000" b="0" noProof="0" dirty="0">
                          <a:latin typeface="+mn-lt"/>
                        </a:rPr>
                        <a:t>Has private sector participation been introduced to any parts of the value chain?</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regulator or ministry responsible for energy is most likely to have summary information on the current market design, for example in an annual report.</a:t>
                      </a:r>
                    </a:p>
                    <a:p>
                      <a:pPr marL="171450" indent="-171450">
                        <a:buFont typeface="Arial" panose="020B0604020202020204" pitchFamily="34" charset="0"/>
                        <a:buChar char="•"/>
                      </a:pPr>
                      <a:r>
                        <a:rPr lang="en-GB" sz="1000" noProof="0" dirty="0">
                          <a:latin typeface="+mn-lt"/>
                        </a:rPr>
                        <a:t>The incumbent utility’s annual report will also likely give an overview of its own activities and its position / role in the market.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Introducing competition to the sector can be used to drive performance improvements, if the market is designed well. If the sector is still entirely vertically integrated, but the incumbent utility is performing poorly, </a:t>
                      </a:r>
                      <a:r>
                        <a:rPr lang="en-GB" sz="1000" b="1" noProof="0" dirty="0">
                          <a:latin typeface="+mn-lt"/>
                        </a:rPr>
                        <a:t>analysis could be performed to evaluate why this is</a:t>
                      </a:r>
                      <a:r>
                        <a:rPr lang="en-GB" sz="1000" noProof="0" dirty="0">
                          <a:latin typeface="+mn-lt"/>
                        </a:rPr>
                        <a:t>. It is likely that this is a combination of issues with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latin typeface="+mn-lt"/>
                        </a:rPr>
                        <a:t> (e.g. a lack of cost reflective tariffs meaning that the utility is short of cash to invest) and a lack of incentives to improve performance.</a:t>
                      </a:r>
                    </a:p>
                    <a:p>
                      <a:pPr marL="171450" indent="-171450">
                        <a:buFont typeface="Arial" panose="020B0604020202020204" pitchFamily="34" charset="0"/>
                        <a:buChar char="•"/>
                      </a:pPr>
                      <a:r>
                        <a:rPr lang="en-GB" sz="1000" noProof="0" dirty="0">
                          <a:latin typeface="+mn-lt"/>
                        </a:rPr>
                        <a:t>If there is a desire to introduce competition in the sector, support could be provided in making the </a:t>
                      </a:r>
                      <a:r>
                        <a:rPr lang="en-GB" sz="1000" b="1" noProof="0" dirty="0">
                          <a:latin typeface="+mn-lt"/>
                        </a:rPr>
                        <a:t>required changes to any legislation and / or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3525453157"/>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private sector participation in the energy sector?</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97525261"/>
                  </a:ext>
                </a:extLst>
              </a:tr>
              <a:tr h="161533">
                <a:tc>
                  <a:txBody>
                    <a:bodyPr/>
                    <a:lstStyle/>
                    <a:p>
                      <a:pPr marL="171450" indent="-171450">
                        <a:buFont typeface="Arial" panose="020B0604020202020204" pitchFamily="34" charset="0"/>
                        <a:buChar char="•"/>
                      </a:pPr>
                      <a:r>
                        <a:rPr lang="en-GB" sz="1000" b="0" noProof="0" dirty="0">
                          <a:latin typeface="+mn-lt"/>
                        </a:rPr>
                        <a:t>Is the energy sector entirely dominated by the public sector / state owned enterprises, or is there private sector participation in one or more parts of the sector; for example, are there IPP projects?</a:t>
                      </a:r>
                    </a:p>
                    <a:p>
                      <a:pPr marL="171450" indent="-171450">
                        <a:buFont typeface="Arial" panose="020B0604020202020204" pitchFamily="34" charset="0"/>
                        <a:buChar char="•"/>
                      </a:pPr>
                      <a:r>
                        <a:rPr lang="en-GB" sz="1000" b="0" noProof="0" dirty="0">
                          <a:latin typeface="+mn-lt"/>
                        </a:rPr>
                        <a:t>What parts of the value chain include a role for the private sector and is this restricted to the use of certain technologies (for example in the case of power generation technologies)?</a:t>
                      </a:r>
                    </a:p>
                    <a:p>
                      <a:pPr marL="171450" indent="-171450">
                        <a:buFont typeface="Arial" panose="020B0604020202020204" pitchFamily="34" charset="0"/>
                        <a:buChar char="•"/>
                      </a:pPr>
                      <a:r>
                        <a:rPr lang="en-GB" sz="1000" b="0" noProof="0" dirty="0">
                          <a:latin typeface="+mn-lt"/>
                        </a:rPr>
                        <a:t>Is existing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b="0" noProof="0" dirty="0">
                          <a:solidFill>
                            <a:srgbClr val="FF0000"/>
                          </a:solidFill>
                          <a:latin typeface="+mn-lt"/>
                        </a:rPr>
                        <a:t> </a:t>
                      </a:r>
                      <a:r>
                        <a:rPr lang="en-GB" sz="1000" b="0" noProof="0" dirty="0">
                          <a:latin typeface="+mn-lt"/>
                        </a:rPr>
                        <a:t>supportive of private sector projects?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ministry responsible for energy and/or the regulator is likely to be best placed to provide an overview of any private sector participation in the sector.</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noProof="0" dirty="0">
                          <a:latin typeface="+mn-lt"/>
                        </a:rPr>
                        <a:t>The regulator may also have a role in licencing all new participants in the sector.</a:t>
                      </a:r>
                    </a:p>
                    <a:p>
                      <a:pPr marL="171450" indent="-171450">
                        <a:buFont typeface="Arial" panose="020B0604020202020204" pitchFamily="34" charset="0"/>
                        <a:buChar char="•"/>
                      </a:pPr>
                      <a:r>
                        <a:rPr lang="en-GB" sz="1000" noProof="0" dirty="0">
                          <a:latin typeface="+mn-lt"/>
                        </a:rPr>
                        <a:t>In the electricity sub-sector, if there is a single buyer of wholesale power, they are likely to be best placed to provide an overview of the generation fleet, and the ownership of those generators.</a:t>
                      </a:r>
                    </a:p>
                    <a:p>
                      <a:pPr marL="171450" indent="-171450">
                        <a:buFont typeface="Arial" panose="020B0604020202020204" pitchFamily="34" charset="0"/>
                        <a:buChar char="•"/>
                      </a:pPr>
                      <a:r>
                        <a:rPr lang="en-GB" sz="1000" noProof="0" dirty="0">
                          <a:latin typeface="+mn-lt"/>
                        </a:rPr>
                        <a:t>Speaking to the owners and operators of any private sector installations in the country is likely to help with identifying any specific issues with policy 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solidFill>
                            <a:srgbClr val="FF0000"/>
                          </a:solidFill>
                          <a:latin typeface="+mn-lt"/>
                        </a:rPr>
                        <a:t> </a:t>
                      </a:r>
                      <a:r>
                        <a:rPr lang="en-GB" sz="1000" noProof="0" dirty="0">
                          <a:latin typeface="+mn-lt"/>
                        </a:rPr>
                        <a:t>that should be addressed to improve competition in the sector.</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is no private sector involvement in the sector, but a desire to introduce private sector participation (e.g. if the incumbent utility does not currently have the resources to invest), support could be provided in identifying any changes that need to be made to </a:t>
                      </a:r>
                      <a:r>
                        <a:rPr lang="en-GB" sz="1000" b="1" noProof="0" dirty="0">
                          <a:latin typeface="+mn-lt"/>
                        </a:rPr>
                        <a:t>policy and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b="1" noProof="0" dirty="0">
                          <a:solidFill>
                            <a:srgbClr val="FF0000"/>
                          </a:solidFill>
                          <a:latin typeface="+mn-lt"/>
                        </a:rPr>
                        <a:t> </a:t>
                      </a:r>
                      <a:r>
                        <a:rPr lang="en-GB" sz="1000" b="1" noProof="0" dirty="0">
                          <a:latin typeface="+mn-lt"/>
                        </a:rPr>
                        <a:t>to facilitate private sector participation, for example through an IPP programme</a:t>
                      </a:r>
                      <a:r>
                        <a:rPr lang="en-GB" sz="1000" noProof="0" dirty="0">
                          <a:latin typeface="+mn-lt"/>
                        </a:rPr>
                        <a:t>. This might have several benefits: for example reducing the finance that government needs to raise directly, and the improved incentive to perform well that results from the ability to earn a financial return.</a:t>
                      </a:r>
                    </a:p>
                    <a:p>
                      <a:pPr marL="171450" indent="-171450">
                        <a:buFont typeface="Arial" panose="020B0604020202020204" pitchFamily="34" charset="0"/>
                        <a:buChar char="•"/>
                      </a:pPr>
                      <a:r>
                        <a:rPr lang="en-GB" sz="1000" noProof="0" dirty="0">
                          <a:latin typeface="+mn-lt"/>
                        </a:rPr>
                        <a:t>Transaction advisory support could also be provided in </a:t>
                      </a:r>
                      <a:r>
                        <a:rPr lang="en-GB" sz="1000" b="1" noProof="0" dirty="0">
                          <a:latin typeface="+mn-lt"/>
                        </a:rPr>
                        <a:t>designing and implementing the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3" action="ppaction://hlinksldjump"/>
                        </a:rPr>
                        <a:t>procurement</a:t>
                      </a:r>
                      <a:r>
                        <a:rPr kumimoji="0" lang="en-GB" sz="1000" b="1" i="0" u="none" strike="noStrike" kern="1200" cap="none" spc="0" normalizeH="0" baseline="0" noProof="0" dirty="0">
                          <a:ln>
                            <a:noFill/>
                          </a:ln>
                          <a:solidFill>
                            <a:srgbClr val="FF0000"/>
                          </a:solidFill>
                          <a:effectLst/>
                          <a:uLnTx/>
                          <a:uFillTx/>
                          <a:latin typeface="+mn-lt"/>
                          <a:ea typeface="+mj-ea"/>
                          <a:cs typeface="+mj-cs"/>
                        </a:rPr>
                        <a:t> </a:t>
                      </a:r>
                      <a:r>
                        <a:rPr kumimoji="0" lang="en-GB" sz="1000" b="0" i="0" u="none" strike="noStrike" kern="1200" cap="none" spc="0" normalizeH="0" baseline="0" noProof="0" dirty="0">
                          <a:ln>
                            <a:noFill/>
                          </a:ln>
                          <a:solidFill>
                            <a:schemeClr val="tx1"/>
                          </a:solidFill>
                          <a:effectLst/>
                          <a:uLnTx/>
                          <a:uFillTx/>
                          <a:latin typeface="+mn-lt"/>
                          <a:ea typeface="+mj-ea"/>
                          <a:cs typeface="+mj-cs"/>
                        </a:rPr>
                        <a:t>of new energy sector infrastructure</a:t>
                      </a:r>
                      <a:r>
                        <a:rPr lang="en-GB" sz="1000" noProof="0" dirty="0">
                          <a:latin typeface="+mn-lt"/>
                        </a:rPr>
                        <a: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2281940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2.8. Market design (1 of 2)</a:t>
            </a:r>
          </a:p>
        </p:txBody>
      </p:sp>
      <p:pic>
        <p:nvPicPr>
          <p:cNvPr id="31" name="Picture 30">
            <a:extLst>
              <a:ext uri="{FF2B5EF4-FFF2-40B4-BE49-F238E27FC236}">
                <a16:creationId xmlns:a16="http://schemas.microsoft.com/office/drawing/2014/main" id="{89298F54-E4C8-4848-8B35-DB7A8663667D}"/>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2" name="Picture 31">
            <a:extLst>
              <a:ext uri="{FF2B5EF4-FFF2-40B4-BE49-F238E27FC236}">
                <a16:creationId xmlns:a16="http://schemas.microsoft.com/office/drawing/2014/main" id="{FE43A3B1-316D-C241-8253-2ECD69292863}"/>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20FE85AA-2E09-CC4E-8F52-AC5095A9AAF2}"/>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94CC2A74-5269-F245-BED9-280E2A125A47}"/>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9A327CE1-9D6C-AA47-8D0A-4794390D42F1}"/>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7C5BA31D-5A55-B048-8725-F28D9363D564}"/>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6" action="ppaction://hlinksldjump" highlightClick="1"/>
            <a:extLst>
              <a:ext uri="{FF2B5EF4-FFF2-40B4-BE49-F238E27FC236}">
                <a16:creationId xmlns:a16="http://schemas.microsoft.com/office/drawing/2014/main" id="{02881D5F-38DA-6947-905F-E318372795F4}"/>
              </a:ext>
            </a:extLst>
          </p:cNvPr>
          <p:cNvSpPr/>
          <p:nvPr/>
        </p:nvSpPr>
        <p:spPr bwMode="ltGray">
          <a:xfrm>
            <a:off x="7985284"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2.8. Market design</a:t>
            </a:r>
          </a:p>
        </p:txBody>
      </p:sp>
    </p:spTree>
    <p:extLst>
      <p:ext uri="{BB962C8B-B14F-4D97-AF65-F5344CB8AC3E}">
        <p14:creationId xmlns:p14="http://schemas.microsoft.com/office/powerpoint/2010/main" val="19024593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639346286"/>
              </p:ext>
            </p:extLst>
          </p:nvPr>
        </p:nvGraphicFramePr>
        <p:xfrm>
          <a:off x="450156" y="1620391"/>
          <a:ext cx="9847532" cy="4474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any competition in the supply of energy services to end-users?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2611890141"/>
                  </a:ext>
                </a:extLst>
              </a:tr>
              <a:tr h="161533">
                <a:tc>
                  <a:txBody>
                    <a:bodyPr/>
                    <a:lstStyle/>
                    <a:p>
                      <a:pPr marL="171450" indent="-171450">
                        <a:buFont typeface="Arial" panose="020B0604020202020204" pitchFamily="34" charset="0"/>
                        <a:buChar char="•"/>
                      </a:pPr>
                      <a:r>
                        <a:rPr lang="en-GB" sz="1000" b="0" noProof="0" dirty="0">
                          <a:latin typeface="+mn-lt"/>
                        </a:rPr>
                        <a:t>Is there only a single monopoly electricity supplier?</a:t>
                      </a:r>
                    </a:p>
                    <a:p>
                      <a:pPr marL="171450" indent="-171450">
                        <a:buFont typeface="Arial" panose="020B0604020202020204" pitchFamily="34" charset="0"/>
                        <a:buChar char="•"/>
                      </a:pPr>
                      <a:r>
                        <a:rPr lang="en-GB" sz="1000" b="0" noProof="0" dirty="0">
                          <a:latin typeface="+mn-lt"/>
                        </a:rPr>
                        <a:t>Are other energy sub-sectors (distribution of gas, or hot water from </a:t>
                      </a:r>
                      <a:r>
                        <a:rPr lang="en-GB" sz="1000" b="0" noProof="0" dirty="0">
                          <a:latin typeface="+mn-lt"/>
                          <a:hlinkClick r:id="rId2" action="ppaction://hlinksldjump"/>
                        </a:rPr>
                        <a:t>centralised heating systems</a:t>
                      </a:r>
                      <a:r>
                        <a:rPr lang="en-GB" sz="1000" b="0" noProof="0" dirty="0">
                          <a:latin typeface="+mn-lt"/>
                        </a:rPr>
                        <a:t>) operated by monopoly suppliers?</a:t>
                      </a:r>
                    </a:p>
                    <a:p>
                      <a:pPr marL="171450" indent="-171450">
                        <a:buFont typeface="Arial" panose="020B0604020202020204" pitchFamily="34" charset="0"/>
                        <a:buChar char="•"/>
                      </a:pPr>
                      <a:r>
                        <a:rPr lang="en-GB" sz="1000" b="0" noProof="0" dirty="0">
                          <a:latin typeface="+mn-lt"/>
                        </a:rPr>
                        <a:t>Where competition is allowed in theory, are there any additional suppliers in the market with significant market share in practice? Are existing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arrangements </a:t>
                      </a:r>
                      <a:r>
                        <a:rPr lang="en-GB" sz="1000" b="0" noProof="0" dirty="0">
                          <a:latin typeface="+mn-lt"/>
                        </a:rPr>
                        <a:t>supportive of alternative suppliers having access to purchase wholesale energy?</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 markets where the sector is not fully integrated, it is still likely that distribution and supply/retail of energy is integrated, even if distribution/supply monopolies are set up by region rather than across the whole country.</a:t>
                      </a:r>
                    </a:p>
                    <a:p>
                      <a:pPr marL="171450" indent="-171450">
                        <a:buFont typeface="Arial" panose="020B0604020202020204" pitchFamily="34" charset="0"/>
                        <a:buChar char="•"/>
                      </a:pPr>
                      <a:r>
                        <a:rPr lang="en-GB" sz="1000" noProof="0" dirty="0">
                          <a:latin typeface="+mn-lt"/>
                        </a:rPr>
                        <a:t>If the law allows for supply competition, it will also be necessary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arrangements </a:t>
                      </a:r>
                      <a:r>
                        <a:rPr lang="en-GB" sz="1000" noProof="0" dirty="0">
                          <a:latin typeface="+mn-lt"/>
                        </a:rPr>
                        <a:t>to be supportive of competition. Competing suppliers will need to have reliable access to a liquid wholesale market to know that they will be able to buy the power that they need to sell to their customers.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Supply competition can have benefits; for example, depending on </a:t>
                      </a:r>
                      <a:r>
                        <a:rPr lang="en-GB" sz="1000" b="0" noProof="0" dirty="0">
                          <a:latin typeface="+mn-lt"/>
                        </a:rPr>
                        <a:t>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arrangements </a:t>
                      </a:r>
                      <a:r>
                        <a:rPr lang="en-GB" sz="1000" noProof="0" dirty="0">
                          <a:latin typeface="+mn-lt"/>
                        </a:rPr>
                        <a:t>in place it could be used to incentivise the reduction of non-technical losses. Support could be provided on the </a:t>
                      </a:r>
                      <a:r>
                        <a:rPr lang="en-GB" sz="1000" b="1" noProof="0" dirty="0">
                          <a:latin typeface="+mn-lt"/>
                        </a:rPr>
                        <a:t>changes required in policy and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4" action="ppaction://hlinksldjump"/>
                        </a:rPr>
                        <a:t>regulation</a:t>
                      </a:r>
                      <a:r>
                        <a:rPr lang="en-GB" sz="1000" b="1" noProof="0" dirty="0">
                          <a:solidFill>
                            <a:srgbClr val="FF0000"/>
                          </a:solidFill>
                          <a:latin typeface="+mn-lt"/>
                        </a:rPr>
                        <a:t> </a:t>
                      </a:r>
                      <a:r>
                        <a:rPr lang="en-GB" sz="1000" b="1" noProof="0" dirty="0">
                          <a:latin typeface="+mn-lt"/>
                        </a:rPr>
                        <a:t>to introduce competition</a:t>
                      </a:r>
                      <a:r>
                        <a:rPr lang="en-GB" sz="1000" noProof="0" dirty="0">
                          <a:latin typeface="+mn-lt"/>
                        </a:rPr>
                        <a:t>.</a:t>
                      </a:r>
                    </a:p>
                    <a:p>
                      <a:pPr marL="171450" indent="-171450">
                        <a:buFont typeface="Arial" panose="020B0604020202020204" pitchFamily="34" charset="0"/>
                        <a:buChar char="•"/>
                      </a:pPr>
                      <a:r>
                        <a:rPr lang="en-GB" sz="1000" noProof="0" dirty="0">
                          <a:latin typeface="+mn-lt"/>
                        </a:rPr>
                        <a:t>Access to wholesale energy markets is likely to be a major barrier to entry for new suppliers if competition is introduced. Technical assistance could identify the </a:t>
                      </a:r>
                      <a:r>
                        <a:rPr lang="en-GB" sz="1000" b="1" noProof="0" dirty="0">
                          <a:latin typeface="+mn-lt"/>
                        </a:rPr>
                        <a:t>changes that need to be made to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arrangements </a:t>
                      </a:r>
                      <a:r>
                        <a:rPr lang="en-GB" sz="1000" noProof="0" dirty="0">
                          <a:latin typeface="+mn-lt"/>
                        </a:rPr>
                        <a:t>to ensure that new suppliers are able to acquire the wholesale energy that they need to serve their customers.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971319473"/>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any private sector participation in the ownership or operations of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5" action="ppaction://hlinksldjump"/>
                        </a:rPr>
                        <a:t>network infrastructure</a:t>
                      </a:r>
                      <a:r>
                        <a:rPr kumimoji="0" lang="en-GB" sz="1000" b="1" i="0" u="none" strike="noStrike" kern="1200" cap="none" spc="0" normalizeH="0" baseline="0" noProof="0" dirty="0">
                          <a:ln>
                            <a:noFill/>
                          </a:ln>
                          <a:solidFill>
                            <a:prstClr val="black"/>
                          </a:solidFill>
                          <a:effectLst/>
                          <a:uLnTx/>
                          <a:uFillTx/>
                          <a:latin typeface="Arial"/>
                          <a:ea typeface="+mj-ea"/>
                          <a:cs typeface="+mj-cs"/>
                        </a:rPr>
                        <a: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Clr>
                          <a:schemeClr val="tx1"/>
                        </a:buClr>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349736372"/>
                  </a:ext>
                </a:extLst>
              </a:tr>
              <a:tr h="161533">
                <a:tc>
                  <a:txBody>
                    <a:bodyPr/>
                    <a:lstStyle/>
                    <a:p>
                      <a:pPr marL="171450" indent="-171450">
                        <a:buFont typeface="Arial" panose="020B0604020202020204" pitchFamily="34" charset="0"/>
                        <a:buChar char="•"/>
                      </a:pPr>
                      <a:r>
                        <a:rPr lang="en-GB" sz="1000" b="0" noProof="0" dirty="0">
                          <a:latin typeface="+mn-lt"/>
                        </a:rPr>
                        <a:t>Has all or part of the transmission or distribution infrastructure (covering electricity, gas, or heat) been sold or included in a concession arrangement?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Clr>
                          <a:schemeClr val="tx1"/>
                        </a:buClr>
                        <a:buFont typeface="Arial" panose="020B0604020202020204" pitchFamily="34" charset="0"/>
                        <a:buChar char="•"/>
                      </a:pP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Network infrastructure</a:t>
                      </a:r>
                      <a:r>
                        <a:rPr lang="en-GB" sz="1000" noProof="0" dirty="0">
                          <a:solidFill>
                            <a:srgbClr val="FF0000"/>
                          </a:solidFill>
                          <a:latin typeface="+mn-lt"/>
                        </a:rPr>
                        <a:t> </a:t>
                      </a:r>
                      <a:r>
                        <a:rPr lang="en-GB" sz="1000" noProof="0" dirty="0">
                          <a:latin typeface="+mn-lt"/>
                        </a:rPr>
                        <a:t>is likely to be treated as a natural monopoly, but could still be privatised. The regulator should be able to provide details an the regulation used to govern any privatised network companies or any concessions.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network infrastructure</a:t>
                      </a:r>
                      <a:r>
                        <a:rPr lang="en-GB" sz="1000" noProof="0" dirty="0">
                          <a:solidFill>
                            <a:srgbClr val="FF0000"/>
                          </a:solidFill>
                          <a:latin typeface="+mn-lt"/>
                        </a:rPr>
                        <a:t> </a:t>
                      </a:r>
                      <a:r>
                        <a:rPr lang="en-GB" sz="1000" noProof="0" dirty="0">
                          <a:latin typeface="+mn-lt"/>
                        </a:rPr>
                        <a:t>is still owned by the incumbent utility, but it is considered that private sector participation might help to catalyse performance improvements, </a:t>
                      </a:r>
                      <a:r>
                        <a:rPr lang="en-GB" sz="1000" b="1" noProof="0" dirty="0">
                          <a:latin typeface="+mn-lt"/>
                        </a:rPr>
                        <a:t>transaction advisory </a:t>
                      </a:r>
                      <a:r>
                        <a:rPr lang="en-GB" sz="1000" noProof="0" dirty="0">
                          <a:latin typeface="+mn-lt"/>
                        </a:rPr>
                        <a:t>support could be provided to design and run such a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procurement</a:t>
                      </a:r>
                      <a:r>
                        <a:rPr lang="en-GB" sz="1000" b="0" noProof="0" dirty="0">
                          <a:latin typeface="+mn-lt"/>
                        </a:rPr>
                        <a:t>. </a:t>
                      </a:r>
                      <a:r>
                        <a:rPr lang="en-GB" sz="1000" noProof="0" dirty="0">
                          <a:latin typeface="+mn-lt"/>
                        </a:rPr>
                        <a:t>Again, the potential benefits of private sector participation (if the transaction is well designed) are access to capital and improved performance.</a:t>
                      </a:r>
                    </a:p>
                    <a:p>
                      <a:pPr marL="171450" indent="-171450">
                        <a:buFont typeface="Arial" panose="020B0604020202020204" pitchFamily="34" charset="0"/>
                        <a:buChar char="•"/>
                      </a:pPr>
                      <a:r>
                        <a:rPr lang="en-GB" sz="1000" noProof="0" dirty="0">
                          <a:latin typeface="+mn-lt"/>
                        </a:rPr>
                        <a:t>Support would also be required to identify any </a:t>
                      </a:r>
                      <a:r>
                        <a:rPr lang="en-GB" sz="1000" b="1" noProof="0" dirty="0">
                          <a:latin typeface="+mn-lt"/>
                        </a:rPr>
                        <a:t>policy and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4" action="ppaction://hlinksldjump"/>
                        </a:rPr>
                        <a:t>regulation</a:t>
                      </a:r>
                      <a:r>
                        <a:rPr lang="en-GB" sz="1000" b="1" noProof="0" dirty="0">
                          <a:solidFill>
                            <a:srgbClr val="FF0000"/>
                          </a:solidFill>
                          <a:latin typeface="+mn-lt"/>
                        </a:rPr>
                        <a:t> </a:t>
                      </a:r>
                      <a:r>
                        <a:rPr lang="en-GB" sz="1000" b="1" noProof="0" dirty="0">
                          <a:latin typeface="+mn-lt"/>
                        </a:rPr>
                        <a:t>changes</a:t>
                      </a:r>
                      <a:r>
                        <a:rPr lang="en-GB" sz="1000" noProof="0" dirty="0">
                          <a:latin typeface="+mn-lt"/>
                        </a:rPr>
                        <a:t> required to be able to proceed with such a transaction.</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961069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2.8. Market design (2 of 2)</a:t>
            </a:r>
          </a:p>
        </p:txBody>
      </p:sp>
      <p:pic>
        <p:nvPicPr>
          <p:cNvPr id="32" name="Picture 31">
            <a:extLst>
              <a:ext uri="{FF2B5EF4-FFF2-40B4-BE49-F238E27FC236}">
                <a16:creationId xmlns:a16="http://schemas.microsoft.com/office/drawing/2014/main" id="{2BAC80AB-6C1E-B743-9D20-45DC667B7D69}"/>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3" name="Picture 32">
            <a:extLst>
              <a:ext uri="{FF2B5EF4-FFF2-40B4-BE49-F238E27FC236}">
                <a16:creationId xmlns:a16="http://schemas.microsoft.com/office/drawing/2014/main" id="{0D8EA37A-13CC-F343-A766-7D15A37250C8}"/>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822297B8-1FD0-BB4F-9139-C3696510C344}"/>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A1C61965-F7AB-B242-801D-73A458FF7AE5}"/>
              </a:ext>
            </a:extLst>
          </p:cNvPr>
          <p:cNvPicPr>
            <a:picLocks noChangeAspect="1"/>
          </p:cNvPicPr>
          <p:nvPr/>
        </p:nvPicPr>
        <p:blipFill>
          <a:blip r:embed="rId13" cstate="screen">
            <a:duotone>
              <a:schemeClr val="accent3">
                <a:shade val="45000"/>
                <a:satMod val="135000"/>
              </a:schemeClr>
              <a:prstClr val="white"/>
            </a:duotone>
            <a:extLst>
              <a:ext uri="{BEBA8EAE-BF5A-486C-A8C5-ECC9F3942E4B}">
                <a14:imgProps xmlns:a14="http://schemas.microsoft.com/office/drawing/2010/main">
                  <a14:imgLayer r:embed="rId14">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AE6B269F-3539-4C47-847D-311654C95385}"/>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F5BE03A1-3DEE-2144-AC01-BEE8F67066BC}"/>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19" action="ppaction://hlinksldjump" highlightClick="1"/>
            <a:extLst>
              <a:ext uri="{FF2B5EF4-FFF2-40B4-BE49-F238E27FC236}">
                <a16:creationId xmlns:a16="http://schemas.microsoft.com/office/drawing/2014/main" id="{02881D5F-38DA-6947-905F-E318372795F4}"/>
              </a:ext>
            </a:extLst>
          </p:cNvPr>
          <p:cNvSpPr/>
          <p:nvPr/>
        </p:nvSpPr>
        <p:spPr bwMode="ltGray">
          <a:xfrm>
            <a:off x="7985284"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2.8. Market design</a:t>
            </a:r>
          </a:p>
        </p:txBody>
      </p:sp>
    </p:spTree>
    <p:extLst>
      <p:ext uri="{BB962C8B-B14F-4D97-AF65-F5344CB8AC3E}">
        <p14:creationId xmlns:p14="http://schemas.microsoft.com/office/powerpoint/2010/main" val="36047340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549377179"/>
              </p:ext>
            </p:extLst>
          </p:nvPr>
        </p:nvGraphicFramePr>
        <p:xfrm>
          <a:off x="450156" y="1620391"/>
          <a:ext cx="9847532" cy="4483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fossil fuel subsidies in place?</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89659294"/>
                  </a:ext>
                </a:extLst>
              </a:tr>
              <a:tr h="161533">
                <a:tc>
                  <a:txBody>
                    <a:bodyPr/>
                    <a:lstStyle/>
                    <a:p>
                      <a:pPr marL="171450" indent="-171450">
                        <a:buFont typeface="Arial" panose="020B0604020202020204" pitchFamily="34" charset="0"/>
                        <a:buChar char="•"/>
                      </a:pPr>
                      <a:r>
                        <a:rPr lang="en-GB" sz="1000" b="0" noProof="0" dirty="0">
                          <a:latin typeface="+mn-lt"/>
                        </a:rPr>
                        <a:t>Are subsidies applied at any point in the value chain for fossil fuels? This could include subsidies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extraction of fossil fuels</a:t>
                      </a:r>
                      <a:r>
                        <a:rPr lang="en-GB" sz="1000" b="0" noProof="0" dirty="0">
                          <a:latin typeface="+mn-lt"/>
                        </a:rPr>
                        <a:t>, imports, purchase of fuels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non-renewable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 or for </a:t>
                      </a:r>
                      <a:r>
                        <a:rPr kumimoji="0" lang="en-GB" sz="1000" b="0" i="0" u="none" strike="noStrike" kern="1200" cap="none" spc="0" normalizeH="0" baseline="0" noProof="0" dirty="0">
                          <a:ln>
                            <a:noFill/>
                          </a:ln>
                          <a:solidFill>
                            <a:schemeClr val="tx1"/>
                          </a:solidFill>
                          <a:effectLst/>
                          <a:uLnTx/>
                          <a:uFillTx/>
                          <a:latin typeface="+mn-lt"/>
                          <a:ea typeface="+mj-ea"/>
                          <a:cs typeface="+mj-cs"/>
                          <a:hlinkClick r:id="rId4" action="ppaction://hlinksldjump"/>
                        </a:rPr>
                        <a:t>centralised heating systems</a:t>
                      </a:r>
                      <a:r>
                        <a:rPr lang="en-GB" sz="1000" b="0" noProof="0" dirty="0">
                          <a:latin typeface="+mn-lt"/>
                        </a:rPr>
                        <a:t>, or retail purchase of fossil fuels such as kerosene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heating and cooking</a:t>
                      </a:r>
                      <a:r>
                        <a:rPr lang="en-GB" sz="1000" b="0" noProof="0" dirty="0">
                          <a:latin typeface="+mn-lt"/>
                        </a:rPr>
                        <a:t>.</a:t>
                      </a:r>
                    </a:p>
                    <a:p>
                      <a:pPr marL="171450" indent="-171450">
                        <a:buFont typeface="Arial" panose="020B0604020202020204" pitchFamily="34" charset="0"/>
                        <a:buChar char="•"/>
                      </a:pPr>
                      <a:r>
                        <a:rPr lang="en-GB" sz="1000" b="0" noProof="0" dirty="0">
                          <a:latin typeface="+mn-lt"/>
                        </a:rPr>
                        <a:t>Do subsidies have an impact on the use of diesel generators for self-generation of electricity?</a:t>
                      </a:r>
                    </a:p>
                    <a:p>
                      <a:pPr marL="171450" indent="-171450">
                        <a:buFont typeface="Arial" panose="020B0604020202020204" pitchFamily="34" charset="0"/>
                        <a:buChar char="•"/>
                      </a:pPr>
                      <a:r>
                        <a:rPr lang="en-GB" sz="1000" b="0" noProof="0" dirty="0">
                          <a:latin typeface="+mn-lt"/>
                        </a:rPr>
                        <a:t>How are these subsidies funded and what is the total cost? How much does this cost vary, for example if oil prices increase?</a:t>
                      </a:r>
                    </a:p>
                    <a:p>
                      <a:pPr marL="171450" indent="-171450">
                        <a:buFont typeface="Arial" panose="020B0604020202020204" pitchFamily="34" charset="0"/>
                        <a:buChar char="•"/>
                      </a:pPr>
                      <a:r>
                        <a:rPr lang="en-GB" sz="1000" b="0" noProof="0" dirty="0">
                          <a:latin typeface="+mn-lt"/>
                        </a:rPr>
                        <a:t>How high is political resistance to reducing fossil fuel subsidies?</a:t>
                      </a:r>
                    </a:p>
                    <a:p>
                      <a:pPr marL="171450" indent="-171450">
                        <a:buFont typeface="Arial" panose="020B0604020202020204" pitchFamily="34" charset="0"/>
                        <a:buChar char="•"/>
                      </a:pPr>
                      <a:r>
                        <a:rPr lang="en-GB" sz="1000" b="0" noProof="0" dirty="0">
                          <a:latin typeface="+mn-lt"/>
                        </a:rPr>
                        <a:t>What is the impact of the subsidies? How distortive are the subsidies in dulling the incentives to invest in alternative technologies?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There are a number of high-level analyses of fossil fuel subsidies available, including the IEA’s fossil fuel subsidy database (</a:t>
                      </a:r>
                      <a:r>
                        <a:rPr lang="en-GB" sz="1000" noProof="0" dirty="0">
                          <a:latin typeface="+mn-lt"/>
                          <a:hlinkClick r:id="rId6"/>
                        </a:rPr>
                        <a:t>https://www.iea.org/statistics/resources/energysubsidies/</a:t>
                      </a:r>
                      <a:r>
                        <a:rPr lang="en-GB" sz="1000" noProof="0" dirty="0">
                          <a:latin typeface="+mn-lt"/>
                        </a:rPr>
                        <a:t>) and analysis performed by the IMF (</a:t>
                      </a:r>
                      <a:r>
                        <a:rPr lang="en-GB" sz="1000" noProof="0" dirty="0">
                          <a:latin typeface="+mn-lt"/>
                          <a:hlinkClick r:id="rId7"/>
                        </a:rPr>
                        <a:t>https://www.imf.org/en/News/Articles/2015/09/28/04/53/sonew070215a</a:t>
                      </a:r>
                      <a:r>
                        <a:rPr lang="en-GB" sz="1000" noProof="0" dirty="0">
                          <a:latin typeface="+mn-lt"/>
                        </a:rPr>
                        <a:t>).</a:t>
                      </a:r>
                    </a:p>
                    <a:p>
                      <a:pPr marL="171450" indent="-171450">
                        <a:buFont typeface="Arial" panose="020B0604020202020204" pitchFamily="34" charset="0"/>
                        <a:buChar char="•"/>
                      </a:pPr>
                      <a:r>
                        <a:rPr lang="en-GB" sz="1000" noProof="0" dirty="0">
                          <a:latin typeface="+mn-lt"/>
                        </a:rPr>
                        <a:t>The Ministry of Finance should also be able to provide more up-to-date analysis of the resources spent on fossil fuel subsidies and tax exemptions. These figures may need to be challenged and sense-checked: while explicit subsidies may be relatively straight forward to measure, the impact of tax exemptions might sometimes be omitted from government analysis.</a:t>
                      </a:r>
                    </a:p>
                    <a:p>
                      <a:pPr marL="171450" indent="-171450">
                        <a:buFont typeface="Arial" panose="020B0604020202020204" pitchFamily="34" charset="0"/>
                        <a:buChar char="•"/>
                      </a:pPr>
                      <a:r>
                        <a:rPr lang="en-GB" sz="1000" noProof="0" dirty="0">
                          <a:latin typeface="+mn-lt"/>
                        </a:rPr>
                        <a:t>Speaking to a wide range of stakeholders across the fossil fuel value chains should also help to validate the subsidies and exemptions that they benefit from.</a:t>
                      </a:r>
                    </a:p>
                    <a:p>
                      <a:pPr marL="171450" indent="-171450">
                        <a:buFont typeface="Arial" panose="020B0604020202020204" pitchFamily="34" charset="0"/>
                        <a:buChar char="•"/>
                      </a:pPr>
                      <a:r>
                        <a:rPr lang="en-GB" sz="1000" noProof="0" dirty="0">
                          <a:latin typeface="+mn-lt"/>
                        </a:rPr>
                        <a:t>If pricing in the fossil fuel value chains is transparent, prices could be compared against international benchmark pricing for fossil fuels. Note that there might be legitimate reasons for differences in pricing (e.g. transport costs, or differences in fuel quality).</a:t>
                      </a:r>
                    </a:p>
                    <a:p>
                      <a:pPr marL="171450" indent="-171450">
                        <a:buFont typeface="Arial" panose="020B0604020202020204" pitchFamily="34" charset="0"/>
                        <a:buChar char="•"/>
                      </a:pPr>
                      <a:r>
                        <a:rPr lang="en-GB" sz="1000" noProof="0" dirty="0">
                          <a:latin typeface="+mn-lt"/>
                        </a:rPr>
                        <a:t>Speaking to companies in alternative fuel value chains (e.g.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8" action="ppaction://hlinksldjump"/>
                        </a:rPr>
                        <a:t>renewables</a:t>
                      </a:r>
                      <a:r>
                        <a:rPr lang="en-GB" sz="1000" noProof="0" dirty="0">
                          <a:latin typeface="+mn-lt"/>
                        </a:rPr>
                        <a:t>) should help to identify which subsidies are most distortive and result in a disincentive to the development of clean energy projects.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It is likely that the information available on the cost of fossil fuel subsidies in the country is incomplete. If fossil fuel subsidies could be a useful source of revenue for other energy sector measures, analysis could be performed to better </a:t>
                      </a:r>
                      <a:r>
                        <a:rPr lang="en-GB" sz="1000" b="1" noProof="0" dirty="0">
                          <a:latin typeface="+mn-lt"/>
                        </a:rPr>
                        <a:t>evaluate the cost of existing subsidies</a:t>
                      </a:r>
                      <a:r>
                        <a:rPr lang="en-GB" sz="1000" noProof="0" dirty="0">
                          <a:latin typeface="+mn-lt"/>
                        </a:rPr>
                        <a:t>.</a:t>
                      </a:r>
                    </a:p>
                    <a:p>
                      <a:pPr marL="171450" indent="-171450">
                        <a:buFont typeface="Arial" panose="020B0604020202020204" pitchFamily="34" charset="0"/>
                        <a:buChar char="•"/>
                      </a:pPr>
                      <a:r>
                        <a:rPr lang="en-GB" sz="1000" noProof="0" dirty="0">
                          <a:latin typeface="+mn-lt"/>
                        </a:rPr>
                        <a:t>If fossil fuel subsidies are high and are distorting investment decisions in the sector, subsidies should </a:t>
                      </a:r>
                      <a:r>
                        <a:rPr lang="en-GB" sz="1000" b="1" noProof="0" dirty="0">
                          <a:latin typeface="+mn-lt"/>
                        </a:rPr>
                        <a:t>ideally be phased out over time</a:t>
                      </a:r>
                      <a:r>
                        <a:rPr lang="en-GB" sz="1000" noProof="0" dirty="0">
                          <a:latin typeface="+mn-lt"/>
                        </a:rPr>
                        <a:t>. The removal of distortions should lead to more efficient planning and investment decisions, which over time should result in an energy sector that delivers better value for money. Technical assistance could be provide to evaluate the business case for the Ministry of Finance to remove subsidies, and to help </a:t>
                      </a:r>
                      <a:r>
                        <a:rPr lang="en-GB" sz="1000" b="1" noProof="0" dirty="0">
                          <a:latin typeface="+mn-lt"/>
                        </a:rPr>
                        <a:t>design and implement changes to subsidies</a:t>
                      </a:r>
                      <a:r>
                        <a:rPr lang="en-GB" sz="1000" noProof="0" dirty="0">
                          <a:latin typeface="+mn-lt"/>
                        </a:rPr>
                        <a:t> to reduce their cost and the market distortions that result.</a:t>
                      </a:r>
                    </a:p>
                    <a:p>
                      <a:pPr marL="171450" indent="-171450">
                        <a:buFont typeface="Arial" panose="020B0604020202020204" pitchFamily="34" charset="0"/>
                        <a:buChar char="•"/>
                      </a:pPr>
                      <a:r>
                        <a:rPr lang="en-GB" sz="1000" noProof="0" dirty="0">
                          <a:latin typeface="+mn-lt"/>
                        </a:rPr>
                        <a:t>If it is politically unacceptable for subsidies to be removed in the near-term, advice could be provided on how subsidies could be </a:t>
                      </a:r>
                      <a:r>
                        <a:rPr lang="en-GB" sz="1000" b="1" noProof="0" dirty="0">
                          <a:latin typeface="+mn-lt"/>
                        </a:rPr>
                        <a:t>better targeted to those who really need them</a:t>
                      </a:r>
                      <a:r>
                        <a:rPr lang="en-GB" sz="1000" noProof="0" dirty="0">
                          <a:latin typeface="+mn-lt"/>
                        </a:rPr>
                        <a:t>, and to swap fossil fuel subsidies with support for other (more sustainable) technologies where possible. Without better targeting (e.g. through direct cash transfer or voucher programmes) fossil fuel subsidies can end up benefiting high energy consumers, who are generally better off, most.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71319473"/>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2.9. Incentives, subsidies, and cross subsidies (1 of 5)</a:t>
            </a:r>
          </a:p>
        </p:txBody>
      </p:sp>
      <p:pic>
        <p:nvPicPr>
          <p:cNvPr id="33" name="Picture 32">
            <a:extLst>
              <a:ext uri="{FF2B5EF4-FFF2-40B4-BE49-F238E27FC236}">
                <a16:creationId xmlns:a16="http://schemas.microsoft.com/office/drawing/2014/main" id="{B4D619BF-42E2-DC40-B2CF-F58A2345A0C1}"/>
              </a:ext>
            </a:extLst>
          </p:cNvPr>
          <p:cNvPicPr>
            <a:picLocks noChangeAspect="1"/>
          </p:cNvPicPr>
          <p:nvPr/>
        </p:nvPicPr>
        <p:blipFill>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pic>
        <p:nvPicPr>
          <p:cNvPr id="34" name="Picture 33">
            <a:extLst>
              <a:ext uri="{FF2B5EF4-FFF2-40B4-BE49-F238E27FC236}">
                <a16:creationId xmlns:a16="http://schemas.microsoft.com/office/drawing/2014/main" id="{567DFDDF-C91F-DF4A-8460-6A76B9D176B7}"/>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6" name="Picture 55">
            <a:extLst>
              <a:ext uri="{FF2B5EF4-FFF2-40B4-BE49-F238E27FC236}">
                <a16:creationId xmlns:a16="http://schemas.microsoft.com/office/drawing/2014/main" id="{8C3FF913-E7F0-DB4C-9843-A600D9B79D0D}"/>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7" name="Picture 56">
            <a:extLst>
              <a:ext uri="{FF2B5EF4-FFF2-40B4-BE49-F238E27FC236}">
                <a16:creationId xmlns:a16="http://schemas.microsoft.com/office/drawing/2014/main" id="{9ADC2F98-077E-B944-924A-419353A7067E}"/>
              </a:ext>
            </a:extLst>
          </p:cNvPr>
          <p:cNvPicPr>
            <a:picLocks noChangeAspect="1"/>
          </p:cNvPicPr>
          <p:nvPr/>
        </p:nvPicPr>
        <p:blipFill>
          <a:blip r:embed="rId15" cstate="screen">
            <a:duotone>
              <a:schemeClr val="accent3">
                <a:shade val="45000"/>
                <a:satMod val="135000"/>
              </a:schemeClr>
              <a:prstClr val="white"/>
            </a:duotone>
            <a:extLst>
              <a:ext uri="{BEBA8EAE-BF5A-486C-A8C5-ECC9F3942E4B}">
                <a14:imgProps xmlns:a14="http://schemas.microsoft.com/office/drawing/2010/main">
                  <a14:imgLayer r:embed="rId16">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61" name="Picture 60">
            <a:extLst>
              <a:ext uri="{FF2B5EF4-FFF2-40B4-BE49-F238E27FC236}">
                <a16:creationId xmlns:a16="http://schemas.microsoft.com/office/drawing/2014/main" id="{30CC774C-0D08-2D4D-B66D-E207DE744F51}"/>
              </a:ext>
            </a:extLst>
          </p:cNvPr>
          <p:cNvPicPr>
            <a:picLocks noChangeAspect="1"/>
          </p:cNvPicPr>
          <p:nvPr/>
        </p:nvPicPr>
        <p:blipFill>
          <a:blip r:embed="rId17" cstate="screen">
            <a:duotone>
              <a:schemeClr val="accent3">
                <a:shade val="45000"/>
                <a:satMod val="135000"/>
              </a:schemeClr>
              <a:prstClr val="white"/>
            </a:duotone>
            <a:extLst>
              <a:ext uri="{BEBA8EAE-BF5A-486C-A8C5-ECC9F3942E4B}">
                <a14:imgProps xmlns:a14="http://schemas.microsoft.com/office/drawing/2010/main">
                  <a14:imgLayer r:embed="rId18">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2" name="Picture 61">
            <a:extLst>
              <a:ext uri="{FF2B5EF4-FFF2-40B4-BE49-F238E27FC236}">
                <a16:creationId xmlns:a16="http://schemas.microsoft.com/office/drawing/2014/main" id="{DE0195B9-4FD8-1F45-8E77-3486E520B3A2}"/>
              </a:ext>
            </a:extLst>
          </p:cNvPr>
          <p:cNvPicPr>
            <a:picLocks noChangeAspect="1"/>
          </p:cNvPicPr>
          <p:nvPr/>
        </p:nvPicPr>
        <p:blipFill>
          <a:blip r:embed="rId19" cstate="screen">
            <a:duotone>
              <a:schemeClr val="accent3">
                <a:shade val="45000"/>
                <a:satMod val="135000"/>
              </a:schemeClr>
              <a:prstClr val="white"/>
            </a:duotone>
            <a:extLst>
              <a:ext uri="{BEBA8EAE-BF5A-486C-A8C5-ECC9F3942E4B}">
                <a14:imgProps xmlns:a14="http://schemas.microsoft.com/office/drawing/2010/main">
                  <a14:imgLayer r:embed="rId20">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sp>
        <p:nvSpPr>
          <p:cNvPr id="39" name="Chevron 38">
            <a:hlinkClick r:id="rId21" action="ppaction://hlinksldjump" highlightClick="1"/>
            <a:extLst>
              <a:ext uri="{FF2B5EF4-FFF2-40B4-BE49-F238E27FC236}">
                <a16:creationId xmlns:a16="http://schemas.microsoft.com/office/drawing/2014/main" id="{F8479171-7842-0D4D-8613-65A1A83C103F}"/>
              </a:ext>
            </a:extLst>
          </p:cNvPr>
          <p:cNvSpPr/>
          <p:nvPr/>
        </p:nvSpPr>
        <p:spPr bwMode="ltGray">
          <a:xfrm>
            <a:off x="892608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2.9. Incentives and subsidies</a:t>
            </a:r>
          </a:p>
        </p:txBody>
      </p:sp>
    </p:spTree>
    <p:extLst>
      <p:ext uri="{BB962C8B-B14F-4D97-AF65-F5344CB8AC3E}">
        <p14:creationId xmlns:p14="http://schemas.microsoft.com/office/powerpoint/2010/main" val="5029836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454291581"/>
              </p:ext>
            </p:extLst>
          </p:nvPr>
        </p:nvGraphicFramePr>
        <p:xfrm>
          <a:off x="450157" y="1620391"/>
          <a:ext cx="9847531" cy="4483200"/>
        </p:xfrm>
        <a:graphic>
          <a:graphicData uri="http://schemas.openxmlformats.org/drawingml/2006/table">
            <a:tbl>
              <a:tblPr firstRow="1" bandRow="1">
                <a:tableStyleId>{69D073F8-1565-44D7-B386-08B59EADF2EE}</a:tableStyleId>
              </a:tblPr>
              <a:tblGrid>
                <a:gridCol w="2995446">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end-user energy tariffs cost reflective?</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08715589"/>
                  </a:ext>
                </a:extLst>
              </a:tr>
              <a:tr h="161533">
                <a:tc>
                  <a:txBody>
                    <a:bodyPr/>
                    <a:lstStyle/>
                    <a:p>
                      <a:pPr marL="171450" indent="-171450">
                        <a:buFont typeface="Arial" panose="020B0604020202020204" pitchFamily="34" charset="0"/>
                        <a:buChar char="•"/>
                      </a:pPr>
                      <a:r>
                        <a:rPr lang="en-GB" sz="1000" b="0" noProof="0" dirty="0">
                          <a:latin typeface="+mn-lt"/>
                        </a:rPr>
                        <a:t>Are utility companies financially viable? Do they have the funds required to maintain infrastructure properly and to invest in new infrastructure?</a:t>
                      </a:r>
                    </a:p>
                    <a:p>
                      <a:pPr marL="171450" indent="-171450">
                        <a:buFont typeface="Arial" panose="020B0604020202020204" pitchFamily="34" charset="0"/>
                        <a:buChar char="•"/>
                      </a:pPr>
                      <a:r>
                        <a:rPr lang="en-GB" sz="1000" b="0" noProof="0" dirty="0">
                          <a:latin typeface="+mn-lt"/>
                        </a:rPr>
                        <a:t>Are suppliers of energy to end consumers able to recover all of their costs through tariffs?</a:t>
                      </a:r>
                    </a:p>
                    <a:p>
                      <a:pPr marL="171450" indent="-171450">
                        <a:buFont typeface="Arial" panose="020B0604020202020204" pitchFamily="34" charset="0"/>
                        <a:buChar char="•"/>
                      </a:pPr>
                      <a:r>
                        <a:rPr lang="en-GB" sz="1000" b="0" noProof="0" dirty="0">
                          <a:latin typeface="+mn-lt"/>
                        </a:rPr>
                        <a:t>Do tariffs vary regularly to reflect the changing cost base in the sector over time?</a:t>
                      </a:r>
                    </a:p>
                    <a:p>
                      <a:pPr marL="171450" indent="-171450">
                        <a:buFont typeface="Arial" panose="020B0604020202020204" pitchFamily="34" charset="0"/>
                        <a:buChar char="•"/>
                      </a:pPr>
                      <a:r>
                        <a:rPr lang="en-GB" sz="1000" b="0" noProof="0" dirty="0">
                          <a:latin typeface="+mn-lt"/>
                        </a:rPr>
                        <a:t>Do tariffs vary at all by location to reflect locational variation in the cost of delivering energy?</a:t>
                      </a:r>
                    </a:p>
                    <a:p>
                      <a:pPr marL="171450" indent="-171450">
                        <a:buFont typeface="Arial" panose="020B0604020202020204" pitchFamily="34" charset="0"/>
                        <a:buChar char="•"/>
                      </a:pPr>
                      <a:r>
                        <a:rPr lang="en-GB" sz="1000" b="0" noProof="0" dirty="0">
                          <a:latin typeface="+mn-lt"/>
                        </a:rPr>
                        <a:t>How are tariffs structured? What cross-subsidies exist between different types of consumer and/or different consumption bands (i.e. large consumers vs. small consumers)?</a:t>
                      </a:r>
                    </a:p>
                    <a:p>
                      <a:pPr marL="171450" indent="-171450">
                        <a:buFont typeface="Arial" panose="020B0604020202020204" pitchFamily="34" charset="0"/>
                        <a:buChar char="•"/>
                      </a:pPr>
                      <a:r>
                        <a:rPr lang="en-GB" sz="1000" b="0" noProof="0" dirty="0">
                          <a:latin typeface="+mn-lt"/>
                        </a:rPr>
                        <a:t>Are cost-reflectivity principles maintained through the value chain? For example, is the calculation of any wholesale tariff also cost reflective, are network losses taken into account in evaluating tariffs?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Speaking to stakeholders across the value chain and gathering as much information as possible about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solidFill>
                            <a:srgbClr val="FF0000"/>
                          </a:solidFill>
                          <a:latin typeface="+mn-lt"/>
                        </a:rPr>
                        <a:t> </a:t>
                      </a:r>
                      <a:r>
                        <a:rPr lang="en-GB" sz="1000" noProof="0" dirty="0">
                          <a:latin typeface="+mn-lt"/>
                        </a:rPr>
                        <a:t>and the commercial agreements in place between each party.</a:t>
                      </a:r>
                    </a:p>
                    <a:p>
                      <a:pPr marL="171450" indent="-171450">
                        <a:buFont typeface="Arial" panose="020B0604020202020204" pitchFamily="34" charset="0"/>
                        <a:buChar char="•"/>
                      </a:pPr>
                      <a:r>
                        <a:rPr lang="en-GB" sz="1000" noProof="0" dirty="0">
                          <a:latin typeface="+mn-lt"/>
                        </a:rPr>
                        <a:t>Speaking to the electricity utility or any additional IPPs (especially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non-renewable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noProof="0" dirty="0">
                          <a:latin typeface="+mn-lt"/>
                        </a:rPr>
                        <a:t>) in the market should highlight any cases where fuel supply, for example, is not on a cost-reflective basis. IPP owners will also be well placed to indicate whether the utility / offtaker is creditworthy and whether the sector as a whole is financially viable over the long term.</a:t>
                      </a:r>
                    </a:p>
                    <a:p>
                      <a:pPr marL="171450" indent="-171450">
                        <a:buFont typeface="Arial" panose="020B0604020202020204" pitchFamily="34" charset="0"/>
                        <a:buChar char="•"/>
                      </a:pPr>
                      <a:r>
                        <a:rPr lang="en-GB" sz="1000" noProof="0" dirty="0">
                          <a:latin typeface="+mn-lt"/>
                        </a:rPr>
                        <a:t>The presence of any </a:t>
                      </a:r>
                      <a:r>
                        <a:rPr lang="en-GB" sz="1000" b="0" noProof="0" dirty="0">
                          <a:latin typeface="+mn-lt"/>
                        </a:rPr>
                        <a:t>wholesale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market arrangements </a:t>
                      </a:r>
                      <a:r>
                        <a:rPr lang="en-GB" sz="1000" noProof="0" dirty="0">
                          <a:latin typeface="+mn-lt"/>
                        </a:rPr>
                        <a:t>and the design of those arrangements could also help with this analysis. Transparency on wholesale market pricing could help to identify where any subsidies are targeted (i.e. upstream or downstream of that wholesale market).</a:t>
                      </a:r>
                    </a:p>
                    <a:p>
                      <a:pPr marL="171450" indent="-171450">
                        <a:buFont typeface="Arial" panose="020B0604020202020204" pitchFamily="34" charset="0"/>
                        <a:buChar char="•"/>
                      </a:pPr>
                      <a:r>
                        <a:rPr lang="en-GB" sz="1000" noProof="0" dirty="0">
                          <a:latin typeface="+mn-lt"/>
                        </a:rPr>
                        <a:t>The owners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network infrastructure</a:t>
                      </a:r>
                      <a:r>
                        <a:rPr lang="en-GB" sz="1000" noProof="0" dirty="0">
                          <a:latin typeface="+mn-lt"/>
                        </a:rPr>
                        <a:t> and any tariff submissions that they have made to the regulator should provide information on the cost base of the companies owning and operating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network infrastructure</a:t>
                      </a:r>
                      <a:r>
                        <a:rPr lang="en-GB" sz="1000" noProof="0" dirty="0">
                          <a:latin typeface="+mn-lt"/>
                        </a:rPr>
                        <a:t>.</a:t>
                      </a:r>
                    </a:p>
                    <a:p>
                      <a:pPr marL="171450" indent="-171450">
                        <a:buFont typeface="Arial" panose="020B0604020202020204" pitchFamily="34" charset="0"/>
                        <a:buChar char="•"/>
                      </a:pPr>
                      <a:r>
                        <a:rPr lang="en-GB" sz="1000" noProof="0" dirty="0">
                          <a:latin typeface="+mn-lt"/>
                        </a:rPr>
                        <a:t>Energy suppliers (if separate from the distribution utility) will also have their own costs to cover, often referred to as ‘cost to serve’. Information on suppliers’ operating costs should be available from their financial statements where these are in the public domain.</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areas are identified where the commercial arrangements in place are not cost reflective, support could be provided in </a:t>
                      </a:r>
                      <a:r>
                        <a:rPr lang="en-GB" sz="1000" b="1" noProof="0" dirty="0">
                          <a:latin typeface="+mn-lt"/>
                        </a:rPr>
                        <a:t>identifying and advising on the changes </a:t>
                      </a:r>
                      <a:r>
                        <a:rPr lang="en-GB" sz="1000" noProof="0" dirty="0">
                          <a:latin typeface="+mn-lt"/>
                        </a:rPr>
                        <a:t>that might need to be made to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latin typeface="+mn-lt"/>
                        </a:rPr>
                        <a:t> and/</a:t>
                      </a:r>
                      <a:r>
                        <a:rPr lang="en-GB" sz="1000" b="0" noProof="0" dirty="0">
                          <a:latin typeface="+mn-lt"/>
                        </a:rPr>
                        <a: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market arrangements </a:t>
                      </a:r>
                      <a:r>
                        <a:rPr lang="en-GB" sz="1000" noProof="0" dirty="0">
                          <a:latin typeface="+mn-lt"/>
                        </a:rPr>
                        <a:t>to </a:t>
                      </a:r>
                      <a:r>
                        <a:rPr lang="en-GB" sz="1000" b="1" noProof="0" dirty="0">
                          <a:latin typeface="+mn-lt"/>
                        </a:rPr>
                        <a:t>remove any distortions</a:t>
                      </a:r>
                      <a:r>
                        <a:rPr lang="en-GB" sz="1000" noProof="0" dirty="0">
                          <a:latin typeface="+mn-lt"/>
                        </a:rPr>
                        <a:t>. Well-designed subsidies or cross-subsidies can be appropriate to meet specific policy objectives, but as a general rule cost-reflectivity is important to maintain the overall financial viability of the sector. This, in turn, is an important factor when trying to attract private sector capital to invest in the sector.</a:t>
                      </a:r>
                    </a:p>
                    <a:p>
                      <a:pPr marL="171450" indent="-171450">
                        <a:buFont typeface="Arial" panose="020B0604020202020204" pitchFamily="34" charset="0"/>
                        <a:buChar char="•"/>
                      </a:pPr>
                      <a:r>
                        <a:rPr lang="en-GB" sz="1000" noProof="0" dirty="0">
                          <a:latin typeface="+mn-lt"/>
                        </a:rPr>
                        <a:t>Further, if the sector is being unbundled, and/or private sector participation is being introduced to parts of the energy value chain, this will generally </a:t>
                      </a:r>
                      <a:r>
                        <a:rPr lang="en-GB" sz="1000" b="1" noProof="0" dirty="0">
                          <a:latin typeface="+mn-lt"/>
                        </a:rPr>
                        <a:t>require transparency over pricing as well as cost-reflectivity</a:t>
                      </a:r>
                      <a:r>
                        <a:rPr lang="en-GB" sz="1000" noProof="0" dirty="0">
                          <a:latin typeface="+mn-lt"/>
                        </a:rPr>
                        <a:t>.</a:t>
                      </a:r>
                    </a:p>
                    <a:p>
                      <a:pPr marL="171450" indent="-171450">
                        <a:buFont typeface="Arial" panose="020B0604020202020204" pitchFamily="34" charset="0"/>
                        <a:buChar char="•"/>
                      </a:pPr>
                      <a:r>
                        <a:rPr lang="en-GB" sz="1000" noProof="0" dirty="0">
                          <a:latin typeface="+mn-lt"/>
                        </a:rPr>
                        <a:t>However, there can be </a:t>
                      </a:r>
                      <a:r>
                        <a:rPr lang="en-GB" sz="1000" b="1" noProof="0" dirty="0">
                          <a:latin typeface="+mn-lt"/>
                        </a:rPr>
                        <a:t>trade-offs between this principle and achieving </a:t>
                      </a:r>
                      <a:r>
                        <a:rPr lang="en-GB" sz="1000" b="1" noProof="0" dirty="0">
                          <a:latin typeface="+mn-lt"/>
                          <a:hlinkClick r:id="rId6" action="ppaction://hlinksldjump"/>
                        </a:rPr>
                        <a:t>energy access policy</a:t>
                      </a:r>
                      <a:r>
                        <a:rPr lang="en-GB" sz="1000" b="1" noProof="0" dirty="0">
                          <a:latin typeface="+mn-lt"/>
                        </a:rPr>
                        <a:t> objectives</a:t>
                      </a:r>
                      <a:r>
                        <a:rPr lang="en-GB" sz="1000" noProof="0" dirty="0">
                          <a:latin typeface="+mn-lt"/>
                        </a:rPr>
                        <a:t>: for example in the electricity sub-sector targeted cross subsidies that reduce the cost of on-grid or off-grid connections might increase access to electricity even where they deviate from cost-reflectivity.</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961069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2.9. Incentives, subsidies, and cross subsidies (2 of 5)</a:t>
            </a:r>
          </a:p>
        </p:txBody>
      </p:sp>
      <p:pic>
        <p:nvPicPr>
          <p:cNvPr id="32" name="Picture 31">
            <a:extLst>
              <a:ext uri="{FF2B5EF4-FFF2-40B4-BE49-F238E27FC236}">
                <a16:creationId xmlns:a16="http://schemas.microsoft.com/office/drawing/2014/main" id="{7617CCB2-7257-244B-8D27-5F8C24210236}"/>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E793E2CE-653C-714D-9D04-A7E838C76365}"/>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F945610C-FFBA-9947-A73B-CD72AC62DAFA}"/>
              </a:ext>
            </a:extLst>
          </p:cNvPr>
          <p:cNvPicPr>
            <a:picLocks noChangeAspect="1"/>
          </p:cNvPicPr>
          <p:nvPr/>
        </p:nvPicPr>
        <p:blipFill>
          <a:blip r:embed="rId11" cstate="screen">
            <a:duotone>
              <a:schemeClr val="accent3">
                <a:shade val="45000"/>
                <a:satMod val="135000"/>
              </a:schemeClr>
              <a:prstClr val="white"/>
            </a:duotone>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F247FFFE-15D1-3D49-B02D-B50CC3E55CAB}"/>
              </a:ext>
            </a:extLst>
          </p:cNvPr>
          <p:cNvPicPr>
            <a:picLocks noChangeAspect="1"/>
          </p:cNvPicPr>
          <p:nvPr/>
        </p:nvPicPr>
        <p:blipFill>
          <a:blip r:embed="rId13" cstate="screen">
            <a:duotone>
              <a:schemeClr val="accent3">
                <a:shade val="45000"/>
                <a:satMod val="135000"/>
              </a:schemeClr>
              <a:prstClr val="white"/>
            </a:duotone>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9F081A64-CCC4-DC4B-ADAA-013E1E2C5FAC}"/>
              </a:ext>
            </a:extLst>
          </p:cNvPr>
          <p:cNvPicPr>
            <a:picLocks noChangeAspect="1"/>
          </p:cNvPicPr>
          <p:nvPr/>
        </p:nvPicPr>
        <p:blipFill>
          <a:blip r:embed="rId15" cstate="screen">
            <a:duotone>
              <a:schemeClr val="accent3">
                <a:shade val="45000"/>
                <a:satMod val="135000"/>
              </a:schemeClr>
              <a:prstClr val="white"/>
            </a:duotone>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25BE10F2-D9BE-DE44-8938-A7AF2DE86D6F}"/>
              </a:ext>
            </a:extLst>
          </p:cNvPr>
          <p:cNvPicPr>
            <a:picLocks noChangeAspect="1"/>
          </p:cNvPicPr>
          <p:nvPr/>
        </p:nvPicPr>
        <p:blipFill>
          <a:blip r:embed="rId17" cstate="screen">
            <a:duotone>
              <a:schemeClr val="accent3">
                <a:shade val="45000"/>
                <a:satMod val="135000"/>
              </a:schemeClr>
              <a:prstClr val="white"/>
            </a:duotone>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9" action="ppaction://hlinksldjump" highlightClick="1"/>
            <a:extLst>
              <a:ext uri="{FF2B5EF4-FFF2-40B4-BE49-F238E27FC236}">
                <a16:creationId xmlns:a16="http://schemas.microsoft.com/office/drawing/2014/main" id="{F8479171-7842-0D4D-8613-65A1A83C103F}"/>
              </a:ext>
            </a:extLst>
          </p:cNvPr>
          <p:cNvSpPr/>
          <p:nvPr/>
        </p:nvSpPr>
        <p:spPr bwMode="ltGray">
          <a:xfrm>
            <a:off x="892608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2.9. Incentives and subsidies</a:t>
            </a:r>
          </a:p>
        </p:txBody>
      </p:sp>
    </p:spTree>
    <p:extLst>
      <p:ext uri="{BB962C8B-B14F-4D97-AF65-F5344CB8AC3E}">
        <p14:creationId xmlns:p14="http://schemas.microsoft.com/office/powerpoint/2010/main" val="42394643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112672639"/>
              </p:ext>
            </p:extLst>
          </p:nvPr>
        </p:nvGraphicFramePr>
        <p:xfrm>
          <a:off x="450156" y="1620391"/>
          <a:ext cx="9847532" cy="3264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incentives or subsidies for new grid connections?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30872062"/>
                  </a:ext>
                </a:extLst>
              </a:tr>
              <a:tr h="161533">
                <a:tc>
                  <a:txBody>
                    <a:bodyPr/>
                    <a:lstStyle/>
                    <a:p>
                      <a:pPr marL="171450" indent="-171450">
                        <a:buFont typeface="Arial" panose="020B0604020202020204" pitchFamily="34" charset="0"/>
                        <a:buChar char="•"/>
                      </a:pPr>
                      <a:r>
                        <a:rPr lang="en-GB" sz="1000" b="0" noProof="0" dirty="0">
                          <a:latin typeface="+mn-lt"/>
                        </a:rPr>
                        <a:t>Are subsidies or results based finance used to reduce the up-front cost of a new grid-based connection?</a:t>
                      </a:r>
                    </a:p>
                    <a:p>
                      <a:pPr marL="171450" indent="-171450">
                        <a:buFont typeface="Arial" panose="020B0604020202020204" pitchFamily="34" charset="0"/>
                        <a:buChar char="•"/>
                      </a:pPr>
                      <a:r>
                        <a:rPr lang="en-GB" sz="1000" b="0" noProof="0" dirty="0">
                          <a:latin typeface="+mn-lt"/>
                        </a:rPr>
                        <a:t>Do end-consumers have to pay for a new grid connection through a single up-front charge, or can they pay in instalments over a longer period of time?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Information on subsidies for new connections should be available from the utility or, if separate, the supplier that end consumers buy their energy from.</a:t>
                      </a:r>
                    </a:p>
                    <a:p>
                      <a:pPr marL="171450" indent="-171450">
                        <a:buFont typeface="Arial" panose="020B0604020202020204" pitchFamily="34" charset="0"/>
                        <a:buChar char="•"/>
                      </a:pPr>
                      <a:r>
                        <a:rPr lang="en-GB" sz="1000" noProof="0" dirty="0">
                          <a:latin typeface="+mn-lt"/>
                        </a:rPr>
                        <a:t>Speaking to the owner(s) of distribution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noProof="0" dirty="0">
                          <a:latin typeface="+mn-lt"/>
                        </a:rPr>
                        <a:t>, again if separate, could also be useful to understand how the costs that they incur in providing new connections are recovered.</a:t>
                      </a:r>
                    </a:p>
                    <a:p>
                      <a:pPr marL="171450" indent="-171450">
                        <a:buFont typeface="Arial" panose="020B0604020202020204" pitchFamily="34" charset="0"/>
                        <a:buChar char="•"/>
                      </a:pPr>
                      <a:r>
                        <a:rPr lang="en-GB" sz="1000" noProof="0" dirty="0">
                          <a:latin typeface="+mn-lt"/>
                        </a:rPr>
                        <a:t>Donors with programmes in the sector might also have funded result based schemes to help increase connections, so donors may be able to provide further insight on any subsidies in place.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is no financial support in place for new connections and the country is not on track to meet its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energy access policy</a:t>
                      </a:r>
                      <a:r>
                        <a:rPr lang="en-GB" sz="1000" noProof="0" dirty="0">
                          <a:solidFill>
                            <a:srgbClr val="FF0000"/>
                          </a:solidFill>
                          <a:latin typeface="+mn-lt"/>
                        </a:rPr>
                        <a:t> </a:t>
                      </a:r>
                      <a:r>
                        <a:rPr lang="en-GB" sz="1000" noProof="0" dirty="0">
                          <a:latin typeface="+mn-lt"/>
                        </a:rPr>
                        <a:t>objectives, support could be provided to </a:t>
                      </a:r>
                      <a:r>
                        <a:rPr lang="en-GB" sz="1000" b="1" noProof="0" dirty="0">
                          <a:latin typeface="+mn-lt"/>
                        </a:rPr>
                        <a:t>design a scheme that subsidises new connections</a:t>
                      </a:r>
                      <a:r>
                        <a:rPr lang="en-GB" sz="1000" noProof="0" dirty="0">
                          <a:latin typeface="+mn-lt"/>
                        </a:rPr>
                        <a:t>, e.g. through a small surcharge on energy bills, or using general tax revenues. Ideally any subsidy for new connections should be considered alongside </a:t>
                      </a:r>
                      <a:r>
                        <a:rPr lang="en-GB" sz="1000" b="1" noProof="0" dirty="0">
                          <a:latin typeface="+mn-lt"/>
                        </a:rPr>
                        <a:t>support for new off-grid connections</a:t>
                      </a:r>
                      <a:r>
                        <a:rPr lang="en-GB" sz="1000" noProof="0" dirty="0">
                          <a:latin typeface="+mn-lt"/>
                        </a:rPr>
                        <a:t> using </a:t>
                      </a:r>
                      <a:r>
                        <a:rPr lang="en-GB" sz="1000" noProof="0" dirty="0">
                          <a:solidFill>
                            <a:srgbClr val="FF0000"/>
                          </a:solidFill>
                          <a:latin typeface="+mn-lt"/>
                          <a:hlinkClick r:id="rId4" action="ppaction://hlinksldjump"/>
                        </a:rPr>
                        <a:t>mini-grids</a:t>
                      </a:r>
                      <a:r>
                        <a:rPr lang="en-GB" sz="1000" noProof="0" dirty="0">
                          <a:solidFill>
                            <a:srgbClr val="FF0000"/>
                          </a:solidFill>
                          <a:latin typeface="+mn-lt"/>
                        </a:rPr>
                        <a:t> </a:t>
                      </a:r>
                      <a:r>
                        <a:rPr lang="en-GB" sz="1000" noProof="0" dirty="0">
                          <a:latin typeface="+mn-lt"/>
                        </a:rPr>
                        <a: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stand-alone systems</a:t>
                      </a:r>
                      <a:r>
                        <a:rPr lang="en-GB" sz="1000" noProof="0" dirty="0">
                          <a:latin typeface="+mn-lt"/>
                        </a:rPr>
                        <a:t>, to encourage a level playing field between these different solutions.</a:t>
                      </a:r>
                    </a:p>
                    <a:p>
                      <a:pPr marL="171450" indent="-171450">
                        <a:buFont typeface="Arial" panose="020B0604020202020204" pitchFamily="34" charset="0"/>
                        <a:buChar char="•"/>
                      </a:pPr>
                      <a:r>
                        <a:rPr lang="en-GB" sz="1000" noProof="0" dirty="0">
                          <a:latin typeface="+mn-lt"/>
                        </a:rPr>
                        <a:t>Even without any subsidy in place, support could be provided to help with </a:t>
                      </a:r>
                      <a:r>
                        <a:rPr lang="en-GB" sz="1000" b="1" noProof="0" dirty="0">
                          <a:latin typeface="+mn-lt"/>
                        </a:rPr>
                        <a:t>designing and implementing a finance solution </a:t>
                      </a:r>
                      <a:r>
                        <a:rPr lang="en-GB" sz="1000" noProof="0" dirty="0">
                          <a:latin typeface="+mn-lt"/>
                        </a:rPr>
                        <a:t>whereby end consumers are able to </a:t>
                      </a:r>
                      <a:r>
                        <a:rPr lang="en-GB" sz="1000" b="1" noProof="0" dirty="0">
                          <a:latin typeface="+mn-lt"/>
                        </a:rPr>
                        <a:t>spread the cost of a new connection </a:t>
                      </a:r>
                      <a:r>
                        <a:rPr lang="en-GB" sz="1000" noProof="0" dirty="0">
                          <a:latin typeface="+mn-lt"/>
                        </a:rPr>
                        <a:t>over some period of time. This could help to remove barriers to accessing electricity where end-consumers do not have the savings to be able to afford a single up-front payment.</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87973721"/>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2.9. Incentives, subsidies, and cross subsidies (3 of 5)</a:t>
            </a:r>
          </a:p>
        </p:txBody>
      </p:sp>
      <p:pic>
        <p:nvPicPr>
          <p:cNvPr id="33" name="Picture 32">
            <a:extLst>
              <a:ext uri="{FF2B5EF4-FFF2-40B4-BE49-F238E27FC236}">
                <a16:creationId xmlns:a16="http://schemas.microsoft.com/office/drawing/2014/main" id="{E0D87491-AE37-0346-BB9F-0B5FBD033444}"/>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6286DE5D-4ED0-CD40-8372-10745C9FB7FD}"/>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0ED48998-5AFA-BC41-A92A-3E72E6F7387C}"/>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F237E960-32F4-6D44-BF74-10D1E42FD0A3}"/>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BC2533A6-A750-0046-9A23-116B4FF601A9}"/>
              </a:ext>
            </a:extLst>
          </p:cNvPr>
          <p:cNvPicPr>
            <a:picLocks noChangeAspect="1"/>
          </p:cNvPicPr>
          <p:nvPr/>
        </p:nvPicPr>
        <p:blipFill>
          <a:blip r:embed="rId14" cstate="screen">
            <a:duotone>
              <a:schemeClr val="accent3">
                <a:shade val="45000"/>
                <a:satMod val="135000"/>
              </a:schemeClr>
              <a:prstClr val="white"/>
            </a:duotone>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2" name="Picture 61">
            <a:extLst>
              <a:ext uri="{FF2B5EF4-FFF2-40B4-BE49-F238E27FC236}">
                <a16:creationId xmlns:a16="http://schemas.microsoft.com/office/drawing/2014/main" id="{40C20494-676E-DC4E-B4A2-2DD9BD12396F}"/>
              </a:ext>
            </a:extLst>
          </p:cNvPr>
          <p:cNvPicPr>
            <a:picLocks noChangeAspect="1"/>
          </p:cNvPicPr>
          <p:nvPr/>
        </p:nvPicPr>
        <p:blipFill>
          <a:blip r:embed="rId16" cstate="screen">
            <a:duotone>
              <a:schemeClr val="accent3">
                <a:shade val="45000"/>
                <a:satMod val="135000"/>
              </a:schemeClr>
              <a:prstClr val="white"/>
            </a:duotone>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8" action="ppaction://hlinksldjump" highlightClick="1"/>
            <a:extLst>
              <a:ext uri="{FF2B5EF4-FFF2-40B4-BE49-F238E27FC236}">
                <a16:creationId xmlns:a16="http://schemas.microsoft.com/office/drawing/2014/main" id="{F8479171-7842-0D4D-8613-65A1A83C103F}"/>
              </a:ext>
            </a:extLst>
          </p:cNvPr>
          <p:cNvSpPr/>
          <p:nvPr/>
        </p:nvSpPr>
        <p:spPr bwMode="ltGray">
          <a:xfrm>
            <a:off x="892608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2.9. Incentives and subsidies</a:t>
            </a:r>
          </a:p>
        </p:txBody>
      </p:sp>
    </p:spTree>
    <p:extLst>
      <p:ext uri="{BB962C8B-B14F-4D97-AF65-F5344CB8AC3E}">
        <p14:creationId xmlns:p14="http://schemas.microsoft.com/office/powerpoint/2010/main" val="2989459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568339964"/>
              </p:ext>
            </p:extLst>
          </p:nvPr>
        </p:nvGraphicFramePr>
        <p:xfrm>
          <a:off x="450156" y="1620391"/>
          <a:ext cx="9847532" cy="4635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Is the same tariff charged to each type of customer, or are there cross-subsidies between different customer categories?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04816294"/>
                  </a:ext>
                </a:extLst>
              </a:tr>
              <a:tr h="161533">
                <a:tc>
                  <a:txBody>
                    <a:bodyPr/>
                    <a:lstStyle/>
                    <a:p>
                      <a:pPr marL="171450" indent="-171450">
                        <a:buFont typeface="Arial" panose="020B0604020202020204" pitchFamily="34" charset="0"/>
                        <a:buChar char="•"/>
                      </a:pPr>
                      <a:r>
                        <a:rPr lang="en-GB" sz="1000" b="0" noProof="0" dirty="0">
                          <a:latin typeface="+mn-lt"/>
                        </a:rPr>
                        <a:t>In the electricity sector especially, is there a lifeline tariff for domestic consumers that only use a small quantity of power?</a:t>
                      </a:r>
                    </a:p>
                    <a:p>
                      <a:pPr marL="171450" indent="-171450">
                        <a:buFont typeface="Arial" panose="020B0604020202020204" pitchFamily="34" charset="0"/>
                        <a:buChar char="•"/>
                      </a:pPr>
                      <a:r>
                        <a:rPr lang="en-GB" sz="1000" b="0" noProof="0" dirty="0">
                          <a:latin typeface="+mn-lt"/>
                        </a:rPr>
                        <a:t>Are the same tariffs charged for domestic, commercial, and industrial energy consumers?</a:t>
                      </a:r>
                    </a:p>
                    <a:p>
                      <a:pPr marL="171450" indent="-171450">
                        <a:buFont typeface="Arial" panose="020B0604020202020204" pitchFamily="34" charset="0"/>
                        <a:buChar char="•"/>
                      </a:pPr>
                      <a:r>
                        <a:rPr lang="en-GB" sz="1000" b="0" noProof="0" dirty="0">
                          <a:latin typeface="+mn-lt"/>
                        </a:rPr>
                        <a:t>How are costs allocated between fixed (e.g. maximum demand or capacity) charges and variable charges and does this vary by customer type?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Utility websites will often include details on the latest tariffs charged.</a:t>
                      </a:r>
                    </a:p>
                    <a:p>
                      <a:pPr marL="171450" indent="-171450">
                        <a:buFont typeface="Arial" panose="020B0604020202020204" pitchFamily="34" charset="0"/>
                        <a:buChar char="•"/>
                      </a:pPr>
                      <a:r>
                        <a:rPr lang="en-GB" sz="1000" noProof="0" dirty="0">
                          <a:latin typeface="+mn-lt"/>
                        </a:rPr>
                        <a:t>The regulator will often be involved in either setting or approving tariffs, and tariff submissions and decisions may be on the regulator’s website.</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energy access rates in the country are low, there may be a case for a lifeline tariff if this policy is affordable. However, as a general rule this should only be seen as a temporary measure and should be designed carefully. For example, in Tanzania if household demand increases above the threshold for the lifeline tariff, then </a:t>
                      </a:r>
                      <a:r>
                        <a:rPr lang="en-GB" sz="1000" u="sng" noProof="0" dirty="0">
                          <a:latin typeface="+mn-lt"/>
                        </a:rPr>
                        <a:t>all</a:t>
                      </a:r>
                      <a:r>
                        <a:rPr lang="en-GB" sz="1000" u="none" noProof="0" dirty="0">
                          <a:latin typeface="+mn-lt"/>
                        </a:rPr>
                        <a:t> demand is then charged at the higher tariff, creating a significant distortion and disincentivising demand growth above this level. Support could be provide to ensure that where </a:t>
                      </a:r>
                      <a:r>
                        <a:rPr lang="en-GB" sz="1000" b="1" u="none" noProof="0" dirty="0">
                          <a:latin typeface="+mn-lt"/>
                        </a:rPr>
                        <a:t>lifeline tariffs are put in place, they minimise distortion of the market</a:t>
                      </a:r>
                      <a:r>
                        <a:rPr lang="en-GB" sz="1000" u="none" noProof="0" dirty="0">
                          <a:latin typeface="+mn-lt"/>
                        </a:rPr>
                        <a:t>.</a:t>
                      </a:r>
                    </a:p>
                    <a:p>
                      <a:pPr marL="171450" indent="-171450">
                        <a:buFont typeface="Arial" panose="020B0604020202020204" pitchFamily="34" charset="0"/>
                        <a:buChar char="•"/>
                      </a:pPr>
                      <a:r>
                        <a:rPr lang="en-GB" sz="1000" u="none" noProof="0" dirty="0">
                          <a:latin typeface="+mn-lt"/>
                        </a:rPr>
                        <a:t>If a lifeline tariff is in place, ideally this should cover all energy access solutions, including off-grid. Support could be provided to </a:t>
                      </a:r>
                      <a:r>
                        <a:rPr lang="en-GB" sz="1000" b="1" u="none" noProof="0" dirty="0">
                          <a:latin typeface="+mn-lt"/>
                        </a:rPr>
                        <a:t>design a cross-subsidy that creates a level playing field for all technologies</a:t>
                      </a:r>
                      <a:r>
                        <a:rPr lang="en-GB" sz="1000" u="none" noProof="0" dirty="0">
                          <a:latin typeface="+mn-lt"/>
                        </a:rPr>
                        <a:t>.</a:t>
                      </a:r>
                    </a:p>
                    <a:p>
                      <a:pPr marL="171450" indent="-171450">
                        <a:buFont typeface="Arial" panose="020B0604020202020204" pitchFamily="34" charset="0"/>
                        <a:buChar char="•"/>
                      </a:pPr>
                      <a:r>
                        <a:rPr lang="en-GB" sz="1000" u="none" noProof="0">
                          <a:latin typeface="+mn-lt"/>
                        </a:rPr>
                        <a:t>Across </a:t>
                      </a:r>
                      <a:r>
                        <a:rPr lang="en-GB" sz="1000" u="none" noProof="0" dirty="0">
                          <a:latin typeface="+mn-lt"/>
                        </a:rPr>
                        <a:t>all parts of the energy sector, where possible, cross-subsidies should be minimised between types of customer. Cross-subsidies that do exist should ideally be supported by a robust cost-benefit analysis. Support could be provided to </a:t>
                      </a:r>
                      <a:r>
                        <a:rPr lang="en-GB" sz="1000" b="1" u="none" noProof="0" dirty="0">
                          <a:latin typeface="+mn-lt"/>
                        </a:rPr>
                        <a:t>analyse the cost of existing cross subsidies</a:t>
                      </a:r>
                      <a:r>
                        <a:rPr lang="en-GB" sz="1000" u="none" noProof="0" dirty="0">
                          <a:latin typeface="+mn-lt"/>
                        </a:rPr>
                        <a:t> and to recommend measures to reduce them. However, these can be politically difficult: often in African countries domestic and large industrial customers pay less than medium-sized commercial customers. Even in Germany, there is a huge cross-subsidy from domestic consumers to industry.</a:t>
                      </a:r>
                      <a:endParaRPr lang="en-GB" sz="1000" noProof="0" dirty="0">
                        <a:latin typeface="+mn-lt"/>
                      </a:endParaRP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1709803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2.9. Incentives, subsidies, and cross subsidies (4 of 5)</a:t>
            </a:r>
          </a:p>
        </p:txBody>
      </p:sp>
      <p:pic>
        <p:nvPicPr>
          <p:cNvPr id="33" name="Picture 32">
            <a:extLst>
              <a:ext uri="{FF2B5EF4-FFF2-40B4-BE49-F238E27FC236}">
                <a16:creationId xmlns:a16="http://schemas.microsoft.com/office/drawing/2014/main" id="{CB148696-517E-6140-8038-9D7A5DF3AAF0}"/>
              </a:ext>
            </a:extLst>
          </p:cNvPr>
          <p:cNvPicPr>
            <a:picLocks noChangeAspect="1"/>
          </p:cNvPicPr>
          <p:nvPr/>
        </p:nvPicPr>
        <p:blipFill>
          <a:blip r:embed="rId2" cstate="screen">
            <a:lum bright="70000" contrast="-70000"/>
            <a:extLst>
              <a:ext uri="{BEBA8EAE-BF5A-486C-A8C5-ECC9F3942E4B}">
                <a14:imgProps xmlns:a14="http://schemas.microsoft.com/office/drawing/2010/main">
                  <a14:imgLayer r:embed="rId3">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5" name="Picture 54">
            <a:extLst>
              <a:ext uri="{FF2B5EF4-FFF2-40B4-BE49-F238E27FC236}">
                <a16:creationId xmlns:a16="http://schemas.microsoft.com/office/drawing/2014/main" id="{C2D39933-6F9E-CD43-BF02-3CF4509A3233}"/>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0249323D-82E4-0046-A004-9D523613598F}"/>
              </a:ext>
            </a:extLst>
          </p:cNvPr>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E690D6C9-181E-9F4C-B4E7-E1473A6A1193}"/>
              </a:ext>
            </a:extLst>
          </p:cNvPr>
          <p:cNvPicPr>
            <a:picLocks noChangeAspect="1"/>
          </p:cNvPicPr>
          <p:nvPr/>
        </p:nvPicPr>
        <p:blipFill>
          <a:blip r:embed="rId8" cstate="screen">
            <a:duotone>
              <a:schemeClr val="accent3">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B767CBE9-78AB-B245-B265-C7B8E205567C}"/>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2" name="Picture 61">
            <a:extLst>
              <a:ext uri="{FF2B5EF4-FFF2-40B4-BE49-F238E27FC236}">
                <a16:creationId xmlns:a16="http://schemas.microsoft.com/office/drawing/2014/main" id="{359EACA3-D78F-0C4E-9069-6BC502DF2B18}"/>
              </a:ext>
            </a:extLst>
          </p:cNvPr>
          <p:cNvPicPr>
            <a:picLocks noChangeAspect="1"/>
          </p:cNvPicPr>
          <p:nvPr/>
        </p:nvPicPr>
        <p:blipFill>
          <a:blip r:embed="rId12" cstate="screen">
            <a:duotone>
              <a:schemeClr val="accent3">
                <a:shade val="45000"/>
                <a:satMod val="135000"/>
              </a:schemeClr>
              <a:prstClr val="white"/>
            </a:duotone>
            <a:extLst>
              <a:ext uri="{BEBA8EAE-BF5A-486C-A8C5-ECC9F3942E4B}">
                <a14:imgProps xmlns:a14="http://schemas.microsoft.com/office/drawing/2010/main">
                  <a14:imgLayer r:embed="rId1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4" action="ppaction://hlinksldjump" highlightClick="1"/>
            <a:extLst>
              <a:ext uri="{FF2B5EF4-FFF2-40B4-BE49-F238E27FC236}">
                <a16:creationId xmlns:a16="http://schemas.microsoft.com/office/drawing/2014/main" id="{F8479171-7842-0D4D-8613-65A1A83C103F}"/>
              </a:ext>
            </a:extLst>
          </p:cNvPr>
          <p:cNvSpPr/>
          <p:nvPr/>
        </p:nvSpPr>
        <p:spPr bwMode="ltGray">
          <a:xfrm>
            <a:off x="892608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2.9. Incentives and subsidies</a:t>
            </a:r>
          </a:p>
        </p:txBody>
      </p:sp>
    </p:spTree>
    <p:extLst>
      <p:ext uri="{BB962C8B-B14F-4D97-AF65-F5344CB8AC3E}">
        <p14:creationId xmlns:p14="http://schemas.microsoft.com/office/powerpoint/2010/main" val="2152153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67"/>
          <p:cNvSpPr>
            <a:spLocks noGrp="1"/>
          </p:cNvSpPr>
          <p:nvPr>
            <p:ph sz="quarter" idx="10"/>
          </p:nvPr>
        </p:nvSpPr>
        <p:spPr>
          <a:xfrm>
            <a:off x="450850" y="1875708"/>
            <a:ext cx="9791700" cy="508720"/>
          </a:xfrm>
        </p:spPr>
        <p:txBody>
          <a:bodyPr/>
          <a:lstStyle/>
          <a:p>
            <a:r>
              <a:rPr lang="en-GB" sz="1100" dirty="0"/>
              <a:t>Engaging with a wide range of stakeholders across the energy sector is critical to generating a robust evidence base when applying the WSA. The regulatory framework and the degree of liberalisation of the market will impact which stakeholders exist and how responsibilities are allocated between the different stakeholders.</a:t>
            </a:r>
          </a:p>
        </p:txBody>
      </p:sp>
      <p:sp>
        <p:nvSpPr>
          <p:cNvPr id="3" name="Title 2">
            <a:extLst>
              <a:ext uri="{FF2B5EF4-FFF2-40B4-BE49-F238E27FC236}">
                <a16:creationId xmlns:a16="http://schemas.microsoft.com/office/drawing/2014/main" id="{B6393298-8AB6-3941-ACDA-CBEE4A1C5C7B}"/>
              </a:ext>
            </a:extLst>
          </p:cNvPr>
          <p:cNvSpPr>
            <a:spLocks noGrp="1"/>
          </p:cNvSpPr>
          <p:nvPr>
            <p:ph type="title"/>
          </p:nvPr>
        </p:nvSpPr>
        <p:spPr/>
        <p:txBody>
          <a:bodyPr/>
          <a:lstStyle/>
          <a:p>
            <a:r>
              <a:rPr lang="en-US" dirty="0"/>
              <a:t>Navigating the energy sector: who are the key stakeholders?</a:t>
            </a:r>
          </a:p>
        </p:txBody>
      </p:sp>
      <p:sp>
        <p:nvSpPr>
          <p:cNvPr id="5" name="Rectangle 4">
            <a:extLst>
              <a:ext uri="{FF2B5EF4-FFF2-40B4-BE49-F238E27FC236}">
                <a16:creationId xmlns:a16="http://schemas.microsoft.com/office/drawing/2014/main" id="{6587CD9B-86C6-2045-BBB5-0B948F8CFDE2}"/>
              </a:ext>
            </a:extLst>
          </p:cNvPr>
          <p:cNvSpPr/>
          <p:nvPr/>
        </p:nvSpPr>
        <p:spPr bwMode="ltGray">
          <a:xfrm>
            <a:off x="456616" y="2429632"/>
            <a:ext cx="5394139" cy="288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Directly engaged in the energy sector</a:t>
            </a:r>
          </a:p>
        </p:txBody>
      </p:sp>
      <p:sp>
        <p:nvSpPr>
          <p:cNvPr id="6" name="Rectangle 5">
            <a:extLst>
              <a:ext uri="{FF2B5EF4-FFF2-40B4-BE49-F238E27FC236}">
                <a16:creationId xmlns:a16="http://schemas.microsoft.com/office/drawing/2014/main" id="{8ADE2A0A-6F8E-D048-BDAF-9E389DB77FB6}"/>
              </a:ext>
            </a:extLst>
          </p:cNvPr>
          <p:cNvSpPr/>
          <p:nvPr/>
        </p:nvSpPr>
        <p:spPr bwMode="ltGray">
          <a:xfrm>
            <a:off x="5927380" y="2429632"/>
            <a:ext cx="4315327" cy="288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Influencers and interested stakeholder groups</a:t>
            </a:r>
          </a:p>
        </p:txBody>
      </p:sp>
      <p:sp>
        <p:nvSpPr>
          <p:cNvPr id="7" name="Content Placeholder 1">
            <a:extLst>
              <a:ext uri="{FF2B5EF4-FFF2-40B4-BE49-F238E27FC236}">
                <a16:creationId xmlns:a16="http://schemas.microsoft.com/office/drawing/2014/main" id="{56B9BEEB-E508-8042-A381-F98A1DDE7449}"/>
              </a:ext>
            </a:extLst>
          </p:cNvPr>
          <p:cNvSpPr txBox="1">
            <a:spLocks/>
          </p:cNvSpPr>
          <p:nvPr/>
        </p:nvSpPr>
        <p:spPr>
          <a:xfrm>
            <a:off x="456615" y="2772519"/>
            <a:ext cx="5394141" cy="2520280"/>
          </a:xfrm>
          <a:prstGeom prst="rect">
            <a:avLst/>
          </a:prstGeom>
          <a:ln w="19050">
            <a:solidFill>
              <a:schemeClr val="tx1"/>
            </a:solidFill>
          </a:ln>
        </p:spPr>
        <p:txBody>
          <a:bodyPr vert="horz" lIns="72000" tIns="36000" rIns="7200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8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8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a:spcAft>
                <a:spcPts val="200"/>
              </a:spcAft>
            </a:pPr>
            <a:r>
              <a:rPr lang="en-GB" sz="1000" b="1" dirty="0"/>
              <a:t>Government and policy-makers</a:t>
            </a:r>
          </a:p>
          <a:p>
            <a:pPr marL="180975" indent="-180975">
              <a:spcAft>
                <a:spcPts val="200"/>
              </a:spcAft>
              <a:buFont typeface="Arial" panose="020B0604020202020204" pitchFamily="34" charset="0"/>
              <a:buChar char="•"/>
            </a:pPr>
            <a:r>
              <a:rPr lang="en-GB" sz="1000" dirty="0"/>
              <a:t>Government ministry (or ministries) responsible for the energy sector</a:t>
            </a:r>
          </a:p>
          <a:p>
            <a:pPr marL="180975" indent="-180975">
              <a:spcAft>
                <a:spcPts val="200"/>
              </a:spcAft>
              <a:buFont typeface="Arial" panose="020B0604020202020204" pitchFamily="34" charset="0"/>
              <a:buChar char="•"/>
            </a:pPr>
            <a:r>
              <a:rPr lang="en-GB" sz="1000" dirty="0"/>
              <a:t>Energy regulator</a:t>
            </a:r>
          </a:p>
          <a:p>
            <a:pPr marL="180975" indent="-180975">
              <a:spcAft>
                <a:spcPts val="200"/>
              </a:spcAft>
              <a:buFont typeface="Arial" panose="020B0604020202020204" pitchFamily="34" charset="0"/>
              <a:buChar char="•"/>
            </a:pPr>
            <a:r>
              <a:rPr lang="en-GB" sz="1000" dirty="0"/>
              <a:t>Rural electrification agency (if separate from the ministry)</a:t>
            </a:r>
          </a:p>
          <a:p>
            <a:pPr marL="180975" indent="-180975">
              <a:spcAft>
                <a:spcPts val="200"/>
              </a:spcAft>
              <a:buFont typeface="Arial" panose="020B0604020202020204" pitchFamily="34" charset="0"/>
              <a:buChar char="•"/>
            </a:pPr>
            <a:r>
              <a:rPr lang="en-GB" sz="1000" dirty="0"/>
              <a:t>Other ministries (Finance, central bank, climate, water)</a:t>
            </a:r>
          </a:p>
          <a:p>
            <a:pPr marL="180975" indent="-180975">
              <a:spcAft>
                <a:spcPts val="200"/>
              </a:spcAft>
              <a:buFont typeface="Arial" panose="020B0604020202020204" pitchFamily="34" charset="0"/>
              <a:buChar char="•"/>
            </a:pPr>
            <a:r>
              <a:rPr lang="en-GB" sz="1000" dirty="0"/>
              <a:t>Regional governmental actors, such as any regional regulator</a:t>
            </a:r>
          </a:p>
          <a:p>
            <a:pPr indent="0">
              <a:spcAft>
                <a:spcPts val="200"/>
              </a:spcAft>
            </a:pPr>
            <a:r>
              <a:rPr lang="en-GB" sz="1000" dirty="0"/>
              <a:t>In some countries with a centralised and state-controlled energy sector there might not yet be an independent regulator. In other countries there might be multiple ministries engaged in the energy sector (e.g. separate ministries for power and for upstream exploration and production of fossil fuel resources). The Ministry of Finance will often be a key stakeholder, especially if fiscal support is required where tariffs are not cost reflective, or if private sector investments are dependent on government guarantees. There are other ministries including the ministry where climate sits, who would be concerned with the Nationally Determined Contributions (NDCs) and links to the energy sector, and Ministry of Water who would be concerned about hydro-power and implications on water. </a:t>
            </a:r>
          </a:p>
        </p:txBody>
      </p:sp>
      <p:sp>
        <p:nvSpPr>
          <p:cNvPr id="8" name="Content Placeholder 1">
            <a:extLst>
              <a:ext uri="{FF2B5EF4-FFF2-40B4-BE49-F238E27FC236}">
                <a16:creationId xmlns:a16="http://schemas.microsoft.com/office/drawing/2014/main" id="{EB7F13D0-50A3-4949-B5FB-7CA1008F29E9}"/>
              </a:ext>
            </a:extLst>
          </p:cNvPr>
          <p:cNvSpPr txBox="1">
            <a:spLocks/>
          </p:cNvSpPr>
          <p:nvPr/>
        </p:nvSpPr>
        <p:spPr>
          <a:xfrm>
            <a:off x="460575" y="5364940"/>
            <a:ext cx="5389898" cy="1824851"/>
          </a:xfrm>
          <a:prstGeom prst="rect">
            <a:avLst/>
          </a:prstGeom>
          <a:ln w="19050">
            <a:solidFill>
              <a:schemeClr val="tx1"/>
            </a:solidFill>
          </a:ln>
        </p:spPr>
        <p:txBody>
          <a:bodyPr vert="horz" lIns="72000" tIns="36000" rIns="7200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8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8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a:spcAft>
                <a:spcPts val="200"/>
              </a:spcAft>
            </a:pPr>
            <a:r>
              <a:rPr lang="en-GB" sz="1000" b="1" dirty="0"/>
              <a:t>Industry</a:t>
            </a:r>
          </a:p>
          <a:p>
            <a:pPr marL="180975" indent="-180975">
              <a:spcAft>
                <a:spcPts val="200"/>
              </a:spcAft>
              <a:buFont typeface="Arial" panose="020B0604020202020204" pitchFamily="34" charset="0"/>
              <a:buChar char="•"/>
            </a:pPr>
            <a:r>
              <a:rPr lang="en-GB" sz="1000" dirty="0"/>
              <a:t>Power generators</a:t>
            </a:r>
          </a:p>
          <a:p>
            <a:pPr marL="180975" indent="-180975">
              <a:spcAft>
                <a:spcPts val="200"/>
              </a:spcAft>
              <a:buFont typeface="Arial" panose="020B0604020202020204" pitchFamily="34" charset="0"/>
              <a:buChar char="•"/>
            </a:pPr>
            <a:r>
              <a:rPr lang="en-GB" sz="1000" dirty="0"/>
              <a:t>Transmission and distribution companies</a:t>
            </a:r>
          </a:p>
          <a:p>
            <a:pPr marL="180975" indent="-180975">
              <a:spcAft>
                <a:spcPts val="200"/>
              </a:spcAft>
              <a:buFont typeface="Arial" panose="020B0604020202020204" pitchFamily="34" charset="0"/>
              <a:buChar char="•"/>
            </a:pPr>
            <a:r>
              <a:rPr lang="en-GB" sz="1000" dirty="0"/>
              <a:t>System and market operator (including power pool operators and interconnectors)</a:t>
            </a:r>
          </a:p>
          <a:p>
            <a:pPr marL="180975" indent="-180975">
              <a:spcAft>
                <a:spcPts val="200"/>
              </a:spcAft>
              <a:buFont typeface="Arial" panose="020B0604020202020204" pitchFamily="34" charset="0"/>
              <a:buChar char="•"/>
            </a:pPr>
            <a:r>
              <a:rPr lang="en-GB" sz="1000" dirty="0"/>
              <a:t>Off-grid energy companies, including mini-grid operators</a:t>
            </a:r>
          </a:p>
          <a:p>
            <a:pPr marL="180975" indent="-180975">
              <a:spcAft>
                <a:spcPts val="200"/>
              </a:spcAft>
              <a:buFont typeface="Arial" panose="020B0604020202020204" pitchFamily="34" charset="0"/>
              <a:buChar char="•"/>
            </a:pPr>
            <a:r>
              <a:rPr lang="en-GB" sz="1000" dirty="0"/>
              <a:t>Cookstove and cooking fuel companies</a:t>
            </a:r>
          </a:p>
          <a:p>
            <a:pPr indent="0">
              <a:spcAft>
                <a:spcPts val="200"/>
              </a:spcAft>
            </a:pPr>
            <a:r>
              <a:rPr lang="en-GB" sz="1000" dirty="0"/>
              <a:t>The degree to which these are separate companies will depend on how liberalised the energy sector is. In many countries at an early stage of development power generation, transmission and distribution will all be within the remit of a single vertically integrated utility. The extent to which the private sector is engaged in each of these areas will also vary between countries.</a:t>
            </a:r>
          </a:p>
        </p:txBody>
      </p:sp>
      <p:sp>
        <p:nvSpPr>
          <p:cNvPr id="9" name="Content Placeholder 1">
            <a:extLst>
              <a:ext uri="{FF2B5EF4-FFF2-40B4-BE49-F238E27FC236}">
                <a16:creationId xmlns:a16="http://schemas.microsoft.com/office/drawing/2014/main" id="{2334EAF2-6149-7649-96F6-8AA82F9204BD}"/>
              </a:ext>
            </a:extLst>
          </p:cNvPr>
          <p:cNvSpPr txBox="1">
            <a:spLocks/>
          </p:cNvSpPr>
          <p:nvPr/>
        </p:nvSpPr>
        <p:spPr>
          <a:xfrm>
            <a:off x="5922764" y="2777139"/>
            <a:ext cx="4315326" cy="1548000"/>
          </a:xfrm>
          <a:prstGeom prst="rect">
            <a:avLst/>
          </a:prstGeom>
          <a:ln w="19050">
            <a:solidFill>
              <a:schemeClr val="tx1"/>
            </a:solidFill>
          </a:ln>
        </p:spPr>
        <p:txBody>
          <a:bodyPr vert="horz" lIns="72000" tIns="36000" rIns="7200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8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8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a:spcAft>
                <a:spcPts val="200"/>
              </a:spcAft>
            </a:pPr>
            <a:r>
              <a:rPr lang="en-GB" sz="1000" b="1" dirty="0"/>
              <a:t>Donors</a:t>
            </a:r>
          </a:p>
          <a:p>
            <a:pPr marL="180975" indent="-180975">
              <a:spcAft>
                <a:spcPts val="200"/>
              </a:spcAft>
              <a:buFont typeface="Arial" panose="020B0604020202020204" pitchFamily="34" charset="0"/>
              <a:buChar char="•"/>
            </a:pPr>
            <a:r>
              <a:rPr lang="en-GB" sz="1000" dirty="0"/>
              <a:t>Overseas development institutions </a:t>
            </a:r>
          </a:p>
          <a:p>
            <a:pPr marL="180975" indent="-180975">
              <a:spcAft>
                <a:spcPts val="200"/>
              </a:spcAft>
              <a:buFont typeface="Arial" panose="020B0604020202020204" pitchFamily="34" charset="0"/>
              <a:buChar char="•"/>
            </a:pPr>
            <a:r>
              <a:rPr lang="en-GB" sz="1000" dirty="0"/>
              <a:t>International Financial Institutions (IFIs) / development banks</a:t>
            </a:r>
          </a:p>
          <a:p>
            <a:pPr marL="180975" indent="-180975">
              <a:spcAft>
                <a:spcPts val="200"/>
              </a:spcAft>
              <a:buFont typeface="Arial" panose="020B0604020202020204" pitchFamily="34" charset="0"/>
              <a:buChar char="•"/>
            </a:pPr>
            <a:r>
              <a:rPr lang="en-GB" sz="1000" dirty="0"/>
              <a:t>Other foreign governments influencing policy and/or investing in the sector</a:t>
            </a:r>
          </a:p>
          <a:p>
            <a:pPr indent="0">
              <a:spcAft>
                <a:spcPts val="200"/>
              </a:spcAft>
            </a:pPr>
            <a:r>
              <a:rPr lang="en-GB" sz="1000" dirty="0"/>
              <a:t>Donors engaged in the sector should be engaged where possible to reduce the risk of overlap and seek opportunities for cooperation / synergies between programmes. This might include regional programmes without an in-country presence.</a:t>
            </a:r>
          </a:p>
        </p:txBody>
      </p:sp>
      <p:sp>
        <p:nvSpPr>
          <p:cNvPr id="10" name="Content Placeholder 1">
            <a:extLst>
              <a:ext uri="{FF2B5EF4-FFF2-40B4-BE49-F238E27FC236}">
                <a16:creationId xmlns:a16="http://schemas.microsoft.com/office/drawing/2014/main" id="{94497A42-B7E9-1B45-857B-E3933CD038EF}"/>
              </a:ext>
            </a:extLst>
          </p:cNvPr>
          <p:cNvSpPr txBox="1">
            <a:spLocks/>
          </p:cNvSpPr>
          <p:nvPr/>
        </p:nvSpPr>
        <p:spPr>
          <a:xfrm>
            <a:off x="5922763" y="4384645"/>
            <a:ext cx="4324541" cy="1002859"/>
          </a:xfrm>
          <a:prstGeom prst="rect">
            <a:avLst/>
          </a:prstGeom>
          <a:ln w="19050">
            <a:solidFill>
              <a:schemeClr val="tx1"/>
            </a:solidFill>
          </a:ln>
        </p:spPr>
        <p:txBody>
          <a:bodyPr vert="horz" lIns="72000" tIns="36000" rIns="7200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8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8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a:spcAft>
                <a:spcPts val="200"/>
              </a:spcAft>
            </a:pPr>
            <a:r>
              <a:rPr lang="en-GB" sz="1000" b="1" dirty="0"/>
              <a:t>Civil society</a:t>
            </a:r>
          </a:p>
          <a:p>
            <a:pPr indent="0">
              <a:spcAft>
                <a:spcPts val="200"/>
              </a:spcAft>
            </a:pPr>
            <a:r>
              <a:rPr lang="en-GB" sz="1000" dirty="0"/>
              <a:t>Civil society groups and Non-governmental organisations (NGOs), including groups representing minorities, should be engaged to identify sector priorities that help promote inclusive economic growth. This might include groups representing the interests of women, or groups representing rural communities or tribal areas.</a:t>
            </a:r>
          </a:p>
        </p:txBody>
      </p:sp>
      <p:sp>
        <p:nvSpPr>
          <p:cNvPr id="11" name="Content Placeholder 1">
            <a:extLst>
              <a:ext uri="{FF2B5EF4-FFF2-40B4-BE49-F238E27FC236}">
                <a16:creationId xmlns:a16="http://schemas.microsoft.com/office/drawing/2014/main" id="{683E7A25-D3F8-8746-951C-91DEACC45740}"/>
              </a:ext>
            </a:extLst>
          </p:cNvPr>
          <p:cNvSpPr txBox="1">
            <a:spLocks/>
          </p:cNvSpPr>
          <p:nvPr/>
        </p:nvSpPr>
        <p:spPr>
          <a:xfrm>
            <a:off x="5922764" y="5428281"/>
            <a:ext cx="4324541" cy="1764000"/>
          </a:xfrm>
          <a:prstGeom prst="rect">
            <a:avLst/>
          </a:prstGeom>
          <a:solidFill>
            <a:schemeClr val="bg1"/>
          </a:solidFill>
          <a:ln w="19050">
            <a:solidFill>
              <a:schemeClr val="tx1"/>
            </a:solidFill>
          </a:ln>
        </p:spPr>
        <p:txBody>
          <a:bodyPr vert="horz" lIns="72000" tIns="36000" rIns="72000" bIns="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800" kern="1200">
                <a:solidFill>
                  <a:schemeClr val="tx1"/>
                </a:solidFill>
                <a:latin typeface="+mn-lt"/>
                <a:ea typeface="+mn-ea"/>
                <a:cs typeface="Times New Roman" panose="02020603050405020304" pitchFamily="18" charset="0"/>
              </a:defRPr>
            </a:lvl1pPr>
            <a:lvl2pPr marL="228574"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2pPr>
            <a:lvl3pPr marL="457146"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3pPr>
            <a:lvl4pPr marL="685720" indent="-228574" algn="l" defTabSz="1018705" rtl="0" eaLnBrk="1" latinLnBrk="0" hangingPunct="1">
              <a:lnSpc>
                <a:spcPct val="100000"/>
              </a:lnSpc>
              <a:spcBef>
                <a:spcPts val="0"/>
              </a:spcBef>
              <a:spcAft>
                <a:spcPts val="599"/>
              </a:spcAft>
              <a:buClrTx/>
              <a:buFont typeface="Georgia" pitchFamily="18" charset="0"/>
              <a:buChar char="◦"/>
              <a:defRPr sz="1800" kern="1200">
                <a:solidFill>
                  <a:schemeClr val="tx1"/>
                </a:solidFill>
                <a:latin typeface="+mn-lt"/>
                <a:ea typeface="+mn-ea"/>
                <a:cs typeface="Times New Roman" panose="02020603050405020304" pitchFamily="18" charset="0"/>
              </a:defRPr>
            </a:lvl4pPr>
            <a:lvl5pPr marL="914294" indent="-228574" algn="l" defTabSz="1018705" rtl="0" eaLnBrk="1" latinLnBrk="0" hangingPunct="1">
              <a:lnSpc>
                <a:spcPct val="100000"/>
              </a:lnSpc>
              <a:spcBef>
                <a:spcPts val="0"/>
              </a:spcBef>
              <a:spcAft>
                <a:spcPts val="599"/>
              </a:spcAft>
              <a:buClrTx/>
              <a:buFont typeface="Georgia" pitchFamily="18" charset="0"/>
              <a:buChar char="›"/>
              <a:defRPr sz="1800" kern="1200" baseline="0">
                <a:solidFill>
                  <a:schemeClr val="tx1"/>
                </a:solidFill>
                <a:latin typeface="+mn-lt"/>
                <a:ea typeface="+mn-ea"/>
                <a:cs typeface="Times New Roman" panose="02020603050405020304" pitchFamily="18" charset="0"/>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a:spcAft>
                <a:spcPts val="200"/>
              </a:spcAft>
            </a:pPr>
            <a:r>
              <a:rPr lang="en-GB" sz="1000" b="1" dirty="0"/>
              <a:t>Other stakeholder groups</a:t>
            </a:r>
          </a:p>
          <a:p>
            <a:pPr marL="180975" indent="-180975">
              <a:spcAft>
                <a:spcPts val="200"/>
              </a:spcAft>
              <a:buFont typeface="Arial" panose="020B0604020202020204" pitchFamily="34" charset="0"/>
              <a:buChar char="•"/>
            </a:pPr>
            <a:r>
              <a:rPr lang="en-GB" sz="1000" dirty="0"/>
              <a:t>Other international bodies, such as IRENA, International Energy Agency (IEA), World Resources Institute (WRI), International Monetary Fund (IMF) e.g. through Article IV consultations</a:t>
            </a:r>
          </a:p>
          <a:p>
            <a:pPr marL="180975" indent="-180975">
              <a:spcAft>
                <a:spcPts val="200"/>
              </a:spcAft>
              <a:buFont typeface="Arial" panose="020B0604020202020204" pitchFamily="34" charset="0"/>
              <a:buChar char="•"/>
            </a:pPr>
            <a:r>
              <a:rPr lang="en-GB" sz="1000" dirty="0"/>
              <a:t>Chambers of commerce and other business groups</a:t>
            </a:r>
          </a:p>
          <a:p>
            <a:pPr marL="180975" indent="-180975">
              <a:spcAft>
                <a:spcPts val="200"/>
              </a:spcAft>
              <a:buFont typeface="Arial" panose="020B0604020202020204" pitchFamily="34" charset="0"/>
              <a:buChar char="•"/>
            </a:pPr>
            <a:r>
              <a:rPr lang="en-GB" sz="1000" dirty="0"/>
              <a:t>Research institutions</a:t>
            </a:r>
          </a:p>
          <a:p>
            <a:pPr marL="180975" indent="-180975">
              <a:spcAft>
                <a:spcPts val="200"/>
              </a:spcAft>
              <a:buFont typeface="Arial" panose="020B0604020202020204" pitchFamily="34" charset="0"/>
              <a:buChar char="•"/>
            </a:pPr>
            <a:r>
              <a:rPr lang="en-GB" sz="1000" dirty="0"/>
              <a:t>Industry bodies and trade associations</a:t>
            </a:r>
          </a:p>
          <a:p>
            <a:pPr marL="180975" indent="-180975">
              <a:spcAft>
                <a:spcPts val="200"/>
              </a:spcAft>
              <a:buFont typeface="Arial" panose="020B0604020202020204" pitchFamily="34" charset="0"/>
              <a:buChar char="•"/>
            </a:pPr>
            <a:r>
              <a:rPr lang="en-GB" sz="1000" dirty="0"/>
              <a:t>Regional bodies</a:t>
            </a:r>
          </a:p>
          <a:p>
            <a:pPr marL="180975" indent="-180975">
              <a:spcAft>
                <a:spcPts val="200"/>
              </a:spcAft>
              <a:buFont typeface="Arial" panose="020B0604020202020204" pitchFamily="34" charset="0"/>
              <a:buChar char="•"/>
            </a:pPr>
            <a:r>
              <a:rPr lang="en-GB" sz="1000" dirty="0"/>
              <a:t>Philanthropists</a:t>
            </a:r>
          </a:p>
          <a:p>
            <a:pPr marL="180975" indent="-180975">
              <a:spcAft>
                <a:spcPts val="200"/>
              </a:spcAft>
              <a:buFont typeface="Arial" panose="020B0604020202020204" pitchFamily="34" charset="0"/>
              <a:buChar char="•"/>
            </a:pPr>
            <a:r>
              <a:rPr lang="en-GB" sz="1000" dirty="0"/>
              <a:t>Investors/ Banks – both international and local at varying risk levels </a:t>
            </a:r>
          </a:p>
        </p:txBody>
      </p:sp>
      <p:sp>
        <p:nvSpPr>
          <p:cNvPr id="52" name="Rectangle 51">
            <a:hlinkClick r:id="rId2" action="ppaction://hlinksldjump" highlightClick="1"/>
          </p:cNvPr>
          <p:cNvSpPr/>
          <p:nvPr/>
        </p:nvSpPr>
        <p:spPr bwMode="ltGray">
          <a:xfrm>
            <a:off x="450157" y="15033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Introduction</a:t>
            </a:r>
          </a:p>
        </p:txBody>
      </p:sp>
    </p:spTree>
    <p:extLst>
      <p:ext uri="{BB962C8B-B14F-4D97-AF65-F5344CB8AC3E}">
        <p14:creationId xmlns:p14="http://schemas.microsoft.com/office/powerpoint/2010/main" val="7958858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5521506"/>
              </p:ext>
            </p:extLst>
          </p:nvPr>
        </p:nvGraphicFramePr>
        <p:xfrm>
          <a:off x="450156" y="1620391"/>
          <a:ext cx="9847532" cy="4017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any subsidies in place to support the deployment of off-grid technologies?</a:t>
                      </a:r>
                    </a:p>
                  </a:txBody>
                  <a:tcPr marL="45720" marR="45720" marT="36000" marB="36000">
                    <a:lnT w="12700" cap="flat" cmpd="sng" algn="ctr">
                      <a:noFill/>
                      <a:prstDash val="solid"/>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120264664"/>
                  </a:ext>
                </a:extLst>
              </a:tr>
              <a:tr h="161533">
                <a:tc>
                  <a:txBody>
                    <a:bodyPr/>
                    <a:lstStyle/>
                    <a:p>
                      <a:pPr marL="171450" indent="-171450">
                        <a:buFont typeface="Arial" panose="020B0604020202020204" pitchFamily="34" charset="0"/>
                        <a:buChar char="•"/>
                      </a:pPr>
                      <a:r>
                        <a:rPr lang="en-GB" sz="1000" b="0" noProof="0" dirty="0">
                          <a:latin typeface="+mn-lt"/>
                        </a:rPr>
                        <a:t>Where subsidies are available for grid-based power, are the same or equivalent subsidies available for off-grid connections?</a:t>
                      </a:r>
                    </a:p>
                    <a:p>
                      <a:pPr marL="171450" indent="-171450">
                        <a:buFont typeface="Arial" panose="020B0604020202020204" pitchFamily="34" charset="0"/>
                        <a:buChar char="•"/>
                      </a:pPr>
                      <a:r>
                        <a:rPr lang="en-GB" sz="1000" b="0" noProof="0" dirty="0">
                          <a:latin typeface="+mn-lt"/>
                        </a:rPr>
                        <a:t>If there is a political desire to charge all end consumers the same universal tariff, have cross-subsidy mechanisms been considered as a way of delivering on this policy objective while allowing off-grid companies to recover their costs?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regulator and/or ministry responsible for energy should have a good overall view of any subsidies available for off-grid energy access solutions. If there is a Rural Electrification Agency they might also be able to provide this information.</a:t>
                      </a:r>
                    </a:p>
                    <a:p>
                      <a:pPr marL="171450" indent="-171450">
                        <a:buFont typeface="Arial" panose="020B0604020202020204" pitchFamily="34" charset="0"/>
                        <a:buChar char="•"/>
                      </a:pPr>
                      <a:r>
                        <a:rPr lang="en-GB" sz="1000" noProof="0" dirty="0">
                          <a:latin typeface="+mn-lt"/>
                        </a:rPr>
                        <a:t>Any donors with programmes or activities focused on energy access are also likely to be aware of any subsidies available.</a:t>
                      </a:r>
                    </a:p>
                    <a:p>
                      <a:pPr marL="171450" indent="-171450">
                        <a:buFont typeface="Arial" panose="020B0604020202020204" pitchFamily="34" charset="0"/>
                        <a:buChar char="•"/>
                      </a:pPr>
                      <a:r>
                        <a:rPr lang="en-GB" sz="1000" noProof="0" dirty="0">
                          <a:latin typeface="+mn-lt"/>
                        </a:rPr>
                        <a:t>Speaking to companies deploying </a:t>
                      </a:r>
                      <a:r>
                        <a:rPr lang="en-GB" sz="1000" noProof="0" dirty="0">
                          <a:latin typeface="+mn-lt"/>
                          <a:hlinkClick r:id="rId2" action="ppaction://hlinksldjump"/>
                        </a:rPr>
                        <a:t>mini-grids</a:t>
                      </a:r>
                      <a:r>
                        <a:rPr lang="en-GB" sz="1000" noProof="0" dirty="0">
                          <a:latin typeface="+mn-lt"/>
                        </a:rPr>
                        <a:t> or </a:t>
                      </a:r>
                      <a:r>
                        <a:rPr lang="en-GB" sz="1000" noProof="0" dirty="0">
                          <a:latin typeface="+mn-lt"/>
                          <a:hlinkClick r:id="rId3" action="ppaction://hlinksldjump"/>
                        </a:rPr>
                        <a:t>stand-alone solar systems</a:t>
                      </a:r>
                      <a:r>
                        <a:rPr lang="en-GB" sz="1000" noProof="0" dirty="0">
                          <a:latin typeface="+mn-lt"/>
                        </a:rPr>
                        <a:t> should also help to highlight any support that is available, as well as what types of support might be helpful in trying to scale up the deployment of these solutions.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subsidies are in place to help with extending access to grid-based electricity, support could be provided to help with </a:t>
                      </a:r>
                      <a:r>
                        <a:rPr lang="en-GB" sz="1000" b="1" noProof="0" dirty="0">
                          <a:latin typeface="+mn-lt"/>
                        </a:rPr>
                        <a:t>designing an equivalent mechanism that extends to all means of delivering energy access</a:t>
                      </a:r>
                      <a:r>
                        <a:rPr lang="en-GB" sz="1000" noProof="0" dirty="0">
                          <a:latin typeface="+mn-lt"/>
                        </a:rPr>
                        <a:t>, including off-grid solutions. This would help to remove distortions in the choice between grid extensions and off-grid systems.</a:t>
                      </a:r>
                    </a:p>
                    <a:p>
                      <a:pPr marL="171450" indent="-171450">
                        <a:buFont typeface="Arial" panose="020B0604020202020204" pitchFamily="34" charset="0"/>
                        <a:buChar char="•"/>
                      </a:pPr>
                      <a:r>
                        <a:rPr lang="en-GB" sz="1000" noProof="0" dirty="0">
                          <a:latin typeface="+mn-lt"/>
                        </a:rPr>
                        <a:t>One way in which all forms of energy access might be supported is through </a:t>
                      </a:r>
                      <a:r>
                        <a:rPr lang="en-GB" sz="1000" b="1" noProof="0" dirty="0">
                          <a:latin typeface="+mn-lt"/>
                        </a:rPr>
                        <a:t>establishing a single procurement counterparty </a:t>
                      </a:r>
                      <a:r>
                        <a:rPr lang="en-GB" sz="1000" noProof="0" dirty="0">
                          <a:latin typeface="+mn-lt"/>
                        </a:rPr>
                        <a:t>(or single buyer) for on-grid and off-grid energy providers, so that this vehicle could – if desired – be used to cross subsidise and equalise the tariffs.</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2015632630"/>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incentives or subsidies in place to help achieve other policy goals, for example relating to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4" action="ppaction://hlinksldjump"/>
                        </a:rPr>
                        <a:t>emissions reduction policy</a:t>
                      </a:r>
                      <a:r>
                        <a:rPr kumimoji="0" lang="en-GB" sz="1000" b="1" i="0" u="none" strike="noStrike" kern="1200" cap="none" spc="0" normalizeH="0" baseline="0" noProof="0" dirty="0">
                          <a:ln>
                            <a:noFill/>
                          </a:ln>
                          <a:solidFill>
                            <a:srgbClr val="FF0000"/>
                          </a:solidFill>
                          <a:effectLst/>
                          <a:uLnTx/>
                          <a:uFillTx/>
                          <a:latin typeface="Arial"/>
                          <a:ea typeface="+mj-ea"/>
                          <a:cs typeface="+mj-cs"/>
                        </a:rPr>
                        <a:t> </a:t>
                      </a:r>
                      <a:r>
                        <a:rPr kumimoji="0" lang="en-GB" sz="1000" b="1" i="0" u="none" strike="noStrike" kern="1200" cap="none" spc="0" normalizeH="0" baseline="0" noProof="0" dirty="0">
                          <a:ln>
                            <a:noFill/>
                          </a:ln>
                          <a:solidFill>
                            <a:prstClr val="black"/>
                          </a:solidFill>
                          <a:effectLst/>
                          <a:uLnTx/>
                          <a:uFillTx/>
                          <a:latin typeface="Arial"/>
                          <a:ea typeface="+mj-ea"/>
                          <a:cs typeface="+mj-cs"/>
                        </a:rPr>
                        <a:t>or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5" action="ppaction://hlinksldjump"/>
                        </a:rPr>
                        <a:t>energy efficiency policy</a:t>
                      </a:r>
                      <a:r>
                        <a:rPr kumimoji="0" lang="en-GB" sz="1000" b="1" i="0" u="none" strike="noStrike" kern="1200" cap="none" spc="0" normalizeH="0" baseline="0" noProof="0" dirty="0">
                          <a:ln>
                            <a:noFill/>
                          </a:ln>
                          <a:solidFill>
                            <a:prstClr val="black"/>
                          </a:solidFill>
                          <a:effectLst/>
                          <a:uLnTx/>
                          <a:uFillTx/>
                          <a:latin typeface="Arial"/>
                          <a:ea typeface="+mj-ea"/>
                          <a:cs typeface="+mj-cs"/>
                        </a:rPr>
                        <a:t>?</a:t>
                      </a:r>
                    </a:p>
                  </a:txBody>
                  <a:tcPr marL="45720" marR="45720" marT="36000" marB="3600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3"/>
                      </a:solidFill>
                      <a:prstDash val="sysDot"/>
                      <a:round/>
                      <a:headEnd type="none" w="med" len="med"/>
                      <a:tailEnd type="none" w="med" len="med"/>
                    </a:lnT>
                    <a:lnB w="9525" cap="flat" cmpd="sng" algn="ctr">
                      <a:solidFill>
                        <a:schemeClr val="accent3"/>
                      </a:solidFill>
                      <a:prstDash val="sysDot"/>
                      <a:round/>
                      <a:headEnd type="none" w="med" len="med"/>
                      <a:tailEnd type="none" w="med" len="med"/>
                    </a:lnB>
                  </a:tcPr>
                </a:tc>
                <a:extLst>
                  <a:ext uri="{0D108BD9-81ED-4DB2-BD59-A6C34878D82A}">
                    <a16:rowId xmlns:a16="http://schemas.microsoft.com/office/drawing/2014/main" val="132340084"/>
                  </a:ext>
                </a:extLst>
              </a:tr>
              <a:tr h="161533">
                <a:tc>
                  <a:txBody>
                    <a:bodyPr/>
                    <a:lstStyle/>
                    <a:p>
                      <a:pPr marL="171450" indent="-171450">
                        <a:buFont typeface="Arial" panose="020B0604020202020204" pitchFamily="34" charset="0"/>
                        <a:buChar char="•"/>
                      </a:pPr>
                      <a:r>
                        <a:rPr lang="en-GB" sz="1000" b="0" noProof="0" dirty="0">
                          <a:latin typeface="+mn-lt"/>
                        </a:rPr>
                        <a:t>Are there any explicit subsidies available for </a:t>
                      </a:r>
                      <a:r>
                        <a:rPr lang="en-GB" sz="1000" b="0" noProof="0" dirty="0">
                          <a:solidFill>
                            <a:srgbClr val="FF0000"/>
                          </a:solidFill>
                          <a:latin typeface="+mn-lt"/>
                          <a:hlinkClick r:id="rId6" action="ppaction://hlinksldjump"/>
                        </a:rPr>
                        <a:t>renewable energy</a:t>
                      </a:r>
                      <a:r>
                        <a:rPr lang="en-GB" sz="1000" b="0" noProof="0" dirty="0">
                          <a:solidFill>
                            <a:srgbClr val="FF0000"/>
                          </a:solidFill>
                          <a:latin typeface="+mn-lt"/>
                        </a:rPr>
                        <a:t> </a:t>
                      </a:r>
                      <a:r>
                        <a:rPr lang="en-GB" sz="1000" b="0" noProof="0" dirty="0">
                          <a:latin typeface="+mn-lt"/>
                        </a:rPr>
                        <a:t>or is value reallocated through favourable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7" action="ppaction://hlinksldjump"/>
                        </a:rPr>
                        <a:t>regulation</a:t>
                      </a:r>
                      <a:r>
                        <a:rPr lang="en-GB" sz="1000" b="0" noProof="0" dirty="0">
                          <a:latin typeface="+mn-lt"/>
                        </a:rPr>
                        <a:t> such as net metering?</a:t>
                      </a:r>
                    </a:p>
                    <a:p>
                      <a:pPr marL="171450" indent="-171450">
                        <a:buFont typeface="Arial" panose="020B0604020202020204" pitchFamily="34" charset="0"/>
                        <a:buChar char="•"/>
                      </a:pPr>
                      <a:r>
                        <a:rPr lang="en-GB" sz="1000" b="0" noProof="0" dirty="0">
                          <a:latin typeface="+mn-lt"/>
                        </a:rPr>
                        <a:t>Are there any programmes to incentivise uptake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energy efficiency </a:t>
                      </a:r>
                      <a:r>
                        <a:rPr lang="en-GB" sz="1000" b="0" noProof="0" dirty="0">
                          <a:latin typeface="+mn-lt"/>
                        </a:rPr>
                        <a:t>measures?</a:t>
                      </a:r>
                    </a:p>
                    <a:p>
                      <a:pPr marL="171450" indent="-171450">
                        <a:buFont typeface="Arial" panose="020B0604020202020204" pitchFamily="34" charset="0"/>
                        <a:buChar char="•"/>
                      </a:pPr>
                      <a:r>
                        <a:rPr lang="en-GB" sz="1000" b="0" noProof="0" dirty="0">
                          <a:latin typeface="+mn-lt"/>
                        </a:rPr>
                        <a:t>Are there any subsidies in place to support the adoption of more sustainable fuels and/or stoves for </a:t>
                      </a:r>
                      <a:r>
                        <a:rPr lang="en-GB" sz="1000" b="0" noProof="0" dirty="0">
                          <a:latin typeface="+mn-lt"/>
                          <a:hlinkClick r:id="rId8" action="ppaction://hlinksldjump"/>
                        </a:rPr>
                        <a:t>decentralised heating and cooking</a:t>
                      </a:r>
                      <a:r>
                        <a:rPr lang="en-GB" sz="1000" b="0" noProof="0" dirty="0">
                          <a:latin typeface="+mn-lt"/>
                        </a:rPr>
                        <a:t> solutions?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ministry responsible for energy and/or the regulator should be able to provide details on any other subsidies or cross subsidies that exist to meet other policy goals.</a:t>
                      </a:r>
                    </a:p>
                    <a:p>
                      <a:pPr marL="171450" indent="-171450">
                        <a:buFont typeface="Arial" panose="020B0604020202020204" pitchFamily="34" charset="0"/>
                        <a:buChar char="•"/>
                      </a:pPr>
                      <a:r>
                        <a:rPr lang="en-GB" sz="1000" noProof="0" dirty="0">
                          <a:latin typeface="+mn-lt"/>
                        </a:rPr>
                        <a:t>Speaking to a range of market participants across the sector should help to identify whether there are any other redistributions of resources through subsidies and cross-subsidies. They may also highlight any distortions of energy market signals that result from these subsidies.</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any further subsidies or cross-subsidies are identified that result in a major distortion of market signals, analysis could be performed to </a:t>
                      </a:r>
                      <a:r>
                        <a:rPr lang="en-GB" sz="1000" b="1" noProof="0" dirty="0">
                          <a:latin typeface="+mn-lt"/>
                        </a:rPr>
                        <a:t>evaluate the business case for maintaining, removing, or amending these subsidies</a:t>
                      </a:r>
                      <a:r>
                        <a:rPr lang="en-GB" sz="1000" noProof="0" dirty="0">
                          <a:latin typeface="+mn-lt"/>
                        </a:rPr>
                        <a:t>, and recommendations could be made on any changes required.</a:t>
                      </a:r>
                    </a:p>
                  </a:txBody>
                  <a:tcPr marL="45720" marR="45720" marT="36000" marB="36000">
                    <a:lnT w="9525"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0237682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2.9. Incentives, subsidies, and cross subsidies (5 of 5)</a:t>
            </a:r>
          </a:p>
        </p:txBody>
      </p:sp>
      <p:pic>
        <p:nvPicPr>
          <p:cNvPr id="32" name="Picture 31">
            <a:extLst>
              <a:ext uri="{FF2B5EF4-FFF2-40B4-BE49-F238E27FC236}">
                <a16:creationId xmlns:a16="http://schemas.microsoft.com/office/drawing/2014/main" id="{6E9A2EBB-1753-784D-94A4-4EB546295B17}"/>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54" name="Picture 53">
            <a:extLst>
              <a:ext uri="{FF2B5EF4-FFF2-40B4-BE49-F238E27FC236}">
                <a16:creationId xmlns:a16="http://schemas.microsoft.com/office/drawing/2014/main" id="{B69CDB7F-E56B-5141-A93C-BC7C0B96C373}"/>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BBD2D3D5-253D-8945-B0FE-85C88BA05948}"/>
              </a:ext>
            </a:extLst>
          </p:cNvPr>
          <p:cNvPicPr>
            <a:picLocks noChangeAspect="1"/>
          </p:cNvPicPr>
          <p:nvPr/>
        </p:nvPicPr>
        <p:blipFill>
          <a:blip r:embed="rId13" cstate="screen">
            <a:duotone>
              <a:schemeClr val="accent3">
                <a:shade val="45000"/>
                <a:satMod val="135000"/>
              </a:schemeClr>
              <a:prstClr val="white"/>
            </a:duotone>
            <a:extLst>
              <a:ext uri="{BEBA8EAE-BF5A-486C-A8C5-ECC9F3942E4B}">
                <a14:imgProps xmlns:a14="http://schemas.microsoft.com/office/drawing/2010/main">
                  <a14:imgLayer r:embed="rId14">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E823B837-E797-5846-90D7-156A8BEE1E37}"/>
              </a:ext>
            </a:extLst>
          </p:cNvPr>
          <p:cNvPicPr>
            <a:picLocks noChangeAspect="1"/>
          </p:cNvPicPr>
          <p:nvPr/>
        </p:nvPicPr>
        <p:blipFill>
          <a:blip r:embed="rId15" cstate="screen">
            <a:duotone>
              <a:schemeClr val="accent3">
                <a:shade val="45000"/>
                <a:satMod val="135000"/>
              </a:schemeClr>
              <a:prstClr val="white"/>
            </a:duotone>
            <a:extLst>
              <a:ext uri="{BEBA8EAE-BF5A-486C-A8C5-ECC9F3942E4B}">
                <a14:imgProps xmlns:a14="http://schemas.microsoft.com/office/drawing/2010/main">
                  <a14:imgLayer r:embed="rId16">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00C73F25-21E8-8240-9245-8C1C45B67B21}"/>
              </a:ext>
            </a:extLst>
          </p:cNvPr>
          <p:cNvPicPr>
            <a:picLocks noChangeAspect="1"/>
          </p:cNvPicPr>
          <p:nvPr/>
        </p:nvPicPr>
        <p:blipFill>
          <a:blip r:embed="rId17" cstate="screen">
            <a:duotone>
              <a:schemeClr val="accent3">
                <a:shade val="45000"/>
                <a:satMod val="135000"/>
              </a:schemeClr>
              <a:prstClr val="white"/>
            </a:duotone>
            <a:extLst>
              <a:ext uri="{BEBA8EAE-BF5A-486C-A8C5-ECC9F3942E4B}">
                <a14:imgProps xmlns:a14="http://schemas.microsoft.com/office/drawing/2010/main">
                  <a14:imgLayer r:embed="rId18">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FEB5B159-E3CE-0246-A9AC-744615E718C7}"/>
              </a:ext>
            </a:extLst>
          </p:cNvPr>
          <p:cNvPicPr>
            <a:picLocks noChangeAspect="1"/>
          </p:cNvPicPr>
          <p:nvPr/>
        </p:nvPicPr>
        <p:blipFill>
          <a:blip r:embed="rId19" cstate="screen">
            <a:duotone>
              <a:schemeClr val="accent3">
                <a:shade val="45000"/>
                <a:satMod val="135000"/>
              </a:schemeClr>
              <a:prstClr val="white"/>
            </a:duotone>
            <a:extLst>
              <a:ext uri="{BEBA8EAE-BF5A-486C-A8C5-ECC9F3942E4B}">
                <a14:imgProps xmlns:a14="http://schemas.microsoft.com/office/drawing/2010/main">
                  <a14:imgLayer r:embed="rId20">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21" action="ppaction://hlinksldjump" highlightClick="1"/>
            <a:extLst>
              <a:ext uri="{FF2B5EF4-FFF2-40B4-BE49-F238E27FC236}">
                <a16:creationId xmlns:a16="http://schemas.microsoft.com/office/drawing/2014/main" id="{F8479171-7842-0D4D-8613-65A1A83C103F}"/>
              </a:ext>
            </a:extLst>
          </p:cNvPr>
          <p:cNvSpPr/>
          <p:nvPr/>
        </p:nvSpPr>
        <p:spPr bwMode="ltGray">
          <a:xfrm>
            <a:off x="8926086" y="371471"/>
            <a:ext cx="1026000" cy="198000"/>
          </a:xfrm>
          <a:prstGeom prst="chevron">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2.9. Incentives and subsidies</a:t>
            </a:r>
          </a:p>
        </p:txBody>
      </p:sp>
    </p:spTree>
    <p:extLst>
      <p:ext uri="{BB962C8B-B14F-4D97-AF65-F5344CB8AC3E}">
        <p14:creationId xmlns:p14="http://schemas.microsoft.com/office/powerpoint/2010/main" val="15081837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803131133"/>
              </p:ext>
            </p:extLst>
          </p:nvPr>
        </p:nvGraphicFramePr>
        <p:xfrm>
          <a:off x="447712" y="1620391"/>
          <a:ext cx="9849975" cy="3264000"/>
        </p:xfrm>
        <a:graphic>
          <a:graphicData uri="http://schemas.openxmlformats.org/drawingml/2006/table">
            <a:tbl>
              <a:tblPr firstRow="1" bandRow="1">
                <a:tableStyleId>{69D073F8-1565-44D7-B386-08B59EADF2EE}</a:tableStyleId>
              </a:tblPr>
              <a:tblGrid>
                <a:gridCol w="2996190">
                  <a:extLst>
                    <a:ext uri="{9D8B030D-6E8A-4147-A177-3AD203B41FA5}">
                      <a16:colId xmlns:a16="http://schemas.microsoft.com/office/drawing/2014/main" val="1185580737"/>
                    </a:ext>
                  </a:extLst>
                </a:gridCol>
                <a:gridCol w="3483071">
                  <a:extLst>
                    <a:ext uri="{9D8B030D-6E8A-4147-A177-3AD203B41FA5}">
                      <a16:colId xmlns:a16="http://schemas.microsoft.com/office/drawing/2014/main" val="3218333923"/>
                    </a:ext>
                  </a:extLst>
                </a:gridCol>
                <a:gridCol w="3370714">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widespread is private sector involvement across the energy sector?</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954606320"/>
                  </a:ext>
                </a:extLst>
              </a:tr>
              <a:tr h="161533">
                <a:tc>
                  <a:txBody>
                    <a:bodyPr/>
                    <a:lstStyle/>
                    <a:p>
                      <a:pPr marL="171450" indent="-171450">
                        <a:buFont typeface="Arial" panose="020B0604020202020204" pitchFamily="34" charset="0"/>
                        <a:buChar char="•"/>
                      </a:pPr>
                      <a:r>
                        <a:rPr lang="en-GB" sz="1000" b="0" noProof="0" dirty="0">
                          <a:latin typeface="+mn-lt"/>
                        </a:rPr>
                        <a:t>Is the sector dominated by a single incumbent vertically-integrated utility?</a:t>
                      </a:r>
                    </a:p>
                    <a:p>
                      <a:pPr marL="171450" indent="-171450">
                        <a:buFont typeface="Arial" panose="020B0604020202020204" pitchFamily="34" charset="0"/>
                        <a:buChar char="•"/>
                      </a:pPr>
                      <a:r>
                        <a:rPr lang="en-GB" sz="1000" b="0" noProof="0" dirty="0">
                          <a:latin typeface="+mn-lt"/>
                        </a:rPr>
                        <a:t>Are there private sector generators?</a:t>
                      </a:r>
                    </a:p>
                    <a:p>
                      <a:pPr marL="171450" indent="-171450">
                        <a:buFont typeface="Arial" panose="020B0604020202020204" pitchFamily="34" charset="0"/>
                        <a:buChar char="•"/>
                      </a:pPr>
                      <a:r>
                        <a:rPr lang="en-GB" sz="1000" b="0" noProof="0" dirty="0">
                          <a:latin typeface="+mn-lt"/>
                        </a:rPr>
                        <a:t>Do private sector market participants operate, or even own, any of the electricity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b="0" noProof="0" dirty="0">
                          <a:latin typeface="+mn-lt"/>
                        </a:rPr>
                        <a:t>?</a:t>
                      </a:r>
                    </a:p>
                    <a:p>
                      <a:pPr marL="171450" indent="-171450">
                        <a:buFont typeface="Arial" panose="020B0604020202020204" pitchFamily="34" charset="0"/>
                        <a:buChar char="•"/>
                      </a:pPr>
                      <a:r>
                        <a:rPr lang="en-GB" sz="1000" b="0" noProof="0" dirty="0">
                          <a:latin typeface="+mn-lt"/>
                        </a:rPr>
                        <a:t>How many private sector companies are active in providing off-grid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stand-alone systems</a:t>
                      </a:r>
                      <a:r>
                        <a:rPr lang="en-GB" sz="1000" b="0" noProof="0" dirty="0">
                          <a:solidFill>
                            <a:srgbClr val="FF0000"/>
                          </a:solidFill>
                          <a:latin typeface="+mn-lt"/>
                        </a:rPr>
                        <a:t> </a:t>
                      </a:r>
                      <a:r>
                        <a:rPr lang="en-GB" sz="1000" b="0" noProof="0" dirty="0">
                          <a:latin typeface="+mn-lt"/>
                        </a:rPr>
                        <a:t>or </a:t>
                      </a:r>
                      <a:r>
                        <a:rPr lang="en-GB" sz="1000" b="0" noProof="0" dirty="0">
                          <a:solidFill>
                            <a:srgbClr val="FF0000"/>
                          </a:solidFill>
                          <a:latin typeface="+mn-lt"/>
                          <a:hlinkClick r:id="rId4" action="ppaction://hlinksldjump"/>
                        </a:rPr>
                        <a:t>mini-grids</a:t>
                      </a:r>
                      <a:r>
                        <a:rPr lang="en-GB" sz="1000" b="0" noProof="0" dirty="0">
                          <a:latin typeface="+mn-lt"/>
                        </a:rPr>
                        <a:t>?</a:t>
                      </a:r>
                    </a:p>
                    <a:p>
                      <a:pPr marL="171450" indent="-171450">
                        <a:buFont typeface="Arial" panose="020B0604020202020204" pitchFamily="34" charset="0"/>
                        <a:buChar char="•"/>
                      </a:pPr>
                      <a:r>
                        <a:rPr lang="en-GB" sz="1000" b="0" noProof="0" dirty="0">
                          <a:latin typeface="+mn-lt"/>
                        </a:rPr>
                        <a:t>How many private sector companies are active in selling improved / clean stoves and fuels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decentralised heating and cooking</a:t>
                      </a:r>
                      <a:r>
                        <a:rPr lang="en-GB" sz="1000" b="0" noProof="0" dirty="0">
                          <a:latin typeface="+mn-lt"/>
                        </a:rPr>
                        <a:t>?</a:t>
                      </a:r>
                    </a:p>
                    <a:p>
                      <a:pPr marL="171450" indent="-171450">
                        <a:buFont typeface="Arial" panose="020B0604020202020204" pitchFamily="34" charset="0"/>
                        <a:buChar char="•"/>
                      </a:pPr>
                      <a:r>
                        <a:rPr lang="en-GB" sz="1000" b="0" noProof="0" dirty="0">
                          <a:latin typeface="+mn-lt"/>
                        </a:rPr>
                        <a:t>Are private sector companies involved in other parts of the energy sector, for example in the </a:t>
                      </a:r>
                      <a:r>
                        <a:rPr lang="en-GB" sz="1000" b="0" noProof="0" dirty="0">
                          <a:latin typeface="+mn-lt"/>
                          <a:hlinkClick r:id="rId6" action="ppaction://hlinksldjump"/>
                        </a:rPr>
                        <a:t>distribution of liquid and solid fuels</a:t>
                      </a:r>
                      <a:r>
                        <a:rPr lang="en-GB" sz="1000" b="0" noProof="0" dirty="0">
                          <a:latin typeface="+mn-lt"/>
                        </a:rPr>
                        <a:t> or investing in </a:t>
                      </a:r>
                      <a:r>
                        <a:rPr lang="en-GB" sz="1000" b="0" noProof="0" dirty="0">
                          <a:latin typeface="+mn-lt"/>
                          <a:hlinkClick r:id="rId7" action="ppaction://hlinksldjump"/>
                        </a:rPr>
                        <a:t>centralised heating and cooling</a:t>
                      </a:r>
                      <a:r>
                        <a:rPr lang="en-GB" sz="1000" b="0" noProof="0" dirty="0">
                          <a:latin typeface="+mn-lt"/>
                        </a:rPr>
                        <a:t> infrastructure?</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are any regular (e.g. annual) reports prepared on the state of the energy sector (e.g. by the regulator or the incumbent utility) these are likely to include an overview of where there are private sector companies engaged in the sector, especially any IPPs.</a:t>
                      </a:r>
                    </a:p>
                    <a:p>
                      <a:pPr marL="171450" indent="-171450">
                        <a:buFont typeface="Arial" panose="020B0604020202020204" pitchFamily="34" charset="0"/>
                        <a:buChar char="•"/>
                      </a:pPr>
                      <a:r>
                        <a:rPr lang="en-GB" sz="1000" noProof="0" dirty="0">
                          <a:latin typeface="+mn-lt"/>
                        </a:rPr>
                        <a:t>The regulator is likely to be a good source of information on this if information is not readily available.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8" action="ppaction://hlinksldjump"/>
                        </a:rPr>
                        <a:t>Regulation</a:t>
                      </a:r>
                      <a:r>
                        <a:rPr lang="en-GB" sz="1000" noProof="0" dirty="0">
                          <a:solidFill>
                            <a:srgbClr val="FF0000"/>
                          </a:solidFill>
                          <a:latin typeface="+mn-lt"/>
                        </a:rPr>
                        <a:t> </a:t>
                      </a:r>
                      <a:r>
                        <a:rPr lang="en-GB" sz="1000" noProof="0" dirty="0">
                          <a:latin typeface="+mn-lt"/>
                        </a:rPr>
                        <a:t>is likely to require private sector companies to hold licences, for example, especially for on-grid electricity. If a regulator has not yet been established it is unlikely that there is major private sector participation in the sector.</a:t>
                      </a:r>
                    </a:p>
                    <a:p>
                      <a:pPr marL="171450" indent="-171450">
                        <a:buFont typeface="Arial" panose="020B0604020202020204" pitchFamily="34" charset="0"/>
                        <a:buChar char="•"/>
                      </a:pPr>
                      <a:r>
                        <a:rPr lang="en-GB" sz="1000" noProof="0" dirty="0">
                          <a:latin typeface="+mn-lt"/>
                        </a:rPr>
                        <a:t>Any investments in off-grid electricity access are likely to be led by the private sector in most cases. Companies operating in this part of the sector will be able to highlight any barriers to them expanding their activity.</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absence of an independent regulator, or limited capacity in the regulator, is a barrier to private sector participation in the sector, support could be provided through capacity building and training to </a:t>
                      </a:r>
                      <a:r>
                        <a:rPr lang="en-GB" sz="1000" b="1" noProof="0" dirty="0">
                          <a:latin typeface="+mn-lt"/>
                        </a:rPr>
                        <a:t>build up the required capabilities in </a:t>
                      </a:r>
                      <a:r>
                        <a:rPr lang="en-GB" sz="1000" b="1" noProof="0" dirty="0">
                          <a:latin typeface="+mn-lt"/>
                          <a:hlinkClick r:id="rId8" action="ppaction://hlinksldjump"/>
                        </a:rPr>
                        <a:t>regulation</a:t>
                      </a:r>
                      <a:r>
                        <a:rPr lang="en-GB" sz="1000" noProof="0" dirty="0">
                          <a:latin typeface="+mn-lt"/>
                        </a:rPr>
                        <a:t>.</a:t>
                      </a:r>
                    </a:p>
                    <a:p>
                      <a:pPr marL="171450" indent="-171450">
                        <a:buFont typeface="Arial" panose="020B0604020202020204" pitchFamily="34" charset="0"/>
                        <a:buChar char="•"/>
                      </a:pPr>
                      <a:r>
                        <a:rPr lang="en-GB" sz="1000" b="1" noProof="0" dirty="0">
                          <a:latin typeface="+mn-lt"/>
                        </a:rPr>
                        <a:t>Private sector participation can be beneficial </a:t>
                      </a:r>
                      <a:r>
                        <a:rPr lang="en-GB" sz="1000" noProof="0" dirty="0">
                          <a:latin typeface="+mn-lt"/>
                        </a:rPr>
                        <a:t>if the government’s ability to raise funds is a constraint to procuring more infrastructure, or if the performance of public sector institutions in the sector is poor.</a:t>
                      </a:r>
                    </a:p>
                    <a:p>
                      <a:pPr marL="171450" indent="-171450">
                        <a:buFont typeface="Arial" panose="020B0604020202020204" pitchFamily="34" charset="0"/>
                        <a:buChar char="•"/>
                      </a:pPr>
                      <a:r>
                        <a:rPr lang="en-GB" sz="1000" noProof="0" dirty="0">
                          <a:latin typeface="+mn-lt"/>
                        </a:rPr>
                        <a:t>If a regulator is in place, but private sector participation to date has been limited, support could be provided to the regulator in </a:t>
                      </a:r>
                      <a:r>
                        <a:rPr lang="en-GB" sz="1000" b="1" noProof="0" dirty="0">
                          <a:latin typeface="+mn-lt"/>
                        </a:rPr>
                        <a:t>developing the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8" action="ppaction://hlinksldjump"/>
                        </a:rPr>
                        <a:t>regulation</a:t>
                      </a:r>
                      <a:r>
                        <a:rPr lang="en-GB" sz="1000" b="1" noProof="0" dirty="0">
                          <a:latin typeface="+mn-lt"/>
                        </a:rPr>
                        <a:t>, procurement processes, contracts, and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9" action="ppaction://hlinksldjump"/>
                        </a:rPr>
                        <a:t>market arrangements </a:t>
                      </a:r>
                      <a:r>
                        <a:rPr lang="en-GB" sz="1000" noProof="0" dirty="0">
                          <a:latin typeface="+mn-lt"/>
                        </a:rPr>
                        <a:t>to support increased involvement from the private sector.</a:t>
                      </a:r>
                    </a:p>
                    <a:p>
                      <a:pPr marL="171450" indent="-171450">
                        <a:buFont typeface="Arial" panose="020B0604020202020204" pitchFamily="34" charset="0"/>
                        <a:buChar char="•"/>
                      </a:pPr>
                      <a:r>
                        <a:rPr lang="en-GB" sz="1000" noProof="0" dirty="0">
                          <a:latin typeface="+mn-lt"/>
                        </a:rPr>
                        <a:t>If specific barriers to companies investing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mini-grids</a:t>
                      </a:r>
                      <a:r>
                        <a:rPr lang="en-GB" sz="1000" noProof="0" dirty="0">
                          <a:latin typeface="+mn-lt"/>
                        </a:rPr>
                        <a:t> 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stand-alone systems</a:t>
                      </a:r>
                      <a:r>
                        <a:rPr lang="en-GB" sz="1000" noProof="0" dirty="0">
                          <a:solidFill>
                            <a:srgbClr val="FF0000"/>
                          </a:solidFill>
                          <a:latin typeface="+mn-lt"/>
                        </a:rPr>
                        <a:t> </a:t>
                      </a:r>
                      <a:r>
                        <a:rPr lang="en-GB" sz="1000" noProof="0" dirty="0">
                          <a:latin typeface="+mn-lt"/>
                        </a:rPr>
                        <a:t>are identified, support could be provided to </a:t>
                      </a:r>
                      <a:r>
                        <a:rPr lang="en-GB" sz="1000" b="1" noProof="0" dirty="0">
                          <a:latin typeface="+mn-lt"/>
                        </a:rPr>
                        <a:t>help address these barriers</a:t>
                      </a:r>
                      <a:r>
                        <a:rPr lang="en-GB" sz="1000" noProof="0" dirty="0">
                          <a:latin typeface="+mn-lt"/>
                        </a:rPr>
                        <a:t>.</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2545315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3.1. Procurement (1 of 6)</a:t>
            </a:r>
          </a:p>
        </p:txBody>
      </p:sp>
      <p:pic>
        <p:nvPicPr>
          <p:cNvPr id="31" name="Picture 30">
            <a:extLst>
              <a:ext uri="{FF2B5EF4-FFF2-40B4-BE49-F238E27FC236}">
                <a16:creationId xmlns:a16="http://schemas.microsoft.com/office/drawing/2014/main" id="{8758E22E-4779-BD42-AC07-0822A4134560}"/>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8CDDA49A-E9FE-484B-98D5-901742CF7474}"/>
              </a:ext>
            </a:extLst>
          </p:cNvPr>
          <p:cNvPicPr>
            <a:picLocks noChangeAspect="1"/>
          </p:cNvPicPr>
          <p:nvPr/>
        </p:nvPicPr>
        <p:blipFill>
          <a:blip r:embed="rId12" cstate="screen">
            <a:duotone>
              <a:schemeClr val="accent2">
                <a:shade val="45000"/>
                <a:satMod val="135000"/>
              </a:schemeClr>
              <a:prstClr val="white"/>
            </a:duotone>
            <a:extLst>
              <a:ext uri="{BEBA8EAE-BF5A-486C-A8C5-ECC9F3942E4B}">
                <a14:imgProps xmlns:a14="http://schemas.microsoft.com/office/drawing/2010/main">
                  <a14:imgLayer r:embed="rId13">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3C73EF58-408E-F443-95C3-25BF835CA853}"/>
              </a:ext>
            </a:extLst>
          </p:cNvPr>
          <p:cNvPicPr>
            <a:picLocks noChangeAspect="1"/>
          </p:cNvPicPr>
          <p:nvPr/>
        </p:nvPicPr>
        <p:blipFill>
          <a:blip r:embed="rId14" cstate="screen">
            <a:duotone>
              <a:schemeClr val="accent2">
                <a:shade val="45000"/>
                <a:satMod val="135000"/>
              </a:schemeClr>
              <a:prstClr val="white"/>
            </a:duotone>
            <a:extLst>
              <a:ext uri="{BEBA8EAE-BF5A-486C-A8C5-ECC9F3942E4B}">
                <a14:imgProps xmlns:a14="http://schemas.microsoft.com/office/drawing/2010/main">
                  <a14:imgLayer r:embed="rId15">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80915A27-793E-6A43-A649-A627D76480F3}"/>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B735B022-B07E-7849-A53E-52483B99B8EB}"/>
              </a:ext>
            </a:extLst>
          </p:cNvPr>
          <p:cNvPicPr>
            <a:picLocks noChangeAspect="1"/>
          </p:cNvPicPr>
          <p:nvPr/>
        </p:nvPicPr>
        <p:blipFill>
          <a:blip r:embed="rId18" cstate="screen">
            <a:lum bright="70000" contrast="-70000"/>
            <a:extLst>
              <a:ext uri="{BEBA8EAE-BF5A-486C-A8C5-ECC9F3942E4B}">
                <a14:imgProps xmlns:a14="http://schemas.microsoft.com/office/drawing/2010/main">
                  <a14:imgLayer r:embed="rId19">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B9199731-FF2A-B548-BA63-7FD38C91FEF0}"/>
              </a:ext>
            </a:extLst>
          </p:cNvPr>
          <p:cNvPicPr>
            <a:picLocks noChangeAspect="1"/>
          </p:cNvPicPr>
          <p:nvPr/>
        </p:nvPicPr>
        <p:blipFill>
          <a:blip r:embed="rId20" cstate="screen">
            <a:lum bright="70000" contrast="-70000"/>
            <a:extLst>
              <a:ext uri="{BEBA8EAE-BF5A-486C-A8C5-ECC9F3942E4B}">
                <a14:imgProps xmlns:a14="http://schemas.microsoft.com/office/drawing/2010/main">
                  <a14:imgLayer r:embed="rId21">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22" action="ppaction://hlinksldjump" highlightClick="1"/>
            <a:extLst>
              <a:ext uri="{FF2B5EF4-FFF2-40B4-BE49-F238E27FC236}">
                <a16:creationId xmlns:a16="http://schemas.microsoft.com/office/drawing/2014/main" id="{5538EB87-10AC-D04A-9C86-E43E2680B8A6}"/>
              </a:ext>
            </a:extLst>
          </p:cNvPr>
          <p:cNvSpPr/>
          <p:nvPr/>
        </p:nvSpPr>
        <p:spPr bwMode="ltGray">
          <a:xfrm>
            <a:off x="140242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3.1. Procurement</a:t>
            </a:r>
          </a:p>
        </p:txBody>
      </p:sp>
    </p:spTree>
    <p:extLst>
      <p:ext uri="{BB962C8B-B14F-4D97-AF65-F5344CB8AC3E}">
        <p14:creationId xmlns:p14="http://schemas.microsoft.com/office/powerpoint/2010/main" val="31107134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419215838"/>
              </p:ext>
            </p:extLst>
          </p:nvPr>
        </p:nvGraphicFramePr>
        <p:xfrm>
          <a:off x="450156" y="1620391"/>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221302">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221302">
                <a:tc gridSpan="3">
                  <a:txBody>
                    <a:bodyPr/>
                    <a:lstStyle/>
                    <a:p>
                      <a:pPr marL="0" indent="0">
                        <a:buFont typeface="Arial" panose="020B0604020202020204" pitchFamily="34" charset="0"/>
                        <a:buNone/>
                      </a:pPr>
                      <a:r>
                        <a:rPr lang="en-GB" sz="1000" b="1" noProof="0" dirty="0">
                          <a:latin typeface="+mn-lt"/>
                        </a:rPr>
                        <a:t>Are there any specific supply-chain barriers to private sector involvement in the energy sector?</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T="36000" marB="36000"/>
                </a:tc>
                <a:extLst>
                  <a:ext uri="{0D108BD9-81ED-4DB2-BD59-A6C34878D82A}">
                    <a16:rowId xmlns:a16="http://schemas.microsoft.com/office/drawing/2014/main" val="3357685187"/>
                  </a:ext>
                </a:extLst>
              </a:tr>
              <a:tr h="221302">
                <a:tc>
                  <a:txBody>
                    <a:bodyPr/>
                    <a:lstStyle/>
                    <a:p>
                      <a:pPr marL="171450" indent="-171450">
                        <a:buFont typeface="Arial" panose="020B0604020202020204" pitchFamily="34" charset="0"/>
                        <a:buChar char="•"/>
                      </a:pPr>
                      <a:r>
                        <a:rPr lang="en-GB" sz="1000" b="0" noProof="0" dirty="0">
                          <a:latin typeface="+mn-lt"/>
                        </a:rPr>
                        <a:t>Are private sector companies able to establish and/or access a reliable and cost-effective supply chain?</a:t>
                      </a:r>
                    </a:p>
                    <a:p>
                      <a:pPr marL="171450" indent="-171450">
                        <a:buFont typeface="Arial" panose="020B0604020202020204" pitchFamily="34" charset="0"/>
                        <a:buChar char="•"/>
                      </a:pPr>
                      <a:r>
                        <a:rPr lang="en-GB" sz="1000" b="0" noProof="0" dirty="0">
                          <a:latin typeface="+mn-lt"/>
                        </a:rPr>
                        <a:t>Are there any barriers that make it logistically difficult or expensive to import energy equipment into the country?</a:t>
                      </a:r>
                    </a:p>
                    <a:p>
                      <a:pPr marL="171450" indent="-171450">
                        <a:buFont typeface="Arial" panose="020B0604020202020204" pitchFamily="34" charset="0"/>
                        <a:buChar char="•"/>
                      </a:pPr>
                      <a:r>
                        <a:rPr lang="en-GB" sz="1000" b="0" noProof="0" dirty="0">
                          <a:latin typeface="+mn-lt"/>
                        </a:rPr>
                        <a:t>Are energy companies able to raise and access the finance that they need to scale their business?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Energy sector companies and any trade organisations are likely to be best placed to give an overview of any challenges faced by the sector.</a:t>
                      </a:r>
                    </a:p>
                    <a:p>
                      <a:pPr marL="171450" indent="-171450">
                        <a:buFont typeface="Arial" panose="020B0604020202020204" pitchFamily="34" charset="0"/>
                        <a:buChar char="•"/>
                      </a:pPr>
                      <a:r>
                        <a:rPr lang="en-GB" sz="1000" noProof="0" dirty="0">
                          <a:latin typeface="+mn-lt"/>
                        </a:rPr>
                        <a:t>Developers of large energy infrastructure projects will be able to indicate whether there are supply chain barriers, for example with importing large scale power generation or other energy sector equipment.</a:t>
                      </a:r>
                    </a:p>
                    <a:p>
                      <a:pPr marL="171450" indent="-171450">
                        <a:buFont typeface="Arial" panose="020B0604020202020204" pitchFamily="34" charset="0"/>
                        <a:buChar char="•"/>
                      </a:pPr>
                      <a:r>
                        <a:rPr lang="en-GB" sz="1000" noProof="0" dirty="0">
                          <a:latin typeface="+mn-lt"/>
                        </a:rPr>
                        <a:t>Off-grid energy companies and cookstove companies will be able to indicate whether they face barriers, for example with high import duties, or a lack of local currency finance.</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changes need to be made to policy or regulation to address concerns raised by companies, support could be provided to the </a:t>
                      </a:r>
                      <a:r>
                        <a:rPr lang="en-GB" sz="1000" b="1" noProof="0" dirty="0">
                          <a:latin typeface="+mn-lt"/>
                        </a:rPr>
                        <a:t>relevant government institutions to remove policy-related bottlenecks</a:t>
                      </a:r>
                      <a:r>
                        <a:rPr lang="en-GB" sz="1000" noProof="0" dirty="0">
                          <a:latin typeface="+mn-lt"/>
                        </a:rPr>
                        <a:t>. Any advice given should properly consider relevant trade-offs: for example duty exemptions may benefit off-grid companies but result in a loss of tax revenue.</a:t>
                      </a:r>
                    </a:p>
                    <a:p>
                      <a:pPr marL="171450" indent="-171450">
                        <a:buFont typeface="Arial" panose="020B0604020202020204" pitchFamily="34" charset="0"/>
                        <a:buChar char="•"/>
                      </a:pPr>
                      <a:r>
                        <a:rPr lang="en-GB" sz="1000" noProof="0" dirty="0">
                          <a:latin typeface="+mn-lt"/>
                        </a:rPr>
                        <a:t>Support could be provided to </a:t>
                      </a:r>
                      <a:r>
                        <a:rPr lang="en-GB" sz="1000" b="1" noProof="0" dirty="0">
                          <a:latin typeface="+mn-lt"/>
                        </a:rPr>
                        <a:t>build capacity in growing energy sector enterprises</a:t>
                      </a:r>
                      <a:r>
                        <a:rPr lang="en-GB" sz="1000" noProof="0" dirty="0">
                          <a:latin typeface="+mn-lt"/>
                        </a:rPr>
                        <a:t> so that they are better equipped to grow their business.</a:t>
                      </a:r>
                    </a:p>
                    <a:p>
                      <a:pPr marL="171450" indent="-171450">
                        <a:buFont typeface="Arial" panose="020B0604020202020204" pitchFamily="34" charset="0"/>
                        <a:buChar char="•"/>
                      </a:pPr>
                      <a:r>
                        <a:rPr lang="en-GB" sz="1000" noProof="0" dirty="0">
                          <a:latin typeface="+mn-lt"/>
                        </a:rPr>
                        <a:t>Support could focus on </a:t>
                      </a:r>
                      <a:r>
                        <a:rPr lang="en-GB" sz="1000" b="1" noProof="0" dirty="0">
                          <a:latin typeface="+mn-lt"/>
                        </a:rPr>
                        <a:t>increasing the availability of local currency finance</a:t>
                      </a:r>
                      <a:r>
                        <a:rPr lang="en-GB" sz="1000" noProof="0" dirty="0">
                          <a:latin typeface="+mn-lt"/>
                        </a:rPr>
                        <a:t>, for example through supporting the deployment of pension fund capital into local SMEs (with appropriate risk management).</a:t>
                      </a:r>
                    </a:p>
                    <a:p>
                      <a:pPr marL="171450" indent="-171450">
                        <a:buFont typeface="Arial" panose="020B0604020202020204" pitchFamily="34" charset="0"/>
                        <a:buChar char="•"/>
                      </a:pPr>
                      <a:r>
                        <a:rPr lang="en-GB" sz="1000" noProof="0" dirty="0">
                          <a:latin typeface="+mn-lt"/>
                        </a:rPr>
                        <a:t>Commercial advisory support could be provided to </a:t>
                      </a:r>
                      <a:r>
                        <a:rPr lang="en-GB" sz="1000" b="1" noProof="0" dirty="0">
                          <a:latin typeface="+mn-lt"/>
                        </a:rPr>
                        <a:t>help businesses attract new investment </a:t>
                      </a:r>
                      <a:r>
                        <a:rPr lang="en-GB" sz="1000" noProof="0" dirty="0">
                          <a:latin typeface="+mn-lt"/>
                        </a:rPr>
                        <a:t>so that they are better able to scale their activities.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702969677"/>
                  </a:ext>
                </a:extLst>
              </a:tr>
              <a:tr h="221302">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the public sector utility procure capital equipment and services through competitive and transparent mechanisms?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tc>
                <a:tc hMerge="1">
                  <a:txBody>
                    <a:bodyPr/>
                    <a:lstStyle/>
                    <a:p>
                      <a:pPr marL="171450" indent="-171450">
                        <a:buFont typeface="Arial" panose="020B0604020202020204" pitchFamily="34" charset="0"/>
                        <a:buChar char="•"/>
                      </a:pPr>
                      <a:endParaRPr lang="en-GB" sz="900" noProof="0" dirty="0">
                        <a:latin typeface="+mn-lt"/>
                      </a:endParaRPr>
                    </a:p>
                  </a:txBody>
                  <a:tcPr marL="45720" marR="45720"/>
                </a:tc>
                <a:extLst>
                  <a:ext uri="{0D108BD9-81ED-4DB2-BD59-A6C34878D82A}">
                    <a16:rowId xmlns:a16="http://schemas.microsoft.com/office/drawing/2014/main" val="411542036"/>
                  </a:ext>
                </a:extLst>
              </a:tr>
              <a:tr h="221302">
                <a:tc>
                  <a:txBody>
                    <a:bodyPr/>
                    <a:lstStyle/>
                    <a:p>
                      <a:pPr marL="171450" indent="-171450">
                        <a:buFont typeface="Arial" panose="020B0604020202020204" pitchFamily="34" charset="0"/>
                        <a:buChar char="•"/>
                      </a:pPr>
                      <a:r>
                        <a:rPr lang="en-GB" sz="1000" b="0" noProof="0" dirty="0">
                          <a:latin typeface="+mn-lt"/>
                        </a:rPr>
                        <a:t>Are public tenders held for large capital purchases, such as for new power generation equipment or O&amp;M contracts?</a:t>
                      </a:r>
                    </a:p>
                    <a:p>
                      <a:pPr marL="171450" indent="-171450">
                        <a:buFont typeface="Arial" panose="020B0604020202020204" pitchFamily="34" charset="0"/>
                        <a:buChar char="•"/>
                      </a:pPr>
                      <a:r>
                        <a:rPr lang="en-GB" sz="1000" b="0" noProof="0" dirty="0">
                          <a:latin typeface="+mn-lt"/>
                        </a:rPr>
                        <a:t>Are public tenders held where activities are outsourced, or services are procured?</a:t>
                      </a:r>
                    </a:p>
                    <a:p>
                      <a:pPr marL="171450" indent="-171450">
                        <a:buFont typeface="Arial" panose="020B0604020202020204" pitchFamily="34" charset="0"/>
                        <a:buChar char="•"/>
                      </a:pPr>
                      <a:r>
                        <a:rPr lang="en-GB" sz="1000" b="0" noProof="0" dirty="0">
                          <a:latin typeface="+mn-lt"/>
                        </a:rPr>
                        <a:t>Has energy sector infrastructure procurement been restricted to specific countries, for example as part of a broader economy-wide package of interventions (e.g. Belt and Road Initiative).</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incumbent utility should be able to provide an overview of how they procure significant capital and service-based contracts. Ideally any major procurements should also be advertised somewhere clearly in the public domain; for example, on the utility’s website.</a:t>
                      </a:r>
                    </a:p>
                    <a:p>
                      <a:pPr marL="171450" indent="-171450">
                        <a:buFont typeface="Arial" panose="020B0604020202020204" pitchFamily="34" charset="0"/>
                        <a:buChar char="•"/>
                      </a:pPr>
                      <a:r>
                        <a:rPr lang="en-GB" sz="1000" noProof="0" dirty="0">
                          <a:latin typeface="+mn-lt"/>
                        </a:rPr>
                        <a:t>The finance ministry or a PPP unit might also define procurement rules that the utility is required to follow.</a:t>
                      </a:r>
                    </a:p>
                    <a:p>
                      <a:pPr marL="171450" indent="-171450">
                        <a:buFont typeface="Arial" panose="020B0604020202020204" pitchFamily="34" charset="0"/>
                        <a:buChar char="•"/>
                      </a:pPr>
                      <a:r>
                        <a:rPr lang="en-GB" sz="1000" noProof="0" dirty="0">
                          <a:latin typeface="+mn-lt"/>
                        </a:rPr>
                        <a:t>Speaking with major suppliers of plant and services to the utility may highlight any issues or unusual characteristics of the utility’s procurement.</a:t>
                      </a:r>
                    </a:p>
                    <a:p>
                      <a:pPr marL="171450" indent="-171450">
                        <a:buFont typeface="Arial" panose="020B0604020202020204" pitchFamily="34" charset="0"/>
                        <a:buChar char="•"/>
                      </a:pPr>
                      <a:r>
                        <a:rPr lang="en-GB" sz="1000" noProof="0" dirty="0">
                          <a:latin typeface="+mn-lt"/>
                        </a:rPr>
                        <a:t>These discussions may also highlight other barriers to private sector participation; for example, if the utility and/or sector as a whole is not financially viable.</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 most cases, well-designed competitive procurement processes should result in lower costs. If there are no standardised procurement processes, or if contracts have not been awarded in a transparent manner or according to best practice, support could be provided to </a:t>
                      </a:r>
                      <a:r>
                        <a:rPr lang="en-GB" sz="1000" b="1" noProof="0" dirty="0">
                          <a:latin typeface="+mn-lt"/>
                        </a:rPr>
                        <a:t>develop and embed new procurement practices</a:t>
                      </a:r>
                      <a:r>
                        <a:rPr lang="en-GB" sz="1000" noProof="0" dirty="0">
                          <a:latin typeface="+mn-lt"/>
                        </a:rPr>
                        <a:t>.</a:t>
                      </a:r>
                    </a:p>
                    <a:p>
                      <a:pPr marL="171450" indent="-171450">
                        <a:buFont typeface="Arial" panose="020B0604020202020204" pitchFamily="34" charset="0"/>
                        <a:buChar char="•"/>
                      </a:pPr>
                      <a:r>
                        <a:rPr lang="en-GB" sz="1000" noProof="0" dirty="0">
                          <a:latin typeface="+mn-lt"/>
                        </a:rPr>
                        <a:t>In legislation, </a:t>
                      </a:r>
                      <a:r>
                        <a:rPr lang="en-GB" sz="1000" b="1" noProof="0" dirty="0">
                          <a:latin typeface="+mn-lt"/>
                        </a:rPr>
                        <a:t>procurement laws could be considered – </a:t>
                      </a:r>
                      <a:r>
                        <a:rPr lang="en-GB" sz="1000" noProof="0" dirty="0">
                          <a:latin typeface="+mn-lt"/>
                        </a:rPr>
                        <a:t>see next question.</a:t>
                      </a:r>
                    </a:p>
                    <a:p>
                      <a:pPr marL="171450" indent="-171450">
                        <a:buFont typeface="Arial" panose="020B0604020202020204" pitchFamily="34" charset="0"/>
                        <a:buChar char="•"/>
                      </a:pPr>
                      <a:r>
                        <a:rPr lang="en-GB" sz="1000" noProof="0" dirty="0">
                          <a:latin typeface="+mn-lt"/>
                        </a:rPr>
                        <a:t>An understanding of the barriers to private sector participation might also </a:t>
                      </a:r>
                      <a:r>
                        <a:rPr lang="en-GB" sz="1000" b="1" noProof="0" dirty="0">
                          <a:latin typeface="+mn-lt"/>
                        </a:rPr>
                        <a:t>highlight interventions that are required to improve </a:t>
                      </a:r>
                      <a:r>
                        <a:rPr lang="en-GB" sz="1000" b="1" noProof="0" dirty="0">
                          <a:latin typeface="+mn-lt"/>
                          <a:hlinkClick r:id="rId2" action="ppaction://hlinksldjump"/>
                        </a:rPr>
                        <a:t>regulation</a:t>
                      </a:r>
                      <a:r>
                        <a:rPr lang="en-GB" sz="1000" b="1" noProof="0" dirty="0">
                          <a:latin typeface="+mn-lt"/>
                        </a:rPr>
                        <a:t> in the sector</a:t>
                      </a:r>
                      <a:r>
                        <a:rPr lang="en-GB" sz="1000" noProof="0" dirty="0">
                          <a:latin typeface="+mn-lt"/>
                        </a:rPr>
                        <a:t>, or to remove or improve the design of </a:t>
                      </a:r>
                      <a:r>
                        <a:rPr lang="en-GB" sz="1000" noProof="0" dirty="0">
                          <a:latin typeface="+mn-lt"/>
                          <a:hlinkClick r:id="rId3" action="ppaction://hlinksldjump"/>
                        </a:rPr>
                        <a:t>subsidies and cross-subsidies</a:t>
                      </a:r>
                      <a:r>
                        <a:rPr lang="en-GB" sz="1000" noProof="0" dirty="0">
                          <a:latin typeface="+mn-lt"/>
                        </a:rPr>
                        <a:t> to improve the financial viability of key counterparties in the sector.</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7339982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3.1. Procurement (2 of 6)</a:t>
            </a:r>
          </a:p>
        </p:txBody>
      </p:sp>
      <p:pic>
        <p:nvPicPr>
          <p:cNvPr id="30" name="Picture 29">
            <a:extLst>
              <a:ext uri="{FF2B5EF4-FFF2-40B4-BE49-F238E27FC236}">
                <a16:creationId xmlns:a16="http://schemas.microsoft.com/office/drawing/2014/main" id="{3709C264-F4DA-B84A-A8B4-3B47E0A3F7EF}"/>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2C4E4F58-CAE9-3F40-AB62-CFB0653C1BA2}"/>
              </a:ext>
            </a:extLst>
          </p:cNvPr>
          <p:cNvPicPr>
            <a:picLocks noChangeAspect="1"/>
          </p:cNvPicPr>
          <p:nvPr/>
        </p:nvPicPr>
        <p:blipFill>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33" name="Picture 32">
            <a:extLst>
              <a:ext uri="{FF2B5EF4-FFF2-40B4-BE49-F238E27FC236}">
                <a16:creationId xmlns:a16="http://schemas.microsoft.com/office/drawing/2014/main" id="{92AC89E4-4E36-6C42-813D-132BB500C91F}"/>
              </a:ext>
            </a:extLst>
          </p:cNvPr>
          <p:cNvPicPr>
            <a:picLocks noChangeAspect="1"/>
          </p:cNvPicPr>
          <p:nvPr/>
        </p:nvPicPr>
        <p:blipFill>
          <a:blip r:embed="rId8" cstate="screen">
            <a:duotone>
              <a:schemeClr val="accent2">
                <a:shade val="45000"/>
                <a:satMod val="135000"/>
              </a:schemeClr>
              <a:prstClr val="white"/>
            </a:duotone>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00569EB8-E95C-7443-9251-42524F391F34}"/>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428F4CA0-6035-0446-B45E-1E397F9D51FF}"/>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8CC95CB5-9D67-DE4B-BB9D-4774BA8360BE}"/>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6" action="ppaction://hlinksldjump" highlightClick="1"/>
            <a:extLst>
              <a:ext uri="{FF2B5EF4-FFF2-40B4-BE49-F238E27FC236}">
                <a16:creationId xmlns:a16="http://schemas.microsoft.com/office/drawing/2014/main" id="{5538EB87-10AC-D04A-9C86-E43E2680B8A6}"/>
              </a:ext>
            </a:extLst>
          </p:cNvPr>
          <p:cNvSpPr/>
          <p:nvPr/>
        </p:nvSpPr>
        <p:spPr bwMode="ltGray">
          <a:xfrm>
            <a:off x="140242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3.1. Procurement</a:t>
            </a:r>
          </a:p>
        </p:txBody>
      </p:sp>
    </p:spTree>
    <p:extLst>
      <p:ext uri="{BB962C8B-B14F-4D97-AF65-F5344CB8AC3E}">
        <p14:creationId xmlns:p14="http://schemas.microsoft.com/office/powerpoint/2010/main" val="13972438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994683364"/>
              </p:ext>
            </p:extLst>
          </p:nvPr>
        </p:nvGraphicFramePr>
        <p:xfrm>
          <a:off x="450156" y="1620391"/>
          <a:ext cx="9847532" cy="311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Does the country have general procurement laws in place that are supportive of private sector involvement in the economy? </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tc>
                <a:tc hMerge="1">
                  <a:txBody>
                    <a:bodyPr/>
                    <a:lstStyle/>
                    <a:p>
                      <a:pPr marL="171450" indent="-171450">
                        <a:buFont typeface="Arial" panose="020B0604020202020204" pitchFamily="34" charset="0"/>
                        <a:buChar char="•"/>
                      </a:pPr>
                      <a:endParaRPr lang="en-GB" sz="1000" noProof="0" dirty="0">
                        <a:latin typeface="+mn-lt"/>
                      </a:endParaRPr>
                    </a:p>
                  </a:txBody>
                  <a:tcPr marL="45720" marR="45720"/>
                </a:tc>
                <a:extLst>
                  <a:ext uri="{0D108BD9-81ED-4DB2-BD59-A6C34878D82A}">
                    <a16:rowId xmlns:a16="http://schemas.microsoft.com/office/drawing/2014/main" val="3156670968"/>
                  </a:ext>
                </a:extLst>
              </a:tr>
              <a:tr h="161533">
                <a:tc>
                  <a:txBody>
                    <a:bodyPr/>
                    <a:lstStyle/>
                    <a:p>
                      <a:pPr marL="171450" indent="-171450">
                        <a:buFont typeface="Arial" panose="020B0604020202020204" pitchFamily="34" charset="0"/>
                        <a:buChar char="•"/>
                      </a:pPr>
                      <a:r>
                        <a:rPr lang="en-GB" sz="1000" b="0" noProof="0" dirty="0">
                          <a:latin typeface="+mn-lt"/>
                        </a:rPr>
                        <a:t>Are there any obviously barriers to private sector investment or access to international capital markets; for example, capital controls or restrictions on currency convertibility?</a:t>
                      </a:r>
                    </a:p>
                    <a:p>
                      <a:pPr marL="171450" indent="-171450">
                        <a:buFont typeface="Arial" panose="020B0604020202020204" pitchFamily="34" charset="0"/>
                        <a:buChar char="•"/>
                      </a:pPr>
                      <a:r>
                        <a:rPr lang="en-GB" sz="1000" b="0" noProof="0" dirty="0">
                          <a:latin typeface="+mn-lt"/>
                        </a:rPr>
                        <a:t>Is there any specific procurement or PPP legislation in place? If so are there any issues with this legislation?</a:t>
                      </a:r>
                    </a:p>
                    <a:p>
                      <a:pPr marL="171450" indent="-171450">
                        <a:buFont typeface="Arial" panose="020B0604020202020204" pitchFamily="34" charset="0"/>
                        <a:buChar char="•"/>
                      </a:pPr>
                      <a:r>
                        <a:rPr lang="en-GB" sz="1000" b="0" noProof="0" dirty="0">
                          <a:latin typeface="+mn-lt"/>
                        </a:rPr>
                        <a:t>Is the role of each institution with respect to procuring energy infrastructure well defined?</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finance ministry or economy or business ministries (if separate) are likely to be ‘owner’ of any procurement laws. They are also likely to be best placed to provide an overview of what laws are in place.</a:t>
                      </a:r>
                    </a:p>
                    <a:p>
                      <a:pPr marL="171450" indent="-171450">
                        <a:buFont typeface="Arial" panose="020B0604020202020204" pitchFamily="34" charset="0"/>
                        <a:buChar char="•"/>
                      </a:pPr>
                      <a:r>
                        <a:rPr lang="en-GB" sz="1000" noProof="0" dirty="0">
                          <a:latin typeface="+mn-lt"/>
                        </a:rPr>
                        <a:t>If the country has a dedicated PPP unit, they may be best placed to provide information on overarching laws and regulations relating to public procurement.</a:t>
                      </a:r>
                    </a:p>
                    <a:p>
                      <a:pPr marL="171450" indent="-171450">
                        <a:buFont typeface="Arial" panose="020B0604020202020204" pitchFamily="34" charset="0"/>
                        <a:buChar char="•"/>
                      </a:pPr>
                      <a:r>
                        <a:rPr lang="en-GB" sz="1000" noProof="0" dirty="0">
                          <a:latin typeface="+mn-lt"/>
                        </a:rPr>
                        <a:t>Bidders and private sector companies operating in the sector are also likely to be familiar with the legislation in place, and specifically any barriers that have caused problems for them.</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are no procurement laws in place and this has been identified as a barrier to increasing private sector participation, it might be appropriate to </a:t>
                      </a:r>
                      <a:r>
                        <a:rPr lang="en-GB" sz="1000" b="1" noProof="0" dirty="0">
                          <a:latin typeface="+mn-lt"/>
                        </a:rPr>
                        <a:t>provide technical assistance to develop such legislation</a:t>
                      </a:r>
                      <a:r>
                        <a:rPr lang="en-GB" sz="1000" noProof="0" dirty="0">
                          <a:latin typeface="+mn-lt"/>
                        </a:rPr>
                        <a:t>.</a:t>
                      </a:r>
                    </a:p>
                    <a:p>
                      <a:pPr marL="171450" indent="-171450">
                        <a:buFont typeface="Arial" panose="020B0604020202020204" pitchFamily="34" charset="0"/>
                        <a:buChar char="•"/>
                      </a:pPr>
                      <a:r>
                        <a:rPr lang="en-GB" sz="1000" noProof="0" dirty="0">
                          <a:latin typeface="+mn-lt"/>
                        </a:rPr>
                        <a:t>Such legislation might still be appropriate in common law countries if there is a desire to embed procurement policies in legislation.</a:t>
                      </a:r>
                    </a:p>
                    <a:p>
                      <a:pPr marL="171450" indent="-171450">
                        <a:buFont typeface="Arial" panose="020B0604020202020204" pitchFamily="34" charset="0"/>
                        <a:buChar char="•"/>
                      </a:pPr>
                      <a:r>
                        <a:rPr lang="en-GB" sz="1000" noProof="0" dirty="0">
                          <a:latin typeface="+mn-lt"/>
                        </a:rPr>
                        <a:t>If procurement processes do not incorporate characteristics that might be required to unlock certain types of funding, support could be provided to fill these gaps. For example, </a:t>
                      </a:r>
                      <a:r>
                        <a:rPr lang="en-GB" sz="1000" b="1" noProof="0" dirty="0">
                          <a:latin typeface="+mn-lt"/>
                        </a:rPr>
                        <a:t>safeguarding policies might be required to be able to access DFI funding</a:t>
                      </a:r>
                      <a:r>
                        <a:rPr lang="en-GB" sz="1000" noProof="0" dirty="0">
                          <a:latin typeface="+mn-lt"/>
                        </a:rPr>
                        <a:t>.</a:t>
                      </a:r>
                    </a:p>
                    <a:p>
                      <a:pPr marL="171450" indent="-171450">
                        <a:buFont typeface="Arial" panose="020B0604020202020204" pitchFamily="34" charset="0"/>
                        <a:buChar char="•"/>
                      </a:pPr>
                      <a:r>
                        <a:rPr lang="en-GB" sz="1000" noProof="0" dirty="0">
                          <a:solidFill>
                            <a:schemeClr val="tx1"/>
                          </a:solidFill>
                          <a:latin typeface="+mn-lt"/>
                        </a:rPr>
                        <a:t>Where it is not clear which institution is responsible for different parts of the procurement process, support might be provided to </a:t>
                      </a:r>
                      <a:r>
                        <a:rPr lang="en-GB" sz="1000" b="1" noProof="0" dirty="0">
                          <a:solidFill>
                            <a:schemeClr val="tx1"/>
                          </a:solidFill>
                          <a:latin typeface="+mn-lt"/>
                        </a:rPr>
                        <a:t>improve processes </a:t>
                      </a:r>
                      <a:r>
                        <a:rPr lang="en-GB" sz="1000" noProof="0" dirty="0">
                          <a:solidFill>
                            <a:schemeClr val="tx1"/>
                          </a:solidFill>
                          <a:latin typeface="+mn-lt"/>
                        </a:rPr>
                        <a:t>and to train individuals within key institutions so that </a:t>
                      </a:r>
                      <a:r>
                        <a:rPr lang="en-GB" sz="1000" b="1" noProof="0" dirty="0">
                          <a:solidFill>
                            <a:schemeClr val="tx1"/>
                          </a:solidFill>
                          <a:latin typeface="+mn-lt"/>
                        </a:rPr>
                        <a:t>roles and responsibilities </a:t>
                      </a:r>
                      <a:r>
                        <a:rPr lang="en-GB" sz="1000" noProof="0" dirty="0">
                          <a:solidFill>
                            <a:schemeClr val="tx1"/>
                          </a:solidFill>
                          <a:latin typeface="+mn-lt"/>
                        </a:rPr>
                        <a:t>are well understood.</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9507503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3.1. Procurement (3 of 6)</a:t>
            </a:r>
          </a:p>
        </p:txBody>
      </p:sp>
      <p:pic>
        <p:nvPicPr>
          <p:cNvPr id="32" name="Picture 31">
            <a:extLst>
              <a:ext uri="{FF2B5EF4-FFF2-40B4-BE49-F238E27FC236}">
                <a16:creationId xmlns:a16="http://schemas.microsoft.com/office/drawing/2014/main" id="{9E5EB22D-A594-CA47-9BC1-55EDD6EF4AFB}"/>
              </a:ext>
            </a:extLst>
          </p:cNvPr>
          <p:cNvPicPr>
            <a:picLocks noChangeAspect="1"/>
          </p:cNvPicPr>
          <p:nvPr/>
        </p:nvPicPr>
        <p:blipFill>
          <a:blip r:embed="rId2" cstate="screen">
            <a:lum bright="70000" contrast="-70000"/>
            <a:extLst>
              <a:ext uri="{BEBA8EAE-BF5A-486C-A8C5-ECC9F3942E4B}">
                <a14:imgProps xmlns:a14="http://schemas.microsoft.com/office/drawing/2010/main">
                  <a14:imgLayer r:embed="rId3">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2565ED17-A31A-E749-BAA6-FBD8B8948279}"/>
              </a:ext>
            </a:extLst>
          </p:cNvPr>
          <p:cNvPicPr>
            <a:picLocks noChangeAspect="1"/>
          </p:cNvPicPr>
          <p:nvPr/>
        </p:nvPicPr>
        <p:blipFill>
          <a:blip r:embed="rId4" cstate="screen">
            <a:duotone>
              <a:schemeClr val="accent2">
                <a:shade val="45000"/>
                <a:satMod val="135000"/>
              </a:schemeClr>
              <a:prstClr val="white"/>
            </a:duotone>
            <a:extLst>
              <a:ext uri="{BEBA8EAE-BF5A-486C-A8C5-ECC9F3942E4B}">
                <a14:imgProps xmlns:a14="http://schemas.microsoft.com/office/drawing/2010/main">
                  <a14:imgLayer r:embed="rId5">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8FD91483-296A-B643-86C6-1D06DEF2D244}"/>
              </a:ext>
            </a:extLst>
          </p:cNvPr>
          <p:cNvPicPr>
            <a:picLocks noChangeAspect="1"/>
          </p:cNvPicPr>
          <p:nvPr/>
        </p:nvPicPr>
        <p:blipFill>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84C56F22-2DFC-564C-8937-C572C75C57CF}"/>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B2FB7BBA-5AD9-D34F-A468-61657EB005C7}"/>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4844774E-E088-8441-BB51-1280930D267E}"/>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4" action="ppaction://hlinksldjump" highlightClick="1"/>
            <a:extLst>
              <a:ext uri="{FF2B5EF4-FFF2-40B4-BE49-F238E27FC236}">
                <a16:creationId xmlns:a16="http://schemas.microsoft.com/office/drawing/2014/main" id="{5538EB87-10AC-D04A-9C86-E43E2680B8A6}"/>
              </a:ext>
            </a:extLst>
          </p:cNvPr>
          <p:cNvSpPr/>
          <p:nvPr/>
        </p:nvSpPr>
        <p:spPr bwMode="ltGray">
          <a:xfrm>
            <a:off x="140242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3.1. Procurement</a:t>
            </a:r>
          </a:p>
        </p:txBody>
      </p:sp>
    </p:spTree>
    <p:extLst>
      <p:ext uri="{BB962C8B-B14F-4D97-AF65-F5344CB8AC3E}">
        <p14:creationId xmlns:p14="http://schemas.microsoft.com/office/powerpoint/2010/main" val="207799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939202328"/>
              </p:ext>
            </p:extLst>
          </p:nvPr>
        </p:nvGraphicFramePr>
        <p:xfrm>
          <a:off x="450156" y="1620391"/>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an IPP framework in place?</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7112064"/>
                  </a:ext>
                </a:extLst>
              </a:tr>
              <a:tr h="161533">
                <a:tc>
                  <a:txBody>
                    <a:bodyPr/>
                    <a:lstStyle/>
                    <a:p>
                      <a:pPr marL="171450" indent="-171450">
                        <a:buFont typeface="Arial" panose="020B0604020202020204" pitchFamily="34" charset="0"/>
                        <a:buChar char="•"/>
                      </a:pPr>
                      <a:r>
                        <a:rPr lang="en-GB" sz="1000" b="0" noProof="0" dirty="0">
                          <a:latin typeface="+mn-lt"/>
                        </a:rPr>
                        <a:t>Is there a standardised and bankable set of IPP project documents in place, including an acceptable PPA?</a:t>
                      </a:r>
                    </a:p>
                    <a:p>
                      <a:pPr marL="171450" indent="-171450">
                        <a:buFont typeface="Arial" panose="020B0604020202020204" pitchFamily="34" charset="0"/>
                        <a:buChar char="•"/>
                      </a:pPr>
                      <a:r>
                        <a:rPr lang="en-GB" sz="1000" b="0" noProof="0" dirty="0">
                          <a:latin typeface="+mn-lt"/>
                        </a:rPr>
                        <a:t>Is there an established IPP programme in place? How many international investors have IPP investments in the country?</a:t>
                      </a:r>
                    </a:p>
                    <a:p>
                      <a:pPr marL="171450" indent="-171450">
                        <a:buFont typeface="Arial" panose="020B0604020202020204" pitchFamily="34" charset="0"/>
                        <a:buChar char="•"/>
                      </a:pPr>
                      <a:r>
                        <a:rPr lang="en-GB" sz="1000" b="0" noProof="0" dirty="0">
                          <a:latin typeface="+mn-lt"/>
                        </a:rPr>
                        <a:t>Where IPPs are used, </a:t>
                      </a:r>
                      <a:r>
                        <a:rPr lang="en-GB" sz="1000" b="0" baseline="0" noProof="0" dirty="0">
                          <a:latin typeface="+mn-lt"/>
                        </a:rPr>
                        <a:t>i</a:t>
                      </a:r>
                      <a:r>
                        <a:rPr lang="en-GB" sz="1000" b="0" noProof="0" dirty="0">
                          <a:latin typeface="+mn-lt"/>
                        </a:rPr>
                        <a:t>s procurement of IPPs competitive and are procurement decisions made according to open and transparent criteria?</a:t>
                      </a:r>
                    </a:p>
                    <a:p>
                      <a:pPr marL="171450" indent="-171450">
                        <a:buFont typeface="Arial" panose="020B0604020202020204" pitchFamily="34" charset="0"/>
                        <a:buChar char="•"/>
                      </a:pPr>
                      <a:r>
                        <a:rPr lang="en-GB" sz="1000" b="0" noProof="0" dirty="0">
                          <a:latin typeface="+mn-lt"/>
                        </a:rPr>
                        <a:t>Is there clear signalling to the market as to when further IPPs are likely to be procured, and what technologies are likely to be procured?</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are IPPs in the country, the organisation responsible for procuring them is likely to be the best source of information. This might be the utility, the ministry responsible for energy, or some other organisation set up specifically to manage this role.</a:t>
                      </a:r>
                    </a:p>
                    <a:p>
                      <a:pPr marL="171450" indent="-171450">
                        <a:buFont typeface="Arial" panose="020B0604020202020204" pitchFamily="34" charset="0"/>
                        <a:buChar char="•"/>
                      </a:pPr>
                      <a:r>
                        <a:rPr lang="en-GB" sz="1000" noProof="0" dirty="0">
                          <a:latin typeface="+mn-lt"/>
                        </a:rPr>
                        <a:t>The regulator might also have an important role in overseeing the procurement of IPPs. Sometimes the regulator might publish key template contracts (such as PPAs) on their website.</a:t>
                      </a:r>
                    </a:p>
                    <a:p>
                      <a:pPr marL="171450" indent="-171450">
                        <a:buFont typeface="Arial" panose="020B0604020202020204" pitchFamily="34" charset="0"/>
                        <a:buChar char="•"/>
                      </a:pPr>
                      <a:r>
                        <a:rPr lang="en-GB" sz="1000" noProof="0" dirty="0">
                          <a:latin typeface="+mn-lt"/>
                        </a:rPr>
                        <a:t>Conversations with companies that have contracted as an IPP or have bid for IPPs in the country may highlight any issues with the IPP framework.</a:t>
                      </a:r>
                    </a:p>
                    <a:p>
                      <a:pPr marL="171450" indent="-171450">
                        <a:buFont typeface="Arial" panose="020B0604020202020204" pitchFamily="34" charset="0"/>
                        <a:buChar char="•"/>
                      </a:pPr>
                      <a:r>
                        <a:rPr lang="en-GB" sz="1000" noProof="0" dirty="0">
                          <a:latin typeface="+mn-lt"/>
                        </a:rPr>
                        <a:t>Any published system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noProof="0" dirty="0">
                          <a:solidFill>
                            <a:srgbClr val="FF0000"/>
                          </a:solidFill>
                          <a:latin typeface="+mn-lt"/>
                        </a:rPr>
                        <a:t> </a:t>
                      </a:r>
                      <a:r>
                        <a:rPr lang="en-GB" sz="1000" noProof="0" dirty="0">
                          <a:latin typeface="+mn-lt"/>
                        </a:rPr>
                        <a:t>documents should provide an indication of what generation capacity might be procured over the coming years. This clear signalling to the market should increase participation in tenders and thereby increase price competition.</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Using the private sector in power generation can be beneficial if, for example, the public sector does not have the capital available to invest in new generation capacity, or if the public sector utility’s performance is poor. If there is not yet a clearly defined IPP framework in place, technical assistance could be provided to </a:t>
                      </a:r>
                      <a:r>
                        <a:rPr lang="en-GB" sz="1000" b="1" noProof="0" dirty="0">
                          <a:latin typeface="+mn-lt"/>
                        </a:rPr>
                        <a:t>prepare key project agreements, such as PPAs,</a:t>
                      </a:r>
                      <a:r>
                        <a:rPr lang="en-GB" sz="1000" noProof="0" dirty="0">
                          <a:latin typeface="+mn-lt"/>
                        </a:rPr>
                        <a:t> for an IPP programme.</a:t>
                      </a:r>
                    </a:p>
                    <a:p>
                      <a:pPr marL="171450" indent="-171450">
                        <a:buFont typeface="Arial" panose="020B0604020202020204" pitchFamily="34" charset="0"/>
                        <a:buChar char="•"/>
                      </a:pPr>
                      <a:r>
                        <a:rPr lang="en-GB" sz="1000" noProof="0" dirty="0">
                          <a:latin typeface="+mn-lt"/>
                        </a:rPr>
                        <a:t>If an IPP framework is in place but has only previously been used to procure a limited set of technologies, support could be provided to </a:t>
                      </a:r>
                      <a:r>
                        <a:rPr lang="en-GB" sz="1000" b="1" noProof="0" dirty="0">
                          <a:latin typeface="+mn-lt"/>
                        </a:rPr>
                        <a:t>adapt project agreements and selection criteria for new technologies</a:t>
                      </a:r>
                      <a:r>
                        <a:rPr lang="en-GB" sz="1000" noProof="0" dirty="0">
                          <a:latin typeface="+mn-lt"/>
                        </a:rPr>
                        <a:t>, for example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noProof="0" dirty="0">
                          <a:latin typeface="+mn-lt"/>
                        </a:rPr>
                        <a:t>.</a:t>
                      </a:r>
                    </a:p>
                    <a:p>
                      <a:pPr marL="171450" indent="-171450">
                        <a:buFont typeface="Arial" panose="020B0604020202020204" pitchFamily="34" charset="0"/>
                        <a:buChar char="•"/>
                      </a:pPr>
                      <a:r>
                        <a:rPr lang="en-GB" sz="1000" noProof="0" dirty="0">
                          <a:latin typeface="+mn-lt"/>
                        </a:rPr>
                        <a:t>Similarly, support could be provided to </a:t>
                      </a:r>
                      <a:r>
                        <a:rPr lang="en-GB" sz="1000" b="1" noProof="0" dirty="0">
                          <a:latin typeface="+mn-lt"/>
                        </a:rPr>
                        <a:t>define the procurement process and the selection criteria </a:t>
                      </a:r>
                      <a:r>
                        <a:rPr lang="en-GB" sz="1000" noProof="0" dirty="0">
                          <a:latin typeface="+mn-lt"/>
                        </a:rPr>
                        <a:t>that would be used.</a:t>
                      </a:r>
                    </a:p>
                    <a:p>
                      <a:pPr marL="171450" indent="-171450">
                        <a:buFont typeface="Arial" panose="020B0604020202020204" pitchFamily="34" charset="0"/>
                        <a:buChar char="•"/>
                      </a:pPr>
                      <a:r>
                        <a:rPr lang="en-GB" sz="1000" noProof="0" dirty="0">
                          <a:latin typeface="+mn-lt"/>
                        </a:rPr>
                        <a:t>If specific issues are highlighted by companies that have participated in IPP procurements in the past, support could be provided to address these issues.</a:t>
                      </a:r>
                    </a:p>
                    <a:p>
                      <a:pPr marL="171450" indent="-171450">
                        <a:buFont typeface="Arial" panose="020B0604020202020204" pitchFamily="34" charset="0"/>
                        <a:buChar char="•"/>
                      </a:pPr>
                      <a:r>
                        <a:rPr lang="en-GB" sz="1000" noProof="0" dirty="0">
                          <a:latin typeface="+mn-lt"/>
                        </a:rPr>
                        <a:t>If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planning and forecasting</a:t>
                      </a:r>
                      <a:r>
                        <a:rPr lang="en-GB" sz="1000" noProof="0" dirty="0">
                          <a:solidFill>
                            <a:srgbClr val="FF0000"/>
                          </a:solidFill>
                          <a:latin typeface="+mn-lt"/>
                        </a:rPr>
                        <a:t> </a:t>
                      </a:r>
                      <a:r>
                        <a:rPr lang="en-GB" sz="1000" noProof="0" dirty="0">
                          <a:latin typeface="+mn-lt"/>
                        </a:rPr>
                        <a:t>is not consistent with IPP procurement plans, support could be provided both to </a:t>
                      </a:r>
                      <a:r>
                        <a:rPr lang="en-GB" sz="1000" b="1" noProof="0" dirty="0">
                          <a:latin typeface="+mn-lt"/>
                        </a:rPr>
                        <a:t>revise the sector plan </a:t>
                      </a:r>
                      <a:r>
                        <a:rPr lang="en-GB" sz="1000" noProof="0" dirty="0">
                          <a:latin typeface="+mn-lt"/>
                        </a:rPr>
                        <a:t>and to </a:t>
                      </a:r>
                      <a:r>
                        <a:rPr lang="en-GB" sz="1000" b="1" noProof="0" dirty="0">
                          <a:latin typeface="+mn-lt"/>
                        </a:rPr>
                        <a:t>ensure processes are in place to maintain consistency </a:t>
                      </a:r>
                      <a:r>
                        <a:rPr lang="en-GB" sz="1000" noProof="0" dirty="0">
                          <a:latin typeface="+mn-lt"/>
                        </a:rPr>
                        <a:t>in future.</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976401350"/>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Has any legacy energy infrastructure been privatised?</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59825403"/>
                  </a:ext>
                </a:extLst>
              </a:tr>
              <a:tr h="161533">
                <a:tc>
                  <a:txBody>
                    <a:bodyPr/>
                    <a:lstStyle/>
                    <a:p>
                      <a:pPr marL="171450" indent="-171450">
                        <a:buFont typeface="Arial" panose="020B0604020202020204" pitchFamily="34" charset="0"/>
                        <a:buChar char="•"/>
                      </a:pPr>
                      <a:r>
                        <a:rPr lang="en-GB" sz="1000" b="0" noProof="0" dirty="0">
                          <a:latin typeface="+mn-lt"/>
                        </a:rPr>
                        <a:t>Are there existing </a:t>
                      </a:r>
                      <a:r>
                        <a:rPr lang="en-GB" sz="1000" b="0" noProof="0" dirty="0">
                          <a:solidFill>
                            <a:srgbClr val="FF0000"/>
                          </a:solidFill>
                          <a:latin typeface="+mn-lt"/>
                          <a:hlinkClick r:id="rId4" action="ppaction://hlinksldjump"/>
                        </a:rPr>
                        <a:t>non-renewable power generators</a:t>
                      </a:r>
                      <a:r>
                        <a:rPr lang="en-GB" sz="1000" b="0" noProof="0" dirty="0">
                          <a:solidFill>
                            <a:srgbClr val="FF0000"/>
                          </a:solidFill>
                          <a:latin typeface="+mn-lt"/>
                        </a:rPr>
                        <a:t> </a:t>
                      </a:r>
                      <a:r>
                        <a:rPr lang="en-GB" sz="1000" b="0" noProof="0" dirty="0">
                          <a:solidFill>
                            <a:schemeClr val="tx1"/>
                          </a:solidFill>
                          <a:latin typeface="+mn-lt"/>
                        </a:rPr>
                        <a:t>or other infrastructure such as </a:t>
                      </a:r>
                      <a:r>
                        <a:rPr lang="en-GB" sz="1000" b="0" noProof="0" dirty="0">
                          <a:solidFill>
                            <a:schemeClr val="tx1"/>
                          </a:solidFill>
                          <a:latin typeface="+mn-lt"/>
                          <a:hlinkClick r:id="rId5" action="ppaction://hlinksldjump"/>
                        </a:rPr>
                        <a:t>district heating</a:t>
                      </a:r>
                      <a:r>
                        <a:rPr lang="en-GB" sz="1000" b="0" noProof="0" dirty="0">
                          <a:solidFill>
                            <a:schemeClr val="tx1"/>
                          </a:solidFill>
                          <a:latin typeface="+mn-lt"/>
                        </a:rPr>
                        <a:t> infrastructure that is </a:t>
                      </a:r>
                      <a:r>
                        <a:rPr lang="en-GB" sz="1000" b="0" noProof="0" dirty="0">
                          <a:latin typeface="+mn-lt"/>
                        </a:rPr>
                        <a:t>in need of a significant overhaul?</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incumbent utility and/or regulator might be a source of information regarding the performance of existing generators.</a:t>
                      </a:r>
                    </a:p>
                    <a:p>
                      <a:pPr marL="171450" indent="-171450">
                        <a:buFont typeface="Arial" panose="020B0604020202020204" pitchFamily="34" charset="0"/>
                        <a:buChar char="•"/>
                      </a:pPr>
                      <a:r>
                        <a:rPr lang="en-GB" sz="1000" noProof="0" dirty="0">
                          <a:latin typeface="+mn-lt"/>
                        </a:rPr>
                        <a:t>If any privatisation transactions have taken place, the new owners of the privatised infrastructure may also be able to provide input on what worked well and what worked less well for those transactions.</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is infrastructure that is under-performing and in need of an overhaul, but where capital requirements are preventing that refurbishment from taking place, privatisation of that infrastructure might be an option. </a:t>
                      </a:r>
                      <a:r>
                        <a:rPr lang="en-GB" sz="1000" b="1" noProof="0" dirty="0">
                          <a:latin typeface="+mn-lt"/>
                        </a:rPr>
                        <a:t>Transaction advisory support </a:t>
                      </a:r>
                      <a:r>
                        <a:rPr lang="en-GB" sz="1000" noProof="0" dirty="0">
                          <a:latin typeface="+mn-lt"/>
                        </a:rPr>
                        <a:t>could be provided to help with structuring the deal to get best value for money for end consumers.</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8320574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3.1. Procurement (4 of 6)</a:t>
            </a:r>
          </a:p>
        </p:txBody>
      </p:sp>
      <p:pic>
        <p:nvPicPr>
          <p:cNvPr id="32" name="Picture 31">
            <a:extLst>
              <a:ext uri="{FF2B5EF4-FFF2-40B4-BE49-F238E27FC236}">
                <a16:creationId xmlns:a16="http://schemas.microsoft.com/office/drawing/2014/main" id="{9E5EB22D-A594-CA47-9BC1-55EDD6EF4AFB}"/>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2565ED17-A31A-E749-BAA6-FBD8B8948279}"/>
              </a:ext>
            </a:extLst>
          </p:cNvPr>
          <p:cNvPicPr>
            <a:picLocks noChangeAspect="1"/>
          </p:cNvPicPr>
          <p:nvPr/>
        </p:nvPicPr>
        <p:blipFill>
          <a:blip r:embed="rId8" cstate="screen">
            <a:duotone>
              <a:schemeClr val="accent2">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8FD91483-296A-B643-86C6-1D06DEF2D244}"/>
              </a:ext>
            </a:extLst>
          </p:cNvPr>
          <p:cNvPicPr>
            <a:picLocks noChangeAspect="1"/>
          </p:cNvPicPr>
          <p:nvPr/>
        </p:nvPicPr>
        <p:blipFill>
          <a:blip r:embed="rId10" cstate="screen">
            <a:duotone>
              <a:schemeClr val="accent2">
                <a:shade val="45000"/>
                <a:satMod val="135000"/>
              </a:schemeClr>
              <a:prstClr val="white"/>
            </a:duotone>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84C56F22-2DFC-564C-8937-C572C75C57CF}"/>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B2FB7BBA-5AD9-D34F-A468-61657EB005C7}"/>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4844774E-E088-8441-BB51-1280930D267E}"/>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8" action="ppaction://hlinksldjump" highlightClick="1"/>
            <a:extLst>
              <a:ext uri="{FF2B5EF4-FFF2-40B4-BE49-F238E27FC236}">
                <a16:creationId xmlns:a16="http://schemas.microsoft.com/office/drawing/2014/main" id="{5538EB87-10AC-D04A-9C86-E43E2680B8A6}"/>
              </a:ext>
            </a:extLst>
          </p:cNvPr>
          <p:cNvSpPr/>
          <p:nvPr/>
        </p:nvSpPr>
        <p:spPr bwMode="ltGray">
          <a:xfrm>
            <a:off x="140242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3.1. Procurement</a:t>
            </a:r>
          </a:p>
        </p:txBody>
      </p:sp>
    </p:spTree>
    <p:extLst>
      <p:ext uri="{BB962C8B-B14F-4D97-AF65-F5344CB8AC3E}">
        <p14:creationId xmlns:p14="http://schemas.microsoft.com/office/powerpoint/2010/main" val="11269483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287217828"/>
              </p:ext>
            </p:extLst>
          </p:nvPr>
        </p:nvGraphicFramePr>
        <p:xfrm>
          <a:off x="450156" y="1620391"/>
          <a:ext cx="9847532" cy="4026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Has any energy network infrastructure been subject to privatisation or a concession?</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13380743"/>
                  </a:ext>
                </a:extLst>
              </a:tr>
              <a:tr h="161533">
                <a:tc>
                  <a:txBody>
                    <a:bodyPr/>
                    <a:lstStyle/>
                    <a:p>
                      <a:pPr marL="171450" indent="-171450">
                        <a:buFont typeface="Arial" panose="020B0604020202020204" pitchFamily="34" charset="0"/>
                        <a:buChar char="•"/>
                      </a:pPr>
                      <a:r>
                        <a:rPr lang="en-GB" sz="1000" b="0" noProof="0" dirty="0">
                          <a:latin typeface="+mn-lt"/>
                        </a:rPr>
                        <a:t>Have any network companies been fully privatised? This is mostly likely to be the case for electricity networks but could also apply to other network infrastructure, such as heat distribution networks.</a:t>
                      </a:r>
                    </a:p>
                    <a:p>
                      <a:pPr marL="171450" indent="-171450">
                        <a:buFont typeface="Arial" panose="020B0604020202020204" pitchFamily="34" charset="0"/>
                        <a:buChar char="•"/>
                      </a:pPr>
                      <a:r>
                        <a:rPr lang="en-GB" sz="1000" b="0" noProof="0" dirty="0">
                          <a:latin typeface="+mn-lt"/>
                        </a:rPr>
                        <a:t>Is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b="0" noProof="0" dirty="0">
                          <a:solidFill>
                            <a:srgbClr val="FF0000"/>
                          </a:solidFill>
                          <a:latin typeface="+mn-lt"/>
                        </a:rPr>
                        <a:t> </a:t>
                      </a:r>
                      <a:r>
                        <a:rPr lang="en-GB" sz="1000" b="0" noProof="0" dirty="0">
                          <a:latin typeface="+mn-lt"/>
                        </a:rPr>
                        <a:t>performing well, or are there major performance issues that need to be tackled?</a:t>
                      </a:r>
                    </a:p>
                    <a:p>
                      <a:pPr marL="171450" indent="-171450">
                        <a:buFont typeface="Arial" panose="020B0604020202020204" pitchFamily="34" charset="0"/>
                        <a:buChar char="•"/>
                      </a:pPr>
                      <a:r>
                        <a:rPr lang="en-GB" sz="1000" b="0" noProof="0" dirty="0">
                          <a:latin typeface="+mn-lt"/>
                        </a:rPr>
                        <a:t>Have individual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b="0" noProof="0" dirty="0">
                          <a:solidFill>
                            <a:srgbClr val="FF0000"/>
                          </a:solidFill>
                          <a:latin typeface="+mn-lt"/>
                        </a:rPr>
                        <a:t> </a:t>
                      </a:r>
                      <a:r>
                        <a:rPr lang="en-GB" sz="1000" b="0" noProof="0" dirty="0">
                          <a:latin typeface="+mn-lt"/>
                        </a:rPr>
                        <a:t>projects been outsourced to the private sector (e.g. through Independent Transmission Projects, or ITPs)?</a:t>
                      </a:r>
                    </a:p>
                    <a:p>
                      <a:pPr marL="171450" indent="-171450">
                        <a:buFont typeface="Arial" panose="020B0604020202020204" pitchFamily="34" charset="0"/>
                        <a:buChar char="•"/>
                      </a:pPr>
                      <a:r>
                        <a:rPr lang="en-GB" sz="1000" b="0" noProof="0" dirty="0">
                          <a:latin typeface="+mn-lt"/>
                        </a:rPr>
                        <a:t>Have concessions been used to privatise operations across all or part of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b="0" noProof="0" dirty="0">
                          <a:latin typeface="+mn-lt"/>
                        </a:rPr>
                        <a:t>?</a:t>
                      </a:r>
                    </a:p>
                    <a:p>
                      <a:pPr marL="171450" indent="-171450">
                        <a:buFont typeface="Arial" panose="020B0604020202020204" pitchFamily="34" charset="0"/>
                        <a:buChar char="•"/>
                      </a:pPr>
                      <a:r>
                        <a:rPr lang="en-GB" sz="1000" b="0" noProof="0" dirty="0">
                          <a:latin typeface="+mn-lt"/>
                        </a:rPr>
                        <a:t>Have performance contracts or other PPP instruments been used to increase private sector participation in the management of the network?</a:t>
                      </a:r>
                    </a:p>
                    <a:p>
                      <a:pPr marL="171450" indent="-171450">
                        <a:buFont typeface="Arial" panose="020B0604020202020204" pitchFamily="34" charset="0"/>
                        <a:buChar char="•"/>
                      </a:pPr>
                      <a:r>
                        <a:rPr lang="en-GB" sz="1000" b="0" noProof="0" dirty="0">
                          <a:latin typeface="+mn-lt"/>
                        </a:rPr>
                        <a:t>Where private sector participation has been used have there been any major issues with these processes?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activities of privately run network companies are likely to be subject to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regulation</a:t>
                      </a:r>
                      <a:r>
                        <a:rPr lang="en-GB" sz="1000" noProof="0" dirty="0">
                          <a:latin typeface="+mn-lt"/>
                        </a:rPr>
                        <a:t>, so the regulator is likely to be a good source of information on privately owned and/or operated network companies or projects.</a:t>
                      </a:r>
                    </a:p>
                    <a:p>
                      <a:pPr marL="171450" indent="-171450">
                        <a:buFont typeface="Arial" panose="020B0604020202020204" pitchFamily="34" charset="0"/>
                        <a:buChar char="•"/>
                      </a:pPr>
                      <a:r>
                        <a:rPr lang="en-GB" sz="1000" noProof="0" dirty="0">
                          <a:latin typeface="+mn-lt"/>
                        </a:rPr>
                        <a:t>Concessions and privatised companies might be required to report key performance metrics (both technical and financial) to the regulatory on a regular basis. If these reports can be made available they could provide useful insight on the performance of the private sector’s involvement.</a:t>
                      </a:r>
                    </a:p>
                    <a:p>
                      <a:pPr marL="171450" indent="-171450">
                        <a:buFont typeface="Arial" panose="020B0604020202020204" pitchFamily="34" charset="0"/>
                        <a:buChar char="•"/>
                      </a:pPr>
                      <a:r>
                        <a:rPr lang="en-GB" sz="1000" noProof="0" dirty="0">
                          <a:latin typeface="+mn-lt"/>
                        </a:rPr>
                        <a:t>Speaking to private sector owners and/or operators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noProof="0" dirty="0">
                          <a:latin typeface="+mn-lt"/>
                        </a:rPr>
                        <a:t>, as well as companies that unsuccessfully bid for these roles, will also help to highlight any issues with the tender process or the key commercial agreements put in place as part of the privatisation.</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there are performance issues with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noProof="0" dirty="0">
                          <a:solidFill>
                            <a:srgbClr val="FF0000"/>
                          </a:solidFill>
                          <a:latin typeface="+mn-lt"/>
                        </a:rPr>
                        <a:t> </a:t>
                      </a:r>
                      <a:r>
                        <a:rPr lang="en-GB" sz="1000" noProof="0" dirty="0">
                          <a:latin typeface="+mn-lt"/>
                        </a:rPr>
                        <a:t>and the network remains within the scope of a state-owned utility, technical assistance could be provided to help </a:t>
                      </a:r>
                      <a:r>
                        <a:rPr lang="en-GB" sz="1000" b="1" noProof="0" dirty="0">
                          <a:latin typeface="+mn-lt"/>
                        </a:rPr>
                        <a:t>evaluate and make recommendations on the potential for different private sector participation models </a:t>
                      </a:r>
                      <a:r>
                        <a:rPr lang="en-GB" sz="1000" noProof="0" dirty="0">
                          <a:latin typeface="+mn-lt"/>
                        </a:rPr>
                        <a:t>if this could help to improve performance.</a:t>
                      </a:r>
                    </a:p>
                    <a:p>
                      <a:pPr marL="171450" indent="-171450">
                        <a:buFont typeface="Arial" panose="020B0604020202020204" pitchFamily="34" charset="0"/>
                        <a:buChar char="•"/>
                      </a:pPr>
                      <a:r>
                        <a:rPr lang="en-GB" sz="1000" noProof="0" dirty="0">
                          <a:latin typeface="+mn-lt"/>
                        </a:rPr>
                        <a:t>Where a decision is made to use the private sector to own and/or operate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noProof="0" dirty="0">
                          <a:latin typeface="+mn-lt"/>
                        </a:rPr>
                        <a:t>, transaction advisory support could be provided to both </a:t>
                      </a:r>
                      <a:r>
                        <a:rPr lang="en-GB" sz="1000" b="1" noProof="0" dirty="0">
                          <a:latin typeface="+mn-lt"/>
                        </a:rPr>
                        <a:t>define the commercial structure and key project agreements </a:t>
                      </a:r>
                      <a:r>
                        <a:rPr lang="en-GB" sz="1000" noProof="0" dirty="0">
                          <a:latin typeface="+mn-lt"/>
                        </a:rPr>
                        <a:t>for the transaction, and to define the procurement process through which a private sector partner will be selected.</a:t>
                      </a:r>
                    </a:p>
                    <a:p>
                      <a:pPr marL="171450" indent="-171450">
                        <a:buFont typeface="Arial" panose="020B0604020202020204" pitchFamily="34" charset="0"/>
                        <a:buChar char="•"/>
                      </a:pPr>
                      <a:r>
                        <a:rPr lang="en-GB" sz="1000" noProof="0" dirty="0">
                          <a:latin typeface="+mn-lt"/>
                        </a:rPr>
                        <a:t>If there have been issues with previous procurements (either performance issues, or issues with the transaction process), analysis could be performed to understand the root cause of these issues. Depending on the nature of the transaction and the issue, it might be possible for </a:t>
                      </a:r>
                      <a:r>
                        <a:rPr lang="en-GB" sz="1000" b="1" noProof="0" dirty="0">
                          <a:latin typeface="+mn-lt"/>
                        </a:rPr>
                        <a:t>amend commercial terms </a:t>
                      </a:r>
                      <a:r>
                        <a:rPr lang="en-GB" sz="1000" noProof="0" dirty="0">
                          <a:latin typeface="+mn-lt"/>
                        </a:rPr>
                        <a:t>(e.g. when a concession next comes up for renewal) or recommend alternative interventions to address the issue.</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4414609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3.1. Procurement (5 of 6)</a:t>
            </a:r>
          </a:p>
        </p:txBody>
      </p:sp>
      <p:pic>
        <p:nvPicPr>
          <p:cNvPr id="31" name="Picture 30">
            <a:extLst>
              <a:ext uri="{FF2B5EF4-FFF2-40B4-BE49-F238E27FC236}">
                <a16:creationId xmlns:a16="http://schemas.microsoft.com/office/drawing/2014/main" id="{D8A28D8F-F9E3-D246-B7C8-A6F99C16425C}"/>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9B160A9D-D407-1040-8C68-5B8CC1E0E0D6}"/>
              </a:ext>
            </a:extLst>
          </p:cNvPr>
          <p:cNvPicPr>
            <a:picLocks noChangeAspect="1"/>
          </p:cNvPicPr>
          <p:nvPr/>
        </p:nvPicPr>
        <p:blipFill>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EBD48D85-3095-FB48-AFE4-B923EA165DAE}"/>
              </a:ext>
            </a:extLst>
          </p:cNvPr>
          <p:cNvPicPr>
            <a:picLocks noChangeAspect="1"/>
          </p:cNvPicPr>
          <p:nvPr/>
        </p:nvPicPr>
        <p:blipFill>
          <a:blip r:embed="rId8" cstate="screen">
            <a:duotone>
              <a:schemeClr val="accent2">
                <a:shade val="45000"/>
                <a:satMod val="135000"/>
              </a:schemeClr>
              <a:prstClr val="white"/>
            </a:duotone>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EE40CBA8-860C-A144-B77B-F1E371A46343}"/>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53363A58-D340-4F4D-8397-79507F9B3420}"/>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197F2DFB-C65E-1D44-A96D-884B017570EF}"/>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6" action="ppaction://hlinksldjump" highlightClick="1"/>
            <a:extLst>
              <a:ext uri="{FF2B5EF4-FFF2-40B4-BE49-F238E27FC236}">
                <a16:creationId xmlns:a16="http://schemas.microsoft.com/office/drawing/2014/main" id="{5538EB87-10AC-D04A-9C86-E43E2680B8A6}"/>
              </a:ext>
            </a:extLst>
          </p:cNvPr>
          <p:cNvSpPr/>
          <p:nvPr/>
        </p:nvSpPr>
        <p:spPr bwMode="ltGray">
          <a:xfrm>
            <a:off x="140242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3.1. Procurement</a:t>
            </a:r>
          </a:p>
        </p:txBody>
      </p:sp>
    </p:spTree>
    <p:extLst>
      <p:ext uri="{BB962C8B-B14F-4D97-AF65-F5344CB8AC3E}">
        <p14:creationId xmlns:p14="http://schemas.microsoft.com/office/powerpoint/2010/main" val="33561877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496860478"/>
              </p:ext>
            </p:extLst>
          </p:nvPr>
        </p:nvGraphicFramePr>
        <p:xfrm>
          <a:off x="455680" y="1620391"/>
          <a:ext cx="9842006" cy="5389200"/>
        </p:xfrm>
        <a:graphic>
          <a:graphicData uri="http://schemas.openxmlformats.org/drawingml/2006/table">
            <a:tbl>
              <a:tblPr firstRow="1" bandRow="1">
                <a:tableStyleId>{69D073F8-1565-44D7-B386-08B59EADF2EE}</a:tableStyleId>
              </a:tblPr>
              <a:tblGrid>
                <a:gridCol w="2993766">
                  <a:extLst>
                    <a:ext uri="{9D8B030D-6E8A-4147-A177-3AD203B41FA5}">
                      <a16:colId xmlns:a16="http://schemas.microsoft.com/office/drawing/2014/main" val="1185580737"/>
                    </a:ext>
                  </a:extLst>
                </a:gridCol>
                <a:gridCol w="3480253">
                  <a:extLst>
                    <a:ext uri="{9D8B030D-6E8A-4147-A177-3AD203B41FA5}">
                      <a16:colId xmlns:a16="http://schemas.microsoft.com/office/drawing/2014/main" val="3218333923"/>
                    </a:ext>
                  </a:extLst>
                </a:gridCol>
                <a:gridCol w="3367987">
                  <a:extLst>
                    <a:ext uri="{9D8B030D-6E8A-4147-A177-3AD203B41FA5}">
                      <a16:colId xmlns:a16="http://schemas.microsoft.com/office/drawing/2014/main" val="3673603649"/>
                    </a:ext>
                  </a:extLst>
                </a:gridCol>
              </a:tblGrid>
              <a:tr h="0">
                <a:tc>
                  <a:txBody>
                    <a:bodyPr/>
                    <a:lstStyle/>
                    <a:p>
                      <a:pPr marL="0" algn="l" defTabSz="1018705" rtl="0" eaLnBrk="1" latinLnBrk="0" hangingPunct="1"/>
                      <a:r>
                        <a:rPr lang="en-GB" sz="1000" b="1" kern="1200" noProof="0" dirty="0">
                          <a:solidFill>
                            <a:schemeClr val="bg1"/>
                          </a:solidFill>
                          <a:latin typeface="+mn-lt"/>
                          <a:ea typeface="+mj-ea"/>
                          <a:cs typeface="+mj-cs"/>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l" defTabSz="1018705" rtl="0" eaLnBrk="1" latinLnBrk="0" hangingPunct="1"/>
                      <a:r>
                        <a:rPr lang="en-GB" sz="1000" b="1" kern="1200" noProof="0" dirty="0">
                          <a:solidFill>
                            <a:schemeClr val="bg1"/>
                          </a:solidFill>
                          <a:latin typeface="+mn-lt"/>
                          <a:ea typeface="+mj-ea"/>
                          <a:cs typeface="+mj-cs"/>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l" defTabSz="1018705" rtl="0" eaLnBrk="1" latinLnBrk="0" hangingPunct="1"/>
                      <a:r>
                        <a:rPr lang="en-GB" sz="1000" b="1" kern="1200" noProof="0" dirty="0">
                          <a:solidFill>
                            <a:schemeClr val="bg1"/>
                          </a:solidFill>
                          <a:latin typeface="+mn-lt"/>
                          <a:ea typeface="+mj-ea"/>
                          <a:cs typeface="+mj-cs"/>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20611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Have any concessions or similar models been adopted for decentralised energy solutions, such as off-grid investments?</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70149583"/>
                  </a:ext>
                </a:extLst>
              </a:tr>
              <a:tr h="2503831">
                <a:tc>
                  <a:txBody>
                    <a:bodyPr/>
                    <a:lstStyle/>
                    <a:p>
                      <a:pPr marL="171450" indent="-171450">
                        <a:buFont typeface="Arial" panose="020B0604020202020204" pitchFamily="34" charset="0"/>
                        <a:buChar char="•"/>
                      </a:pPr>
                      <a:r>
                        <a:rPr lang="en-GB" sz="1000" b="0" noProof="0" dirty="0">
                          <a:latin typeface="+mn-lt"/>
                        </a:rPr>
                        <a:t>Have off-grid electricity access activities been entirely driven by the private sector, or have there been any public sector procurements for these services?</a:t>
                      </a:r>
                    </a:p>
                    <a:p>
                      <a:pPr marL="171450" indent="-171450">
                        <a:buFont typeface="Arial" panose="020B0604020202020204" pitchFamily="34" charset="0"/>
                        <a:buChar char="•"/>
                      </a:pPr>
                      <a:r>
                        <a:rPr lang="en-GB" sz="1000" b="0" noProof="0" dirty="0">
                          <a:latin typeface="+mn-lt"/>
                        </a:rPr>
                        <a:t>Are private sector companies alone likely to deliver universal electricity access?</a:t>
                      </a:r>
                    </a:p>
                    <a:p>
                      <a:pPr marL="171450" indent="-171450">
                        <a:buFont typeface="Arial" panose="020B0604020202020204" pitchFamily="34" charset="0"/>
                        <a:buChar char="•"/>
                      </a:pPr>
                      <a:r>
                        <a:rPr lang="en-GB" sz="1000" b="0" noProof="0" dirty="0">
                          <a:latin typeface="+mn-lt"/>
                        </a:rPr>
                        <a:t>Have any public sector interventions, for example concessions for </a:t>
                      </a:r>
                      <a:r>
                        <a:rPr lang="en-GB" sz="1000" b="0" noProof="0" dirty="0">
                          <a:solidFill>
                            <a:srgbClr val="FF0000"/>
                          </a:solidFill>
                          <a:latin typeface="+mn-lt"/>
                          <a:hlinkClick r:id="rId2" action="ppaction://hlinksldjump"/>
                        </a:rPr>
                        <a:t>mini-grids</a:t>
                      </a:r>
                      <a:r>
                        <a:rPr lang="en-GB" sz="1000" b="0" noProof="0" dirty="0">
                          <a:solidFill>
                            <a:srgbClr val="FF0000"/>
                          </a:solidFill>
                          <a:latin typeface="+mn-lt"/>
                        </a:rPr>
                        <a:t> </a:t>
                      </a:r>
                      <a:r>
                        <a:rPr lang="en-GB" sz="1000" b="0" noProof="0" dirty="0">
                          <a:latin typeface="+mn-lt"/>
                        </a:rPr>
                        <a:t>or for deployment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stand-alone systems</a:t>
                      </a:r>
                      <a:r>
                        <a:rPr lang="en-GB" sz="1000" b="0" noProof="0" dirty="0">
                          <a:solidFill>
                            <a:srgbClr val="FF0000"/>
                          </a:solidFill>
                          <a:latin typeface="+mn-lt"/>
                        </a:rPr>
                        <a:t> </a:t>
                      </a:r>
                      <a:r>
                        <a:rPr lang="en-GB" sz="1000" b="0" noProof="0" dirty="0">
                          <a:latin typeface="+mn-lt"/>
                        </a:rPr>
                        <a:t>to hard-to-reach areas, been a success?</a:t>
                      </a:r>
                    </a:p>
                    <a:p>
                      <a:pPr marL="171450" indent="-171450">
                        <a:buFont typeface="Arial" panose="020B0604020202020204" pitchFamily="34" charset="0"/>
                        <a:buChar char="•"/>
                      </a:pPr>
                      <a:r>
                        <a:rPr lang="en-GB" sz="1000" b="0" noProof="0" dirty="0">
                          <a:latin typeface="+mn-lt"/>
                        </a:rPr>
                        <a:t>Has there been any organised or centralised procurement of other decentralised energy solutions, such as </a:t>
                      </a:r>
                      <a:r>
                        <a:rPr lang="en-GB" sz="1000" b="0" noProof="0" dirty="0">
                          <a:latin typeface="+mn-lt"/>
                          <a:hlinkClick r:id="rId4" action="ppaction://hlinksldjump"/>
                        </a:rPr>
                        <a:t>decentralised heating and cooking</a:t>
                      </a:r>
                      <a:r>
                        <a:rPr lang="en-GB" sz="1000" b="0" noProof="0" dirty="0">
                          <a:latin typeface="+mn-lt"/>
                        </a:rPr>
                        <a:t> solutions?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planning and forecasting</a:t>
                      </a:r>
                      <a:r>
                        <a:rPr lang="en-GB" sz="1000" noProof="0" dirty="0">
                          <a:solidFill>
                            <a:srgbClr val="FF0000"/>
                          </a:solidFill>
                          <a:latin typeface="+mn-lt"/>
                        </a:rPr>
                        <a:t> </a:t>
                      </a:r>
                      <a:r>
                        <a:rPr lang="en-GB" sz="1000" noProof="0" dirty="0">
                          <a:latin typeface="+mn-lt"/>
                        </a:rPr>
                        <a:t>does include a detailed plan for how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energy access policy</a:t>
                      </a:r>
                      <a:r>
                        <a:rPr lang="en-GB" sz="1000" noProof="0" dirty="0">
                          <a:solidFill>
                            <a:srgbClr val="FF0000"/>
                          </a:solidFill>
                          <a:latin typeface="+mn-lt"/>
                        </a:rPr>
                        <a:t> </a:t>
                      </a:r>
                      <a:r>
                        <a:rPr lang="en-GB" sz="1000" noProof="0" dirty="0">
                          <a:latin typeface="+mn-lt"/>
                        </a:rPr>
                        <a:t>objectives are met, this should indicate whether deployment of off-grid solutions is to be entirely driven by the private sector or whether a more coordinated approach will be taken. If there is no plan for coordination, discussions with the owner of the plan could focus on whether the private sector is likely to deliver solutions to the hardest to reach areas.</a:t>
                      </a:r>
                    </a:p>
                    <a:p>
                      <a:pPr marL="171450" indent="-171450">
                        <a:buFont typeface="Arial" panose="020B0604020202020204" pitchFamily="34" charset="0"/>
                        <a:buChar char="•"/>
                      </a:pPr>
                      <a:r>
                        <a:rPr lang="en-GB" sz="1000" noProof="0" dirty="0">
                          <a:latin typeface="+mn-lt"/>
                        </a:rPr>
                        <a:t>If concessions are in place, or are planned, </a:t>
                      </a:r>
                      <a:r>
                        <a:rPr lang="en-GB" sz="1000" noProof="0" dirty="0">
                          <a:solidFill>
                            <a:srgbClr val="FF0000"/>
                          </a:solidFill>
                          <a:latin typeface="+mn-lt"/>
                          <a:hlinkClick r:id="rId7" action="ppaction://hlinksldjump"/>
                        </a:rPr>
                        <a:t>regulations</a:t>
                      </a:r>
                      <a:r>
                        <a:rPr lang="en-GB" sz="1000" noProof="0" dirty="0">
                          <a:solidFill>
                            <a:srgbClr val="FF0000"/>
                          </a:solidFill>
                          <a:latin typeface="+mn-lt"/>
                        </a:rPr>
                        <a:t> </a:t>
                      </a:r>
                      <a:r>
                        <a:rPr lang="en-GB" sz="1000" noProof="0" dirty="0">
                          <a:latin typeface="+mn-lt"/>
                        </a:rPr>
                        <a:t>and/or commercial and</a:t>
                      </a:r>
                      <a:r>
                        <a:rPr lang="en-GB" sz="1000" b="0" noProof="0" dirty="0">
                          <a:latin typeface="+mn-lt"/>
                        </a:rPr>
                        <a: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8" action="ppaction://hlinksldjump"/>
                        </a:rPr>
                        <a:t>market arrangements</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8" action="ppaction://hlinksldjump"/>
                        </a:rPr>
                        <a:t> </a:t>
                      </a:r>
                      <a:r>
                        <a:rPr lang="en-GB" sz="1000" noProof="0" dirty="0">
                          <a:latin typeface="+mn-lt"/>
                        </a:rPr>
                        <a:t>should be in place to govern how the business model will work.</a:t>
                      </a:r>
                    </a:p>
                    <a:p>
                      <a:pPr marL="171450" indent="-171450">
                        <a:buFont typeface="Arial" panose="020B0604020202020204" pitchFamily="34" charset="0"/>
                        <a:buChar char="•"/>
                      </a:pPr>
                      <a:r>
                        <a:rPr lang="en-GB" sz="1000" noProof="0" dirty="0">
                          <a:latin typeface="+mn-lt"/>
                        </a:rPr>
                        <a:t>Conversations with companies that have been involved in any existing concessions might highlight what has and hasn’t worked.</a:t>
                      </a:r>
                    </a:p>
                    <a:p>
                      <a:pPr marL="171450" indent="-171450">
                        <a:buFont typeface="Arial" panose="020B0604020202020204" pitchFamily="34" charset="0"/>
                        <a:buChar char="•"/>
                      </a:pPr>
                      <a:r>
                        <a:rPr lang="en-GB" sz="1000" noProof="0" dirty="0">
                          <a:latin typeface="+mn-lt"/>
                        </a:rPr>
                        <a:t>Companies in the off-grid sector may be able to offer views on how procurement interventions can be designed that achieve universal access without undermining any existing private sector activity.</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private sector is unlikely to achieve universal access through the deployment of off-grid solutions by itself, one of the possible interventions might be through </a:t>
                      </a:r>
                      <a:r>
                        <a:rPr lang="en-GB" sz="1000" b="1" noProof="0" dirty="0">
                          <a:latin typeface="+mn-lt"/>
                        </a:rPr>
                        <a:t>a concession to provide energy services </a:t>
                      </a:r>
                      <a:r>
                        <a:rPr lang="en-GB" sz="1000" noProof="0" dirty="0">
                          <a:latin typeface="+mn-lt"/>
                        </a:rPr>
                        <a:t>(which could be regional, for example). Technical assistance and transaction advisory support could be provided to design a mechanism that helps to achieve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energy access policy</a:t>
                      </a:r>
                      <a:r>
                        <a:rPr lang="en-GB" sz="1000" noProof="0" dirty="0">
                          <a:solidFill>
                            <a:srgbClr val="FF0000"/>
                          </a:solidFill>
                          <a:latin typeface="+mn-lt"/>
                        </a:rPr>
                        <a:t> </a:t>
                      </a:r>
                      <a:r>
                        <a:rPr lang="en-GB" sz="1000" noProof="0" dirty="0">
                          <a:latin typeface="+mn-lt"/>
                        </a:rPr>
                        <a:t>objectives, whilst minimising the adverse impact on any existing private sector activity.</a:t>
                      </a:r>
                    </a:p>
                    <a:p>
                      <a:pPr marL="171450" indent="-171450">
                        <a:buFont typeface="Arial" panose="020B0604020202020204" pitchFamily="34" charset="0"/>
                        <a:buChar char="•"/>
                      </a:pPr>
                      <a:r>
                        <a:rPr lang="en-GB" sz="1000" noProof="0" dirty="0">
                          <a:latin typeface="+mn-lt"/>
                        </a:rPr>
                        <a:t>Innovative procurement models could be used to extend access to </a:t>
                      </a:r>
                      <a:r>
                        <a:rPr lang="en-GB" sz="1000" b="1" noProof="0" dirty="0">
                          <a:latin typeface="+mn-lt"/>
                        </a:rPr>
                        <a:t>whichever energy vectors are lacking</a:t>
                      </a:r>
                      <a:r>
                        <a:rPr lang="en-GB" sz="1000" noProof="0" dirty="0">
                          <a:latin typeface="+mn-lt"/>
                        </a:rPr>
                        <a:t>: electricity, heating, cooking, cooling.</a:t>
                      </a:r>
                    </a:p>
                    <a:p>
                      <a:pPr marL="171450" indent="-171450">
                        <a:buFont typeface="Arial" panose="020B0604020202020204" pitchFamily="34" charset="0"/>
                        <a:buChar char="•"/>
                      </a:pPr>
                      <a:r>
                        <a:rPr lang="en-GB" sz="1000" noProof="0" dirty="0">
                          <a:latin typeface="+mn-lt"/>
                        </a:rPr>
                        <a:t>If there have been issues with previous or current interventions such as concessions, analysis could be performed to </a:t>
                      </a:r>
                      <a:r>
                        <a:rPr lang="en-GB" sz="1000" b="1" noProof="0" dirty="0">
                          <a:latin typeface="+mn-lt"/>
                        </a:rPr>
                        <a:t>diagnose the cause of these issues </a:t>
                      </a:r>
                      <a:r>
                        <a:rPr lang="en-GB" sz="1000" noProof="0" dirty="0">
                          <a:latin typeface="+mn-lt"/>
                        </a:rPr>
                        <a:t>so that recommendations can be made as to how issues can be avoided in the future.</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701209463"/>
                  </a:ext>
                </a:extLst>
              </a:tr>
              <a:tr h="20611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upcoming major energy sector procurements?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55015643"/>
                  </a:ext>
                </a:extLst>
              </a:tr>
              <a:tr h="1557711">
                <a:tc>
                  <a:txBody>
                    <a:bodyPr/>
                    <a:lstStyle/>
                    <a:p>
                      <a:pPr marL="171450" indent="-171450">
                        <a:buFont typeface="Arial" panose="020B0604020202020204" pitchFamily="34" charset="0"/>
                        <a:buChar char="•"/>
                      </a:pPr>
                      <a:r>
                        <a:rPr lang="en-GB" sz="1000" b="0" noProof="0" dirty="0">
                          <a:latin typeface="+mn-lt"/>
                        </a:rPr>
                        <a:t>What will be procured, or privatised?</a:t>
                      </a:r>
                    </a:p>
                    <a:p>
                      <a:pPr marL="171450" indent="-171450">
                        <a:buFont typeface="Arial" panose="020B0604020202020204" pitchFamily="34" charset="0"/>
                        <a:buChar char="•"/>
                      </a:pPr>
                      <a:r>
                        <a:rPr lang="en-GB" sz="1000" b="0" noProof="0" dirty="0">
                          <a:latin typeface="+mn-lt"/>
                        </a:rPr>
                        <a:t>Has the procurement process been designed yet, and is it clear how a winning bidder will be selected?</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organisation responsible for energy system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planning and forecasting</a:t>
                      </a:r>
                      <a:r>
                        <a:rPr lang="en-GB" sz="1000" noProof="0" dirty="0">
                          <a:solidFill>
                            <a:srgbClr val="FF0000"/>
                          </a:solidFill>
                          <a:latin typeface="+mn-lt"/>
                        </a:rPr>
                        <a:t> </a:t>
                      </a:r>
                      <a:r>
                        <a:rPr lang="en-GB" sz="1000" noProof="0" dirty="0">
                          <a:latin typeface="+mn-lt"/>
                        </a:rPr>
                        <a:t>should have visibility of upcoming procurements. These should ideally be flagged in the public domain.</a:t>
                      </a:r>
                    </a:p>
                    <a:p>
                      <a:pPr marL="171450" indent="-171450">
                        <a:buFont typeface="Arial" panose="020B0604020202020204" pitchFamily="34" charset="0"/>
                        <a:buChar char="•"/>
                      </a:pPr>
                      <a:r>
                        <a:rPr lang="en-GB" sz="1000" noProof="0" dirty="0">
                          <a:latin typeface="+mn-lt"/>
                        </a:rPr>
                        <a:t>The regulator and/or the organisation(s) responsible for procurement of energy sector projects might also have information on the project pipeline.</a:t>
                      </a:r>
                    </a:p>
                    <a:p>
                      <a:pPr marL="171450" indent="-171450">
                        <a:buFont typeface="Arial" panose="020B0604020202020204" pitchFamily="34" charset="0"/>
                        <a:buChar char="•"/>
                      </a:pPr>
                      <a:r>
                        <a:rPr lang="en-GB" sz="1000" noProof="0" dirty="0">
                          <a:latin typeface="+mn-lt"/>
                        </a:rPr>
                        <a:t>Private sector market participants and potential bidders may also have a view of what projects might be procured, and whether they see any emerging issues with those procurements.</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are upcoming procurements that have not yet been finalised or fully designed, there might be technical assistance that can be provided to help </a:t>
                      </a:r>
                      <a:r>
                        <a:rPr lang="en-GB" sz="1000" b="1" noProof="0" dirty="0">
                          <a:latin typeface="+mn-lt"/>
                        </a:rPr>
                        <a:t>prepare key commercial agreements and selection criteria for the procurement </a:t>
                      </a:r>
                      <a:r>
                        <a:rPr lang="en-GB" sz="1000" noProof="0" dirty="0">
                          <a:latin typeface="+mn-lt"/>
                        </a:rPr>
                        <a:t>itself.</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40564549"/>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3.1. Procurement (6 of 6)</a:t>
            </a:r>
          </a:p>
        </p:txBody>
      </p:sp>
      <p:pic>
        <p:nvPicPr>
          <p:cNvPr id="32" name="Picture 31">
            <a:extLst>
              <a:ext uri="{FF2B5EF4-FFF2-40B4-BE49-F238E27FC236}">
                <a16:creationId xmlns:a16="http://schemas.microsoft.com/office/drawing/2014/main" id="{706E1772-4412-134A-9EBF-7186A4F0CF0B}"/>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752934F7-D208-3849-973E-1EB3B3A205C8}"/>
              </a:ext>
            </a:extLst>
          </p:cNvPr>
          <p:cNvPicPr>
            <a:picLocks noChangeAspect="1"/>
          </p:cNvPicPr>
          <p:nvPr/>
        </p:nvPicPr>
        <p:blipFill>
          <a:blip r:embed="rId11" cstate="screen">
            <a:duotone>
              <a:schemeClr val="accent2">
                <a:shade val="45000"/>
                <a:satMod val="135000"/>
              </a:schemeClr>
              <a:prstClr val="white"/>
            </a:duotone>
            <a:extLst>
              <a:ext uri="{BEBA8EAE-BF5A-486C-A8C5-ECC9F3942E4B}">
                <a14:imgProps xmlns:a14="http://schemas.microsoft.com/office/drawing/2010/main">
                  <a14:imgLayer r:embed="rId12">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E462EEE9-91A6-0D49-B56A-D443BDC6F10B}"/>
              </a:ext>
            </a:extLst>
          </p:cNvPr>
          <p:cNvPicPr>
            <a:picLocks noChangeAspect="1"/>
          </p:cNvPicPr>
          <p:nvPr/>
        </p:nvPicPr>
        <p:blipFill>
          <a:blip r:embed="rId13" cstate="screen">
            <a:duotone>
              <a:schemeClr val="accent2">
                <a:shade val="45000"/>
                <a:satMod val="135000"/>
              </a:schemeClr>
              <a:prstClr val="white"/>
            </a:duotone>
            <a:extLst>
              <a:ext uri="{BEBA8EAE-BF5A-486C-A8C5-ECC9F3942E4B}">
                <a14:imgProps xmlns:a14="http://schemas.microsoft.com/office/drawing/2010/main">
                  <a14:imgLayer r:embed="rId14">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DED1C3DC-8A44-1446-A308-AE69764AB0B0}"/>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ABA596C4-15DA-1E42-9E24-7B19E002448A}"/>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AAB1C55C-2811-FE46-A430-518AE392A70A}"/>
              </a:ext>
            </a:extLst>
          </p:cNvPr>
          <p:cNvPicPr>
            <a:picLocks noChangeAspect="1"/>
          </p:cNvPicPr>
          <p:nvPr/>
        </p:nvPicPr>
        <p:blipFill>
          <a:blip r:embed="rId19" cstate="screen">
            <a:lum bright="70000" contrast="-70000"/>
            <a:extLst>
              <a:ext uri="{BEBA8EAE-BF5A-486C-A8C5-ECC9F3942E4B}">
                <a14:imgProps xmlns:a14="http://schemas.microsoft.com/office/drawing/2010/main">
                  <a14:imgLayer r:embed="rId20">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21" action="ppaction://hlinksldjump" highlightClick="1"/>
            <a:extLst>
              <a:ext uri="{FF2B5EF4-FFF2-40B4-BE49-F238E27FC236}">
                <a16:creationId xmlns:a16="http://schemas.microsoft.com/office/drawing/2014/main" id="{5538EB87-10AC-D04A-9C86-E43E2680B8A6}"/>
              </a:ext>
            </a:extLst>
          </p:cNvPr>
          <p:cNvSpPr/>
          <p:nvPr/>
        </p:nvSpPr>
        <p:spPr bwMode="ltGray">
          <a:xfrm>
            <a:off x="140242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3.1. Procurement</a:t>
            </a:r>
          </a:p>
        </p:txBody>
      </p:sp>
    </p:spTree>
    <p:extLst>
      <p:ext uri="{BB962C8B-B14F-4D97-AF65-F5344CB8AC3E}">
        <p14:creationId xmlns:p14="http://schemas.microsoft.com/office/powerpoint/2010/main" val="33082543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367545280"/>
              </p:ext>
            </p:extLst>
          </p:nvPr>
        </p:nvGraphicFramePr>
        <p:xfrm>
          <a:off x="450156" y="1620391"/>
          <a:ext cx="9847532" cy="5084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wholesale energy traded, or is there a single monopoly vertically integrated utility?</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90992841"/>
                  </a:ext>
                </a:extLst>
              </a:tr>
              <a:tr h="161533">
                <a:tc>
                  <a:txBody>
                    <a:bodyPr/>
                    <a:lstStyle/>
                    <a:p>
                      <a:pPr marL="171450" indent="-171450">
                        <a:buFont typeface="Arial" panose="020B0604020202020204" pitchFamily="34" charset="0"/>
                        <a:buChar char="•"/>
                      </a:pPr>
                      <a:r>
                        <a:rPr lang="en-GB" sz="1000" b="0" noProof="0" dirty="0">
                          <a:latin typeface="+mn-lt"/>
                        </a:rPr>
                        <a:t>This could apply to any energy sub-sector, but is most likely to apply to electricity or natural gas.</a:t>
                      </a:r>
                    </a:p>
                    <a:p>
                      <a:pPr marL="171450" indent="-171450">
                        <a:buFont typeface="Arial" panose="020B0604020202020204" pitchFamily="34" charset="0"/>
                        <a:buChar char="•"/>
                      </a:pPr>
                      <a:r>
                        <a:rPr lang="en-GB" sz="1000" b="0" noProof="0" dirty="0">
                          <a:latin typeface="+mn-lt"/>
                        </a:rPr>
                        <a:t>Has there been any unbundling of the energy sector?</a:t>
                      </a:r>
                    </a:p>
                    <a:p>
                      <a:pPr marL="171450" indent="-171450">
                        <a:buFont typeface="Arial" panose="020B0604020202020204" pitchFamily="34" charset="0"/>
                        <a:buChar char="•"/>
                      </a:pPr>
                      <a:r>
                        <a:rPr lang="en-GB" sz="1000" b="0" noProof="0" dirty="0">
                          <a:latin typeface="+mn-lt"/>
                        </a:rPr>
                        <a:t>Are there multiple market participants between which energy can be bought and sold?</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This should be self-evident: if all energy is produced, distributed, and supplied by the same company there is unlikely to be any material within-country wholesale energy trading.</a:t>
                      </a:r>
                    </a:p>
                    <a:p>
                      <a:pPr marL="171450" indent="-171450">
                        <a:buFont typeface="Arial" panose="020B0604020202020204" pitchFamily="34" charset="0"/>
                        <a:buChar char="•"/>
                      </a:pPr>
                      <a:r>
                        <a:rPr lang="en-GB" sz="1000" noProof="0" dirty="0">
                          <a:latin typeface="+mn-lt"/>
                        </a:rPr>
                        <a:t>The regulator or utility should be able to clarify if there is any uncertainty over this.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Unbundling of the energy sector, normally accompanied by private sector participation, can help to increase competition and improve value for money for end consumers. Potentially provide </a:t>
                      </a:r>
                      <a:r>
                        <a:rPr lang="en-GB" sz="1000" b="1" noProof="0" dirty="0">
                          <a:latin typeface="+mn-lt"/>
                        </a:rPr>
                        <a:t>strategic direction on liberalisation of the sector</a:t>
                      </a:r>
                      <a:r>
                        <a:rPr lang="en-GB" sz="1000" noProof="0" dirty="0">
                          <a:latin typeface="+mn-lt"/>
                        </a:rPr>
                        <a:t> if the incumbent utility is still vertically integrated and there are evident inefficiencies resulting from this integration.</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701209463"/>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long-term commercial arrangements are in place between producers and distributors?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65147324"/>
                  </a:ext>
                </a:extLst>
              </a:tr>
              <a:tr h="161533">
                <a:tc>
                  <a:txBody>
                    <a:bodyPr/>
                    <a:lstStyle/>
                    <a:p>
                      <a:pPr marL="171450" indent="-171450">
                        <a:buFont typeface="Arial" panose="020B0604020202020204" pitchFamily="34" charset="0"/>
                        <a:buChar char="•"/>
                      </a:pPr>
                      <a:r>
                        <a:rPr lang="en-GB" sz="1000" b="0" noProof="0" dirty="0">
                          <a:latin typeface="+mn-lt"/>
                        </a:rPr>
                        <a:t>Are all production agreements and/or PPAs signed with a single buyer, or are there many potential offtakers?</a:t>
                      </a:r>
                    </a:p>
                    <a:p>
                      <a:pPr marL="171450" indent="-171450">
                        <a:buFont typeface="Arial" panose="020B0604020202020204" pitchFamily="34" charset="0"/>
                        <a:buChar char="•"/>
                      </a:pPr>
                      <a:r>
                        <a:rPr lang="en-GB" sz="1000" b="0" noProof="0" dirty="0">
                          <a:latin typeface="+mn-lt"/>
                        </a:rPr>
                        <a:t>What is the process for securing a long-term offtaker? Are agreements only secured at the end of a tender process or can they be negotiated bilaterally with potential offtakers?</a:t>
                      </a:r>
                    </a:p>
                    <a:p>
                      <a:pPr marL="171450" indent="-171450">
                        <a:buFont typeface="Arial" panose="020B0604020202020204" pitchFamily="34" charset="0"/>
                        <a:buChar char="•"/>
                      </a:pPr>
                      <a:r>
                        <a:rPr lang="en-GB" sz="1000" b="0" noProof="0" dirty="0">
                          <a:latin typeface="+mn-lt"/>
                        </a:rPr>
                        <a:t>How are price risks allocated within long-term offtake agreements? Do the contracts provide long-term security over the margin to be earned by a producer or generator?</a:t>
                      </a:r>
                    </a:p>
                    <a:p>
                      <a:pPr marL="171450" indent="-171450">
                        <a:buFont typeface="Arial" panose="020B0604020202020204" pitchFamily="34" charset="0"/>
                        <a:buChar char="•"/>
                      </a:pPr>
                      <a:r>
                        <a:rPr lang="en-GB" sz="1000" b="0" noProof="0" dirty="0">
                          <a:latin typeface="+mn-lt"/>
                        </a:rPr>
                        <a:t>How are volume risks allocated within production agreements or PPAs? Do PPAs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non-renewable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b="0" noProof="0" dirty="0">
                          <a:solidFill>
                            <a:srgbClr val="FF0000"/>
                          </a:solidFill>
                          <a:latin typeface="+mn-lt"/>
                        </a:rPr>
                        <a:t> </a:t>
                      </a:r>
                      <a:r>
                        <a:rPr lang="en-GB" sz="1000" b="0" noProof="0" dirty="0">
                          <a:latin typeface="+mn-lt"/>
                        </a:rPr>
                        <a:t>include both availability and energy payments? Are there any tolling agreements with producers and generators, where the offtaker simple pays for access to a production facility or power generator?</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 many markets offtake agreements will be signed between generators and a single buyer. This is likely to remain the case in some markets until (or if) retail competition is introduced. Producers and generators will be able to provide information on who their counterparty is.</a:t>
                      </a:r>
                    </a:p>
                    <a:p>
                      <a:pPr marL="171450" indent="-171450">
                        <a:buFont typeface="Arial" panose="020B0604020202020204" pitchFamily="34" charset="0"/>
                        <a:buChar char="•"/>
                      </a:pPr>
                      <a:r>
                        <a:rPr lang="en-GB" sz="1000" noProof="0" dirty="0">
                          <a:latin typeface="+mn-lt"/>
                        </a:rPr>
                        <a:t>Producers and generators should also be able to highlight any challenging clauses in their contracts, or issues they had in agreeing/negotiating the contract. It might also be worth speaking to any developers who have tried to negotiate agreements but who have not been able to agree a contract.</a:t>
                      </a:r>
                    </a:p>
                    <a:p>
                      <a:pPr marL="171450" indent="-171450">
                        <a:buFont typeface="Arial" panose="020B0604020202020204" pitchFamily="34" charset="0"/>
                        <a:buChar char="•"/>
                      </a:pPr>
                      <a:r>
                        <a:rPr lang="en-GB" sz="1000" noProof="0" dirty="0">
                          <a:latin typeface="+mn-lt"/>
                        </a:rPr>
                        <a:t>Producers and generators will also be best placed to provide information on the structure of their offtake contracts. In most cases PPAs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non-renewable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noProof="0" dirty="0">
                          <a:latin typeface="+mn-lt"/>
                        </a:rPr>
                        <a:t> are likely to contain a capacity payment and an energy payment, whereas PPAs for non-dispatchable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renewable</a:t>
                      </a:r>
                      <a:r>
                        <a:rPr kumimoji="0" lang="en-GB" sz="1000" b="0" i="0" u="none" strike="noStrike" kern="1200" cap="none" spc="0" normalizeH="0" baseline="0" noProof="0" dirty="0">
                          <a:ln>
                            <a:noFill/>
                          </a:ln>
                          <a:solidFill>
                            <a:srgbClr val="FF0000"/>
                          </a:solidFill>
                          <a:effectLst/>
                          <a:uLnTx/>
                          <a:uFillTx/>
                          <a:latin typeface="+mn-lt"/>
                          <a:ea typeface="+mj-ea"/>
                          <a:cs typeface="+mj-cs"/>
                        </a:rPr>
                        <a:t>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noProof="0" dirty="0">
                          <a:solidFill>
                            <a:srgbClr val="FF0000"/>
                          </a:solidFill>
                          <a:latin typeface="+mn-lt"/>
                        </a:rPr>
                        <a:t> </a:t>
                      </a:r>
                      <a:r>
                        <a:rPr lang="en-GB" sz="1000" noProof="0" dirty="0">
                          <a:latin typeface="+mn-lt"/>
                        </a:rPr>
                        <a:t>are likely to contain an energy payment only. Productions agreements for other energy commodities, including natural gas and heat, will also vary in their structure.</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any issues have been encountered in negotiating / preparing offtake agreements, consider providing technical assistance on the </a:t>
                      </a:r>
                      <a:r>
                        <a:rPr lang="en-GB" sz="1000" b="1" noProof="0" dirty="0">
                          <a:latin typeface="+mn-lt"/>
                        </a:rPr>
                        <a:t>commercial structure of future contracts</a:t>
                      </a:r>
                      <a:r>
                        <a:rPr lang="en-GB" sz="1000" noProof="0" dirty="0">
                          <a:latin typeface="+mn-lt"/>
                        </a:rPr>
                        <a:t>, balancing the needs of the utility to achieve good value for money for end consumers with the needs of project developers.</a:t>
                      </a:r>
                    </a:p>
                    <a:p>
                      <a:pPr marL="171450" indent="-171450">
                        <a:buFont typeface="Arial" panose="020B0604020202020204" pitchFamily="34" charset="0"/>
                        <a:buChar char="•"/>
                      </a:pPr>
                      <a:r>
                        <a:rPr lang="en-GB" sz="1000" noProof="0" dirty="0">
                          <a:latin typeface="+mn-lt"/>
                        </a:rPr>
                        <a:t>If offtake agreements have previously all been negotiated bilaterally with different terms in each contract this is likely to increase transaction costs for both parties. Potential to provide support to the government to </a:t>
                      </a:r>
                      <a:r>
                        <a:rPr lang="en-GB" sz="1000" b="1" noProof="0" dirty="0">
                          <a:latin typeface="+mn-lt"/>
                        </a:rPr>
                        <a:t>prepare a standardised suite of documents </a:t>
                      </a:r>
                      <a:r>
                        <a:rPr lang="en-GB" sz="1000" noProof="0" dirty="0">
                          <a:latin typeface="+mn-lt"/>
                        </a:rPr>
                        <a:t>to reduce the scope for difficult negotiations in future.</a:t>
                      </a:r>
                    </a:p>
                    <a:p>
                      <a:pPr marL="171450" indent="-171450">
                        <a:buFont typeface="Arial" panose="020B0604020202020204" pitchFamily="34" charset="0"/>
                        <a:buChar char="•"/>
                      </a:pPr>
                      <a:r>
                        <a:rPr lang="en-GB" sz="1000" noProof="0" dirty="0">
                          <a:latin typeface="+mn-lt"/>
                        </a:rPr>
                        <a:t>If offtake agreements might be struck with new technologies, for example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renewable</a:t>
                      </a:r>
                      <a:r>
                        <a:rPr kumimoji="0" lang="en-GB" sz="1000" b="0" i="0" u="none" strike="noStrike" kern="1200" cap="none" spc="0" normalizeH="0" baseline="0" noProof="0" dirty="0">
                          <a:ln>
                            <a:noFill/>
                          </a:ln>
                          <a:solidFill>
                            <a:srgbClr val="FF0000"/>
                          </a:solidFill>
                          <a:effectLst/>
                          <a:uLnTx/>
                          <a:uFillTx/>
                          <a:latin typeface="+mn-lt"/>
                          <a:ea typeface="+mj-ea"/>
                          <a:cs typeface="+mj-cs"/>
                        </a:rPr>
                        <a:t>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noProof="0" dirty="0">
                          <a:solidFill>
                            <a:srgbClr val="FF0000"/>
                          </a:solidFill>
                          <a:latin typeface="+mn-lt"/>
                        </a:rPr>
                        <a:t> </a:t>
                      </a:r>
                      <a:r>
                        <a:rPr lang="en-GB" sz="1000" noProof="0" dirty="0">
                          <a:latin typeface="+mn-lt"/>
                        </a:rPr>
                        <a:t>technologies, in the near future, interventions could provide support to </a:t>
                      </a:r>
                      <a:r>
                        <a:rPr lang="en-GB" sz="1000" b="1" noProof="0" dirty="0">
                          <a:latin typeface="+mn-lt"/>
                        </a:rPr>
                        <a:t>develop new standard contracts for these technologies</a:t>
                      </a:r>
                      <a:r>
                        <a:rPr lang="en-GB" sz="1000" noProof="0" dirty="0">
                          <a:latin typeface="+mn-lt"/>
                        </a:rPr>
                        <a:t>.</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40564549"/>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3.2. Market arrangements and routes-to-market (1 of 3)</a:t>
            </a:r>
          </a:p>
        </p:txBody>
      </p:sp>
      <p:pic>
        <p:nvPicPr>
          <p:cNvPr id="31" name="Picture 30">
            <a:extLst>
              <a:ext uri="{FF2B5EF4-FFF2-40B4-BE49-F238E27FC236}">
                <a16:creationId xmlns:a16="http://schemas.microsoft.com/office/drawing/2014/main" id="{B9E70F7A-E5A7-2847-ADDF-353BB5A4E461}"/>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43D1C096-30A5-F24E-AE1F-67D7B4A786C4}"/>
              </a:ext>
            </a:extLst>
          </p:cNvPr>
          <p:cNvPicPr>
            <a:picLocks noChangeAspect="1"/>
          </p:cNvPicPr>
          <p:nvPr/>
        </p:nvPicPr>
        <p:blipFill>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E2D0BBC4-DA01-CA4A-9CB4-21137698950E}"/>
              </a:ext>
            </a:extLst>
          </p:cNvPr>
          <p:cNvPicPr>
            <a:picLocks noChangeAspect="1"/>
          </p:cNvPicPr>
          <p:nvPr/>
        </p:nvPicPr>
        <p:blipFill>
          <a:blip r:embed="rId8" cstate="screen">
            <a:duotone>
              <a:schemeClr val="accent2">
                <a:shade val="45000"/>
                <a:satMod val="135000"/>
              </a:schemeClr>
              <a:prstClr val="white"/>
            </a:duotone>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EE21078A-9143-6143-9F5D-EA0647004F2C}"/>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9986F174-A555-DB41-B9EF-67388C5C6474}"/>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33FA5B90-56DE-8949-87D7-CED279B28D43}"/>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6" action="ppaction://hlinksldjump" highlightClick="1"/>
            <a:extLst>
              <a:ext uri="{FF2B5EF4-FFF2-40B4-BE49-F238E27FC236}">
                <a16:creationId xmlns:a16="http://schemas.microsoft.com/office/drawing/2014/main" id="{CC41ACBA-A77B-D949-91BC-CB255EE7DE63}"/>
              </a:ext>
            </a:extLst>
          </p:cNvPr>
          <p:cNvSpPr/>
          <p:nvPr/>
        </p:nvSpPr>
        <p:spPr bwMode="ltGray">
          <a:xfrm>
            <a:off x="3518679"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3.2. Market arrangements</a:t>
            </a:r>
          </a:p>
        </p:txBody>
      </p:sp>
    </p:spTree>
    <p:extLst>
      <p:ext uri="{BB962C8B-B14F-4D97-AF65-F5344CB8AC3E}">
        <p14:creationId xmlns:p14="http://schemas.microsoft.com/office/powerpoint/2010/main" val="5275917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656697033"/>
              </p:ext>
            </p:extLst>
          </p:nvPr>
        </p:nvGraphicFramePr>
        <p:xfrm>
          <a:off x="450156" y="1620391"/>
          <a:ext cx="9847532" cy="5236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arrangements exist for the cross-border energy trading?</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08853571"/>
                  </a:ext>
                </a:extLst>
              </a:tr>
              <a:tr h="161533">
                <a:tc>
                  <a:txBody>
                    <a:bodyPr/>
                    <a:lstStyle/>
                    <a:p>
                      <a:pPr marL="171450" indent="-171450">
                        <a:buFont typeface="Arial" panose="020B0604020202020204" pitchFamily="34" charset="0"/>
                        <a:buChar char="•"/>
                      </a:pPr>
                      <a:r>
                        <a:rPr lang="en-GB" sz="1000" b="0" noProof="0" dirty="0">
                          <a:latin typeface="+mn-lt"/>
                        </a:rPr>
                        <a:t>Are any agreements in place for import or export of bulk energy? This is most likely to apply for electricity, natural gas, and other bulk energy commodities.</a:t>
                      </a:r>
                    </a:p>
                    <a:p>
                      <a:pPr marL="171450" indent="-171450">
                        <a:buFont typeface="Arial" panose="020B0604020202020204" pitchFamily="34" charset="0"/>
                        <a:buChar char="•"/>
                      </a:pPr>
                      <a:r>
                        <a:rPr lang="en-GB" sz="1000" b="0" noProof="0" dirty="0">
                          <a:latin typeface="+mn-lt"/>
                        </a:rPr>
                        <a:t>Are these contracts just between utilities in neighbouring countries, or are other counterparties involved?</a:t>
                      </a:r>
                    </a:p>
                    <a:p>
                      <a:pPr marL="171450" indent="-171450">
                        <a:buFont typeface="Arial" panose="020B0604020202020204" pitchFamily="34" charset="0"/>
                        <a:buChar char="•"/>
                      </a:pPr>
                      <a:r>
                        <a:rPr lang="en-GB" sz="1000" b="0" noProof="0" dirty="0">
                          <a:latin typeface="+mn-lt"/>
                        </a:rPr>
                        <a:t>What is the structure of those contracts? For electricity, do they simply sell baseload, mid-merit, or peak ‘blocks’ of power, or is there flexibility in the volumes that can be traded?</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Often cross-border trading in less liberalised markets will be limited to utility to utility, or system operator to system operator trading. The utility or system operator should be able to confirm.</a:t>
                      </a:r>
                    </a:p>
                    <a:p>
                      <a:pPr marL="171450" indent="-171450">
                        <a:buFont typeface="Arial" panose="020B0604020202020204" pitchFamily="34" charset="0"/>
                        <a:buChar char="•"/>
                      </a:pPr>
                      <a:r>
                        <a:rPr lang="en-GB" sz="1000" noProof="0" dirty="0">
                          <a:latin typeface="+mn-lt"/>
                        </a:rPr>
                        <a:t>Speaking to the regulator might help to identify whether this is restricted in any way by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latin typeface="+mn-lt"/>
                        </a:rPr>
                        <a:t>.</a:t>
                      </a:r>
                    </a:p>
                    <a:p>
                      <a:pPr marL="171450" indent="-171450">
                        <a:buFont typeface="Arial" panose="020B0604020202020204" pitchFamily="34" charset="0"/>
                        <a:buChar char="•"/>
                      </a:pPr>
                      <a:r>
                        <a:rPr lang="en-GB" sz="1000" noProof="0" dirty="0">
                          <a:latin typeface="+mn-lt"/>
                        </a:rPr>
                        <a:t>The utility or system operator is likely to also be best placed to provide any information on the structure and flexibility of any agreements that are in place.</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contract structures currently in place do not meet the commercial requirements of the system operator or utility, for example if the contracts do not provide </a:t>
                      </a:r>
                      <a:r>
                        <a:rPr lang="en-GB" sz="1000" noProof="0" dirty="0">
                          <a:latin typeface="+mn-lt"/>
                          <a:hlinkClick r:id="rId3" action="ppaction://hlinksldjump"/>
                        </a:rPr>
                        <a:t>system flexibility</a:t>
                      </a:r>
                      <a:r>
                        <a:rPr lang="en-GB" sz="1000" noProof="0" dirty="0">
                          <a:latin typeface="+mn-lt"/>
                        </a:rPr>
                        <a:t>, assistance could be provided to </a:t>
                      </a:r>
                      <a:r>
                        <a:rPr lang="en-GB" sz="1000" b="1" noProof="0" dirty="0">
                          <a:latin typeface="+mn-lt"/>
                        </a:rPr>
                        <a:t>propose and negotiate future contracts</a:t>
                      </a:r>
                      <a:r>
                        <a:rPr lang="en-GB" sz="1000" noProof="0" dirty="0">
                          <a:latin typeface="+mn-lt"/>
                        </a:rPr>
                        <a:t>.</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62309709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exchanges or wholesale markets where energy can be traded?</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902014272"/>
                  </a:ext>
                </a:extLst>
              </a:tr>
              <a:tr h="161533">
                <a:tc>
                  <a:txBody>
                    <a:bodyPr/>
                    <a:lstStyle/>
                    <a:p>
                      <a:pPr marL="171450" indent="-171450">
                        <a:buFont typeface="Arial" panose="020B0604020202020204" pitchFamily="34" charset="0"/>
                        <a:buChar char="•"/>
                      </a:pPr>
                      <a:r>
                        <a:rPr lang="en-GB" sz="1000" b="0" noProof="0" dirty="0">
                          <a:latin typeface="+mn-lt"/>
                        </a:rPr>
                        <a:t>Is there a national power exchange or a regional power pool on which electricity can be traded?</a:t>
                      </a:r>
                    </a:p>
                    <a:p>
                      <a:pPr marL="171450" indent="-171450">
                        <a:buFont typeface="Arial" panose="020B0604020202020204" pitchFamily="34" charset="0"/>
                        <a:buChar char="•"/>
                      </a:pPr>
                      <a:r>
                        <a:rPr lang="en-GB" sz="1000" b="0" noProof="0" dirty="0">
                          <a:latin typeface="+mn-lt"/>
                        </a:rPr>
                        <a:t>Are there national, local, or regional markets for any other energy commodity?</a:t>
                      </a:r>
                    </a:p>
                    <a:p>
                      <a:pPr marL="171450" indent="-171450">
                        <a:buFont typeface="Arial" panose="020B0604020202020204" pitchFamily="34" charset="0"/>
                        <a:buChar char="•"/>
                      </a:pPr>
                      <a:r>
                        <a:rPr lang="en-GB" sz="1000" b="0" noProof="0" dirty="0">
                          <a:latin typeface="+mn-lt"/>
                        </a:rPr>
                        <a:t>Would there be benefits to energy trading, for example reducing the cost of energy to end-consumers?</a:t>
                      </a:r>
                    </a:p>
                    <a:p>
                      <a:pPr marL="171450" indent="-171450">
                        <a:buFont typeface="Arial" panose="020B0604020202020204" pitchFamily="34" charset="0"/>
                        <a:buChar char="•"/>
                      </a:pPr>
                      <a:r>
                        <a:rPr lang="en-GB" sz="1000" b="0" noProof="0" dirty="0">
                          <a:latin typeface="+mn-lt"/>
                        </a:rPr>
                        <a:t>What products can be traded? Can forward contracts (physical) or futures (financial) be traded?</a:t>
                      </a:r>
                    </a:p>
                    <a:p>
                      <a:pPr marL="171450" indent="-171450">
                        <a:buFont typeface="Arial" panose="020B0604020202020204" pitchFamily="34" charset="0"/>
                        <a:buChar char="•"/>
                      </a:pPr>
                      <a:r>
                        <a:rPr lang="en-GB" sz="1000" b="0" noProof="0" dirty="0">
                          <a:latin typeface="+mn-lt"/>
                        </a:rPr>
                        <a:t>Are any existing markets liquid, or are most volumes traded through long-term bilateral contracts?</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is an exchange (e.g. </a:t>
                      </a:r>
                      <a:r>
                        <a:rPr lang="en-GB" sz="1000" noProof="0" dirty="0">
                          <a:latin typeface="+mn-lt"/>
                          <a:hlinkClick r:id="rId4"/>
                        </a:rPr>
                        <a:t>www.iexindia.com</a:t>
                      </a:r>
                      <a:r>
                        <a:rPr lang="en-GB" sz="1000" noProof="0" dirty="0">
                          <a:latin typeface="+mn-lt"/>
                        </a:rPr>
                        <a:t>) or power pool (e.g. </a:t>
                      </a:r>
                      <a:r>
                        <a:rPr lang="en-GB" sz="1000" noProof="0" dirty="0">
                          <a:latin typeface="+mn-lt"/>
                          <a:hlinkClick r:id="rId5"/>
                        </a:rPr>
                        <a:t>www.sapp.co.zw</a:t>
                      </a:r>
                      <a:r>
                        <a:rPr lang="en-GB" sz="1000" noProof="0" dirty="0">
                          <a:latin typeface="+mn-lt"/>
                        </a:rPr>
                        <a:t>), market information including prices and volumes traded is likely to be available on the platform’s website.</a:t>
                      </a:r>
                    </a:p>
                    <a:p>
                      <a:pPr marL="171450" indent="-171450">
                        <a:buFont typeface="Arial" panose="020B0604020202020204" pitchFamily="34" charset="0"/>
                        <a:buChar char="•"/>
                      </a:pPr>
                      <a:r>
                        <a:rPr lang="en-GB" sz="1000" noProof="0" dirty="0">
                          <a:latin typeface="+mn-lt"/>
                        </a:rPr>
                        <a:t>Speaking to producers, generators and other market participants should provide information on their primary route-to-market, i.e. whether they primarily contract through long-term bilateral contracts or through the an exchange or equivalent.</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Support could be provided in </a:t>
                      </a:r>
                      <a:r>
                        <a:rPr lang="en-GB" sz="1000" b="1" noProof="0" dirty="0">
                          <a:latin typeface="+mn-lt"/>
                        </a:rPr>
                        <a:t>establishing a wholesale market and/or exchange</a:t>
                      </a:r>
                      <a:r>
                        <a:rPr lang="en-GB" sz="1000" noProof="0" dirty="0">
                          <a:latin typeface="+mn-lt"/>
                        </a:rPr>
                        <a:t>. However, in most low income countries this may be premature, unlikely to yield significant benefits, and unnecessary unless there is a strong desire to introduce competition in energy retail / distribution.</a:t>
                      </a:r>
                    </a:p>
                    <a:p>
                      <a:pPr marL="171450" indent="-171450">
                        <a:buFont typeface="Arial" panose="020B0604020202020204" pitchFamily="34" charset="0"/>
                        <a:buChar char="•"/>
                      </a:pPr>
                      <a:r>
                        <a:rPr lang="en-GB" sz="1000" noProof="0" dirty="0">
                          <a:latin typeface="+mn-lt"/>
                        </a:rPr>
                        <a:t>If operating in small markets that are struggling to absorb significant quantities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renewable power generation</a:t>
                      </a:r>
                      <a:r>
                        <a:rPr lang="en-GB" sz="1000" noProof="0" dirty="0">
                          <a:solidFill>
                            <a:srgbClr val="FF0000"/>
                          </a:solidFill>
                          <a:latin typeface="+mn-lt"/>
                        </a:rPr>
                        <a:t> </a:t>
                      </a:r>
                      <a:r>
                        <a:rPr lang="en-GB" sz="1000" noProof="0" dirty="0">
                          <a:latin typeface="+mn-lt"/>
                        </a:rPr>
                        <a:t>because of their size, a </a:t>
                      </a:r>
                      <a:r>
                        <a:rPr lang="en-GB" sz="1000" b="1" noProof="0" dirty="0">
                          <a:latin typeface="+mn-lt"/>
                        </a:rPr>
                        <a:t>regional power pool with the ability to trade flexibly with neighbouring countries </a:t>
                      </a:r>
                      <a:r>
                        <a:rPr lang="en-GB" sz="1000" noProof="0" dirty="0">
                          <a:latin typeface="+mn-lt"/>
                        </a:rPr>
                        <a:t>might help to increase the extent to which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6" action="ppaction://hlinksldjump"/>
                        </a:rPr>
                        <a:t>renewable power generation</a:t>
                      </a:r>
                      <a:r>
                        <a:rPr lang="en-GB" sz="1000" noProof="0" dirty="0">
                          <a:solidFill>
                            <a:srgbClr val="FF0000"/>
                          </a:solidFill>
                          <a:latin typeface="+mn-lt"/>
                        </a:rPr>
                        <a:t> </a:t>
                      </a:r>
                      <a:r>
                        <a:rPr lang="en-GB" sz="1000" noProof="0" dirty="0">
                          <a:latin typeface="+mn-lt"/>
                        </a:rPr>
                        <a:t>can be absorbed. Potentially provide support to build capacity in the power pools so that they can play an increasing role in regional power trading. However, it is noted that a successful intervention would likely require engagement across multiple countries at a regional level.</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08164272"/>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3.2. Market arrangements and routes-to-market (2 of 3)</a:t>
            </a:r>
          </a:p>
        </p:txBody>
      </p:sp>
      <p:pic>
        <p:nvPicPr>
          <p:cNvPr id="31" name="Picture 30">
            <a:extLst>
              <a:ext uri="{FF2B5EF4-FFF2-40B4-BE49-F238E27FC236}">
                <a16:creationId xmlns:a16="http://schemas.microsoft.com/office/drawing/2014/main" id="{12297129-41E3-A542-8E84-C6098B84044A}"/>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586AFAB5-A998-6948-A5C8-661ED6D67E7C}"/>
              </a:ext>
            </a:extLst>
          </p:cNvPr>
          <p:cNvPicPr>
            <a:picLocks noChangeAspect="1"/>
          </p:cNvPicPr>
          <p:nvPr/>
        </p:nvPicPr>
        <p:blipFill>
          <a:blip r:embed="rId9" cstate="screen">
            <a:duotone>
              <a:schemeClr val="accent2">
                <a:shade val="45000"/>
                <a:satMod val="135000"/>
              </a:schemeClr>
              <a:prstClr val="white"/>
            </a:duotone>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7E9CB1C9-684E-304F-8A30-DA65C1C18160}"/>
              </a:ext>
            </a:extLst>
          </p:cNvPr>
          <p:cNvPicPr>
            <a:picLocks noChangeAspect="1"/>
          </p:cNvPicPr>
          <p:nvPr/>
        </p:nvPicPr>
        <p:blipFill>
          <a:blip r:embed="rId11" cstate="screen">
            <a:duotone>
              <a:schemeClr val="accent2">
                <a:shade val="45000"/>
                <a:satMod val="135000"/>
              </a:schemeClr>
              <a:prstClr val="white"/>
            </a:duotone>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8552608D-D924-5A4E-833E-234A587CFFD5}"/>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95588FD9-C1E4-294A-977B-862B3F24BC5D}"/>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748E958C-2E22-6344-A3B5-4C33758AC793}"/>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9" action="ppaction://hlinksldjump" highlightClick="1"/>
            <a:extLst>
              <a:ext uri="{FF2B5EF4-FFF2-40B4-BE49-F238E27FC236}">
                <a16:creationId xmlns:a16="http://schemas.microsoft.com/office/drawing/2014/main" id="{CC41ACBA-A77B-D949-91BC-CB255EE7DE63}"/>
              </a:ext>
            </a:extLst>
          </p:cNvPr>
          <p:cNvSpPr/>
          <p:nvPr/>
        </p:nvSpPr>
        <p:spPr bwMode="ltGray">
          <a:xfrm>
            <a:off x="3518679"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3.2. Market arrangements</a:t>
            </a:r>
          </a:p>
        </p:txBody>
      </p:sp>
    </p:spTree>
    <p:extLst>
      <p:ext uri="{BB962C8B-B14F-4D97-AF65-F5344CB8AC3E}">
        <p14:creationId xmlns:p14="http://schemas.microsoft.com/office/powerpoint/2010/main" val="5584539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844894852"/>
              </p:ext>
            </p:extLst>
          </p:nvPr>
        </p:nvGraphicFramePr>
        <p:xfrm>
          <a:off x="450156" y="1620000"/>
          <a:ext cx="9847532" cy="2211042"/>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231321">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231321">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 electricity markets provide the opportunity for flexible trading near real time?</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61040851"/>
                  </a:ext>
                </a:extLst>
              </a:tr>
              <a:tr h="1480457">
                <a:tc>
                  <a:txBody>
                    <a:bodyPr/>
                    <a:lstStyle/>
                    <a:p>
                      <a:pPr marL="171450" indent="-171450">
                        <a:buFont typeface="Arial" panose="020B0604020202020204" pitchFamily="34" charset="0"/>
                        <a:buChar char="•"/>
                      </a:pPr>
                      <a:r>
                        <a:rPr lang="en-GB" sz="1000" b="0" noProof="0" dirty="0">
                          <a:latin typeface="+mn-lt"/>
                        </a:rPr>
                        <a:t>Are there any liquid short-term markets that allow market participants to adjust their position near to delivery, for example if the output from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a:t>
                      </a:r>
                      <a:r>
                        <a:rPr kumimoji="0" lang="en-GB" sz="1000" b="0" i="0" u="none" strike="noStrike" kern="1200" cap="none" spc="0" normalizeH="0" baseline="0" noProof="0" dirty="0">
                          <a:ln>
                            <a:noFill/>
                          </a:ln>
                          <a:solidFill>
                            <a:srgbClr val="FF0000"/>
                          </a:solidFill>
                          <a:effectLst/>
                          <a:uLnTx/>
                          <a:uFillTx/>
                          <a:latin typeface="+mn-lt"/>
                          <a:ea typeface="+mj-ea"/>
                          <a:cs typeface="+mj-cs"/>
                        </a:rPr>
                        <a:t>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generators</a:t>
                      </a:r>
                      <a:r>
                        <a:rPr lang="en-GB" sz="1000" b="0" noProof="0" dirty="0">
                          <a:latin typeface="+mn-lt"/>
                        </a:rPr>
                        <a:t> is different from what was expected?</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system operator and owners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a:t>
                      </a:r>
                      <a:r>
                        <a:rPr lang="en-GB" sz="1000" noProof="0" dirty="0">
                          <a:solidFill>
                            <a:srgbClr val="FF0000"/>
                          </a:solidFill>
                          <a:latin typeface="+mn-lt"/>
                        </a:rPr>
                        <a:t> </a:t>
                      </a:r>
                      <a:r>
                        <a:rPr lang="en-GB" sz="1000" noProof="0" dirty="0">
                          <a:solidFill>
                            <a:schemeClr val="tx1"/>
                          </a:solidFill>
                          <a:latin typeface="+mn-lt"/>
                        </a:rPr>
                        <a:t>power generators</a:t>
                      </a:r>
                      <a:r>
                        <a:rPr lang="en-GB" sz="1000" noProof="0" dirty="0">
                          <a:solidFill>
                            <a:srgbClr val="FF0000"/>
                          </a:solidFill>
                          <a:latin typeface="+mn-lt"/>
                        </a:rPr>
                        <a:t> </a:t>
                      </a:r>
                      <a:r>
                        <a:rPr lang="en-GB" sz="1000" noProof="0" dirty="0">
                          <a:latin typeface="+mn-lt"/>
                        </a:rPr>
                        <a:t>are likely to be best placed to indicate whether there is a lack of flexibility in existing trading arrangements and whether this is leading to consequences such as additional curtailment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renewables</a:t>
                      </a:r>
                      <a:r>
                        <a:rPr lang="en-GB" sz="1000" noProof="0" dirty="0">
                          <a:latin typeface="+mn-lt"/>
                        </a:rPr>
                        <a:t>.</a:t>
                      </a:r>
                    </a:p>
                    <a:p>
                      <a:pPr marL="171450" indent="-171450">
                        <a:buFont typeface="Arial" panose="020B0604020202020204" pitchFamily="34" charset="0"/>
                        <a:buChar char="•"/>
                      </a:pPr>
                      <a:r>
                        <a:rPr lang="en-GB" sz="1000" noProof="0" dirty="0">
                          <a:latin typeface="+mn-lt"/>
                        </a:rPr>
                        <a:t>The system operator should also be able to indicate whether it is the sole party involved in balancing the system in the final ~day prior to delivery, or whether other parties can play a role in balancing the system (i.e. through trading physical power).</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 lack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system flexibility</a:t>
                      </a:r>
                      <a:r>
                        <a:rPr lang="en-GB" sz="1000" noProof="0" dirty="0">
                          <a:solidFill>
                            <a:srgbClr val="FF0000"/>
                          </a:solidFill>
                          <a:latin typeface="+mn-lt"/>
                        </a:rPr>
                        <a:t> </a:t>
                      </a:r>
                      <a:r>
                        <a:rPr lang="en-GB" sz="1000" noProof="0" dirty="0">
                          <a:latin typeface="+mn-lt"/>
                        </a:rPr>
                        <a:t>is identified as a constraint on the system, </a:t>
                      </a:r>
                      <a:r>
                        <a:rPr lang="en-GB" sz="1000" b="1" noProof="0" dirty="0">
                          <a:latin typeface="+mn-lt"/>
                        </a:rPr>
                        <a:t>analysis could be performed to understand the root cause of the problem</a:t>
                      </a:r>
                      <a:r>
                        <a:rPr lang="en-GB" sz="1000" noProof="0" dirty="0">
                          <a:latin typeface="+mn-lt"/>
                        </a:rPr>
                        <a:t>. Trading arrangements should be considered alongside the physical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system flexibility</a:t>
                      </a:r>
                      <a:r>
                        <a:rPr lang="en-GB" sz="1000" noProof="0" dirty="0">
                          <a:latin typeface="+mn-lt"/>
                        </a:rPr>
                        <a:t> and tools available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system operation</a:t>
                      </a:r>
                      <a:r>
                        <a:rPr lang="en-GB" sz="1000" noProof="0" dirty="0">
                          <a:latin typeface="+mn-lt"/>
                        </a:rPr>
                        <a:t>.</a:t>
                      </a:r>
                    </a:p>
                    <a:p>
                      <a:pPr marL="171450" indent="-171450">
                        <a:buFont typeface="Arial" panose="020B0604020202020204" pitchFamily="34" charset="0"/>
                        <a:buChar char="•"/>
                      </a:pPr>
                      <a:r>
                        <a:rPr lang="en-GB" sz="1000" noProof="0" dirty="0">
                          <a:latin typeface="+mn-lt"/>
                        </a:rPr>
                        <a:t>If a liberalisation of trading arrangements would help to tackle the identified issues, support could be provided to </a:t>
                      </a:r>
                      <a:r>
                        <a:rPr lang="en-GB" sz="1000" b="1" noProof="0" dirty="0">
                          <a:latin typeface="+mn-lt"/>
                        </a:rPr>
                        <a:t>design and implement markets for short-term trading</a:t>
                      </a:r>
                      <a:r>
                        <a:rPr lang="en-GB" sz="1000" noProof="0" dirty="0">
                          <a:latin typeface="+mn-lt"/>
                        </a:rPr>
                        <a:t>.</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8627665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3.2. Market arrangements and routes-to-market (3 of 3)</a:t>
            </a:r>
          </a:p>
        </p:txBody>
      </p:sp>
      <p:pic>
        <p:nvPicPr>
          <p:cNvPr id="31" name="Picture 30">
            <a:extLst>
              <a:ext uri="{FF2B5EF4-FFF2-40B4-BE49-F238E27FC236}">
                <a16:creationId xmlns:a16="http://schemas.microsoft.com/office/drawing/2014/main" id="{BE600635-5888-8546-89C6-2445924FE8FB}"/>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475C4706-9CCE-394D-930E-15BF15F064D4}"/>
              </a:ext>
            </a:extLst>
          </p:cNvPr>
          <p:cNvPicPr>
            <a:picLocks noChangeAspect="1"/>
          </p:cNvPicPr>
          <p:nvPr/>
        </p:nvPicPr>
        <p:blipFill>
          <a:blip r:embed="rId7" cstate="screen">
            <a:duotone>
              <a:schemeClr val="accent2">
                <a:shade val="45000"/>
                <a:satMod val="135000"/>
              </a:schemeClr>
              <a:prstClr val="white"/>
            </a:duotone>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F1F97ECF-3C49-1648-A4AF-52D70F5B67E6}"/>
              </a:ext>
            </a:extLst>
          </p:cNvPr>
          <p:cNvPicPr>
            <a:picLocks noChangeAspect="1"/>
          </p:cNvPicPr>
          <p:nvPr/>
        </p:nvPicPr>
        <p:blipFill>
          <a:blip r:embed="rId9" cstate="screen">
            <a:duotone>
              <a:schemeClr val="accent2">
                <a:shade val="45000"/>
                <a:satMod val="135000"/>
              </a:schemeClr>
              <a:prstClr val="white"/>
            </a:duotone>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74B3BD8C-089F-2C4E-AC39-7915AFD66E56}"/>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3E8E909D-1DED-3D4B-A3A8-8B4ABA196B74}"/>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213440FB-0DE4-6949-8539-C70AB59CB959}"/>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7" action="ppaction://hlinksldjump" highlightClick="1"/>
            <a:extLst>
              <a:ext uri="{FF2B5EF4-FFF2-40B4-BE49-F238E27FC236}">
                <a16:creationId xmlns:a16="http://schemas.microsoft.com/office/drawing/2014/main" id="{CC41ACBA-A77B-D949-91BC-CB255EE7DE63}"/>
              </a:ext>
            </a:extLst>
          </p:cNvPr>
          <p:cNvSpPr/>
          <p:nvPr/>
        </p:nvSpPr>
        <p:spPr bwMode="ltGray">
          <a:xfrm>
            <a:off x="3518679"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3.2. Market arrangements</a:t>
            </a:r>
          </a:p>
        </p:txBody>
      </p:sp>
    </p:spTree>
    <p:extLst>
      <p:ext uri="{BB962C8B-B14F-4D97-AF65-F5344CB8AC3E}">
        <p14:creationId xmlns:p14="http://schemas.microsoft.com/office/powerpoint/2010/main" val="2873825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2AF468-80D6-FD46-880D-9B5AE42D8774}"/>
              </a:ext>
            </a:extLst>
          </p:cNvPr>
          <p:cNvSpPr>
            <a:spLocks noGrp="1"/>
          </p:cNvSpPr>
          <p:nvPr>
            <p:ph sz="quarter" idx="10"/>
          </p:nvPr>
        </p:nvSpPr>
        <p:spPr/>
        <p:txBody>
          <a:bodyPr/>
          <a:lstStyle/>
          <a:p>
            <a:r>
              <a:rPr lang="en-US" dirty="0"/>
              <a:t>2. High-level assessment of the energy sector</a:t>
            </a:r>
          </a:p>
          <a:p>
            <a:r>
              <a:rPr lang="en-US" b="0" i="1" dirty="0"/>
              <a:t>How to prepare to apply the Whole System Approach Tool</a:t>
            </a:r>
          </a:p>
        </p:txBody>
      </p:sp>
    </p:spTree>
    <p:extLst>
      <p:ext uri="{BB962C8B-B14F-4D97-AF65-F5344CB8AC3E}">
        <p14:creationId xmlns:p14="http://schemas.microsoft.com/office/powerpoint/2010/main" val="4954977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348822778"/>
              </p:ext>
            </p:extLst>
          </p:nvPr>
        </p:nvGraphicFramePr>
        <p:xfrm>
          <a:off x="450156" y="1620000"/>
          <a:ext cx="9847532" cy="3408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Who is responsible for electricity system operations and market operations?</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02885523"/>
                  </a:ext>
                </a:extLst>
              </a:tr>
              <a:tr h="1486693">
                <a:tc>
                  <a:txBody>
                    <a:bodyPr/>
                    <a:lstStyle/>
                    <a:p>
                      <a:pPr marL="171450" indent="-171450">
                        <a:buFont typeface="Arial" panose="020B0604020202020204" pitchFamily="34" charset="0"/>
                        <a:buChar char="•"/>
                      </a:pPr>
                      <a:r>
                        <a:rPr lang="en-GB" sz="1000" b="0" noProof="0" dirty="0">
                          <a:latin typeface="+mn-lt"/>
                        </a:rPr>
                        <a:t>Are system operations managed by a vertically integrated utility or by a separate entity?</a:t>
                      </a:r>
                    </a:p>
                    <a:p>
                      <a:pPr marL="171450" indent="-171450">
                        <a:buFont typeface="Arial" panose="020B0604020202020204" pitchFamily="34" charset="0"/>
                        <a:buChar char="•"/>
                      </a:pPr>
                      <a:r>
                        <a:rPr lang="en-GB" sz="1000" b="0" noProof="0" dirty="0">
                          <a:latin typeface="+mn-lt"/>
                        </a:rPr>
                        <a:t>If separate, is the system operator also the transmission owner and/or the single buyer or market operator, or is the system operator entirely independent of these functions (sometimes referred to as an Independent System Operator, or ISO).</a:t>
                      </a:r>
                    </a:p>
                    <a:p>
                      <a:pPr marL="171450" indent="-171450">
                        <a:buFont typeface="Arial" panose="020B0604020202020204" pitchFamily="34" charset="0"/>
                        <a:buChar char="•"/>
                      </a:pPr>
                      <a:r>
                        <a:rPr lang="en-GB" sz="1000" b="0" noProof="0" dirty="0">
                          <a:latin typeface="+mn-lt"/>
                        </a:rPr>
                        <a:t>Are the system operator’s roles well defined and clearly delineated from other institutions in the power sector, such as the regulator?</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entity responsible for system operations will normally depend on the extent to which the electricity sector has been liberalised. Where no unbundling has taken place system operations will normally be within the remit of the vertically integrated utility. </a:t>
                      </a:r>
                    </a:p>
                    <a:p>
                      <a:pPr marL="171450" indent="-171450">
                        <a:buFont typeface="Arial" panose="020B0604020202020204" pitchFamily="34" charset="0"/>
                        <a:buChar char="•"/>
                      </a:pPr>
                      <a:r>
                        <a:rPr lang="en-GB" sz="1000" noProof="0" dirty="0">
                          <a:latin typeface="+mn-lt"/>
                        </a:rPr>
                        <a:t>Where unbundling has taken place it will often be the owner of transmission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noProof="0" dirty="0">
                          <a:latin typeface="+mn-lt"/>
                        </a:rPr>
                        <a:t> that is responsible for system operations. Sometimes this entity will also act as a single buyer such that system operations and market operations are managed by the same entity.</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responsibility for system operation is not well-defined, and especially where there is the potential for conflicts of interest to affect system operation, support could be provided to the regulator to </a:t>
                      </a:r>
                      <a:r>
                        <a:rPr lang="en-GB" sz="1000" b="1" noProof="0" dirty="0">
                          <a:latin typeface="+mn-lt"/>
                        </a:rPr>
                        <a:t>define appropriate regulation </a:t>
                      </a:r>
                      <a:r>
                        <a:rPr lang="en-GB" sz="1000" noProof="0" dirty="0">
                          <a:latin typeface="+mn-lt"/>
                        </a:rPr>
                        <a:t>to govern system operations.</a:t>
                      </a:r>
                    </a:p>
                    <a:p>
                      <a:pPr marL="171450" indent="-171450">
                        <a:buFont typeface="Arial" panose="020B0604020202020204" pitchFamily="34" charset="0"/>
                        <a:buChar char="•"/>
                      </a:pPr>
                      <a:r>
                        <a:rPr lang="en-GB" sz="1000" noProof="0" dirty="0">
                          <a:latin typeface="+mn-lt"/>
                        </a:rPr>
                        <a:t>Support could also be provided to the relevant institutions to ensure that they have the right </a:t>
                      </a:r>
                      <a:r>
                        <a:rPr lang="en-GB" sz="1000" b="1" noProof="0" dirty="0">
                          <a:latin typeface="+mn-lt"/>
                        </a:rPr>
                        <a:t>capabilities and supporting processes and procedures </a:t>
                      </a:r>
                      <a:r>
                        <a:rPr lang="en-GB" sz="1000" noProof="0" dirty="0">
                          <a:latin typeface="+mn-lt"/>
                        </a:rPr>
                        <a:t>to fulfil the role assigned to them.</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525453157"/>
                  </a:ext>
                </a:extLst>
              </a:tr>
              <a:tr h="107447">
                <a:tc gridSpan="3">
                  <a:txBody>
                    <a:bodyPr/>
                    <a:lstStyle/>
                    <a:p>
                      <a:pPr marL="0" indent="0">
                        <a:buFont typeface="Arial" panose="020B0604020202020204" pitchFamily="34" charset="0"/>
                        <a:buNone/>
                      </a:pPr>
                      <a:r>
                        <a:rPr lang="en-GB" sz="1000" b="1" noProof="0" dirty="0">
                          <a:latin typeface="+mn-lt"/>
                        </a:rPr>
                        <a:t>Outside of the electricity sub-sector, who is responsible for system operations in other sectors?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noProof="0" dirty="0">
                        <a:latin typeface="+mn-lt"/>
                      </a:endParaRP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0" indent="0">
                        <a:buFont typeface="Arial" panose="020B0604020202020204" pitchFamily="34" charset="0"/>
                        <a:buNone/>
                      </a:pPr>
                      <a:endParaRPr lang="en-GB" sz="1000" noProof="0" dirty="0">
                        <a:latin typeface="+mn-lt"/>
                      </a:endParaRP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2234204223"/>
                  </a:ext>
                </a:extLst>
              </a:tr>
              <a:tr h="99071">
                <a:tc>
                  <a:txBody>
                    <a:bodyPr/>
                    <a:lstStyle/>
                    <a:p>
                      <a:pPr marL="171450" indent="-171450">
                        <a:buFont typeface="Arial" panose="020B0604020202020204" pitchFamily="34" charset="0"/>
                        <a:buChar char="•"/>
                      </a:pPr>
                      <a:r>
                        <a:rPr lang="en-GB" sz="1000" b="0" noProof="0" dirty="0">
                          <a:latin typeface="+mn-lt"/>
                        </a:rPr>
                        <a:t>If there is a substantial natural gas network in the country who is responsible to gas system operations? Is the system operated by the same entity that owns the gas </a:t>
                      </a:r>
                      <a:r>
                        <a:rPr lang="en-GB" sz="1000" b="0" noProof="0" dirty="0">
                          <a:latin typeface="+mn-lt"/>
                          <a:hlinkClick r:id="rId2" action="ppaction://hlinksldjump"/>
                        </a:rPr>
                        <a:t>network infrastructure</a:t>
                      </a:r>
                      <a:r>
                        <a:rPr lang="en-GB" sz="1000" b="0" noProof="0" dirty="0">
                          <a:latin typeface="+mn-lt"/>
                        </a:rPr>
                        <a:t>?</a:t>
                      </a:r>
                    </a:p>
                    <a:p>
                      <a:pPr marL="171450" indent="-171450">
                        <a:buFont typeface="Arial" panose="020B0604020202020204" pitchFamily="34" charset="0"/>
                        <a:buChar char="•"/>
                      </a:pPr>
                      <a:r>
                        <a:rPr lang="en-GB" sz="1000" b="0" noProof="0" dirty="0">
                          <a:latin typeface="+mn-lt"/>
                        </a:rPr>
                        <a:t>Is there a separate system operations role for any </a:t>
                      </a:r>
                      <a:r>
                        <a:rPr lang="en-GB" sz="1000" b="0" noProof="0" dirty="0">
                          <a:latin typeface="+mn-lt"/>
                          <a:hlinkClick r:id="rId3" action="ppaction://hlinksldjump"/>
                        </a:rPr>
                        <a:t>centralised heating</a:t>
                      </a:r>
                      <a:r>
                        <a:rPr lang="en-GB" sz="1000" b="0" noProof="0" dirty="0">
                          <a:latin typeface="+mn-lt"/>
                        </a:rPr>
                        <a:t> networks?</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 most cases system operations for these energy vectors is likely to be bundled with ownership, often as part of a vertically-integrated utility.</a:t>
                      </a:r>
                    </a:p>
                    <a:p>
                      <a:pPr marL="171450" indent="-171450">
                        <a:buFont typeface="Arial" panose="020B0604020202020204" pitchFamily="34" charset="0"/>
                        <a:buChar char="•"/>
                      </a:pPr>
                      <a:r>
                        <a:rPr lang="en-GB" sz="1000" noProof="0" dirty="0">
                          <a:latin typeface="+mn-lt"/>
                        </a:rPr>
                        <a:t>Where this is unclear, the asset owner and / or the energy regulator should be able to clarify the role of each party engaged in the sub-sector.</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As above, where roles are not well defined, </a:t>
                      </a:r>
                      <a:r>
                        <a:rPr lang="en-GB" sz="1000" b="1" noProof="0" dirty="0">
                          <a:latin typeface="+mn-lt"/>
                        </a:rPr>
                        <a:t>support could be provided to the regulator </a:t>
                      </a:r>
                      <a:r>
                        <a:rPr lang="en-GB" sz="1000" noProof="0" dirty="0">
                          <a:latin typeface="+mn-lt"/>
                        </a:rPr>
                        <a:t>and/or to the institution(s) involved in system operation.</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2012412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3.3. System operation (1 of 4)</a:t>
            </a:r>
          </a:p>
        </p:txBody>
      </p:sp>
      <p:pic>
        <p:nvPicPr>
          <p:cNvPr id="31" name="Picture 30">
            <a:extLst>
              <a:ext uri="{FF2B5EF4-FFF2-40B4-BE49-F238E27FC236}">
                <a16:creationId xmlns:a16="http://schemas.microsoft.com/office/drawing/2014/main" id="{A81AFDF1-5DA0-9549-B747-85E14C4441C1}"/>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77EAE746-99A2-7F4C-BE1E-04894D886399}"/>
              </a:ext>
            </a:extLst>
          </p:cNvPr>
          <p:cNvPicPr>
            <a:picLocks noChangeAspect="1"/>
          </p:cNvPicPr>
          <p:nvPr/>
        </p:nvPicPr>
        <p:blipFill>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12E3ED5E-EF3F-284C-9DEB-7392467C2907}"/>
              </a:ext>
            </a:extLst>
          </p:cNvPr>
          <p:cNvPicPr>
            <a:picLocks noChangeAspect="1"/>
          </p:cNvPicPr>
          <p:nvPr/>
        </p:nvPicPr>
        <p:blipFill>
          <a:blip r:embed="rId8" cstate="screen">
            <a:duotone>
              <a:schemeClr val="accent2">
                <a:shade val="45000"/>
                <a:satMod val="135000"/>
              </a:schemeClr>
              <a:prstClr val="white"/>
            </a:duotone>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E2FDBEF8-D6AB-0442-8B45-D20DFDB20A6D}"/>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3737F6DE-2A37-224C-B1C4-66057BF4426B}"/>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34BB9E64-1D08-4945-BB79-67618F918ED0}"/>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47" name="Chevron 46">
            <a:hlinkClick r:id="rId16" action="ppaction://hlinksldjump" highlightClick="1"/>
            <a:extLst>
              <a:ext uri="{FF2B5EF4-FFF2-40B4-BE49-F238E27FC236}">
                <a16:creationId xmlns:a16="http://schemas.microsoft.com/office/drawing/2014/main" id="{3107FBF9-ADFE-7D46-99F0-E4327E70A026}"/>
              </a:ext>
            </a:extLst>
          </p:cNvPr>
          <p:cNvSpPr/>
          <p:nvPr/>
        </p:nvSpPr>
        <p:spPr bwMode="ltGray">
          <a:xfrm>
            <a:off x="5637827"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3.3. System operation</a:t>
            </a:r>
          </a:p>
        </p:txBody>
      </p:sp>
    </p:spTree>
    <p:extLst>
      <p:ext uri="{BB962C8B-B14F-4D97-AF65-F5344CB8AC3E}">
        <p14:creationId xmlns:p14="http://schemas.microsoft.com/office/powerpoint/2010/main" val="7028821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033246432"/>
              </p:ext>
            </p:extLst>
          </p:nvPr>
        </p:nvGraphicFramePr>
        <p:xfrm>
          <a:off x="450156" y="1620391"/>
          <a:ext cx="9847532" cy="5245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is the electricity system dispatched?</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99555754"/>
                  </a:ext>
                </a:extLst>
              </a:tr>
              <a:tr h="161533">
                <a:tc>
                  <a:txBody>
                    <a:bodyPr/>
                    <a:lstStyle/>
                    <a:p>
                      <a:pPr marL="171450" indent="-171450">
                        <a:buFont typeface="Arial" panose="020B0604020202020204" pitchFamily="34" charset="0"/>
                        <a:buChar char="•"/>
                      </a:pPr>
                      <a:r>
                        <a:rPr lang="en-GB" sz="1000" b="0" noProof="0" dirty="0">
                          <a:latin typeface="+mn-lt"/>
                        </a:rPr>
                        <a:t>Does the system operator dispatch the system according to a clearly defined set of principles, rules, or procedures?</a:t>
                      </a:r>
                    </a:p>
                    <a:p>
                      <a:pPr marL="171450" indent="-171450">
                        <a:buFont typeface="Arial" panose="020B0604020202020204" pitchFamily="34" charset="0"/>
                        <a:buChar char="•"/>
                      </a:pPr>
                      <a:r>
                        <a:rPr lang="en-GB" sz="1000" b="0" noProof="0" dirty="0">
                          <a:latin typeface="+mn-lt"/>
                        </a:rPr>
                        <a:t>Does the ownership of power generators affect how they are dispatched? Are incumbent generators treated differently to private sector generators?</a:t>
                      </a:r>
                    </a:p>
                    <a:p>
                      <a:pPr marL="171450" indent="-171450">
                        <a:buFont typeface="Arial" panose="020B0604020202020204" pitchFamily="34" charset="0"/>
                        <a:buChar char="•"/>
                      </a:pPr>
                      <a:r>
                        <a:rPr lang="en-GB" sz="1000" b="0" noProof="0" dirty="0">
                          <a:latin typeface="+mn-lt"/>
                        </a:rPr>
                        <a:t>What rules or principles are used for dispatch? Is the system dispatched on a least cost basis?</a:t>
                      </a:r>
                    </a:p>
                    <a:p>
                      <a:pPr marL="171450" indent="-171450">
                        <a:buFont typeface="Arial" panose="020B0604020202020204" pitchFamily="34" charset="0"/>
                        <a:buChar char="•"/>
                      </a:pPr>
                      <a:r>
                        <a:rPr lang="en-GB" sz="1000" b="0" noProof="0" dirty="0">
                          <a:latin typeface="+mn-lt"/>
                        </a:rPr>
                        <a:t>How are individual power plant constraints (e.g. the inflexibility of an old coal plant) taken into account when dispatching the system?</a:t>
                      </a:r>
                    </a:p>
                    <a:p>
                      <a:pPr marL="171450" indent="-171450">
                        <a:buFont typeface="Arial" panose="020B0604020202020204" pitchFamily="34" charset="0"/>
                        <a:buChar char="•"/>
                      </a:pPr>
                      <a:r>
                        <a:rPr lang="en-GB" sz="1000" b="0" noProof="0" dirty="0">
                          <a:latin typeface="+mn-lt"/>
                        </a:rPr>
                        <a:t>How are system constraints (e.g. grid constraints or bottlenecks) taken into account when dispatching the system?</a:t>
                      </a:r>
                    </a:p>
                    <a:p>
                      <a:pPr marL="171450" indent="-171450">
                        <a:buFont typeface="Arial" panose="020B0604020202020204" pitchFamily="34" charset="0"/>
                        <a:buChar char="•"/>
                      </a:pPr>
                      <a:r>
                        <a:rPr lang="en-GB" sz="1000" b="0" noProof="0" dirty="0">
                          <a:latin typeface="+mn-lt"/>
                        </a:rPr>
                        <a:t>How frequently is dispatch reoptimized and how and when are dispatch instructions sent to generators?</a:t>
                      </a:r>
                    </a:p>
                    <a:p>
                      <a:pPr marL="171450" indent="-171450">
                        <a:buFont typeface="Arial" panose="020B0604020202020204" pitchFamily="34" charset="0"/>
                        <a:buChar char="•"/>
                      </a:pPr>
                      <a:r>
                        <a:rPr lang="en-GB" sz="1000" b="0" noProof="0" dirty="0">
                          <a:latin typeface="+mn-lt"/>
                        </a:rPr>
                        <a:t>What happens when the output of a power plant deviates from its dispatch instruction?</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In most cases the system operator itself is likely to be the best source of this information. Even where procedures appear to be well documented and in line with best practice, it might be valuable to shadow the system operator’s dispatch to validate that agreed procedures are being followed.</a:t>
                      </a:r>
                    </a:p>
                    <a:p>
                      <a:pPr marL="171450" indent="-171450">
                        <a:buFont typeface="Arial" panose="020B0604020202020204" pitchFamily="34" charset="0"/>
                        <a:buChar char="•"/>
                      </a:pPr>
                      <a:r>
                        <a:rPr lang="en-GB" sz="1000" noProof="0" dirty="0">
                          <a:latin typeface="+mn-lt"/>
                        </a:rPr>
                        <a:t>Sometimes dispatch rules might be approved by the regulator, so the energy regulator might also be a source of information on dispatch.</a:t>
                      </a:r>
                    </a:p>
                    <a:p>
                      <a:pPr marL="171450" indent="-171450">
                        <a:buFont typeface="Arial" panose="020B0604020202020204" pitchFamily="34" charset="0"/>
                        <a:buChar char="•"/>
                      </a:pPr>
                      <a:r>
                        <a:rPr lang="en-GB" sz="1000" noProof="0" dirty="0">
                          <a:latin typeface="+mn-lt"/>
                        </a:rPr>
                        <a:t>Discussion with owners </a:t>
                      </a:r>
                      <a:r>
                        <a:rPr lang="en-GB" sz="1000" noProof="0" dirty="0">
                          <a:solidFill>
                            <a:schemeClr val="tx1"/>
                          </a:solidFill>
                          <a:latin typeface="+mn-lt"/>
                        </a:rPr>
                        <a:t>of power generation, </a:t>
                      </a:r>
                      <a:r>
                        <a:rPr lang="en-GB" sz="1000" noProof="0" dirty="0">
                          <a:latin typeface="+mn-lt"/>
                        </a:rPr>
                        <a:t>especially IPPs, may also highlight issues with dispatch and any deviation from best practice. However, in most low income countries it is likely that dispatchable IPPs are protected against dispatch risk through being paid an availability or capacity payment through their PPA.</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adoption of </a:t>
                      </a:r>
                      <a:r>
                        <a:rPr lang="en-GB" sz="1000" b="1" noProof="0" dirty="0">
                          <a:latin typeface="+mn-lt"/>
                        </a:rPr>
                        <a:t>least cost dispatch principles </a:t>
                      </a:r>
                      <a:r>
                        <a:rPr lang="en-GB" sz="1000" noProof="0" dirty="0">
                          <a:latin typeface="+mn-lt"/>
                        </a:rPr>
                        <a:t>can be important in supporting liberalisation of the sector. For example, if IPPs’ dispatch profile is materially different to that expected this could have a material impact on their cost structure. This could increase uncertainty and the cost of capital used by IPPs.</a:t>
                      </a:r>
                    </a:p>
                    <a:p>
                      <a:pPr marL="171450" indent="-171450">
                        <a:buFont typeface="Arial" panose="020B0604020202020204" pitchFamily="34" charset="0"/>
                        <a:buChar char="•"/>
                      </a:pPr>
                      <a:r>
                        <a:rPr lang="en-GB" sz="1000" noProof="0" dirty="0">
                          <a:latin typeface="+mn-lt"/>
                        </a:rPr>
                        <a:t>If analysis identifies any significant inconsistencies with best practice, technical assistance and/or training could be provided to the system operator to </a:t>
                      </a:r>
                      <a:r>
                        <a:rPr lang="en-GB" sz="1000" b="1" noProof="0" dirty="0">
                          <a:latin typeface="+mn-lt"/>
                        </a:rPr>
                        <a:t>refine the rules used for system dispatch</a:t>
                      </a:r>
                      <a:r>
                        <a:rPr lang="en-GB" sz="1000" noProof="0" dirty="0">
                          <a:latin typeface="+mn-lt"/>
                        </a:rPr>
                        <a:t>.</a:t>
                      </a:r>
                    </a:p>
                    <a:p>
                      <a:pPr marL="171450" indent="-171450">
                        <a:buFont typeface="Arial" panose="020B0604020202020204" pitchFamily="34" charset="0"/>
                        <a:buChar char="•"/>
                      </a:pPr>
                      <a:r>
                        <a:rPr lang="en-GB" sz="1000" noProof="0" dirty="0">
                          <a:latin typeface="+mn-lt"/>
                        </a:rPr>
                        <a:t>Many developing countries with small electricity systems may reoptimize their dispatch infrequently (e.g. daily). As the electricity system becomes more complex, and especially as the role of intermittent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 power generation</a:t>
                      </a:r>
                      <a:r>
                        <a:rPr lang="en-GB" sz="1000" noProof="0" dirty="0">
                          <a:latin typeface="+mn-lt"/>
                        </a:rPr>
                        <a:t> increases, it may be desirable for dispatch to be more dynamic, being updated more frequently, for example as expected output from renewables plants changes. Technical assistance might be required to </a:t>
                      </a:r>
                      <a:r>
                        <a:rPr lang="en-GB" sz="1000" b="1" noProof="0" dirty="0">
                          <a:latin typeface="+mn-lt"/>
                        </a:rPr>
                        <a:t>implement new dispatch processes </a:t>
                      </a:r>
                      <a:r>
                        <a:rPr lang="en-GB" sz="1000" noProof="0" dirty="0">
                          <a:latin typeface="+mn-lt"/>
                        </a:rPr>
                        <a:t>and to </a:t>
                      </a:r>
                      <a:r>
                        <a:rPr lang="en-GB" sz="1000" b="1" noProof="0" dirty="0">
                          <a:latin typeface="+mn-lt"/>
                        </a:rPr>
                        <a:t>implement more advanced IT systems </a:t>
                      </a:r>
                      <a:r>
                        <a:rPr lang="en-GB" sz="1000" noProof="0" dirty="0">
                          <a:latin typeface="+mn-lt"/>
                        </a:rPr>
                        <a:t>to support this transition.</a:t>
                      </a:r>
                    </a:p>
                    <a:p>
                      <a:pPr marL="171450" indent="-171450">
                        <a:buFont typeface="Arial" panose="020B0604020202020204" pitchFamily="34" charset="0"/>
                        <a:buChar char="•"/>
                      </a:pPr>
                      <a:r>
                        <a:rPr lang="en-GB" sz="1000" noProof="0" dirty="0">
                          <a:latin typeface="+mn-lt"/>
                        </a:rPr>
                        <a:t>For dispatchable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noProof="0" dirty="0">
                          <a:solidFill>
                            <a:schemeClr val="tx1"/>
                          </a:solidFill>
                          <a:latin typeface="+mn-lt"/>
                        </a:rPr>
                        <a:t> </a:t>
                      </a:r>
                      <a:r>
                        <a:rPr lang="en-GB" sz="1000" noProof="0" dirty="0">
                          <a:latin typeface="+mn-lt"/>
                        </a:rPr>
                        <a:t>(but </a:t>
                      </a:r>
                      <a:r>
                        <a:rPr lang="en-GB" sz="1000" u="sng" noProof="0" dirty="0">
                          <a:latin typeface="+mn-lt"/>
                        </a:rPr>
                        <a:t>not</a:t>
                      </a:r>
                      <a:r>
                        <a:rPr lang="en-GB" sz="1000" u="none" noProof="0" dirty="0">
                          <a:latin typeface="+mn-lt"/>
                        </a:rPr>
                        <a:t>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renewable</a:t>
                      </a:r>
                      <a:r>
                        <a:rPr kumimoji="0" lang="en-GB" sz="1000" b="0" i="0" u="none" strike="noStrike" kern="1200" cap="none" spc="0" normalizeH="0" baseline="0" noProof="0" dirty="0">
                          <a:ln>
                            <a:noFill/>
                          </a:ln>
                          <a:solidFill>
                            <a:schemeClr val="tx1"/>
                          </a:solidFill>
                          <a:effectLst/>
                          <a:uLnTx/>
                          <a:uFillTx/>
                          <a:latin typeface="+mn-lt"/>
                          <a:ea typeface="+mj-ea"/>
                          <a:cs typeface="+mj-cs"/>
                        </a:rPr>
                        <a:t> power generation)</a:t>
                      </a:r>
                      <a:r>
                        <a:rPr lang="en-GB" sz="1000" u="none" noProof="0" dirty="0">
                          <a:solidFill>
                            <a:schemeClr val="tx1"/>
                          </a:solidFill>
                          <a:latin typeface="+mn-lt"/>
                        </a:rPr>
                        <a:t> </a:t>
                      </a:r>
                      <a:r>
                        <a:rPr lang="en-GB" sz="1000" u="none" noProof="0" dirty="0">
                          <a:latin typeface="+mn-lt"/>
                        </a:rPr>
                        <a:t>penalties will often apply if generators deviate from their instructed dispatch profile. These penalties are normally defined in their PPAs, but in more liberalised markets imbalance charges might be levied by the system operator. Where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market design</a:t>
                      </a:r>
                      <a:r>
                        <a:rPr lang="en-GB" sz="1000" u="none" noProof="0" dirty="0">
                          <a:latin typeface="+mn-lt"/>
                        </a:rPr>
                        <a:t> changes are moving towards a more liberalised wholesale electricity market, advice on </a:t>
                      </a:r>
                      <a:r>
                        <a:rPr lang="en-GB" sz="1000" b="1" u="none" noProof="0" dirty="0">
                          <a:latin typeface="+mn-lt"/>
                        </a:rPr>
                        <a:t>introducing imbalance charges and a balancing market </a:t>
                      </a:r>
                      <a:r>
                        <a:rPr lang="en-GB" sz="1000" u="none" noProof="0" dirty="0">
                          <a:latin typeface="+mn-lt"/>
                        </a:rPr>
                        <a:t>might be provided.</a:t>
                      </a:r>
                      <a:endParaRPr lang="en-GB" sz="1000" noProof="0" dirty="0">
                        <a:latin typeface="+mn-lt"/>
                      </a:endParaRP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9066370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3.3. System operation (2 of 4)</a:t>
            </a:r>
          </a:p>
        </p:txBody>
      </p:sp>
      <p:pic>
        <p:nvPicPr>
          <p:cNvPr id="31" name="Picture 30">
            <a:extLst>
              <a:ext uri="{FF2B5EF4-FFF2-40B4-BE49-F238E27FC236}">
                <a16:creationId xmlns:a16="http://schemas.microsoft.com/office/drawing/2014/main" id="{0E939A4A-70DB-BB47-AFA9-EC5D761016E7}"/>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C9F05180-86E0-CE41-8B08-52E9CE739AB8}"/>
              </a:ext>
            </a:extLst>
          </p:cNvPr>
          <p:cNvPicPr>
            <a:picLocks noChangeAspect="1"/>
          </p:cNvPicPr>
          <p:nvPr/>
        </p:nvPicPr>
        <p:blipFill>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5673AC94-B07F-0C44-B46D-A3DB9D250B3D}"/>
              </a:ext>
            </a:extLst>
          </p:cNvPr>
          <p:cNvPicPr>
            <a:picLocks noChangeAspect="1"/>
          </p:cNvPicPr>
          <p:nvPr/>
        </p:nvPicPr>
        <p:blipFill>
          <a:blip r:embed="rId8" cstate="screen">
            <a:duotone>
              <a:schemeClr val="accent2">
                <a:shade val="45000"/>
                <a:satMod val="135000"/>
              </a:schemeClr>
              <a:prstClr val="white"/>
            </a:duotone>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2745D708-E3DD-B441-98E3-94C68DA30B2C}"/>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D3AC8165-964C-E34E-AAC1-045E9AA81883}"/>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0846DE7D-D0CF-0646-BF43-86A8C2D217E3}"/>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49">
            <a:hlinkClick r:id="rId16" action="ppaction://hlinksldjump" highlightClick="1"/>
            <a:extLst>
              <a:ext uri="{FF2B5EF4-FFF2-40B4-BE49-F238E27FC236}">
                <a16:creationId xmlns:a16="http://schemas.microsoft.com/office/drawing/2014/main" id="{3107FBF9-ADFE-7D46-99F0-E4327E70A026}"/>
              </a:ext>
            </a:extLst>
          </p:cNvPr>
          <p:cNvSpPr/>
          <p:nvPr/>
        </p:nvSpPr>
        <p:spPr bwMode="ltGray">
          <a:xfrm>
            <a:off x="5637827"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3.3. System operation</a:t>
            </a:r>
          </a:p>
        </p:txBody>
      </p:sp>
    </p:spTree>
    <p:extLst>
      <p:ext uri="{BB962C8B-B14F-4D97-AF65-F5344CB8AC3E}">
        <p14:creationId xmlns:p14="http://schemas.microsoft.com/office/powerpoint/2010/main" val="21546723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489169871"/>
              </p:ext>
            </p:extLst>
          </p:nvPr>
        </p:nvGraphicFramePr>
        <p:xfrm>
          <a:off x="450156" y="1620391"/>
          <a:ext cx="9847532" cy="3873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are supply and demand for electricity balanced in real time?</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88900566"/>
                  </a:ext>
                </a:extLst>
              </a:tr>
              <a:tr h="161533">
                <a:tc>
                  <a:txBody>
                    <a:bodyPr/>
                    <a:lstStyle/>
                    <a:p>
                      <a:pPr marL="171450" indent="-171450">
                        <a:buFont typeface="Arial" panose="020B0604020202020204" pitchFamily="34" charset="0"/>
                        <a:buChar char="•"/>
                      </a:pPr>
                      <a:r>
                        <a:rPr lang="en-GB" sz="1000" b="0" noProof="0" dirty="0">
                          <a:latin typeface="+mn-lt"/>
                        </a:rPr>
                        <a:t>Is the system operator able to effectively monitor the balance of supply and demand in real time?</a:t>
                      </a:r>
                    </a:p>
                    <a:p>
                      <a:pPr marL="171450" indent="-171450">
                        <a:buFont typeface="Arial" panose="020B0604020202020204" pitchFamily="34" charset="0"/>
                        <a:buChar char="•"/>
                      </a:pPr>
                      <a:r>
                        <a:rPr lang="en-GB" sz="1000" b="0" noProof="0" dirty="0">
                          <a:latin typeface="+mn-lt"/>
                        </a:rPr>
                        <a:t>What information is available to the system operator to indicate when action might be required to balance the system?</a:t>
                      </a:r>
                    </a:p>
                    <a:p>
                      <a:pPr marL="171450" indent="-171450">
                        <a:buFont typeface="Arial" panose="020B0604020202020204" pitchFamily="34" charset="0"/>
                        <a:buChar char="•"/>
                      </a:pPr>
                      <a:r>
                        <a:rPr lang="en-GB" sz="1000" b="0" noProof="0" dirty="0">
                          <a:latin typeface="+mn-lt"/>
                        </a:rPr>
                        <a:t>What procedures or rules are in place to govern balancing dispatch actions required in near or real time?</a:t>
                      </a:r>
                    </a:p>
                    <a:p>
                      <a:pPr marL="171450" indent="-171450">
                        <a:buFont typeface="Arial" panose="020B0604020202020204" pitchFamily="34" charset="0"/>
                        <a:buChar char="•"/>
                      </a:pPr>
                      <a:r>
                        <a:rPr lang="en-GB" sz="1000" b="0" noProof="0" dirty="0">
                          <a:latin typeface="+mn-lt"/>
                        </a:rPr>
                        <a:t>What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market arrangements </a:t>
                      </a:r>
                      <a:r>
                        <a:rPr lang="en-GB" sz="1000" b="0" noProof="0" dirty="0">
                          <a:latin typeface="+mn-lt"/>
                        </a:rPr>
                        <a:t>are in place to reward market participants that help the system operator to balance the system?</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system operator is again likely to be the main source of information to understand the arrangements in place for real time balancing. For many low income countries arrangements may simply be included in PPAs for dispatchable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generators</a:t>
                      </a:r>
                      <a:r>
                        <a:rPr lang="en-GB" sz="1000" noProof="0" dirty="0">
                          <a:latin typeface="+mn-lt"/>
                        </a:rPr>
                        <a:t>.</a:t>
                      </a:r>
                    </a:p>
                    <a:p>
                      <a:pPr marL="171450" indent="-171450">
                        <a:buFont typeface="Arial" panose="020B0604020202020204" pitchFamily="34" charset="0"/>
                        <a:buChar char="•"/>
                      </a:pPr>
                      <a:r>
                        <a:rPr lang="en-GB" sz="1000" noProof="0" dirty="0">
                          <a:latin typeface="+mn-lt"/>
                        </a:rPr>
                        <a:t>In some cases the regulator might also be a source of information, for example if there is a separate balancing market and the rules for this market are reviewed and approved by the regulator.</a:t>
                      </a:r>
                    </a:p>
                    <a:p>
                      <a:pPr marL="171450" indent="-171450">
                        <a:buFont typeface="Arial" panose="020B0604020202020204" pitchFamily="34" charset="0"/>
                        <a:buChar char="•"/>
                      </a:pPr>
                      <a:r>
                        <a:rPr lang="en-GB" sz="1000" noProof="0" dirty="0">
                          <a:latin typeface="+mn-lt"/>
                        </a:rPr>
                        <a:t>Information could also be sought from owners </a:t>
                      </a:r>
                      <a:r>
                        <a:rPr lang="en-GB" sz="1000" noProof="0" dirty="0">
                          <a:solidFill>
                            <a:schemeClr val="tx1"/>
                          </a:solidFill>
                          <a:latin typeface="+mn-lt"/>
                        </a:rPr>
                        <a:t>of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noProof="0" dirty="0">
                          <a:solidFill>
                            <a:schemeClr val="tx1"/>
                          </a:solidFill>
                          <a:latin typeface="+mn-lt"/>
                        </a:rPr>
                        <a:t> capacity</a:t>
                      </a:r>
                      <a:r>
                        <a:rPr lang="en-GB" sz="1000" noProof="0" dirty="0">
                          <a:latin typeface="+mn-lt"/>
                        </a:rPr>
                        <a:t>. Owners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renewable</a:t>
                      </a:r>
                      <a:r>
                        <a:rPr kumimoji="0" lang="en-GB" sz="1000" b="0" i="0" u="none" strike="noStrike" kern="1200" cap="none" spc="0" normalizeH="0" baseline="0" noProof="0" dirty="0">
                          <a:ln>
                            <a:noFill/>
                          </a:ln>
                          <a:solidFill>
                            <a:srgbClr val="FF0000"/>
                          </a:solidFill>
                          <a:effectLst/>
                          <a:uLnTx/>
                          <a:uFillTx/>
                          <a:latin typeface="+mn-lt"/>
                          <a:ea typeface="+mj-ea"/>
                          <a:cs typeface="+mj-cs"/>
                        </a:rPr>
                        <a:t>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noProof="0" dirty="0">
                          <a:solidFill>
                            <a:schemeClr val="tx1"/>
                          </a:solidFill>
                          <a:latin typeface="+mn-lt"/>
                        </a:rPr>
                        <a:t> may be required to provide updated forecasts of output to the system operator, and owners of dispatchable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noProof="0" dirty="0">
                          <a:solidFill>
                            <a:schemeClr val="tx1"/>
                          </a:solidFill>
                          <a:latin typeface="+mn-lt"/>
                        </a:rPr>
                        <a:t> may </a:t>
                      </a:r>
                      <a:r>
                        <a:rPr lang="en-GB" sz="1000" noProof="0" dirty="0">
                          <a:latin typeface="+mn-lt"/>
                        </a:rPr>
                        <a:t>be remunerated for providing balancing services.</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arrangements for balancing the system are inadequate this can result in outages and poor reliability, reducing the apparent reliability of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network infrastructure</a:t>
                      </a:r>
                      <a:r>
                        <a:rPr lang="en-GB" sz="1000" noProof="0" dirty="0">
                          <a:latin typeface="+mn-lt"/>
                        </a:rPr>
                        <a:t>. It is therefore important to be able to distinguish between shortcomings in the physical infrastructure in place, and shortcomings in the overall operation of the system.</a:t>
                      </a:r>
                    </a:p>
                    <a:p>
                      <a:pPr marL="171450" indent="-171450">
                        <a:buFont typeface="Arial" panose="020B0604020202020204" pitchFamily="34" charset="0"/>
                        <a:buChar char="•"/>
                      </a:pPr>
                      <a:r>
                        <a:rPr lang="en-GB" sz="1000" noProof="0" dirty="0">
                          <a:latin typeface="+mn-lt"/>
                        </a:rPr>
                        <a:t>Monitoring and control equipment and systems are important for the system operator to be able to balance the electricity system reliably. There is the option to </a:t>
                      </a:r>
                      <a:r>
                        <a:rPr lang="en-GB" sz="1000" b="1" noProof="0" dirty="0">
                          <a:latin typeface="+mn-lt"/>
                        </a:rPr>
                        <a:t>advise on the systems required </a:t>
                      </a:r>
                      <a:r>
                        <a:rPr lang="en-GB" sz="1000" noProof="0" dirty="0">
                          <a:latin typeface="+mn-lt"/>
                        </a:rPr>
                        <a:t>to facilitate improved system balancing.</a:t>
                      </a:r>
                    </a:p>
                    <a:p>
                      <a:pPr marL="171450" indent="-171450">
                        <a:buFont typeface="Arial" panose="020B0604020202020204" pitchFamily="34" charset="0"/>
                        <a:buChar char="•"/>
                      </a:pPr>
                      <a:r>
                        <a:rPr lang="en-GB" sz="1000" noProof="0" dirty="0">
                          <a:latin typeface="+mn-lt"/>
                        </a:rPr>
                        <a:t>In most low income countries energy for balancing the system will simply be procured through bilateral PPAs, but in some countries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market design</a:t>
                      </a:r>
                      <a:r>
                        <a:rPr lang="en-GB" sz="1000" noProof="0" dirty="0">
                          <a:solidFill>
                            <a:srgbClr val="FF0000"/>
                          </a:solidFill>
                          <a:latin typeface="+mn-lt"/>
                        </a:rPr>
                        <a:t> </a:t>
                      </a:r>
                      <a:r>
                        <a:rPr lang="en-GB" sz="1000" noProof="0" dirty="0">
                          <a:latin typeface="+mn-lt"/>
                        </a:rPr>
                        <a:t>might be more liberalised with a separate market for short-term balancing. In countries moving towards increased liberalisation interventions could provide </a:t>
                      </a:r>
                      <a:r>
                        <a:rPr lang="en-GB" sz="1000" b="1" noProof="0" dirty="0">
                          <a:latin typeface="+mn-lt"/>
                        </a:rPr>
                        <a:t>advice on the design of a balancing market</a:t>
                      </a:r>
                      <a:r>
                        <a:rPr lang="en-GB" sz="1000" noProof="0" dirty="0">
                          <a:latin typeface="+mn-lt"/>
                        </a:rPr>
                        <a:t>. Where there is sufficient competition such a market can increase the options available to the system operator and improve the value for money that it can achieve.</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6497622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3.3. System operation (3 of 4)</a:t>
            </a:r>
          </a:p>
        </p:txBody>
      </p:sp>
      <p:pic>
        <p:nvPicPr>
          <p:cNvPr id="31" name="Picture 30">
            <a:extLst>
              <a:ext uri="{FF2B5EF4-FFF2-40B4-BE49-F238E27FC236}">
                <a16:creationId xmlns:a16="http://schemas.microsoft.com/office/drawing/2014/main" id="{58122950-1E32-4948-8068-4702FE7B4C72}"/>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355CC968-88F2-FA45-91B6-F5D7525A7557}"/>
              </a:ext>
            </a:extLst>
          </p:cNvPr>
          <p:cNvPicPr>
            <a:picLocks noChangeAspect="1"/>
          </p:cNvPicPr>
          <p:nvPr/>
        </p:nvPicPr>
        <p:blipFill>
          <a:blip r:embed="rId8" cstate="screen">
            <a:duotone>
              <a:schemeClr val="accent2">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95DD1C8E-EC36-5F4F-992D-078FF4EE2F56}"/>
              </a:ext>
            </a:extLst>
          </p:cNvPr>
          <p:cNvPicPr>
            <a:picLocks noChangeAspect="1"/>
          </p:cNvPicPr>
          <p:nvPr/>
        </p:nvPicPr>
        <p:blipFill>
          <a:blip r:embed="rId10" cstate="screen">
            <a:duotone>
              <a:schemeClr val="accent2">
                <a:shade val="45000"/>
                <a:satMod val="135000"/>
              </a:schemeClr>
              <a:prstClr val="white"/>
            </a:duotone>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D431F057-765E-EA4B-8AEB-F3C389A53283}"/>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92C8E0EE-9683-264C-ADB3-A0E3B1B2E206}"/>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B7124033-3AA3-574C-8E50-4DA9477273FB}"/>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49">
            <a:hlinkClick r:id="rId18" action="ppaction://hlinksldjump" highlightClick="1"/>
            <a:extLst>
              <a:ext uri="{FF2B5EF4-FFF2-40B4-BE49-F238E27FC236}">
                <a16:creationId xmlns:a16="http://schemas.microsoft.com/office/drawing/2014/main" id="{3107FBF9-ADFE-7D46-99F0-E4327E70A026}"/>
              </a:ext>
            </a:extLst>
          </p:cNvPr>
          <p:cNvSpPr/>
          <p:nvPr/>
        </p:nvSpPr>
        <p:spPr bwMode="ltGray">
          <a:xfrm>
            <a:off x="5637827"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3.3. System operation</a:t>
            </a:r>
          </a:p>
        </p:txBody>
      </p:sp>
    </p:spTree>
    <p:extLst>
      <p:ext uri="{BB962C8B-B14F-4D97-AF65-F5344CB8AC3E}">
        <p14:creationId xmlns:p14="http://schemas.microsoft.com/office/powerpoint/2010/main" val="12976781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870858343"/>
              </p:ext>
            </p:extLst>
          </p:nvPr>
        </p:nvGraphicFramePr>
        <p:xfrm>
          <a:off x="450156" y="1620391"/>
          <a:ext cx="9847532" cy="4779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ancillary services are procured to help with balancing the system and to manage grid stability?</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21324096"/>
                  </a:ext>
                </a:extLst>
              </a:tr>
              <a:tr h="161533">
                <a:tc>
                  <a:txBody>
                    <a:bodyPr/>
                    <a:lstStyle/>
                    <a:p>
                      <a:pPr marL="171450" indent="-171450">
                        <a:buFont typeface="Arial" panose="020B0604020202020204" pitchFamily="34" charset="0"/>
                        <a:buChar char="•"/>
                      </a:pPr>
                      <a:r>
                        <a:rPr lang="en-GB" sz="1000" b="0" noProof="0" dirty="0">
                          <a:latin typeface="+mn-lt"/>
                        </a:rPr>
                        <a:t>Does the system operator procure reserve products so that it can call on backup generation capacity, for example if another generator trips?</a:t>
                      </a:r>
                    </a:p>
                    <a:p>
                      <a:pPr marL="171450" indent="-171450">
                        <a:buFont typeface="Arial" panose="020B0604020202020204" pitchFamily="34" charset="0"/>
                        <a:buChar char="•"/>
                      </a:pPr>
                      <a:r>
                        <a:rPr lang="en-GB" sz="1000" b="0" noProof="0" dirty="0">
                          <a:latin typeface="+mn-lt"/>
                        </a:rPr>
                        <a:t>Does the system operator procure products to maintain good power quality, for example a frequency response service to maintain steady frequency on the electricity network.</a:t>
                      </a:r>
                    </a:p>
                    <a:p>
                      <a:pPr marL="171450" indent="-171450">
                        <a:buFont typeface="Arial" panose="020B0604020202020204" pitchFamily="34" charset="0"/>
                        <a:buChar char="•"/>
                      </a:pPr>
                      <a:r>
                        <a:rPr lang="en-GB" sz="1000" b="0" noProof="0" dirty="0">
                          <a:latin typeface="+mn-lt"/>
                        </a:rPr>
                        <a:t>Where the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market design</a:t>
                      </a:r>
                      <a:r>
                        <a:rPr lang="en-GB" sz="1000" b="0" noProof="0" dirty="0">
                          <a:solidFill>
                            <a:srgbClr val="FF0000"/>
                          </a:solidFill>
                          <a:latin typeface="+mn-lt"/>
                        </a:rPr>
                        <a:t> </a:t>
                      </a:r>
                      <a:r>
                        <a:rPr lang="en-GB" sz="1000" b="0" noProof="0" dirty="0">
                          <a:latin typeface="+mn-lt"/>
                        </a:rPr>
                        <a:t>has been unbundled with distribution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network infrastructure</a:t>
                      </a:r>
                      <a:r>
                        <a:rPr lang="en-GB" sz="1000" b="0" noProof="0" dirty="0">
                          <a:solidFill>
                            <a:srgbClr val="FF0000"/>
                          </a:solidFill>
                          <a:latin typeface="+mn-lt"/>
                        </a:rPr>
                        <a:t> </a:t>
                      </a:r>
                      <a:r>
                        <a:rPr lang="en-GB" sz="1000" b="0" noProof="0" dirty="0">
                          <a:latin typeface="+mn-lt"/>
                        </a:rPr>
                        <a:t>being managed separately from the transmission system, do distributors procure any services, for example to manage variations in voltage?</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system operator will be the main source of information regarding the services that it procures to maintain system stability.</a:t>
                      </a:r>
                    </a:p>
                    <a:p>
                      <a:pPr marL="171450" indent="-171450">
                        <a:buFont typeface="Arial" panose="020B0604020202020204" pitchFamily="34" charset="0"/>
                        <a:buChar char="•"/>
                      </a:pPr>
                      <a:r>
                        <a:rPr lang="en-GB" sz="1000" noProof="0" dirty="0">
                          <a:latin typeface="+mn-lt"/>
                        </a:rPr>
                        <a:t>In most low income countries there will not be a transparent market for these services, and the services may not be mentioned or advertised on the system operator’s website. Rather, these services may simply be procured through </a:t>
                      </a:r>
                      <a:r>
                        <a:rPr lang="en-GB" sz="1000" b="0" noProof="0" dirty="0">
                          <a:latin typeface="+mn-lt"/>
                        </a:rPr>
                        <a:t>existing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market arrangements</a:t>
                      </a:r>
                      <a:r>
                        <a:rPr lang="en-GB" sz="1000" b="0" noProof="0" dirty="0">
                          <a:latin typeface="+mn-lt"/>
                        </a:rPr>
                        <a:t>, primarily through </a:t>
                      </a:r>
                      <a:r>
                        <a:rPr lang="en-GB" sz="1000" noProof="0" dirty="0">
                          <a:latin typeface="+mn-lt"/>
                        </a:rPr>
                        <a:t>bilateral PPAs with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generators</a:t>
                      </a:r>
                      <a:r>
                        <a:rPr lang="en-GB" sz="1000" noProof="0" dirty="0">
                          <a:latin typeface="+mn-lt"/>
                        </a:rPr>
                        <a:t>.</a:t>
                      </a:r>
                    </a:p>
                    <a:p>
                      <a:pPr marL="171450" indent="-171450">
                        <a:buFont typeface="Arial" panose="020B0604020202020204" pitchFamily="34" charset="0"/>
                        <a:buChar char="•"/>
                      </a:pPr>
                      <a:r>
                        <a:rPr lang="en-GB" sz="1000" noProof="0" dirty="0">
                          <a:latin typeface="+mn-lt"/>
                        </a:rPr>
                        <a:t>Where distributors are unbundled, ask distribution companies how they manage voltage variations. In most cases, distributors probably don’t procure services to manage such variations.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As with system balancing, if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market arrangements </a:t>
                      </a:r>
                      <a:r>
                        <a:rPr lang="en-GB" sz="1000" noProof="0" dirty="0">
                          <a:latin typeface="+mn-lt"/>
                        </a:rPr>
                        <a:t>in place to manage grid stability are inadequate this could contribute towards issues, reducing the apparent reliability of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network infrastructure</a:t>
                      </a:r>
                      <a:r>
                        <a:rPr lang="en-GB" sz="1000" noProof="0" dirty="0">
                          <a:latin typeface="+mn-lt"/>
                        </a:rPr>
                        <a:t>.</a:t>
                      </a:r>
                    </a:p>
                    <a:p>
                      <a:pPr marL="171450" indent="-171450">
                        <a:buFont typeface="Arial" panose="020B0604020202020204" pitchFamily="34" charset="0"/>
                        <a:buChar char="•"/>
                      </a:pPr>
                      <a:r>
                        <a:rPr lang="en-GB" sz="1000" noProof="0" dirty="0">
                          <a:latin typeface="+mn-lt"/>
                        </a:rPr>
                        <a:t>Technical assistance could be provided to help the system operator </a:t>
                      </a:r>
                      <a:r>
                        <a:rPr lang="en-GB" sz="1000" b="1" noProof="0" dirty="0">
                          <a:latin typeface="+mn-lt"/>
                        </a:rPr>
                        <a:t>establish more transparent mechanisms for procuring ancillary services </a:t>
                      </a:r>
                      <a:r>
                        <a:rPr lang="en-GB" sz="1000" noProof="0" dirty="0">
                          <a:latin typeface="+mn-lt"/>
                        </a:rPr>
                        <a:t>cost effectively, where this cannot be achieved through existing PPAs. This is likely to become increasingly important as the share of intermittent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renewable</a:t>
                      </a:r>
                      <a:r>
                        <a:rPr kumimoji="0" lang="en-GB" sz="1000" b="0" i="0" u="none" strike="noStrike" kern="1200" cap="none" spc="0" normalizeH="0" baseline="0" noProof="0" dirty="0">
                          <a:ln>
                            <a:noFill/>
                          </a:ln>
                          <a:solidFill>
                            <a:srgbClr val="FF0000"/>
                          </a:solidFill>
                          <a:effectLst/>
                          <a:uLnTx/>
                          <a:uFillTx/>
                          <a:latin typeface="+mn-lt"/>
                          <a:ea typeface="+mj-ea"/>
                          <a:cs typeface="+mj-cs"/>
                        </a:rPr>
                        <a:t>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generation</a:t>
                      </a:r>
                      <a:r>
                        <a:rPr lang="en-GB" sz="1000" noProof="0" dirty="0">
                          <a:latin typeface="+mn-lt"/>
                        </a:rPr>
                        <a:t> increases, increasing the demand for some ancillary services.</a:t>
                      </a:r>
                    </a:p>
                    <a:p>
                      <a:pPr marL="171450" indent="-171450">
                        <a:buFont typeface="Arial" panose="020B0604020202020204" pitchFamily="34" charset="0"/>
                        <a:buChar char="•"/>
                      </a:pPr>
                      <a:r>
                        <a:rPr lang="en-GB" sz="1000" noProof="0" dirty="0">
                          <a:latin typeface="+mn-lt"/>
                        </a:rPr>
                        <a:t>Ancillary services and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network infrastructure</a:t>
                      </a:r>
                      <a:r>
                        <a:rPr lang="en-GB" sz="1000" noProof="0" dirty="0">
                          <a:solidFill>
                            <a:srgbClr val="FF0000"/>
                          </a:solidFill>
                          <a:latin typeface="+mn-lt"/>
                        </a:rPr>
                        <a:t> </a:t>
                      </a:r>
                      <a:r>
                        <a:rPr lang="en-GB" sz="1000" noProof="0" dirty="0">
                          <a:latin typeface="+mn-lt"/>
                        </a:rPr>
                        <a:t>might be considered together. For example, issues with low voltage on the distribution network might be tackled through strengthening the physical network infrastructure, </a:t>
                      </a:r>
                      <a:r>
                        <a:rPr lang="en-GB" sz="1000" u="sng" noProof="0" dirty="0">
                          <a:latin typeface="+mn-lt"/>
                        </a:rPr>
                        <a:t>or</a:t>
                      </a:r>
                      <a:r>
                        <a:rPr lang="en-GB" sz="1000" u="none" noProof="0" dirty="0">
                          <a:latin typeface="+mn-lt"/>
                        </a:rPr>
                        <a:t> through procuring services from generators to support voltage in the affected area.</a:t>
                      </a:r>
                      <a:endParaRPr lang="en-GB" sz="1000" noProof="0" dirty="0">
                        <a:latin typeface="+mn-lt"/>
                      </a:endParaRP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08284692"/>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do system operations interact with market operations and the settlement of commercial arrangements between market participants?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74285973"/>
                  </a:ext>
                </a:extLst>
              </a:tr>
              <a:tr h="161533">
                <a:tc>
                  <a:txBody>
                    <a:bodyPr/>
                    <a:lstStyle/>
                    <a:p>
                      <a:pPr marL="171450" indent="-171450">
                        <a:buFont typeface="Arial" panose="020B0604020202020204" pitchFamily="34" charset="0"/>
                        <a:buChar char="•"/>
                      </a:pPr>
                      <a:r>
                        <a:rPr lang="en-GB" sz="1000" b="0" noProof="0" dirty="0">
                          <a:latin typeface="+mn-lt"/>
                        </a:rPr>
                        <a:t>What information does the system operator receive on the expected dispatch (sometimes referred to as nominated volumes) of </a:t>
                      </a:r>
                      <a:r>
                        <a:rPr kumimoji="0" lang="en-GB" sz="1000" b="0" i="0" u="none" strike="noStrike" kern="1200" cap="none" spc="0" normalizeH="0" baseline="0" noProof="0" dirty="0">
                          <a:ln>
                            <a:noFill/>
                          </a:ln>
                          <a:solidFill>
                            <a:schemeClr val="tx1"/>
                          </a:solidFill>
                          <a:effectLst/>
                          <a:uLnTx/>
                          <a:uFillTx/>
                          <a:latin typeface="+mn-lt"/>
                          <a:ea typeface="+mj-ea"/>
                          <a:cs typeface="+mj-cs"/>
                        </a:rPr>
                        <a:t>power generators</a:t>
                      </a:r>
                      <a:r>
                        <a:rPr lang="en-GB" sz="1000" b="0" noProof="0" dirty="0">
                          <a:latin typeface="+mn-lt"/>
                        </a:rPr>
                        <a:t>.</a:t>
                      </a:r>
                    </a:p>
                    <a:p>
                      <a:pPr marL="171450" indent="-171450">
                        <a:buFont typeface="Arial" panose="020B0604020202020204" pitchFamily="34" charset="0"/>
                        <a:buChar char="•"/>
                      </a:pPr>
                      <a:r>
                        <a:rPr lang="en-GB" sz="1000" b="0" noProof="0" dirty="0">
                          <a:latin typeface="+mn-lt"/>
                        </a:rPr>
                        <a:t>How are actual metered volumes compared against nominated volumes, and who manages settlement?</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Settlement processes will interact with processes noted above for dispatch and for system balancing.</a:t>
                      </a:r>
                    </a:p>
                    <a:p>
                      <a:pPr marL="171450" indent="-171450">
                        <a:buFont typeface="Arial" panose="020B0604020202020204" pitchFamily="34" charset="0"/>
                        <a:buChar char="•"/>
                      </a:pPr>
                      <a:r>
                        <a:rPr lang="en-GB" sz="1000" noProof="0" dirty="0">
                          <a:latin typeface="+mn-lt"/>
                        </a:rPr>
                        <a:t>The key stakeholders are likely to be the system operator and/or the market operator, where this is a separate organisation. In most low income countries a ‘single buyer’ is likely to oversee settlement.</a:t>
                      </a:r>
                    </a:p>
                    <a:p>
                      <a:pPr marL="171450" indent="-171450">
                        <a:buFont typeface="Arial" panose="020B0604020202020204" pitchFamily="34" charset="0"/>
                        <a:buChar char="•"/>
                      </a:pPr>
                      <a:r>
                        <a:rPr lang="en-GB" sz="1000" noProof="0" dirty="0">
                          <a:latin typeface="+mn-lt"/>
                        </a:rPr>
                        <a:t>If any IPPs can share PPAs they have in place these are likely to set out procedures for settlement.</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the existing information flows and/or processes are poor, advice could be provided on the systems, processes, and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market arrangements </a:t>
                      </a:r>
                      <a:r>
                        <a:rPr lang="en-GB" sz="1000" noProof="0" dirty="0">
                          <a:latin typeface="+mn-lt"/>
                        </a:rPr>
                        <a:t>that could be used to </a:t>
                      </a:r>
                      <a:r>
                        <a:rPr lang="en-GB" sz="1000" b="1" noProof="0" dirty="0">
                          <a:latin typeface="+mn-lt"/>
                        </a:rPr>
                        <a:t>improve balancing</a:t>
                      </a:r>
                      <a:r>
                        <a:rPr lang="en-GB" sz="1000" noProof="0" dirty="0">
                          <a:latin typeface="+mn-lt"/>
                        </a:rPr>
                        <a:t>, as noted above.</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834840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3.3. System operation (4 of 4)</a:t>
            </a:r>
          </a:p>
        </p:txBody>
      </p:sp>
      <p:pic>
        <p:nvPicPr>
          <p:cNvPr id="31" name="Picture 30">
            <a:extLst>
              <a:ext uri="{FF2B5EF4-FFF2-40B4-BE49-F238E27FC236}">
                <a16:creationId xmlns:a16="http://schemas.microsoft.com/office/drawing/2014/main" id="{8E01258C-1EA0-934C-B8A7-871A055C04C2}"/>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590B5B9D-5A01-364F-9340-ACBF20E1D26A}"/>
              </a:ext>
            </a:extLst>
          </p:cNvPr>
          <p:cNvPicPr>
            <a:picLocks noChangeAspect="1"/>
          </p:cNvPicPr>
          <p:nvPr/>
        </p:nvPicPr>
        <p:blipFill>
          <a:blip r:embed="rId8" cstate="screen">
            <a:duotone>
              <a:schemeClr val="accent2">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51444E8B-8E59-054C-AFB9-CD8F7E543FD8}"/>
              </a:ext>
            </a:extLst>
          </p:cNvPr>
          <p:cNvPicPr>
            <a:picLocks noChangeAspect="1"/>
          </p:cNvPicPr>
          <p:nvPr/>
        </p:nvPicPr>
        <p:blipFill>
          <a:blip r:embed="rId10" cstate="screen">
            <a:duotone>
              <a:schemeClr val="accent2">
                <a:shade val="45000"/>
                <a:satMod val="135000"/>
              </a:schemeClr>
              <a:prstClr val="white"/>
            </a:duotone>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754A0264-C1DB-F94D-90F7-D4378A2271AE}"/>
              </a:ext>
            </a:extLst>
          </p:cNvPr>
          <p:cNvPicPr>
            <a:picLocks noChangeAspect="1"/>
          </p:cNvPicPr>
          <p:nvPr/>
        </p:nvPicPr>
        <p:blipFill>
          <a:blip r:embed="rId12" cstate="screen">
            <a:lum bright="70000" contrast="-70000"/>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E925FC26-B31C-0948-91A6-0FD1F56AC43A}"/>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BC7A1912-0698-4341-889E-DA10732E30B6}"/>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49">
            <a:hlinkClick r:id="rId18" action="ppaction://hlinksldjump" highlightClick="1"/>
            <a:extLst>
              <a:ext uri="{FF2B5EF4-FFF2-40B4-BE49-F238E27FC236}">
                <a16:creationId xmlns:a16="http://schemas.microsoft.com/office/drawing/2014/main" id="{3107FBF9-ADFE-7D46-99F0-E4327E70A026}"/>
              </a:ext>
            </a:extLst>
          </p:cNvPr>
          <p:cNvSpPr/>
          <p:nvPr/>
        </p:nvSpPr>
        <p:spPr bwMode="ltGray">
          <a:xfrm>
            <a:off x="5637827"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3.3. System operation</a:t>
            </a:r>
          </a:p>
        </p:txBody>
      </p:sp>
    </p:spTree>
    <p:extLst>
      <p:ext uri="{BB962C8B-B14F-4D97-AF65-F5344CB8AC3E}">
        <p14:creationId xmlns:p14="http://schemas.microsoft.com/office/powerpoint/2010/main" val="11446855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431338399"/>
              </p:ext>
            </p:extLst>
          </p:nvPr>
        </p:nvGraphicFramePr>
        <p:xfrm>
          <a:off x="451226" y="1620000"/>
          <a:ext cx="9846460" cy="5389200"/>
        </p:xfrm>
        <a:graphic>
          <a:graphicData uri="http://schemas.openxmlformats.org/drawingml/2006/table">
            <a:tbl>
              <a:tblPr firstRow="1" bandRow="1">
                <a:tableStyleId>{69D073F8-1565-44D7-B386-08B59EADF2EE}</a:tableStyleId>
              </a:tblPr>
              <a:tblGrid>
                <a:gridCol w="2995121">
                  <a:extLst>
                    <a:ext uri="{9D8B030D-6E8A-4147-A177-3AD203B41FA5}">
                      <a16:colId xmlns:a16="http://schemas.microsoft.com/office/drawing/2014/main" val="1185580737"/>
                    </a:ext>
                  </a:extLst>
                </a:gridCol>
                <a:gridCol w="3481828">
                  <a:extLst>
                    <a:ext uri="{9D8B030D-6E8A-4147-A177-3AD203B41FA5}">
                      <a16:colId xmlns:a16="http://schemas.microsoft.com/office/drawing/2014/main" val="3218333923"/>
                    </a:ext>
                  </a:extLst>
                </a:gridCol>
                <a:gridCol w="3369511">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non-technical (commercial) losses an issue?</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08855233"/>
                  </a:ext>
                </a:extLst>
              </a:tr>
              <a:tr h="161533">
                <a:tc>
                  <a:txBody>
                    <a:bodyPr/>
                    <a:lstStyle/>
                    <a:p>
                      <a:pPr marL="171450" indent="-171450">
                        <a:buFont typeface="Arial" panose="020B0604020202020204" pitchFamily="34" charset="0"/>
                        <a:buChar char="•"/>
                      </a:pPr>
                      <a:r>
                        <a:rPr lang="en-GB" sz="1000" b="0" noProof="0" dirty="0">
                          <a:latin typeface="+mn-lt"/>
                        </a:rPr>
                        <a:t>Is any data available on the level of non-technical losses, i.e. is it possible to distinguish between technical and non-technical losses?</a:t>
                      </a:r>
                    </a:p>
                    <a:p>
                      <a:pPr marL="171450" indent="-171450">
                        <a:buFont typeface="Arial" panose="020B0604020202020204" pitchFamily="34" charset="0"/>
                        <a:buChar char="•"/>
                      </a:pPr>
                      <a:r>
                        <a:rPr lang="en-GB" sz="1000" b="0" noProof="0" dirty="0">
                          <a:latin typeface="+mn-lt"/>
                        </a:rPr>
                        <a:t>How do non-technical losses compare with those in other similar markets?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utility should be able to at least provide details on aggregate system losses, and ideally a breakdown of total losses. This might often be found in annual reports.</a:t>
                      </a:r>
                    </a:p>
                    <a:p>
                      <a:pPr marL="171450" indent="-171450">
                        <a:buFont typeface="Arial" panose="020B0604020202020204" pitchFamily="34" charset="0"/>
                        <a:buChar char="•"/>
                      </a:pPr>
                      <a:r>
                        <a:rPr lang="en-GB" sz="1000" noProof="0" dirty="0">
                          <a:latin typeface="+mn-lt"/>
                        </a:rPr>
                        <a:t>If the utility has been unbundled, either the owner of distribution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noProof="0" dirty="0">
                          <a:latin typeface="+mn-lt"/>
                        </a:rPr>
                        <a:t> or the supplier of electricity/gas/heat is likely to be best placed to provide this information.</a:t>
                      </a:r>
                    </a:p>
                    <a:p>
                      <a:pPr marL="171450" indent="-171450">
                        <a:buFont typeface="Arial" panose="020B0604020202020204" pitchFamily="34" charset="0"/>
                        <a:buChar char="•"/>
                      </a:pPr>
                      <a:r>
                        <a:rPr lang="en-GB" sz="1000" noProof="0" dirty="0">
                          <a:latin typeface="+mn-lt"/>
                        </a:rPr>
                        <a:t>Aggregate data on he electricity sub-sector can be found </a:t>
                      </a:r>
                      <a:r>
                        <a:rPr lang="en-GB" sz="1000" kern="1200" noProof="0" dirty="0">
                          <a:solidFill>
                            <a:schemeClr val="dk1"/>
                          </a:solidFill>
                          <a:latin typeface="+mn-lt"/>
                          <a:ea typeface="+mj-ea"/>
                          <a:cs typeface="+mj-cs"/>
                        </a:rPr>
                        <a:t> for many countries </a:t>
                      </a:r>
                      <a:r>
                        <a:rPr lang="en-GB" sz="1000" noProof="0" dirty="0">
                          <a:latin typeface="+mn-lt"/>
                        </a:rPr>
                        <a:t>on the WB data portal (</a:t>
                      </a:r>
                      <a:r>
                        <a:rPr lang="en-GB" sz="1000" noProof="0" dirty="0">
                          <a:latin typeface="+mn-lt"/>
                          <a:hlinkClick r:id="rId3"/>
                        </a:rPr>
                        <a:t>https://data.worldbank.org/</a:t>
                      </a:r>
                      <a:r>
                        <a:rPr lang="en-GB" sz="1000" noProof="0" dirty="0">
                          <a:latin typeface="+mn-lt"/>
                        </a:rPr>
                        <a:t>), which allows for comparison with other countries.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 data available is unreliable or of poor quality, support could be provided to </a:t>
                      </a:r>
                      <a:r>
                        <a:rPr lang="en-GB" sz="1000" b="1" noProof="0" dirty="0">
                          <a:latin typeface="+mn-lt"/>
                        </a:rPr>
                        <a:t>improve metering</a:t>
                      </a:r>
                      <a:r>
                        <a:rPr lang="en-GB" sz="1000" noProof="0" dirty="0">
                          <a:latin typeface="+mn-lt"/>
                        </a:rPr>
                        <a:t> – see below. Support could also be provided to </a:t>
                      </a:r>
                      <a:r>
                        <a:rPr lang="en-GB" sz="1000" b="1" noProof="0" dirty="0">
                          <a:latin typeface="+mn-lt"/>
                        </a:rPr>
                        <a:t>improve data collection and management </a:t>
                      </a:r>
                      <a:r>
                        <a:rPr lang="en-GB" sz="1000" noProof="0" dirty="0">
                          <a:latin typeface="+mn-lt"/>
                        </a:rPr>
                        <a:t>within the utility. Data quality is critical to reducing losses efficiently.</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08284692"/>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metering infrastructure robust and fit for purpose for revenue protection?</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49469601"/>
                  </a:ext>
                </a:extLst>
              </a:tr>
              <a:tr h="161533">
                <a:tc>
                  <a:txBody>
                    <a:bodyPr/>
                    <a:lstStyle/>
                    <a:p>
                      <a:pPr marL="171450" indent="-171450">
                        <a:buFont typeface="Arial" panose="020B0604020202020204" pitchFamily="34" charset="0"/>
                        <a:buChar char="•"/>
                      </a:pPr>
                      <a:r>
                        <a:rPr lang="en-GB" sz="1000" b="0" noProof="0" dirty="0">
                          <a:latin typeface="+mn-lt"/>
                        </a:rPr>
                        <a:t>Is electricity demand generally metered at each customer offtake point?</a:t>
                      </a:r>
                    </a:p>
                    <a:p>
                      <a:pPr marL="171450" indent="-171450">
                        <a:buFont typeface="Arial" panose="020B0604020202020204" pitchFamily="34" charset="0"/>
                        <a:buChar char="•"/>
                      </a:pPr>
                      <a:r>
                        <a:rPr lang="en-GB" sz="1000" b="0" noProof="0" dirty="0">
                          <a:latin typeface="+mn-lt"/>
                        </a:rPr>
                        <a:t>At how granular a level is demand for gas and/or heat metered, where these are supplied to end consumers through </a:t>
                      </a:r>
                      <a:r>
                        <a:rPr lang="en-GB" sz="1000" b="0" noProof="0" dirty="0">
                          <a:latin typeface="+mn-lt"/>
                          <a:hlinkClick r:id="rId2" action="ppaction://hlinksldjump"/>
                        </a:rPr>
                        <a:t>network infrastructure</a:t>
                      </a:r>
                      <a:r>
                        <a:rPr lang="en-GB" sz="1000" b="0" noProof="0" dirty="0">
                          <a:latin typeface="+mn-lt"/>
                        </a:rPr>
                        <a:t>?</a:t>
                      </a:r>
                    </a:p>
                    <a:p>
                      <a:pPr marL="171450" indent="-171450">
                        <a:buFont typeface="Arial" panose="020B0604020202020204" pitchFamily="34" charset="0"/>
                        <a:buChar char="•"/>
                      </a:pPr>
                      <a:r>
                        <a:rPr lang="en-GB" sz="1000" b="0" noProof="0" dirty="0">
                          <a:latin typeface="+mn-lt"/>
                        </a:rPr>
                        <a:t>Are meters installed on the network at strategic locations so that losses can be identified and problem areas located?</a:t>
                      </a:r>
                    </a:p>
                    <a:p>
                      <a:pPr marL="171450" indent="-171450">
                        <a:buFont typeface="Arial" panose="020B0604020202020204" pitchFamily="34" charset="0"/>
                        <a:buChar char="•"/>
                      </a:pPr>
                      <a:r>
                        <a:rPr lang="en-GB" sz="1000" b="0" noProof="0" dirty="0">
                          <a:latin typeface="+mn-lt"/>
                        </a:rPr>
                        <a:t>Have prepayment meters been considered as an option to reduce revenue leakage?</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owner of the distribution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network infrastructure</a:t>
                      </a:r>
                      <a:r>
                        <a:rPr lang="en-GB" sz="1000" noProof="0" dirty="0">
                          <a:solidFill>
                            <a:srgbClr val="FF0000"/>
                          </a:solidFill>
                          <a:latin typeface="+mn-lt"/>
                        </a:rPr>
                        <a:t> </a:t>
                      </a:r>
                      <a:r>
                        <a:rPr lang="en-GB" sz="1000" noProof="0" dirty="0">
                          <a:latin typeface="+mn-lt"/>
                        </a:rPr>
                        <a:t>is likely to be best placed to provide an overview of the metering infrastructure in place.</a:t>
                      </a:r>
                    </a:p>
                    <a:p>
                      <a:pPr marL="171450" indent="-171450">
                        <a:buFont typeface="Arial" panose="020B0604020202020204" pitchFamily="34" charset="0"/>
                        <a:buChar char="•"/>
                      </a:pPr>
                      <a:r>
                        <a:rPr lang="en-GB" sz="1000" noProof="0" dirty="0">
                          <a:latin typeface="+mn-lt"/>
                        </a:rPr>
                        <a:t>The regulator may also have a view on the quality of information available from the metering system as they are likely to use this to assess the utility’s performance.</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it is clear that the existing metering infrastructure is insufficient or is poorly located, technical support could be provided to </a:t>
                      </a:r>
                      <a:r>
                        <a:rPr lang="en-GB" sz="1000" b="1" noProof="0" dirty="0">
                          <a:latin typeface="+mn-lt"/>
                        </a:rPr>
                        <a:t>improve the utility’s metering strategy</a:t>
                      </a:r>
                      <a:r>
                        <a:rPr lang="en-GB" sz="1000" noProof="0" dirty="0">
                          <a:latin typeface="+mn-lt"/>
                        </a:rPr>
                        <a:t>, so that the locations where losses are greatest can at least be easily identified.</a:t>
                      </a:r>
                    </a:p>
                    <a:p>
                      <a:pPr marL="171450" indent="-171450">
                        <a:buFont typeface="Arial" panose="020B0604020202020204" pitchFamily="34" charset="0"/>
                        <a:buChar char="•"/>
                      </a:pPr>
                      <a:r>
                        <a:rPr lang="en-GB" sz="1000" noProof="0" dirty="0">
                          <a:latin typeface="+mn-lt"/>
                        </a:rPr>
                        <a:t>If prepayment meters are not being used, or have not been considered, analysis could be performed to </a:t>
                      </a:r>
                      <a:r>
                        <a:rPr lang="en-GB" sz="1000" b="1" noProof="0" dirty="0">
                          <a:latin typeface="+mn-lt"/>
                        </a:rPr>
                        <a:t>evaluate whether they would be an appropriate option</a:t>
                      </a:r>
                      <a:r>
                        <a:rPr lang="en-GB" sz="1000" noProof="0" dirty="0">
                          <a:latin typeface="+mn-lt"/>
                        </a:rPr>
                        <a:t>.</a:t>
                      </a:r>
                    </a:p>
                    <a:p>
                      <a:pPr marL="171450" indent="-171450">
                        <a:buFont typeface="Arial" panose="020B0604020202020204" pitchFamily="34" charset="0"/>
                        <a:buChar char="•"/>
                      </a:pPr>
                      <a:r>
                        <a:rPr lang="en-GB" sz="1000" noProof="0" dirty="0">
                          <a:latin typeface="+mn-lt"/>
                        </a:rPr>
                        <a:t>If there are significant shortcomings in the existing metering infrastructure, and it is clear that the utility does not have the technical capabilities and/or capital to make improvements, options for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4" action="ppaction://hlinksldjump"/>
                        </a:rPr>
                        <a:t>procurement</a:t>
                      </a:r>
                      <a:r>
                        <a:rPr lang="en-GB" sz="1000" noProof="0" dirty="0">
                          <a:solidFill>
                            <a:srgbClr val="FF0000"/>
                          </a:solidFill>
                          <a:latin typeface="+mn-lt"/>
                        </a:rPr>
                        <a:t> </a:t>
                      </a:r>
                      <a:r>
                        <a:rPr lang="en-GB" sz="1000" noProof="0" dirty="0">
                          <a:latin typeface="+mn-lt"/>
                        </a:rPr>
                        <a:t>of private sector participation could be considered, for example through a loss-focused performance contract or through considering a concession approach.</a:t>
                      </a:r>
                    </a:p>
                    <a:p>
                      <a:pPr marL="171450" indent="-171450">
                        <a:buFont typeface="Arial" panose="020B0604020202020204" pitchFamily="34" charset="0"/>
                        <a:buChar char="•"/>
                      </a:pPr>
                      <a:r>
                        <a:rPr lang="en-GB" sz="1000" noProof="0" dirty="0">
                          <a:latin typeface="+mn-lt"/>
                        </a:rPr>
                        <a:t>If a transaction is considered an option, support could be offered either through </a:t>
                      </a:r>
                      <a:r>
                        <a:rPr lang="en-GB" sz="1000" b="1" noProof="0" dirty="0">
                          <a:latin typeface="+mn-lt"/>
                        </a:rPr>
                        <a:t>providing finance or supporting instruments</a:t>
                      </a:r>
                      <a:r>
                        <a:rPr lang="en-GB" sz="1000" noProof="0" dirty="0">
                          <a:latin typeface="+mn-lt"/>
                        </a:rPr>
                        <a:t>.</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834840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3.4. Metering and revenue collection (1 of 2)</a:t>
            </a:r>
          </a:p>
        </p:txBody>
      </p:sp>
      <p:pic>
        <p:nvPicPr>
          <p:cNvPr id="31" name="Picture 30">
            <a:extLst>
              <a:ext uri="{FF2B5EF4-FFF2-40B4-BE49-F238E27FC236}">
                <a16:creationId xmlns:a16="http://schemas.microsoft.com/office/drawing/2014/main" id="{25D3040E-8FB6-1F42-92B0-77D871ECB0E2}"/>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A0A9818A-08FC-D049-96FB-D983FFA9552A}"/>
              </a:ext>
            </a:extLst>
          </p:cNvPr>
          <p:cNvPicPr>
            <a:picLocks noChangeAspect="1"/>
          </p:cNvPicPr>
          <p:nvPr/>
        </p:nvPicPr>
        <p:blipFill>
          <a:blip r:embed="rId7" cstate="screen">
            <a:duotone>
              <a:schemeClr val="accent2">
                <a:shade val="45000"/>
                <a:satMod val="135000"/>
              </a:schemeClr>
              <a:prstClr val="white"/>
            </a:duotone>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A69E3E65-6661-9F48-AB8B-6779E9A2F1CF}"/>
              </a:ext>
            </a:extLst>
          </p:cNvPr>
          <p:cNvPicPr>
            <a:picLocks noChangeAspect="1"/>
          </p:cNvPicPr>
          <p:nvPr/>
        </p:nvPicPr>
        <p:blipFill>
          <a:blip r:embed="rId9" cstate="screen">
            <a:duotone>
              <a:schemeClr val="accent2">
                <a:shade val="45000"/>
                <a:satMod val="135000"/>
              </a:schemeClr>
              <a:prstClr val="white"/>
            </a:duotone>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ED719AA8-DD4E-4C48-940A-3E4519FBB97A}"/>
              </a:ext>
            </a:extLst>
          </p:cNvPr>
          <p:cNvPicPr>
            <a:picLocks noChangeAspect="1"/>
          </p:cNvPicPr>
          <p:nvPr/>
        </p:nvPicPr>
        <p:blipFill>
          <a:blip r:embed="rId11" cstate="screen">
            <a:duotone>
              <a:schemeClr val="accent2">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06EB5F85-FF17-C44B-BB6E-880BDE73E160}"/>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A73BCCE2-732B-3640-A511-26064F84AF2D}"/>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7" action="ppaction://hlinksldjump" highlightClick="1"/>
            <a:extLst>
              <a:ext uri="{FF2B5EF4-FFF2-40B4-BE49-F238E27FC236}">
                <a16:creationId xmlns:a16="http://schemas.microsoft.com/office/drawing/2014/main" id="{74F11A24-A0D6-2044-9BA9-42FB121DECE9}"/>
              </a:ext>
            </a:extLst>
          </p:cNvPr>
          <p:cNvSpPr/>
          <p:nvPr/>
        </p:nvSpPr>
        <p:spPr bwMode="ltGray">
          <a:xfrm>
            <a:off x="775608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3.4. Metering and revenue collection</a:t>
            </a:r>
          </a:p>
        </p:txBody>
      </p:sp>
    </p:spTree>
    <p:extLst>
      <p:ext uri="{BB962C8B-B14F-4D97-AF65-F5344CB8AC3E}">
        <p14:creationId xmlns:p14="http://schemas.microsoft.com/office/powerpoint/2010/main" val="15048056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796341166"/>
              </p:ext>
            </p:extLst>
          </p:nvPr>
        </p:nvGraphicFramePr>
        <p:xfrm>
          <a:off x="450156" y="1620391"/>
          <a:ext cx="9847532" cy="3865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Sources and stakeholders</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noProof="0" dirty="0">
                          <a:solidFill>
                            <a:schemeClr val="bg1"/>
                          </a:solidFill>
                          <a:latin typeface="+mn-lt"/>
                        </a:rPr>
                        <a:t>Interventions to consider</a:t>
                      </a:r>
                    </a:p>
                  </a:txBody>
                  <a:tcPr marL="45720" marR="45720" marT="36000" marB="3600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Are customer bills accurate and are bills prepared and sent out on a timely basis?</a:t>
                      </a:r>
                    </a:p>
                  </a:txBody>
                  <a:tcPr marL="45720" marR="45720" marT="36000" marB="36000">
                    <a:lnT w="12700" cap="flat" cmpd="sng" algn="ctr">
                      <a:noFill/>
                      <a:prstDash val="solid"/>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13259487"/>
                  </a:ext>
                </a:extLst>
              </a:tr>
              <a:tr h="161533">
                <a:tc>
                  <a:txBody>
                    <a:bodyPr/>
                    <a:lstStyle/>
                    <a:p>
                      <a:pPr marL="171450" indent="-171450">
                        <a:buFont typeface="Arial" panose="020B0604020202020204" pitchFamily="34" charset="0"/>
                        <a:buChar char="•"/>
                      </a:pPr>
                      <a:r>
                        <a:rPr lang="en-GB" sz="1000" b="0" noProof="0" dirty="0">
                          <a:latin typeface="+mn-lt"/>
                        </a:rPr>
                        <a:t>Is meter data collected regularly and fed into the utility’s billing system accurately?</a:t>
                      </a:r>
                    </a:p>
                    <a:p>
                      <a:pPr marL="171450" indent="-171450">
                        <a:buFont typeface="Arial" panose="020B0604020202020204" pitchFamily="34" charset="0"/>
                        <a:buChar char="•"/>
                      </a:pPr>
                      <a:r>
                        <a:rPr lang="en-GB" sz="1000" b="0" noProof="0" dirty="0">
                          <a:latin typeface="+mn-lt"/>
                        </a:rPr>
                        <a:t>Are bills received by customers regularly and on a timely basis?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utility (or distributor or supplier if the sector has been unbundled) should be able to provide information on the processes used for billing and the frequency with which customers are billed.</a:t>
                      </a:r>
                    </a:p>
                    <a:p>
                      <a:pPr marL="171450" indent="-171450">
                        <a:buFont typeface="Arial" panose="020B0604020202020204" pitchFamily="34" charset="0"/>
                        <a:buChar char="•"/>
                      </a:pPr>
                      <a:r>
                        <a:rPr lang="en-GB" sz="1000" noProof="0" dirty="0">
                          <a:latin typeface="+mn-lt"/>
                        </a:rPr>
                        <a:t>Speaking to a range of different customer types (i.e. industrial, commercial, domestic) should also give some insight on the timeliness and accuracy of utility bills.</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billing is infrequent or inaccurate, support could be provide to </a:t>
                      </a:r>
                      <a:r>
                        <a:rPr lang="en-GB" sz="1000" b="1" noProof="0" dirty="0">
                          <a:latin typeface="+mn-lt"/>
                        </a:rPr>
                        <a:t>support process improvements </a:t>
                      </a:r>
                      <a:r>
                        <a:rPr lang="en-GB" sz="1000" noProof="0" dirty="0">
                          <a:latin typeface="+mn-lt"/>
                        </a:rPr>
                        <a:t>at the utility. Initially analysis would be required to identify the root cause of the process inefficiencies so that remedies to the identified issues could then be agreed and implemented.</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2966114095"/>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mn-lt"/>
                          <a:ea typeface="+mj-ea"/>
                          <a:cs typeface="+mj-cs"/>
                        </a:rPr>
                        <a:t>What is the collection rate on utility bills and is enforcement effective?</a:t>
                      </a:r>
                    </a:p>
                  </a:txBody>
                  <a:tcPr marL="45720" marR="45720" marT="36000" marB="36000">
                    <a:lnT w="9525" cap="flat" cmpd="sng" algn="ctr">
                      <a:solidFill>
                        <a:schemeClr val="accent2"/>
                      </a:solidFill>
                      <a:prstDash val="sysDot"/>
                      <a:round/>
                      <a:headEnd type="none" w="med" len="med"/>
                      <a:tailEnd type="none" w="med" len="med"/>
                    </a:lnT>
                    <a:lnB w="9525" cap="flat" cmpd="sng" algn="ctr">
                      <a:solidFill>
                        <a:schemeClr val="accent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72579674"/>
                  </a:ext>
                </a:extLst>
              </a:tr>
              <a:tr h="161533">
                <a:tc>
                  <a:txBody>
                    <a:bodyPr/>
                    <a:lstStyle/>
                    <a:p>
                      <a:pPr marL="171450" indent="-171450">
                        <a:buFont typeface="Arial" panose="020B0604020202020204" pitchFamily="34" charset="0"/>
                        <a:buChar char="•"/>
                      </a:pPr>
                      <a:r>
                        <a:rPr lang="en-GB" sz="1000" b="0" noProof="0" dirty="0">
                          <a:latin typeface="+mn-lt"/>
                        </a:rPr>
                        <a:t>What is the collection rate on utility bills? Does this vary by region or customer type?</a:t>
                      </a:r>
                    </a:p>
                    <a:p>
                      <a:pPr marL="171450" indent="-171450">
                        <a:buFont typeface="Arial" panose="020B0604020202020204" pitchFamily="34" charset="0"/>
                        <a:buChar char="•"/>
                      </a:pPr>
                      <a:r>
                        <a:rPr lang="en-GB" sz="1000" b="0" noProof="0" dirty="0">
                          <a:latin typeface="+mn-lt"/>
                        </a:rPr>
                        <a:t>Is the utility owed significant outstanding amounts by end consumers? If so, is it realistic that this amount is recovered? How much of this outstanding debt is with government entities?</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Have prepayment meters been considered as an option to reduce revenue leakage?</a:t>
                      </a:r>
                      <a:endParaRPr lang="en-GB" sz="1000" b="0" noProof="0" dirty="0">
                        <a:latin typeface="+mn-lt"/>
                      </a:endParaRPr>
                    </a:p>
                    <a:p>
                      <a:pPr marL="171450" indent="-171450">
                        <a:buFont typeface="Arial" panose="020B0604020202020204" pitchFamily="34" charset="0"/>
                        <a:buChar char="•"/>
                      </a:pPr>
                      <a:r>
                        <a:rPr lang="en-GB" sz="1000" b="0" noProof="0" dirty="0">
                          <a:latin typeface="+mn-lt"/>
                        </a:rPr>
                        <a:t>Are consumers offered a wide range of options by which they can pay their bill (e.g. using mobile money)?</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accounts or annual reports of the utility or distributor should provide some insight on the collection rate. It might be explicitly reported as a key performance indicator, or it might be possible to estimate from any debts written off.</a:t>
                      </a:r>
                    </a:p>
                    <a:p>
                      <a:pPr marL="171450" indent="-171450">
                        <a:buFont typeface="Arial" panose="020B0604020202020204" pitchFamily="34" charset="0"/>
                        <a:buChar char="•"/>
                      </a:pPr>
                      <a:r>
                        <a:rPr lang="en-GB" sz="1000" noProof="0" dirty="0">
                          <a:latin typeface="+mn-lt"/>
                        </a:rPr>
                        <a:t>This may also be a metric that the regulator monitors, so the regulator might also be a source of information on this topic.</a:t>
                      </a:r>
                    </a:p>
                    <a:p>
                      <a:pPr marL="171450" indent="-171450">
                        <a:buFont typeface="Arial" panose="020B0604020202020204" pitchFamily="34" charset="0"/>
                        <a:buChar char="•"/>
                      </a:pPr>
                      <a:r>
                        <a:rPr lang="en-GB" sz="1000" noProof="0" dirty="0">
                          <a:latin typeface="+mn-lt"/>
                        </a:rPr>
                        <a:t>Discussion with a range of customers might help to identify if it is difficult to pay bills at all, for example if bills can only be paid in a limited number of locations, or are not convenient to settle.</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are clear shortcomings in the utility’s business processes for billing and/or enforcement and cash collection, support could be provided to help the utility </a:t>
                      </a:r>
                      <a:r>
                        <a:rPr lang="en-GB" sz="1000" b="1" noProof="0" dirty="0">
                          <a:latin typeface="+mn-lt"/>
                        </a:rPr>
                        <a:t>improve these business processes</a:t>
                      </a:r>
                      <a:r>
                        <a:rPr lang="en-GB" sz="1000" noProof="0" dirty="0">
                          <a:latin typeface="+mn-lt"/>
                        </a:rPr>
                        <a:t>.</a:t>
                      </a:r>
                    </a:p>
                    <a:p>
                      <a:pPr marL="171450" indent="-171450">
                        <a:buFont typeface="Arial" panose="020B0604020202020204" pitchFamily="34" charset="0"/>
                        <a:buChar char="•"/>
                      </a:pPr>
                      <a:r>
                        <a:rPr lang="en-GB" sz="1000" noProof="0" dirty="0">
                          <a:latin typeface="+mn-lt"/>
                        </a:rPr>
                        <a:t>If customers report difficulties paying bills, or if a limited number of payment options are available, support could be provided to </a:t>
                      </a:r>
                      <a:r>
                        <a:rPr lang="en-GB" sz="1000" b="1" noProof="0" dirty="0">
                          <a:latin typeface="+mn-lt"/>
                        </a:rPr>
                        <a:t>identify measures that might make it easier for customers to settle their bills</a:t>
                      </a:r>
                      <a:r>
                        <a:rPr lang="en-GB" sz="1000" noProof="0" dirty="0">
                          <a:latin typeface="+mn-lt"/>
                        </a:rPr>
                        <a:t>.</a:t>
                      </a:r>
                    </a:p>
                    <a:p>
                      <a:pPr marL="171450" indent="-171450">
                        <a:buFont typeface="Arial" panose="020B0604020202020204" pitchFamily="34" charset="0"/>
                        <a:buChar char="•"/>
                      </a:pPr>
                      <a:r>
                        <a:rPr lang="en-GB" sz="1000" b="1" noProof="0" dirty="0">
                          <a:latin typeface="+mn-lt"/>
                        </a:rPr>
                        <a:t>Performance contracts or other forms of private sector participation </a:t>
                      </a:r>
                      <a:r>
                        <a:rPr lang="en-GB" sz="1000" noProof="0" dirty="0">
                          <a:latin typeface="+mn-lt"/>
                        </a:rPr>
                        <a:t>can again be considered as means by which performance could be improved. Potential to provide support in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procurement</a:t>
                      </a:r>
                      <a:r>
                        <a:rPr lang="en-GB" sz="1000" noProof="0" dirty="0">
                          <a:solidFill>
                            <a:srgbClr val="FF0000"/>
                          </a:solidFill>
                          <a:latin typeface="+mn-lt"/>
                        </a:rPr>
                        <a:t> </a:t>
                      </a:r>
                      <a:r>
                        <a:rPr lang="en-GB" sz="1000" noProof="0" dirty="0">
                          <a:latin typeface="+mn-lt"/>
                        </a:rPr>
                        <a:t>of these contracts.</a:t>
                      </a:r>
                    </a:p>
                  </a:txBody>
                  <a:tcPr marL="45720" marR="45720" marT="36000" marB="36000">
                    <a:lnT w="9525"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44394346"/>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p:txBody>
          <a:bodyPr/>
          <a:lstStyle/>
          <a:p>
            <a:r>
              <a:rPr lang="en-US" dirty="0"/>
              <a:t>3.4. Metering and revenue collection (2 of 2)</a:t>
            </a:r>
          </a:p>
        </p:txBody>
      </p:sp>
      <p:pic>
        <p:nvPicPr>
          <p:cNvPr id="31" name="Picture 30">
            <a:extLst>
              <a:ext uri="{FF2B5EF4-FFF2-40B4-BE49-F238E27FC236}">
                <a16:creationId xmlns:a16="http://schemas.microsoft.com/office/drawing/2014/main" id="{91BE6AC1-B58E-B24D-83D9-7FD0F83F31B5}"/>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0F070A82-8221-0F45-BF40-67E34AB3B3C4}"/>
              </a:ext>
            </a:extLst>
          </p:cNvPr>
          <p:cNvPicPr>
            <a:picLocks noChangeAspect="1"/>
          </p:cNvPicPr>
          <p:nvPr/>
        </p:nvPicPr>
        <p:blipFill>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0648FB5A-6B59-8245-8535-C14C43BDFEB2}"/>
              </a:ext>
            </a:extLst>
          </p:cNvPr>
          <p:cNvPicPr>
            <a:picLocks noChangeAspect="1"/>
          </p:cNvPicPr>
          <p:nvPr/>
        </p:nvPicPr>
        <p:blipFill>
          <a:blip r:embed="rId7" cstate="screen">
            <a:duotone>
              <a:schemeClr val="accent2">
                <a:shade val="45000"/>
                <a:satMod val="135000"/>
              </a:schemeClr>
              <a:prstClr val="white"/>
            </a:duotone>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991107AA-CD67-434B-90B3-F48D2236170F}"/>
              </a:ext>
            </a:extLst>
          </p:cNvPr>
          <p:cNvPicPr>
            <a:picLocks noChangeAspect="1"/>
          </p:cNvPicPr>
          <p:nvPr/>
        </p:nvPicPr>
        <p:blipFill>
          <a:blip r:embed="rId9" cstate="screen">
            <a:duotone>
              <a:schemeClr val="accent2">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A24AE7B6-7C81-B44F-98B1-E4764E11D82C}"/>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A5E5BC7A-D064-5941-B1A7-79A3071E5782}"/>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38">
            <a:hlinkClick r:id="rId15" action="ppaction://hlinksldjump" highlightClick="1"/>
            <a:extLst>
              <a:ext uri="{FF2B5EF4-FFF2-40B4-BE49-F238E27FC236}">
                <a16:creationId xmlns:a16="http://schemas.microsoft.com/office/drawing/2014/main" id="{74F11A24-A0D6-2044-9BA9-42FB121DECE9}"/>
              </a:ext>
            </a:extLst>
          </p:cNvPr>
          <p:cNvSpPr/>
          <p:nvPr/>
        </p:nvSpPr>
        <p:spPr bwMode="ltGray">
          <a:xfrm>
            <a:off x="7756086" y="590193"/>
            <a:ext cx="2196000" cy="198000"/>
          </a:xfrm>
          <a:prstGeom prst="chevron">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550" b="1" kern="0" dirty="0">
                <a:solidFill>
                  <a:schemeClr val="bg1"/>
                </a:solidFill>
              </a:rPr>
              <a:t>3.4. Metering and revenue collection</a:t>
            </a:r>
          </a:p>
        </p:txBody>
      </p:sp>
    </p:spTree>
    <p:extLst>
      <p:ext uri="{BB962C8B-B14F-4D97-AF65-F5344CB8AC3E}">
        <p14:creationId xmlns:p14="http://schemas.microsoft.com/office/powerpoint/2010/main" val="12927003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940852518"/>
              </p:ext>
            </p:extLst>
          </p:nvPr>
        </p:nvGraphicFramePr>
        <p:xfrm>
          <a:off x="450156" y="1620795"/>
          <a:ext cx="9847532" cy="4779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87367">
                  <a:extLst>
                    <a:ext uri="{9D8B030D-6E8A-4147-A177-3AD203B41FA5}">
                      <a16:colId xmlns:a16="http://schemas.microsoft.com/office/drawing/2014/main" val="3673603649"/>
                    </a:ext>
                  </a:extLst>
                </a:gridCol>
                <a:gridCol w="3282511">
                  <a:extLst>
                    <a:ext uri="{9D8B030D-6E8A-4147-A177-3AD203B41FA5}">
                      <a16:colId xmlns:a16="http://schemas.microsoft.com/office/drawing/2014/main" val="10736398"/>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gridSpan="2">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GB"/>
                    </a:p>
                  </a:txBody>
                  <a:tcPr/>
                </a:tc>
                <a:extLst>
                  <a:ext uri="{0D108BD9-81ED-4DB2-BD59-A6C34878D82A}">
                    <a16:rowId xmlns:a16="http://schemas.microsoft.com/office/drawing/2014/main" val="559539109"/>
                  </a:ext>
                </a:extLst>
              </a:tr>
              <a:tr h="161533">
                <a:tc gridSpan="4">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types of decentralised solution are used for heating and cooking?</a:t>
                      </a:r>
                    </a:p>
                  </a:txBody>
                  <a:tcPr marL="45720" marR="45720" marT="36000" marB="36000">
                    <a:lnT w="12700" cap="flat" cmpd="sng" algn="ctr">
                      <a:solidFill>
                        <a:schemeClr val="tx2"/>
                      </a:solidFill>
                      <a:prstDash val="solid"/>
                      <a:round/>
                      <a:headEnd type="none" w="med" len="med"/>
                      <a:tailEnd type="none" w="med" len="med"/>
                    </a:lnT>
                    <a:lnB w="6350"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223140760"/>
                  </a:ext>
                </a:extLst>
              </a:tr>
              <a:tr h="161533">
                <a:tc>
                  <a:txBody>
                    <a:bodyPr/>
                    <a:lstStyle/>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To what extent do households have access to adequate heating services? To what extent is this provided by decentralised solutions vs. </a:t>
                      </a:r>
                      <a:r>
                        <a:rPr lang="en-GB" sz="1000" b="0" kern="1200" noProof="0" dirty="0">
                          <a:solidFill>
                            <a:schemeClr val="dk1"/>
                          </a:solidFill>
                          <a:latin typeface="+mn-lt"/>
                          <a:ea typeface="+mj-ea"/>
                          <a:cs typeface="+mj-cs"/>
                          <a:hlinkClick r:id="rId2" action="ppaction://hlinksldjump"/>
                        </a:rPr>
                        <a:t>centralised heating</a:t>
                      </a:r>
                      <a:r>
                        <a:rPr lang="en-GB" sz="1000" b="0" kern="1200" noProof="0" dirty="0">
                          <a:solidFill>
                            <a:schemeClr val="dk1"/>
                          </a:solidFill>
                          <a:latin typeface="+mn-lt"/>
                          <a:ea typeface="+mj-ea"/>
                          <a:cs typeface="+mj-cs"/>
                        </a:rPr>
                        <a:t> networks?</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What types of stove and heating equipment are used in homes? Are biomass and/or LPG stoves prevalent?</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Do household have boilers installed for heating and hot water, e.g. using natural gas delivered by </a:t>
                      </a:r>
                      <a:r>
                        <a:rPr lang="en-GB" sz="1000" b="0" kern="1200" noProof="0" dirty="0">
                          <a:solidFill>
                            <a:schemeClr val="dk1"/>
                          </a:solidFill>
                          <a:latin typeface="+mn-lt"/>
                          <a:ea typeface="+mj-ea"/>
                          <a:cs typeface="+mj-cs"/>
                          <a:hlinkClick r:id="rId3" action="ppaction://hlinksldjump"/>
                        </a:rPr>
                        <a:t>network infrastructure</a:t>
                      </a:r>
                      <a:r>
                        <a:rPr lang="en-GB" sz="1000" b="0" kern="1200" noProof="0" dirty="0">
                          <a:solidFill>
                            <a:schemeClr val="dk1"/>
                          </a:solidFill>
                          <a:latin typeface="+mn-lt"/>
                          <a:ea typeface="+mj-ea"/>
                          <a:cs typeface="+mj-cs"/>
                        </a:rPr>
                        <a:t> or using liquid fuels?</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Are modern </a:t>
                      </a:r>
                      <a:r>
                        <a:rPr lang="en-GB" sz="1000" b="0" kern="1200" noProof="0" dirty="0">
                          <a:solidFill>
                            <a:schemeClr val="dk1"/>
                          </a:solidFill>
                          <a:latin typeface="+mn-lt"/>
                          <a:ea typeface="+mj-ea"/>
                          <a:cs typeface="+mj-cs"/>
                          <a:hlinkClick r:id="rId4" action="ppaction://hlinksldjump"/>
                        </a:rPr>
                        <a:t>renewable energy</a:t>
                      </a:r>
                      <a:r>
                        <a:rPr lang="en-GB" sz="1000" b="0" kern="1200" noProof="0" dirty="0">
                          <a:solidFill>
                            <a:schemeClr val="dk1"/>
                          </a:solidFill>
                          <a:latin typeface="+mn-lt"/>
                          <a:ea typeface="+mj-ea"/>
                          <a:cs typeface="+mj-cs"/>
                        </a:rPr>
                        <a:t> heating and cooling solutions deployed, for example using air source or ground source heat pumps?</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gridSpan="2">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data on the use of fuels for cooking and heating is poor in many countries, but statistics agencies, and / or the ministry responsible for energy are most likely to have such data.</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Total biomass use is also considered in the IEA’s energy balance tables (</a:t>
                      </a:r>
                      <a:r>
                        <a:rPr lang="en-GB" sz="1000" kern="1200" noProof="0" dirty="0">
                          <a:solidFill>
                            <a:schemeClr val="dk1"/>
                          </a:solidFill>
                          <a:latin typeface="+mn-lt"/>
                          <a:ea typeface="+mj-ea"/>
                          <a:cs typeface="+mj-cs"/>
                          <a:hlinkClick r:id="rId5"/>
                        </a:rPr>
                        <a:t>http://www.iea.org/statistics/statisticssearch/report/?country=WORLD&amp;product=electricityandheat&amp;year=2015</a:t>
                      </a:r>
                      <a:r>
                        <a:rPr lang="en-GB" sz="1000" kern="1200" noProof="0" dirty="0">
                          <a:solidFill>
                            <a:schemeClr val="dk1"/>
                          </a:solidFill>
                          <a:latin typeface="+mn-lt"/>
                          <a:ea typeface="+mj-ea"/>
                          <a:cs typeface="+mj-cs"/>
                        </a:rPr>
                        <a:t>).</a:t>
                      </a:r>
                    </a:p>
                    <a:p>
                      <a:pPr marL="171450" indent="-171450" algn="l" defTabSz="1018705" rtl="0" eaLnBrk="1" latinLnBrk="0" hangingPunct="1">
                        <a:buFont typeface="Arial" panose="020B0604020202020204" pitchFamily="34" charset="0"/>
                        <a:buChar char="•"/>
                      </a:pPr>
                      <a:r>
                        <a:rPr lang="en-GB" sz="1000" b="0" kern="1200" noProof="0" dirty="0">
                          <a:solidFill>
                            <a:schemeClr val="dk1"/>
                          </a:solidFill>
                          <a:latin typeface="+mn-lt"/>
                          <a:ea typeface="+mj-ea"/>
                          <a:cs typeface="+mj-cs"/>
                        </a:rPr>
                        <a:t>Direct engagement with households might be necessary to really understand the extent to which heating is adequate. Health care professionals might be able to highlight any chronic issues, e.g. where insufficient heating or cooling results in illness and deaths.</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hMerge="1">
                  <a:txBody>
                    <a:bodyPr/>
                    <a:lstStyle/>
                    <a:p>
                      <a:endParaRPr lang="en-GB"/>
                    </a:p>
                  </a:txBody>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 quality of data is found to be poor, support could be provided in </a:t>
                      </a:r>
                      <a:r>
                        <a:rPr lang="en-GB" sz="1000" b="1" kern="1200" noProof="0" dirty="0">
                          <a:solidFill>
                            <a:schemeClr val="dk1"/>
                          </a:solidFill>
                          <a:latin typeface="+mn-lt"/>
                          <a:ea typeface="+mj-ea"/>
                          <a:cs typeface="+mj-cs"/>
                        </a:rPr>
                        <a:t>collecting better data on the use of cooking fuels</a:t>
                      </a:r>
                      <a:r>
                        <a:rPr lang="en-GB" sz="1000" b="0" kern="1200" noProof="0" dirty="0">
                          <a:solidFill>
                            <a:schemeClr val="dk1"/>
                          </a:solidFill>
                          <a:latin typeface="+mn-lt"/>
                          <a:ea typeface="+mj-ea"/>
                          <a:cs typeface="+mj-cs"/>
                        </a:rPr>
                        <a:t>. Training and capacity building will also be required so that officials are then able to </a:t>
                      </a:r>
                      <a:r>
                        <a:rPr lang="en-GB" sz="1000" b="1" kern="1200" noProof="0" dirty="0">
                          <a:solidFill>
                            <a:schemeClr val="dk1"/>
                          </a:solidFill>
                          <a:latin typeface="+mn-lt"/>
                          <a:ea typeface="+mj-ea"/>
                          <a:cs typeface="+mj-cs"/>
                        </a:rPr>
                        <a:t>keep this data well maintained and updated </a:t>
                      </a:r>
                      <a:r>
                        <a:rPr lang="en-GB" sz="1000" b="0" kern="1200" noProof="0" dirty="0">
                          <a:solidFill>
                            <a:schemeClr val="dk1"/>
                          </a:solidFill>
                          <a:latin typeface="+mn-lt"/>
                          <a:ea typeface="+mj-ea"/>
                          <a:cs typeface="+mj-cs"/>
                        </a:rPr>
                        <a:t>in future.</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Where it is found that some households do not have access to even the most basic heating services, technical assistance could be provided to design </a:t>
                      </a:r>
                      <a:r>
                        <a:rPr lang="en-GB" sz="1000" b="0" kern="1200" noProof="0" dirty="0">
                          <a:solidFill>
                            <a:schemeClr val="dk1"/>
                          </a:solidFill>
                          <a:latin typeface="+mn-lt"/>
                          <a:ea typeface="+mj-ea"/>
                          <a:cs typeface="+mj-cs"/>
                          <a:hlinkClick r:id="rId6" action="ppaction://hlinksldjump"/>
                        </a:rPr>
                        <a:t>incentives or subsidies</a:t>
                      </a:r>
                      <a:r>
                        <a:rPr lang="en-GB" sz="1000" b="0" kern="1200" noProof="0" dirty="0">
                          <a:solidFill>
                            <a:schemeClr val="dk1"/>
                          </a:solidFill>
                          <a:latin typeface="+mn-lt"/>
                          <a:ea typeface="+mj-ea"/>
                          <a:cs typeface="+mj-cs"/>
                        </a:rPr>
                        <a:t> with the aim of addressing these access gaps.</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134639753"/>
                  </a:ext>
                </a:extLst>
              </a:tr>
              <a:tr h="161533">
                <a:tc gridSpan="4">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fuels are used for heating and cooking?</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B w="1270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7315026"/>
                  </a:ext>
                </a:extLst>
              </a:tr>
              <a:tr h="161533">
                <a:tc>
                  <a:txBody>
                    <a:bodyPr/>
                    <a:lstStyle/>
                    <a:p>
                      <a:pPr marL="171450" indent="-171450">
                        <a:buFont typeface="Arial" panose="020B0604020202020204" pitchFamily="34" charset="0"/>
                        <a:buChar char="•"/>
                      </a:pPr>
                      <a:r>
                        <a:rPr lang="en-GB" sz="1000" b="0" noProof="0" dirty="0">
                          <a:latin typeface="+mn-lt"/>
                        </a:rPr>
                        <a:t>How significant is the use of charcoal and/or firewood for heating and cooking?</a:t>
                      </a:r>
                    </a:p>
                    <a:p>
                      <a:pPr marL="171450" indent="-171450">
                        <a:buFont typeface="Arial" panose="020B0604020202020204" pitchFamily="34" charset="0"/>
                        <a:buChar char="•"/>
                      </a:pPr>
                      <a:r>
                        <a:rPr lang="en-GB" sz="1000" b="0" noProof="0" dirty="0">
                          <a:latin typeface="+mn-lt"/>
                        </a:rPr>
                        <a:t>How does this compare against the use of alternative fuels such as Liquefied petroleum gas (LPG) or sustainable biomass, or the use of electricity?</a:t>
                      </a:r>
                    </a:p>
                    <a:p>
                      <a:pPr marL="171450" indent="-171450">
                        <a:buFont typeface="Arial" panose="020B0604020202020204" pitchFamily="34" charset="0"/>
                        <a:buChar char="•"/>
                      </a:pPr>
                      <a:r>
                        <a:rPr lang="en-GB" sz="1000" b="0" noProof="0" dirty="0">
                          <a:latin typeface="+mn-lt"/>
                        </a:rPr>
                        <a:t>Does the use of fuels vary much between urban and rural communities? For example, firewood might be used in rural areas, with more charcoal use in urban areas. Outside of low income countries, oil-based heating systems and the use of natural gas delivered using centralised networks might be more prevalent.</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US" sz="1000" kern="1200" noProof="0" dirty="0">
                          <a:solidFill>
                            <a:schemeClr val="dk1"/>
                          </a:solidFill>
                          <a:latin typeface="+mn-lt"/>
                          <a:ea typeface="+mj-ea"/>
                          <a:cs typeface="+mj-cs"/>
                        </a:rPr>
                        <a:t>As noted above, the data on the use of fuels for cooking and heating is poor in many countries, but the IEA energy balance tables provide a useful starting point.</a:t>
                      </a:r>
                      <a:endParaRPr lang="en-GB" sz="1000" kern="1200" noProof="0" dirty="0">
                        <a:solidFill>
                          <a:schemeClr val="dk1"/>
                        </a:solidFill>
                        <a:latin typeface="+mn-lt"/>
                        <a:ea typeface="+mj-ea"/>
                        <a:cs typeface="+mj-cs"/>
                      </a:endParaRP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gridSpan="2">
                  <a:txBody>
                    <a:bodyPr/>
                    <a:lstStyle/>
                    <a:p>
                      <a:pPr marL="171450" indent="-171450">
                        <a:buFont typeface="Arial" panose="020B0604020202020204" pitchFamily="34" charset="0"/>
                        <a:buChar char="•"/>
                      </a:pPr>
                      <a:r>
                        <a:rPr lang="en-US" sz="1000" b="0" kern="1200" noProof="0" dirty="0">
                          <a:solidFill>
                            <a:schemeClr val="dk1"/>
                          </a:solidFill>
                          <a:latin typeface="+mn-lt"/>
                          <a:ea typeface="+mj-ea"/>
                          <a:cs typeface="+mj-cs"/>
                        </a:rPr>
                        <a:t>N/A</a:t>
                      </a:r>
                      <a:endParaRPr lang="en-GB" sz="1000" b="0" kern="1200" noProof="0" dirty="0">
                        <a:solidFill>
                          <a:schemeClr val="dk1"/>
                        </a:solidFill>
                        <a:latin typeface="+mn-lt"/>
                        <a:ea typeface="+mj-ea"/>
                        <a:cs typeface="+mj-cs"/>
                      </a:endParaRP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490624614"/>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4.1. Decentralised heating and cooking (1 of 5)</a:t>
            </a:r>
          </a:p>
        </p:txBody>
      </p:sp>
      <p:pic>
        <p:nvPicPr>
          <p:cNvPr id="32" name="Picture 31">
            <a:extLst>
              <a:ext uri="{FF2B5EF4-FFF2-40B4-BE49-F238E27FC236}">
                <a16:creationId xmlns:a16="http://schemas.microsoft.com/office/drawing/2014/main" id="{9BA2695A-1257-C146-8F71-59200A4F7E42}"/>
              </a:ext>
            </a:extLst>
          </p:cNvPr>
          <p:cNvPicPr>
            <a:picLocks noChangeAspect="1"/>
          </p:cNvPicPr>
          <p:nvPr/>
        </p:nvPicPr>
        <p:blipFill>
          <a:blip r:embed="rId7" cstate="screen">
            <a:duotone>
              <a:schemeClr val="accent1">
                <a:shade val="45000"/>
                <a:satMod val="135000"/>
              </a:schemeClr>
              <a:prstClr val="white"/>
            </a:duotone>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8ED9465F-D91B-344D-A75D-239AA49F4D0C}"/>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5EE12A0B-3FE5-EB46-B68B-4F5FC16A3EC1}"/>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B8409467-DF34-9E40-89AE-74E30E16CB0C}"/>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0124F888-0F99-354C-BD19-4BB961C419F1}"/>
              </a:ext>
            </a:extLst>
          </p:cNvPr>
          <p:cNvPicPr>
            <a:picLocks noChangeAspect="1"/>
          </p:cNvPicPr>
          <p:nvPr/>
        </p:nvPicPr>
        <p:blipFill>
          <a:blip r:embed="rId15" cstate="screen">
            <a:duotone>
              <a:schemeClr val="accent1">
                <a:shade val="45000"/>
                <a:satMod val="135000"/>
              </a:schemeClr>
              <a:prstClr val="white"/>
            </a:duotone>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33244A88-AB12-3D49-BC10-F9C6EA5A8457}"/>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2">
            <a:hlinkClick r:id="rId19" action="ppaction://hlinksldjump" highlightClick="1"/>
            <a:extLst>
              <a:ext uri="{FF2B5EF4-FFF2-40B4-BE49-F238E27FC236}">
                <a16:creationId xmlns:a16="http://schemas.microsoft.com/office/drawing/2014/main" id="{57A22B5B-6674-431B-9E8A-4DF687419BC4}"/>
              </a:ext>
            </a:extLst>
          </p:cNvPr>
          <p:cNvSpPr/>
          <p:nvPr/>
        </p:nvSpPr>
        <p:spPr bwMode="ltGray">
          <a:xfrm>
            <a:off x="1413618"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4.1. Heating and cooking</a:t>
            </a:r>
          </a:p>
        </p:txBody>
      </p:sp>
    </p:spTree>
    <p:extLst>
      <p:ext uri="{BB962C8B-B14F-4D97-AF65-F5344CB8AC3E}">
        <p14:creationId xmlns:p14="http://schemas.microsoft.com/office/powerpoint/2010/main" val="35597917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759364720"/>
              </p:ext>
            </p:extLst>
          </p:nvPr>
        </p:nvGraphicFramePr>
        <p:xfrm>
          <a:off x="450156" y="1620795"/>
          <a:ext cx="9847532" cy="5389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much do people pay for cooking and heating fuels?</a:t>
                      </a:r>
                    </a:p>
                  </a:txBody>
                  <a:tcPr marL="45720" marR="45720" marT="36000" marB="36000">
                    <a:lnT w="12700" cap="flat" cmpd="sng" algn="ctr">
                      <a:solidFill>
                        <a:schemeClr val="tx2"/>
                      </a:solidFill>
                      <a:prstDash val="solid"/>
                      <a:round/>
                      <a:headEnd type="none" w="med" len="med"/>
                      <a:tailEnd type="none" w="med" len="med"/>
                    </a:lnT>
                    <a:lnB w="6350"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82480471"/>
                  </a:ext>
                </a:extLst>
              </a:tr>
              <a:tr h="161533">
                <a:tc>
                  <a:txBody>
                    <a:bodyPr/>
                    <a:lstStyle/>
                    <a:p>
                      <a:pPr marL="171450" indent="-171450">
                        <a:buFont typeface="Arial" panose="020B0604020202020204" pitchFamily="34" charset="0"/>
                        <a:buChar char="•"/>
                      </a:pPr>
                      <a:r>
                        <a:rPr lang="en-GB" sz="1000" b="0" noProof="0" dirty="0">
                          <a:latin typeface="+mn-lt"/>
                        </a:rPr>
                        <a:t>How much cooking fuel (e.g. firewood used in rural areas) is essentially free?</a:t>
                      </a:r>
                    </a:p>
                    <a:p>
                      <a:pPr marL="171450" indent="-171450">
                        <a:buFont typeface="Arial" panose="020B0604020202020204" pitchFamily="34" charset="0"/>
                        <a:buChar char="•"/>
                      </a:pPr>
                      <a:r>
                        <a:rPr lang="en-GB" sz="1000" b="0" noProof="0" dirty="0">
                          <a:latin typeface="+mn-lt"/>
                        </a:rPr>
                        <a:t>Are there </a:t>
                      </a:r>
                      <a:r>
                        <a:rPr lang="en-GB" sz="1000" b="0" noProof="0" dirty="0">
                          <a:solidFill>
                            <a:srgbClr val="FF0000"/>
                          </a:solidFill>
                          <a:latin typeface="+mn-lt"/>
                          <a:hlinkClick r:id="rId2" action="ppaction://hlinksldjump"/>
                        </a:rPr>
                        <a:t>subsidies or cross-subsidies</a:t>
                      </a:r>
                      <a:r>
                        <a:rPr lang="en-GB" sz="1000" b="0" noProof="0" dirty="0">
                          <a:latin typeface="+mn-lt"/>
                        </a:rPr>
                        <a:t> that artificially reduce the cost of traditional fuels?</a:t>
                      </a:r>
                    </a:p>
                    <a:p>
                      <a:pPr marL="171450" indent="-171450">
                        <a:buFont typeface="Arial" panose="020B0604020202020204" pitchFamily="34" charset="0"/>
                        <a:buChar char="•"/>
                      </a:pPr>
                      <a:r>
                        <a:rPr lang="en-GB" sz="1000" b="0" noProof="0" dirty="0">
                          <a:latin typeface="+mn-lt"/>
                        </a:rPr>
                        <a:t>Are any levies or taxes charged for the use of natural resources, e.g. for use of forest resources? If so, are these paid in practice?</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with a sample of different end-users of energy will help provide information on the typical spend on fuels for cooking and hearing.</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Relevant government departments covering energy, forestry, and finance should be able to provide information on any levies that are charged (and collected) on existing cooking and heating fuels.</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 data available on the cost of traditional fuels is poor, analysis could be performed to </a:t>
                      </a:r>
                      <a:r>
                        <a:rPr lang="en-GB" sz="1000" b="1" kern="1200" noProof="0" dirty="0">
                          <a:solidFill>
                            <a:schemeClr val="dk1"/>
                          </a:solidFill>
                          <a:latin typeface="+mn-lt"/>
                          <a:ea typeface="+mj-ea"/>
                          <a:cs typeface="+mj-cs"/>
                        </a:rPr>
                        <a:t>understand the detailed cost stack of these fuels</a:t>
                      </a:r>
                      <a:r>
                        <a:rPr lang="en-GB" sz="1000" b="0" kern="1200" noProof="0" dirty="0">
                          <a:solidFill>
                            <a:schemeClr val="dk1"/>
                          </a:solidFill>
                          <a:latin typeface="+mn-lt"/>
                          <a:ea typeface="+mj-ea"/>
                          <a:cs typeface="+mj-cs"/>
                        </a:rPr>
                        <a:t>. This could help to provide a robust evidence base to inform any other interventions.</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subsidies are currently applied to traditional fuels, the case could be made to government for </a:t>
                      </a:r>
                      <a:r>
                        <a:rPr lang="en-GB" sz="1000" b="1" kern="1200" noProof="0" dirty="0">
                          <a:solidFill>
                            <a:schemeClr val="dk1"/>
                          </a:solidFill>
                          <a:latin typeface="+mn-lt"/>
                          <a:ea typeface="+mj-ea"/>
                          <a:cs typeface="+mj-cs"/>
                        </a:rPr>
                        <a:t>reducing these subsidies</a:t>
                      </a:r>
                      <a:r>
                        <a:rPr lang="en-GB" sz="1000" b="0" kern="1200" noProof="0" dirty="0">
                          <a:solidFill>
                            <a:schemeClr val="dk1"/>
                          </a:solidFill>
                          <a:latin typeface="+mn-lt"/>
                          <a:ea typeface="+mj-ea"/>
                          <a:cs typeface="+mj-cs"/>
                        </a:rPr>
                        <a:t>. This is likely to be politically challenging, but could be used to fund support for cleaner energy solutions.</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there are no levies charged on the use of natural resources for traditional biomass-based fuels, or if these levies are poorly enforced, the case could again be made for </a:t>
                      </a:r>
                      <a:r>
                        <a:rPr lang="en-GB" sz="1000" b="1" kern="1200" noProof="0" dirty="0">
                          <a:solidFill>
                            <a:schemeClr val="dk1"/>
                          </a:solidFill>
                          <a:latin typeface="+mn-lt"/>
                          <a:ea typeface="+mj-ea"/>
                          <a:cs typeface="+mj-cs"/>
                        </a:rPr>
                        <a:t>introducing such levies</a:t>
                      </a:r>
                      <a:r>
                        <a:rPr lang="en-GB" sz="1000" b="0" kern="1200" noProof="0" dirty="0">
                          <a:solidFill>
                            <a:schemeClr val="dk1"/>
                          </a:solidFill>
                          <a:latin typeface="+mn-lt"/>
                          <a:ea typeface="+mj-ea"/>
                          <a:cs typeface="+mj-cs"/>
                        </a:rPr>
                        <a:t>, with the aim of creating a </a:t>
                      </a:r>
                      <a:r>
                        <a:rPr lang="en-GB" sz="1000" b="1" kern="1200" noProof="0" dirty="0">
                          <a:solidFill>
                            <a:schemeClr val="dk1"/>
                          </a:solidFill>
                          <a:latin typeface="+mn-lt"/>
                          <a:ea typeface="+mj-ea"/>
                          <a:cs typeface="+mj-cs"/>
                        </a:rPr>
                        <a:t>level playing field for modern cooking solutions</a:t>
                      </a:r>
                      <a:r>
                        <a:rPr lang="en-GB" sz="1000" b="0" kern="1200" noProof="0" dirty="0">
                          <a:solidFill>
                            <a:schemeClr val="dk1"/>
                          </a:solidFill>
                          <a:latin typeface="+mn-lt"/>
                          <a:ea typeface="+mj-ea"/>
                          <a:cs typeface="+mj-cs"/>
                        </a:rPr>
                        <a:t>.</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103765514"/>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types of stove are used for cooking?</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033906082"/>
                  </a:ext>
                </a:extLst>
              </a:tr>
              <a:tr h="161533">
                <a:tc>
                  <a:txBody>
                    <a:bodyPr/>
                    <a:lstStyle/>
                    <a:p>
                      <a:pPr marL="171450" indent="-171450">
                        <a:buFont typeface="Arial" panose="020B0604020202020204" pitchFamily="34" charset="0"/>
                        <a:buChar char="•"/>
                      </a:pPr>
                      <a:r>
                        <a:rPr lang="en-GB" sz="1000" b="0" noProof="0" dirty="0">
                          <a:latin typeface="+mn-lt"/>
                        </a:rPr>
                        <a:t>Does most cooking follow traditional approaches, such as the use of 3 stone fires?</a:t>
                      </a:r>
                    </a:p>
                    <a:p>
                      <a:pPr marL="171450" indent="-171450">
                        <a:buFont typeface="Arial" panose="020B0604020202020204" pitchFamily="34" charset="0"/>
                        <a:buChar char="•"/>
                      </a:pPr>
                      <a:r>
                        <a:rPr lang="en-GB" sz="1000" b="0" noProof="0" dirty="0">
                          <a:latin typeface="+mn-lt"/>
                        </a:rPr>
                        <a:t>Are there alternative stoves available in the market?</a:t>
                      </a:r>
                    </a:p>
                    <a:p>
                      <a:pPr marL="171450" indent="-171450">
                        <a:buFont typeface="Arial" panose="020B0604020202020204" pitchFamily="34" charset="0"/>
                        <a:buChar char="•"/>
                      </a:pPr>
                      <a:r>
                        <a:rPr lang="en-GB" sz="1000" b="0" noProof="0" dirty="0">
                          <a:latin typeface="+mn-lt"/>
                        </a:rPr>
                        <a:t>What is the price of traditional vs. improved cookstoves?</a:t>
                      </a:r>
                    </a:p>
                  </a:txBody>
                  <a:tcPr marL="45720" marR="45720" marT="36000" marB="36000">
                    <a:lnT w="635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Surveying a sample of households will help provide some insight on what stove types are prevalent in the country. Consider that the stove types in use might vary significantly in different regions.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Donors who are active in the sector might also be able to provide an overview of the stove types that they have seen in use.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Information on the price of stoves should be available from companies and market stalls selling stoves.</a:t>
                      </a:r>
                    </a:p>
                  </a:txBody>
                  <a:tcPr marL="45720" marR="45720" marT="36000" marB="36000">
                    <a:lnT w="635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 up-front cost of traditional stoves is much lower than the up-front cost of modern improved stoves, analysis could be performed to </a:t>
                      </a:r>
                      <a:r>
                        <a:rPr lang="en-GB" sz="1000" b="1" kern="1200" noProof="0" dirty="0">
                          <a:solidFill>
                            <a:schemeClr val="dk1"/>
                          </a:solidFill>
                          <a:latin typeface="+mn-lt"/>
                          <a:ea typeface="+mj-ea"/>
                          <a:cs typeface="+mj-cs"/>
                        </a:rPr>
                        <a:t>evaluate the full lifetime cost of the technologies</a:t>
                      </a:r>
                      <a:r>
                        <a:rPr lang="en-GB" sz="1000" b="0" kern="1200" noProof="0" dirty="0">
                          <a:solidFill>
                            <a:schemeClr val="dk1"/>
                          </a:solidFill>
                          <a:latin typeface="+mn-lt"/>
                          <a:ea typeface="+mj-ea"/>
                          <a:cs typeface="+mj-cs"/>
                        </a:rPr>
                        <a:t>, as this difference in up-front costs might be balanced out by efficiency savings, for example.</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this analysis shows that the full lifetime cost of an improved stove is competitive, persuading customers to switch may largely become a financing challenge. </a:t>
                      </a:r>
                      <a:r>
                        <a:rPr lang="en-GB" sz="1000" b="1" kern="1200" noProof="0" dirty="0">
                          <a:solidFill>
                            <a:schemeClr val="dk1"/>
                          </a:solidFill>
                          <a:latin typeface="+mn-lt"/>
                          <a:ea typeface="+mj-ea"/>
                          <a:cs typeface="+mj-cs"/>
                        </a:rPr>
                        <a:t>Financing solutions </a:t>
                      </a:r>
                      <a:r>
                        <a:rPr lang="en-GB" sz="1000" b="0" kern="1200" noProof="0" dirty="0">
                          <a:solidFill>
                            <a:schemeClr val="dk1"/>
                          </a:solidFill>
                          <a:latin typeface="+mn-lt"/>
                          <a:ea typeface="+mj-ea"/>
                          <a:cs typeface="+mj-cs"/>
                        </a:rPr>
                        <a:t>(for example, using mobile money as with </a:t>
                      </a:r>
                      <a:r>
                        <a:rPr lang="en-GB" sz="1000" b="0" kern="1200" noProof="0" dirty="0">
                          <a:solidFill>
                            <a:srgbClr val="FF0000"/>
                          </a:solidFill>
                          <a:latin typeface="+mn-lt"/>
                          <a:ea typeface="+mj-ea"/>
                          <a:cs typeface="+mj-cs"/>
                          <a:hlinkClick r:id="rId3" action="ppaction://hlinksldjump"/>
                        </a:rPr>
                        <a:t>decentralised stand-alone solar systems</a:t>
                      </a:r>
                      <a:r>
                        <a:rPr lang="en-GB" sz="1000" b="0" kern="1200" noProof="0" dirty="0">
                          <a:solidFill>
                            <a:schemeClr val="dk1"/>
                          </a:solidFill>
                          <a:latin typeface="+mn-lt"/>
                          <a:ea typeface="+mj-ea"/>
                          <a:cs typeface="+mj-cs"/>
                        </a:rPr>
                        <a:t>) </a:t>
                      </a:r>
                      <a:r>
                        <a:rPr lang="en-GB" sz="1000" b="1" kern="1200" noProof="0" dirty="0">
                          <a:solidFill>
                            <a:schemeClr val="dk1"/>
                          </a:solidFill>
                          <a:latin typeface="+mn-lt"/>
                          <a:ea typeface="+mj-ea"/>
                          <a:cs typeface="+mj-cs"/>
                        </a:rPr>
                        <a:t>could be designed to provide the consumer finance </a:t>
                      </a:r>
                      <a:r>
                        <a:rPr lang="en-GB" sz="1000" b="0" kern="1200" noProof="0" dirty="0">
                          <a:solidFill>
                            <a:schemeClr val="dk1"/>
                          </a:solidFill>
                          <a:latin typeface="+mn-lt"/>
                          <a:ea typeface="+mj-ea"/>
                          <a:cs typeface="+mj-cs"/>
                        </a:rPr>
                        <a:t>needed</a:t>
                      </a:r>
                      <a:r>
                        <a:rPr lang="en-GB" sz="1000" b="1" kern="1200" noProof="0" dirty="0">
                          <a:solidFill>
                            <a:schemeClr val="dk1"/>
                          </a:solidFill>
                          <a:latin typeface="+mn-lt"/>
                          <a:ea typeface="+mj-ea"/>
                          <a:cs typeface="+mj-cs"/>
                        </a:rPr>
                        <a:t> </a:t>
                      </a:r>
                      <a:r>
                        <a:rPr lang="en-GB" sz="1000" b="0" kern="1200" noProof="0" dirty="0">
                          <a:solidFill>
                            <a:schemeClr val="dk1"/>
                          </a:solidFill>
                          <a:latin typeface="+mn-lt"/>
                          <a:ea typeface="+mj-ea"/>
                          <a:cs typeface="+mj-cs"/>
                        </a:rPr>
                        <a:t>to make improved cookstoves affordable.</a:t>
                      </a:r>
                    </a:p>
                  </a:txBody>
                  <a:tcPr marL="45720" marR="45720" marT="36000" marB="36000">
                    <a:lnT w="635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77001500"/>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4.1. Decentralised heating and cooking (2 of 5)</a:t>
            </a:r>
          </a:p>
        </p:txBody>
      </p:sp>
      <p:pic>
        <p:nvPicPr>
          <p:cNvPr id="32" name="Picture 31">
            <a:extLst>
              <a:ext uri="{FF2B5EF4-FFF2-40B4-BE49-F238E27FC236}">
                <a16:creationId xmlns:a16="http://schemas.microsoft.com/office/drawing/2014/main" id="{9BA2695A-1257-C146-8F71-59200A4F7E42}"/>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8ED9465F-D91B-344D-A75D-239AA49F4D0C}"/>
              </a:ext>
            </a:extLst>
          </p:cNvPr>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5EE12A0B-3FE5-EB46-B68B-4F5FC16A3EC1}"/>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B8409467-DF34-9E40-89AE-74E30E16CB0C}"/>
              </a:ext>
            </a:extLst>
          </p:cNvPr>
          <p:cNvPicPr>
            <a:picLocks noChangeAspect="1"/>
          </p:cNvPicPr>
          <p:nvPr/>
        </p:nvPicPr>
        <p:blipFill>
          <a:blip r:embed="rId10" cstate="screen">
            <a:duotone>
              <a:schemeClr val="accent1">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0124F888-0F99-354C-BD19-4BB961C419F1}"/>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33244A88-AB12-3D49-BC10-F9C6EA5A8457}"/>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2">
            <a:hlinkClick r:id="rId16" action="ppaction://hlinksldjump" highlightClick="1"/>
            <a:extLst>
              <a:ext uri="{FF2B5EF4-FFF2-40B4-BE49-F238E27FC236}">
                <a16:creationId xmlns:a16="http://schemas.microsoft.com/office/drawing/2014/main" id="{57A22B5B-6674-431B-9E8A-4DF687419BC4}"/>
              </a:ext>
            </a:extLst>
          </p:cNvPr>
          <p:cNvSpPr/>
          <p:nvPr/>
        </p:nvSpPr>
        <p:spPr bwMode="ltGray">
          <a:xfrm>
            <a:off x="1413618"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4.1. Heating and cooking</a:t>
            </a:r>
          </a:p>
        </p:txBody>
      </p:sp>
    </p:spTree>
    <p:extLst>
      <p:ext uri="{BB962C8B-B14F-4D97-AF65-F5344CB8AC3E}">
        <p14:creationId xmlns:p14="http://schemas.microsoft.com/office/powerpoint/2010/main" val="38410726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4072753431"/>
              </p:ext>
            </p:extLst>
          </p:nvPr>
        </p:nvGraphicFramePr>
        <p:xfrm>
          <a:off x="450156" y="1620000"/>
          <a:ext cx="9847532" cy="5084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 the cooking solutions that are prevalent today result in any health issues from household air pollution?</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08012186"/>
                  </a:ext>
                </a:extLst>
              </a:tr>
              <a:tr h="161533">
                <a:tc>
                  <a:txBody>
                    <a:bodyPr/>
                    <a:lstStyle/>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noProof="0" dirty="0">
                          <a:latin typeface="+mn-lt"/>
                        </a:rPr>
                        <a:t>What cooking environment is typical? Do households do most of their cooking indoors, in a shelter, or outdoors?</a:t>
                      </a:r>
                    </a:p>
                    <a:p>
                      <a:pPr marL="171450" indent="-171450">
                        <a:buFont typeface="Arial" panose="020B0604020202020204" pitchFamily="34" charset="0"/>
                        <a:buChar char="•"/>
                      </a:pPr>
                      <a:r>
                        <a:rPr lang="en-GB" sz="1000" b="0" noProof="0" dirty="0">
                          <a:latin typeface="+mn-lt"/>
                        </a:rPr>
                        <a:t>Are respirator health issues associated with indoor air pollution a major issue?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Again, speaking to a sample of households using different cooking solutions should help to provide insight on at least the perceived size of the problem.</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Health care professionals and clinics should be able to provide an opinion on whether they see a large number of respiratory illnesses where indoor cooking, for example, might be a significant contributory factor.</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Global Health Data Exchange (</a:t>
                      </a:r>
                      <a:r>
                        <a:rPr lang="en-GB" sz="1000" kern="1200" noProof="0" dirty="0">
                          <a:solidFill>
                            <a:schemeClr val="dk1"/>
                          </a:solidFill>
                          <a:latin typeface="+mn-lt"/>
                          <a:ea typeface="+mj-ea"/>
                          <a:cs typeface="+mj-cs"/>
                          <a:hlinkClick r:id="rId2"/>
                        </a:rPr>
                        <a:t>http://ghdx.healthdata.org/gbd-results-tool</a:t>
                      </a:r>
                      <a:r>
                        <a:rPr lang="en-GB" sz="1000" kern="1200" noProof="0" dirty="0">
                          <a:solidFill>
                            <a:schemeClr val="dk1"/>
                          </a:solidFill>
                          <a:latin typeface="+mn-lt"/>
                          <a:ea typeface="+mj-ea"/>
                          <a:cs typeface="+mj-cs"/>
                        </a:rPr>
                        <a:t>) also provides country level data on the disability-adjusted life years (DALYs) and years of life lost (YLL) that are attributable to household air pollution from solid fuels.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The importance of health issues associated with using traditional fuels can vary significantly from one country to the next. In countries where a lot of cooking takes place outdoors, this might be less of a problem than in other countries. Where there is clearly a </a:t>
                      </a:r>
                      <a:r>
                        <a:rPr lang="en-GB" sz="1000" b="1" kern="1200" noProof="0" dirty="0">
                          <a:solidFill>
                            <a:schemeClr val="dk1"/>
                          </a:solidFill>
                          <a:latin typeface="+mn-lt"/>
                          <a:ea typeface="+mj-ea"/>
                          <a:cs typeface="+mj-cs"/>
                        </a:rPr>
                        <a:t>significant health cost to current cooking practices, quantifying this is important </a:t>
                      </a:r>
                      <a:r>
                        <a:rPr lang="en-GB" sz="1000" b="0" kern="1200" noProof="0" dirty="0">
                          <a:solidFill>
                            <a:schemeClr val="dk1"/>
                          </a:solidFill>
                          <a:latin typeface="+mn-lt"/>
                          <a:ea typeface="+mj-ea"/>
                          <a:cs typeface="+mj-cs"/>
                        </a:rPr>
                        <a:t>as this is an important part of the business case for any interventions that might be considered to </a:t>
                      </a:r>
                      <a:r>
                        <a:rPr lang="en-GB" sz="1000" b="1" kern="1200" noProof="0" dirty="0">
                          <a:solidFill>
                            <a:schemeClr val="dk1"/>
                          </a:solidFill>
                          <a:latin typeface="+mn-lt"/>
                          <a:ea typeface="+mj-ea"/>
                          <a:cs typeface="+mj-cs"/>
                        </a:rPr>
                        <a:t>encourage a shift towards improved cooking technologies</a:t>
                      </a:r>
                      <a:r>
                        <a:rPr lang="en-GB" sz="1000" b="0" kern="1200" noProof="0" dirty="0">
                          <a:solidFill>
                            <a:schemeClr val="dk1"/>
                          </a:solidFill>
                          <a:latin typeface="+mn-lt"/>
                          <a:ea typeface="+mj-ea"/>
                          <a:cs typeface="+mj-cs"/>
                        </a:rPr>
                        <a:t>. Support options are discussed further below.</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235412116"/>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the use of traditional fuels contribute towards a deforestation issue in the country?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802419908"/>
                  </a:ext>
                </a:extLst>
              </a:tr>
              <a:tr h="161533">
                <a:tc>
                  <a:txBody>
                    <a:bodyPr/>
                    <a:lstStyle/>
                    <a:p>
                      <a:pPr marL="171450" indent="-171450">
                        <a:buFont typeface="Arial" panose="020B0604020202020204" pitchFamily="34" charset="0"/>
                        <a:buChar char="•"/>
                      </a:pPr>
                      <a:r>
                        <a:rPr lang="en-GB" sz="1000" b="0" noProof="0" dirty="0">
                          <a:latin typeface="+mn-lt"/>
                        </a:rPr>
                        <a:t>How much biomass fuel is used for heating and cooking in the country?</a:t>
                      </a:r>
                    </a:p>
                    <a:p>
                      <a:pPr marL="171450" indent="-171450">
                        <a:buFont typeface="Arial" panose="020B0604020202020204" pitchFamily="34" charset="0"/>
                        <a:buChar char="•"/>
                      </a:pPr>
                      <a:r>
                        <a:rPr lang="en-GB" sz="1000" b="0" noProof="0" dirty="0">
                          <a:latin typeface="+mn-lt"/>
                        </a:rPr>
                        <a:t>How quickly do typical biomass types regenerate?</a:t>
                      </a:r>
                    </a:p>
                    <a:p>
                      <a:pPr marL="171450" indent="-171450">
                        <a:buFont typeface="Arial" panose="020B0604020202020204" pitchFamily="34" charset="0"/>
                        <a:buChar char="•"/>
                      </a:pPr>
                      <a:r>
                        <a:rPr lang="en-GB" sz="1000" b="0" noProof="0" dirty="0">
                          <a:latin typeface="+mn-lt"/>
                        </a:rPr>
                        <a:t>Is the current use of biomass within sustainable limits?</a:t>
                      </a:r>
                    </a:p>
                    <a:p>
                      <a:pPr marL="171450" indent="-171450">
                        <a:buFont typeface="Arial" panose="020B0604020202020204" pitchFamily="34" charset="0"/>
                        <a:buChar char="•"/>
                      </a:pPr>
                      <a:r>
                        <a:rPr lang="en-GB" sz="1000" b="0" noProof="0" dirty="0">
                          <a:latin typeface="+mn-lt"/>
                        </a:rPr>
                        <a:t>Does this vary significantly by region?</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The amount of energy sourced from biomass can be found in the IEA’s energy balance tables (</a:t>
                      </a:r>
                      <a:r>
                        <a:rPr lang="en-GB" sz="1000" kern="1200" noProof="0" dirty="0">
                          <a:solidFill>
                            <a:schemeClr val="dk1"/>
                          </a:solidFill>
                          <a:latin typeface="+mn-lt"/>
                          <a:ea typeface="+mj-ea"/>
                          <a:cs typeface="+mj-cs"/>
                          <a:hlinkClick r:id="rId3"/>
                        </a:rPr>
                        <a:t>http://www.iea.org/statistics/statisticssearch/report/?country=WORLD&amp;product=electricityandheat&amp;year=2015</a:t>
                      </a:r>
                      <a:r>
                        <a:rPr lang="en-GB" sz="100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energy content per unit mass of biomass can vary significantly from one type of biomass in one location to another. The natural replacement rate for biomass will also vary by type and location. Estimates for properties might be found in reports that cover the biomass resource in the country. The ministry responsible for forestry might also be able to provide data on this.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Long-term residents might be able to provide circumstantial evidence on any degradation of forest resource, and in particular any degradation of resources that are located near to settlements.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The extent to which the use of traditional fuels results in significant environmental stress will again vary a lot between countries. This may be less of an issue in countries with low population density, for example. Again, </a:t>
                      </a:r>
                      <a:r>
                        <a:rPr lang="en-GB" sz="1000" b="1" kern="1200" noProof="0" dirty="0">
                          <a:solidFill>
                            <a:schemeClr val="dk1"/>
                          </a:solidFill>
                          <a:latin typeface="+mn-lt"/>
                          <a:ea typeface="+mj-ea"/>
                          <a:cs typeface="+mj-cs"/>
                        </a:rPr>
                        <a:t>understanding the extent to which deforestation is a material issue </a:t>
                      </a:r>
                      <a:r>
                        <a:rPr lang="en-GB" sz="1000" b="0" kern="1200" noProof="0" dirty="0">
                          <a:solidFill>
                            <a:schemeClr val="dk1"/>
                          </a:solidFill>
                          <a:latin typeface="+mn-lt"/>
                          <a:ea typeface="+mj-ea"/>
                          <a:cs typeface="+mj-cs"/>
                        </a:rPr>
                        <a:t>could be an important component of the business case for any further intervention.</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there is a significant issue with deforestation associated with the use of traditional fuels, a case might be made for </a:t>
                      </a:r>
                      <a:r>
                        <a:rPr lang="en-GB" sz="1000" b="1" kern="1200" noProof="0" dirty="0">
                          <a:solidFill>
                            <a:schemeClr val="dk1"/>
                          </a:solidFill>
                          <a:latin typeface="+mn-lt"/>
                          <a:ea typeface="+mj-ea"/>
                          <a:cs typeface="+mj-cs"/>
                        </a:rPr>
                        <a:t>using levies or taxes to reflect the cost of these externalities</a:t>
                      </a:r>
                      <a:r>
                        <a:rPr lang="en-GB" sz="1000" b="0" kern="1200" noProof="0" dirty="0">
                          <a:solidFill>
                            <a:schemeClr val="dk1"/>
                          </a:solidFill>
                          <a:latin typeface="+mn-lt"/>
                          <a:ea typeface="+mj-ea"/>
                          <a:cs typeface="+mj-cs"/>
                        </a:rPr>
                        <a:t>. This might be politically difficult, but (if the financial resources are available)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incentives or subsidies</a:t>
                      </a:r>
                      <a:r>
                        <a:rPr lang="en-GB" sz="1000" b="0" kern="1200" noProof="0" dirty="0">
                          <a:solidFill>
                            <a:schemeClr val="dk1"/>
                          </a:solidFill>
                          <a:latin typeface="+mn-lt"/>
                          <a:ea typeface="+mj-ea"/>
                          <a:cs typeface="+mj-cs"/>
                        </a:rPr>
                        <a:t> to encourage the use of alternative fuels could be used to achieve the same result.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97016725"/>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4.1. Decentralised heating and cooking (3 of 5)</a:t>
            </a:r>
          </a:p>
        </p:txBody>
      </p:sp>
      <p:pic>
        <p:nvPicPr>
          <p:cNvPr id="33" name="Picture 32">
            <a:extLst>
              <a:ext uri="{FF2B5EF4-FFF2-40B4-BE49-F238E27FC236}">
                <a16:creationId xmlns:a16="http://schemas.microsoft.com/office/drawing/2014/main" id="{650BD4F1-A004-F74C-8DD1-E5DABE37D719}"/>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4" name="Picture 33">
            <a:extLst>
              <a:ext uri="{FF2B5EF4-FFF2-40B4-BE49-F238E27FC236}">
                <a16:creationId xmlns:a16="http://schemas.microsoft.com/office/drawing/2014/main" id="{896DE65E-BEAE-1344-AAB8-A753A4600E73}"/>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027097D2-EB83-EC43-8E7C-6017C9016083}"/>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DB431DC5-9D66-CA43-996A-70F37423AE1A}"/>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3257DA35-BD79-1F41-A54A-623C01435D6D}"/>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2" name="Picture 61">
            <a:extLst>
              <a:ext uri="{FF2B5EF4-FFF2-40B4-BE49-F238E27FC236}">
                <a16:creationId xmlns:a16="http://schemas.microsoft.com/office/drawing/2014/main" id="{1E357B4D-E6AD-5347-A2F6-EC07EBD592FE}"/>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2">
            <a:hlinkClick r:id="rId17" action="ppaction://hlinksldjump" highlightClick="1"/>
            <a:extLst>
              <a:ext uri="{FF2B5EF4-FFF2-40B4-BE49-F238E27FC236}">
                <a16:creationId xmlns:a16="http://schemas.microsoft.com/office/drawing/2014/main" id="{57A22B5B-6674-431B-9E8A-4DF687419BC4}"/>
              </a:ext>
            </a:extLst>
          </p:cNvPr>
          <p:cNvSpPr/>
          <p:nvPr/>
        </p:nvSpPr>
        <p:spPr bwMode="ltGray">
          <a:xfrm>
            <a:off x="1413618"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4.1. Heating and cooking</a:t>
            </a:r>
          </a:p>
        </p:txBody>
      </p:sp>
    </p:spTree>
    <p:extLst>
      <p:ext uri="{BB962C8B-B14F-4D97-AF65-F5344CB8AC3E}">
        <p14:creationId xmlns:p14="http://schemas.microsoft.com/office/powerpoint/2010/main" val="39304464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1227631489"/>
              </p:ext>
            </p:extLst>
          </p:nvPr>
        </p:nvGraphicFramePr>
        <p:xfrm>
          <a:off x="450156" y="1620000"/>
          <a:ext cx="9847532" cy="5084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92598">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84409">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many companies operating in the country selling and promoting alternative stoves and/or fuels?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9209918"/>
                  </a:ext>
                </a:extLst>
              </a:tr>
              <a:tr h="1802237">
                <a:tc>
                  <a:txBody>
                    <a:bodyPr/>
                    <a:lstStyle/>
                    <a:p>
                      <a:pPr marL="171450" indent="-171450">
                        <a:buFont typeface="Arial" panose="020B0604020202020204" pitchFamily="34" charset="0"/>
                        <a:buChar char="•"/>
                      </a:pPr>
                      <a:r>
                        <a:rPr lang="en-GB" sz="1000" b="0" noProof="0" dirty="0">
                          <a:latin typeface="+mn-lt"/>
                        </a:rPr>
                        <a:t>Are those companies performing well, or are there major barriers to the growth of their business?</a:t>
                      </a:r>
                    </a:p>
                    <a:p>
                      <a:pPr marL="171450" indent="-171450">
                        <a:buFont typeface="Arial" panose="020B0604020202020204" pitchFamily="34" charset="0"/>
                        <a:buChar char="•"/>
                      </a:pPr>
                      <a:r>
                        <a:rPr lang="en-GB" sz="1000" b="0" noProof="0" dirty="0">
                          <a:latin typeface="+mn-lt"/>
                        </a:rPr>
                        <a:t>Are the products well received by communities and households?</a:t>
                      </a:r>
                    </a:p>
                    <a:p>
                      <a:pPr marL="171450" indent="-171450">
                        <a:buFont typeface="Arial" panose="020B0604020202020204" pitchFamily="34" charset="0"/>
                        <a:buChar char="•"/>
                      </a:pPr>
                      <a:r>
                        <a:rPr lang="en-GB" sz="1000" b="0" noProof="0" dirty="0">
                          <a:latin typeface="+mn-lt"/>
                        </a:rPr>
                        <a:t>If there are few or no companies selling alternative stoves in the market, why is that?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Companies supplying improved cookstoves should be able to highlight any major barriers that they face in accelerating the deployment of their products.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Donors active in the sector may also have a view on barriers to improved cooking solutions from the work that they have done in this area.</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cookstove companies that are operating in other countries, but not your country, and understanding why they have decided not to invest, could also help to identify barriers.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a sample of households could also help to understand factors that might be holding back the market. Customers might struggle to afford the upfront cost of a product, or might say that the ‘improved’ products do not work as well for them.</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any barriers to accelerating deployment have been identified, and these are barriers that can be addressed through e.g. policy changes, support could be provided in </a:t>
                      </a:r>
                      <a:r>
                        <a:rPr lang="en-GB" sz="1000" b="1" kern="1200" noProof="0" dirty="0">
                          <a:solidFill>
                            <a:schemeClr val="dk1"/>
                          </a:solidFill>
                          <a:latin typeface="+mn-lt"/>
                          <a:ea typeface="+mj-ea"/>
                          <a:cs typeface="+mj-cs"/>
                        </a:rPr>
                        <a:t>designing and implementing solutions to address these barriers</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it is clear that the existing ‘improved’ products are not meeting customer requirements, analysis could be performed to better </a:t>
                      </a:r>
                      <a:r>
                        <a:rPr lang="en-GB" sz="1000" b="1" kern="1200" noProof="0" dirty="0">
                          <a:solidFill>
                            <a:schemeClr val="dk1"/>
                          </a:solidFill>
                          <a:latin typeface="+mn-lt"/>
                          <a:ea typeface="+mj-ea"/>
                          <a:cs typeface="+mj-cs"/>
                        </a:rPr>
                        <a:t>understand what customers need</a:t>
                      </a:r>
                      <a:r>
                        <a:rPr lang="en-GB" sz="1000" b="0" kern="1200" noProof="0" dirty="0">
                          <a:solidFill>
                            <a:schemeClr val="dk1"/>
                          </a:solidFill>
                          <a:latin typeface="+mn-lt"/>
                          <a:ea typeface="+mj-ea"/>
                          <a:cs typeface="+mj-cs"/>
                        </a:rPr>
                        <a:t> so that companies developing clean cooking solutions can use this research to </a:t>
                      </a:r>
                      <a:r>
                        <a:rPr lang="en-GB" sz="1000" b="1" kern="1200" noProof="0" dirty="0">
                          <a:solidFill>
                            <a:schemeClr val="dk1"/>
                          </a:solidFill>
                          <a:latin typeface="+mn-lt"/>
                          <a:ea typeface="+mj-ea"/>
                          <a:cs typeface="+mj-cs"/>
                        </a:rPr>
                        <a:t>improve their products</a:t>
                      </a:r>
                      <a:r>
                        <a:rPr lang="en-GB" sz="1000" b="0" kern="1200" noProof="0" dirty="0">
                          <a:solidFill>
                            <a:schemeClr val="dk1"/>
                          </a:solidFill>
                          <a:latin typeface="+mn-lt"/>
                          <a:ea typeface="+mj-ea"/>
                          <a:cs typeface="+mj-cs"/>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93794673"/>
                  </a:ext>
                </a:extLst>
              </a:tr>
              <a:tr h="0">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2" action="ppaction://hlinksldjump"/>
                        </a:rPr>
                        <a:t>incentives, subsidies, or cross-subsidies</a:t>
                      </a:r>
                      <a:r>
                        <a:rPr kumimoji="0" lang="en-GB" sz="1000" b="1" i="0" u="none" strike="noStrike" kern="1200" cap="none" spc="0" normalizeH="0" baseline="0" noProof="0" dirty="0">
                          <a:ln>
                            <a:noFill/>
                          </a:ln>
                          <a:solidFill>
                            <a:prstClr val="black"/>
                          </a:solidFill>
                          <a:effectLst/>
                          <a:uLnTx/>
                          <a:uFillTx/>
                          <a:latin typeface="Arial"/>
                          <a:ea typeface="+mj-ea"/>
                          <a:cs typeface="+mj-cs"/>
                        </a:rPr>
                        <a:t> in place to encourage households to switch away from traditional fuels and/or stoves?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698888217"/>
                  </a:ext>
                </a:extLst>
              </a:tr>
              <a:tr h="137543">
                <a:tc>
                  <a:txBody>
                    <a:bodyPr/>
                    <a:lstStyle/>
                    <a:p>
                      <a:pPr marL="171450" indent="-171450">
                        <a:buFont typeface="Arial" panose="020B0604020202020204" pitchFamily="34" charset="0"/>
                        <a:buChar char="•"/>
                      </a:pPr>
                      <a:r>
                        <a:rPr lang="en-GB" sz="1000" b="0" noProof="0" dirty="0">
                          <a:latin typeface="+mn-lt"/>
                        </a:rPr>
                        <a:t>Are there any fiscal incentives for cookstoves?</a:t>
                      </a:r>
                    </a:p>
                    <a:p>
                      <a:pPr marL="171450" indent="-171450">
                        <a:buFont typeface="Arial" panose="020B0604020202020204" pitchFamily="34" charset="0"/>
                        <a:buChar char="•"/>
                      </a:pPr>
                      <a:r>
                        <a:rPr lang="en-GB" sz="1000" b="0" noProof="0" dirty="0">
                          <a:latin typeface="+mn-lt"/>
                        </a:rPr>
                        <a:t>Are modern fuels competing on a level playing fuels with traditional fuels?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Companies operating in the sector should be able to provide information on any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2" action="ppaction://hlinksldjump"/>
                        </a:rPr>
                        <a:t>incentives, subsidies, or cross-subsidies</a:t>
                      </a:r>
                      <a:r>
                        <a:rPr lang="en-GB" sz="1000" kern="1200" noProof="0" dirty="0">
                          <a:solidFill>
                            <a:srgbClr val="FF0000"/>
                          </a:solidFill>
                          <a:latin typeface="+mn-lt"/>
                          <a:ea typeface="+mj-ea"/>
                          <a:cs typeface="+mj-cs"/>
                        </a:rPr>
                        <a:t> </a:t>
                      </a:r>
                      <a:r>
                        <a:rPr lang="en-GB" sz="1000" kern="1200" noProof="0" dirty="0">
                          <a:solidFill>
                            <a:schemeClr val="dk1"/>
                          </a:solidFill>
                          <a:latin typeface="+mn-lt"/>
                          <a:ea typeface="+mj-ea"/>
                          <a:cs typeface="+mj-cs"/>
                        </a:rPr>
                        <a:t>that they benefit from.</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Donors familiar with the sector should also be able to provide an overview of any support that they are aware of.</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relevant ministries (most likely energy, but possibly forestry or finance) should also be able to provide details on any support that exists.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revenue authority or customs authority should be able to provide an overview of any indirect taxes and import duties that apply to stoves. It is possible that this information is on the authority’s website.</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import duties and/or indirect taxes are applied to improved cookstoves, the business case for removing these might be considered. Traditional stoves are likely to be sold outside of the formal economy, so this might arguably help to </a:t>
                      </a:r>
                      <a:r>
                        <a:rPr lang="en-GB" sz="1000" b="1" kern="1200" noProof="0" dirty="0">
                          <a:solidFill>
                            <a:schemeClr val="dk1"/>
                          </a:solidFill>
                          <a:latin typeface="+mn-lt"/>
                          <a:ea typeface="+mj-ea"/>
                          <a:cs typeface="+mj-cs"/>
                        </a:rPr>
                        <a:t>level the playing field</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Further,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2" action="ppaction://hlinksldjump"/>
                        </a:rPr>
                        <a:t>incentives, subsidies, or cross-subsidies</a:t>
                      </a:r>
                      <a:r>
                        <a:rPr lang="en-GB" sz="1000" b="0"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for improved cookstoves, or levies on traditional cooking fuels, could be considered to reflect the external (e.g. health and deforestation) costs associated with the use of traditional fuels. Support could be provided to help </a:t>
                      </a:r>
                      <a:r>
                        <a:rPr lang="en-GB" sz="1000" b="1" kern="1200" noProof="0" dirty="0">
                          <a:solidFill>
                            <a:schemeClr val="dk1"/>
                          </a:solidFill>
                          <a:latin typeface="+mn-lt"/>
                          <a:ea typeface="+mj-ea"/>
                          <a:cs typeface="+mj-cs"/>
                        </a:rPr>
                        <a:t>design and implement appropriate support schemes</a:t>
                      </a:r>
                      <a:r>
                        <a:rPr lang="en-GB" sz="1000" b="0" kern="1200" noProof="0" dirty="0">
                          <a:solidFill>
                            <a:schemeClr val="dk1"/>
                          </a:solidFill>
                          <a:latin typeface="+mn-lt"/>
                          <a:ea typeface="+mj-ea"/>
                          <a:cs typeface="+mj-cs"/>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56187790"/>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4.1. Decentralised heating and cooking (4 of 5)</a:t>
            </a:r>
          </a:p>
        </p:txBody>
      </p:sp>
      <p:pic>
        <p:nvPicPr>
          <p:cNvPr id="32" name="Picture 31">
            <a:extLst>
              <a:ext uri="{FF2B5EF4-FFF2-40B4-BE49-F238E27FC236}">
                <a16:creationId xmlns:a16="http://schemas.microsoft.com/office/drawing/2014/main" id="{954F2CA7-78B9-CC4E-A7F9-65E939DD44C1}"/>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33E54917-1288-5D43-9267-D2D4B4799990}"/>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57710204-0FE6-1047-81CE-2F73BC4CDC84}"/>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1CA53917-258C-CA40-A3BD-9FD6A5D39E7E}"/>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20F3B697-9487-2D47-9A89-9EF0E27AE2E6}"/>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F2907572-4C8E-4E4D-A3D3-4A3AB4FB7C87}"/>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2">
            <a:hlinkClick r:id="rId15" action="ppaction://hlinksldjump" highlightClick="1"/>
            <a:extLst>
              <a:ext uri="{FF2B5EF4-FFF2-40B4-BE49-F238E27FC236}">
                <a16:creationId xmlns:a16="http://schemas.microsoft.com/office/drawing/2014/main" id="{57A22B5B-6674-431B-9E8A-4DF687419BC4}"/>
              </a:ext>
            </a:extLst>
          </p:cNvPr>
          <p:cNvSpPr/>
          <p:nvPr/>
        </p:nvSpPr>
        <p:spPr bwMode="ltGray">
          <a:xfrm>
            <a:off x="1413618"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4.1. Heating and cooking</a:t>
            </a:r>
          </a:p>
        </p:txBody>
      </p:sp>
    </p:spTree>
    <p:extLst>
      <p:ext uri="{BB962C8B-B14F-4D97-AF65-F5344CB8AC3E}">
        <p14:creationId xmlns:p14="http://schemas.microsoft.com/office/powerpoint/2010/main" val="2588227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5D320C-6E05-BA4F-AB0C-527A808D6435}"/>
              </a:ext>
            </a:extLst>
          </p:cNvPr>
          <p:cNvSpPr>
            <a:spLocks noGrp="1"/>
          </p:cNvSpPr>
          <p:nvPr>
            <p:ph sz="quarter" idx="10"/>
          </p:nvPr>
        </p:nvSpPr>
        <p:spPr/>
        <p:txBody>
          <a:bodyPr/>
          <a:lstStyle/>
          <a:p>
            <a:pPr lvl="1"/>
            <a:r>
              <a:rPr lang="en-US" sz="1100" dirty="0"/>
              <a:t>The overall objective of the high-level assessment of the energy sector is to define a set of reasonable hypotheses on where the key issues are in the energy sector.</a:t>
            </a:r>
          </a:p>
          <a:p>
            <a:pPr lvl="1"/>
            <a:r>
              <a:rPr lang="en-US" sz="1100" dirty="0"/>
              <a:t>While these hypotheses should be informed by some initial evidence gathering, it is important to bear in mind that these hypotheses do not need to be perfect. The detailed WSA assessment provides a framework to challenge, refine, and revise the hypotheses.</a:t>
            </a:r>
          </a:p>
          <a:p>
            <a:pPr lvl="1"/>
            <a:r>
              <a:rPr lang="en-US" sz="1100" dirty="0"/>
              <a:t>The aim of the high-level assessment is to inform these initial hypotheses. This should mostly be achieved through engaging with as many sector stakeholders as possible, and through collating and reviewing analysis that has already been performed by other stakeholders.</a:t>
            </a:r>
          </a:p>
        </p:txBody>
      </p:sp>
      <p:sp>
        <p:nvSpPr>
          <p:cNvPr id="3" name="Title 2">
            <a:extLst>
              <a:ext uri="{FF2B5EF4-FFF2-40B4-BE49-F238E27FC236}">
                <a16:creationId xmlns:a16="http://schemas.microsoft.com/office/drawing/2014/main" id="{C15121D5-F13C-9D44-954E-2FDC2564B835}"/>
              </a:ext>
            </a:extLst>
          </p:cNvPr>
          <p:cNvSpPr>
            <a:spLocks noGrp="1"/>
          </p:cNvSpPr>
          <p:nvPr>
            <p:ph type="title"/>
          </p:nvPr>
        </p:nvSpPr>
        <p:spPr/>
        <p:txBody>
          <a:bodyPr/>
          <a:lstStyle/>
          <a:p>
            <a:r>
              <a:rPr lang="en-US"/>
              <a:t>Objectives of the high-level assessment</a:t>
            </a:r>
            <a:endParaRPr lang="en-US" dirty="0"/>
          </a:p>
        </p:txBody>
      </p:sp>
      <p:sp>
        <p:nvSpPr>
          <p:cNvPr id="57" name="Rectangle 56">
            <a:hlinkClick r:id="rId2" action="ppaction://hlinksldjump" highlightClick="1"/>
          </p:cNvPr>
          <p:cNvSpPr/>
          <p:nvPr/>
        </p:nvSpPr>
        <p:spPr bwMode="ltGray">
          <a:xfrm>
            <a:off x="780135" y="149558"/>
            <a:ext cx="288000" cy="86248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700" b="1" dirty="0">
                <a:solidFill>
                  <a:schemeClr val="bg1"/>
                </a:solidFill>
              </a:rPr>
              <a:t>High-level assessment</a:t>
            </a:r>
          </a:p>
        </p:txBody>
      </p:sp>
    </p:spTree>
    <p:extLst>
      <p:ext uri="{BB962C8B-B14F-4D97-AF65-F5344CB8AC3E}">
        <p14:creationId xmlns:p14="http://schemas.microsoft.com/office/powerpoint/2010/main" val="34922189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911602011"/>
              </p:ext>
            </p:extLst>
          </p:nvPr>
        </p:nvGraphicFramePr>
        <p:xfrm>
          <a:off x="450156" y="1620000"/>
          <a:ext cx="9847532" cy="41700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indent="0">
                        <a:buFont typeface="Arial" panose="020B0604020202020204" pitchFamily="34" charset="0"/>
                        <a:buNone/>
                      </a:pPr>
                      <a:r>
                        <a:rPr lang="en-GB" sz="1000" b="1" noProof="0">
                          <a:latin typeface="+mn-lt"/>
                        </a:rPr>
                        <a:t>Where individual boilers (e.g. using oil or natural gas) are used to heat homes, what technologies are prevalent?</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kern="1200" noProof="0" dirty="0">
                        <a:solidFill>
                          <a:schemeClr val="dk1"/>
                        </a:solidFill>
                        <a:latin typeface="+mn-lt"/>
                        <a:ea typeface="+mj-ea"/>
                        <a:cs typeface="+mj-cs"/>
                      </a:endParaRP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0" kern="1200" noProof="0" dirty="0">
                        <a:solidFill>
                          <a:schemeClr val="dk1"/>
                        </a:solidFill>
                        <a:latin typeface="+mn-lt"/>
                        <a:ea typeface="+mj-ea"/>
                        <a:cs typeface="+mj-cs"/>
                      </a:endParaRP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129014380"/>
                  </a:ext>
                </a:extLst>
              </a:tr>
              <a:tr h="161533">
                <a:tc>
                  <a:txBody>
                    <a:bodyPr/>
                    <a:lstStyle/>
                    <a:p>
                      <a:pPr marL="171450" indent="-171450">
                        <a:buFont typeface="Arial" panose="020B0604020202020204" pitchFamily="34" charset="0"/>
                        <a:buChar char="•"/>
                      </a:pPr>
                      <a:r>
                        <a:rPr lang="en-GB" sz="1000" b="0" noProof="0">
                          <a:latin typeface="+mn-lt"/>
                        </a:rPr>
                        <a:t>What is the typical age and thermal efficiency of the boilers used to supply heating and hot water to homes?</a:t>
                      </a:r>
                    </a:p>
                    <a:p>
                      <a:pPr marL="171450" indent="-171450">
                        <a:buFont typeface="Arial" panose="020B0604020202020204" pitchFamily="34" charset="0"/>
                        <a:buChar char="•"/>
                      </a:pPr>
                      <a:r>
                        <a:rPr lang="en-GB" sz="1000" b="0" noProof="0">
                          <a:latin typeface="+mn-lt"/>
                        </a:rPr>
                        <a:t>Where there is a substantial stock of old and inefficient boilers, what are the barriers to replacing/updating these boilers?</a:t>
                      </a:r>
                    </a:p>
                    <a:p>
                      <a:pPr marL="171450" indent="-171450">
                        <a:buFont typeface="Arial" panose="020B0604020202020204" pitchFamily="34" charset="0"/>
                        <a:buChar char="•"/>
                      </a:pPr>
                      <a:r>
                        <a:rPr lang="en-GB" sz="1000" b="0" noProof="0">
                          <a:latin typeface="+mn-lt"/>
                        </a:rPr>
                        <a:t>Are there opportunities to improve the quality  and efficiency of boilers used at the household level?</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a:solidFill>
                            <a:schemeClr val="dk1"/>
                          </a:solidFill>
                          <a:latin typeface="+mn-lt"/>
                          <a:ea typeface="+mj-ea"/>
                          <a:cs typeface="+mj-cs"/>
                        </a:rPr>
                        <a:t>The ministry responsible for energy is most likely to have performed a detailed analysis of the decentralised heating infrastructure installed in homes.</a:t>
                      </a:r>
                    </a:p>
                    <a:p>
                      <a:pPr marL="171450" indent="-171450">
                        <a:buFont typeface="Arial" panose="020B0604020202020204" pitchFamily="34" charset="0"/>
                        <a:buChar char="•"/>
                      </a:pPr>
                      <a:r>
                        <a:rPr lang="en-GB" sz="1000" kern="1200" noProof="0">
                          <a:solidFill>
                            <a:schemeClr val="dk1"/>
                          </a:solidFill>
                          <a:latin typeface="+mn-lt"/>
                          <a:ea typeface="+mj-ea"/>
                          <a:cs typeface="+mj-cs"/>
                        </a:rPr>
                        <a:t>Other donors that have been engaged with the sector for some time may also be aware of datasets that exist or analysis that has been performed.</a:t>
                      </a:r>
                    </a:p>
                    <a:p>
                      <a:pPr marL="171450" indent="-171450">
                        <a:buFont typeface="Arial" panose="020B0604020202020204" pitchFamily="34" charset="0"/>
                        <a:buChar char="•"/>
                      </a:pPr>
                      <a:r>
                        <a:rPr lang="en-GB" sz="1000" kern="1200" noProof="0">
                          <a:solidFill>
                            <a:schemeClr val="dk1"/>
                          </a:solidFill>
                          <a:latin typeface="+mn-lt"/>
                          <a:ea typeface="+mj-ea"/>
                          <a:cs typeface="+mj-cs"/>
                        </a:rPr>
                        <a:t>Sometimes it might be necessary to perform a survey of households to understand the boiler types installed.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a:solidFill>
                            <a:schemeClr val="dk1"/>
                          </a:solidFill>
                          <a:latin typeface="+mn-lt"/>
                          <a:ea typeface="+mj-ea"/>
                          <a:cs typeface="+mj-cs"/>
                        </a:rPr>
                        <a:t>Where there are lots of old, inefficient boilers installed this might be an area that can be targeted by both </a:t>
                      </a:r>
                      <a:r>
                        <a:rPr lang="en-GB" sz="1000" b="0" kern="1200" noProof="0">
                          <a:solidFill>
                            <a:schemeClr val="dk1"/>
                          </a:solidFill>
                          <a:latin typeface="+mn-lt"/>
                          <a:ea typeface="+mj-ea"/>
                          <a:cs typeface="+mj-cs"/>
                          <a:hlinkClick r:id="rId2" action="ppaction://hlinksldjump"/>
                        </a:rPr>
                        <a:t>emissions reduction</a:t>
                      </a:r>
                      <a:r>
                        <a:rPr lang="en-GB" sz="1000" b="0" kern="1200" noProof="0">
                          <a:solidFill>
                            <a:schemeClr val="dk1"/>
                          </a:solidFill>
                          <a:latin typeface="+mn-lt"/>
                          <a:ea typeface="+mj-ea"/>
                          <a:cs typeface="+mj-cs"/>
                        </a:rPr>
                        <a:t> and </a:t>
                      </a:r>
                      <a:r>
                        <a:rPr lang="en-GB" sz="1000" b="0" kern="1200" noProof="0">
                          <a:solidFill>
                            <a:schemeClr val="dk1"/>
                          </a:solidFill>
                          <a:latin typeface="+mn-lt"/>
                          <a:ea typeface="+mj-ea"/>
                          <a:cs typeface="+mj-cs"/>
                          <a:hlinkClick r:id="rId3" action="ppaction://hlinksldjump"/>
                        </a:rPr>
                        <a:t>energy efficiency</a:t>
                      </a:r>
                      <a:r>
                        <a:rPr lang="en-GB" sz="1000" b="0" kern="1200" noProof="0">
                          <a:solidFill>
                            <a:schemeClr val="dk1"/>
                          </a:solidFill>
                          <a:latin typeface="+mn-lt"/>
                          <a:ea typeface="+mj-ea"/>
                          <a:cs typeface="+mj-cs"/>
                        </a:rPr>
                        <a:t> policy. Technical assistance could be provided to integrate </a:t>
                      </a:r>
                      <a:r>
                        <a:rPr lang="en-GB" sz="1000" b="1" kern="1200" noProof="0">
                          <a:solidFill>
                            <a:schemeClr val="dk1"/>
                          </a:solidFill>
                          <a:latin typeface="+mn-lt"/>
                          <a:ea typeface="+mj-ea"/>
                          <a:cs typeface="+mj-cs"/>
                        </a:rPr>
                        <a:t>initiatives for updating and improving heating infrastructure into countries’ energy policies</a:t>
                      </a:r>
                      <a:r>
                        <a:rPr lang="en-GB" sz="1000" b="0" kern="1200" noProof="0">
                          <a:solidFill>
                            <a:schemeClr val="dk1"/>
                          </a:solidFill>
                          <a:latin typeface="+mn-lt"/>
                          <a:ea typeface="+mj-ea"/>
                          <a:cs typeface="+mj-cs"/>
                        </a:rPr>
                        <a:t>.</a:t>
                      </a:r>
                    </a:p>
                    <a:p>
                      <a:pPr marL="171450" indent="-171450">
                        <a:buFont typeface="Arial" panose="020B0604020202020204" pitchFamily="34" charset="0"/>
                        <a:buChar char="•"/>
                      </a:pPr>
                      <a:r>
                        <a:rPr lang="en-GB" sz="1000" b="0" kern="1200" noProof="0">
                          <a:solidFill>
                            <a:schemeClr val="dk1"/>
                          </a:solidFill>
                          <a:latin typeface="+mn-lt"/>
                          <a:ea typeface="+mj-ea"/>
                          <a:cs typeface="+mj-cs"/>
                        </a:rPr>
                        <a:t>Where there are financial barriers to individual households replacing or updating their boiler, the use of </a:t>
                      </a:r>
                      <a:r>
                        <a:rPr lang="en-GB" sz="1000" b="0" kern="1200" noProof="0">
                          <a:solidFill>
                            <a:schemeClr val="dk1"/>
                          </a:solidFill>
                          <a:latin typeface="+mn-lt"/>
                          <a:ea typeface="+mj-ea"/>
                          <a:cs typeface="+mj-cs"/>
                          <a:hlinkClick r:id="rId4" action="ppaction://hlinksldjump"/>
                        </a:rPr>
                        <a:t>incentives and subsidies</a:t>
                      </a:r>
                      <a:r>
                        <a:rPr lang="en-GB" sz="1000" b="0" kern="1200" noProof="0">
                          <a:solidFill>
                            <a:schemeClr val="dk1"/>
                          </a:solidFill>
                          <a:latin typeface="+mn-lt"/>
                          <a:ea typeface="+mj-ea"/>
                          <a:cs typeface="+mj-cs"/>
                        </a:rPr>
                        <a:t> could be considered. Advice could be provided on the </a:t>
                      </a:r>
                      <a:r>
                        <a:rPr lang="en-GB" sz="1000" b="1" kern="1200" noProof="0">
                          <a:solidFill>
                            <a:schemeClr val="dk1"/>
                          </a:solidFill>
                          <a:latin typeface="+mn-lt"/>
                          <a:ea typeface="+mj-ea"/>
                          <a:cs typeface="+mj-cs"/>
                        </a:rPr>
                        <a:t>design of schemes to accelerate replacement</a:t>
                      </a:r>
                      <a:r>
                        <a:rPr lang="en-GB" sz="1000" b="0" kern="1200" noProof="0">
                          <a:solidFill>
                            <a:schemeClr val="dk1"/>
                          </a:solidFill>
                          <a:latin typeface="+mn-lt"/>
                          <a:ea typeface="+mj-ea"/>
                          <a:cs typeface="+mj-cs"/>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182819999"/>
                  </a:ext>
                </a:extLst>
              </a:tr>
              <a:tr h="161533">
                <a:tc gridSpan="3">
                  <a:txBody>
                    <a:bodyPr/>
                    <a:lstStyle/>
                    <a:p>
                      <a:pPr marL="0" indent="0">
                        <a:buFont typeface="Arial" panose="020B0604020202020204" pitchFamily="34" charset="0"/>
                        <a:buNone/>
                      </a:pPr>
                      <a:r>
                        <a:rPr lang="en-GB" sz="1000" b="1" noProof="0">
                          <a:latin typeface="+mn-lt"/>
                        </a:rPr>
                        <a:t>Are heat pumps used by households or businesses to provide heating or cooling?</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b="0"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606619093"/>
                  </a:ext>
                </a:extLst>
              </a:tr>
              <a:tr h="161533">
                <a:tc>
                  <a:txBody>
                    <a:bodyPr/>
                    <a:lstStyle/>
                    <a:p>
                      <a:pPr marL="171450" indent="-171450">
                        <a:buFont typeface="Arial" panose="020B0604020202020204" pitchFamily="34" charset="0"/>
                        <a:buChar char="•"/>
                      </a:pPr>
                      <a:r>
                        <a:rPr lang="en-GB" sz="1000" b="0" noProof="0">
                          <a:latin typeface="+mn-lt"/>
                        </a:rPr>
                        <a:t>Where heat pumps are used are these typically air source or ground source heat pumps?</a:t>
                      </a:r>
                    </a:p>
                    <a:p>
                      <a:pPr marL="171450" indent="-171450">
                        <a:buFont typeface="Arial" panose="020B0604020202020204" pitchFamily="34" charset="0"/>
                        <a:buChar char="•"/>
                      </a:pPr>
                      <a:r>
                        <a:rPr lang="en-GB" sz="1000" b="0" noProof="0">
                          <a:latin typeface="+mn-lt"/>
                        </a:rPr>
                        <a:t>Where heat pumps are not yet in widespread use are these a viable option for replacing less efficient and more carbon intensive technologies?</a:t>
                      </a:r>
                    </a:p>
                    <a:p>
                      <a:pPr marL="171450" indent="-171450">
                        <a:buFont typeface="Arial" panose="020B0604020202020204" pitchFamily="34" charset="0"/>
                        <a:buChar char="•"/>
                      </a:pPr>
                      <a:r>
                        <a:rPr lang="en-GB" sz="1000" b="0" noProof="0">
                          <a:latin typeface="+mn-lt"/>
                        </a:rPr>
                        <a:t>Are there incentives in place to encourage the uptake of new technologies such as heat pumps?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As above, the ministry responsible for energy is most likely to be aware of any analysis of the decentralised heating infrastructure that is prevalent.</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In some countries electricity distribution companies may also have information on heat pump installations – for example if a larger connection has been required to accommodate a new heat pump.</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If there are only a small number of companies selling and distributing heat pumps in the country they may be able to share data on the number and types of heat pumps installed.</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Electrifying heat through using heat pumps could be an important input to </a:t>
                      </a:r>
                      <a:r>
                        <a:rPr lang="en-GB" sz="1000" b="0" kern="1200" noProof="0" dirty="0">
                          <a:solidFill>
                            <a:schemeClr val="dk1"/>
                          </a:solidFill>
                          <a:latin typeface="+mn-lt"/>
                          <a:ea typeface="+mj-ea"/>
                          <a:cs typeface="+mj-cs"/>
                          <a:hlinkClick r:id="rId2" action="ppaction://hlinksldjump"/>
                        </a:rPr>
                        <a:t>emissions reduction policy</a:t>
                      </a:r>
                      <a:r>
                        <a:rPr lang="en-GB" sz="1000" b="0" kern="1200" noProof="0" dirty="0">
                          <a:solidFill>
                            <a:schemeClr val="dk1"/>
                          </a:solidFill>
                          <a:latin typeface="+mn-lt"/>
                          <a:ea typeface="+mj-ea"/>
                          <a:cs typeface="+mj-cs"/>
                        </a:rPr>
                        <a:t>. Where this is a viable option for decarbonisation, technical assistance could be provided to help </a:t>
                      </a:r>
                      <a:r>
                        <a:rPr lang="en-GB" sz="1000" b="1" kern="1200" noProof="0" dirty="0">
                          <a:solidFill>
                            <a:schemeClr val="dk1"/>
                          </a:solidFill>
                          <a:latin typeface="+mn-lt"/>
                          <a:ea typeface="+mj-ea"/>
                          <a:cs typeface="+mj-cs"/>
                        </a:rPr>
                        <a:t>develop policy to help support the deployment of this technology</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In particular, where there are barriers to individual households and businesses switching to heat pump technologies (especially financial barriers) </a:t>
                      </a:r>
                      <a:r>
                        <a:rPr lang="en-GB" sz="1000" b="1" kern="1200" noProof="0" dirty="0">
                          <a:solidFill>
                            <a:schemeClr val="dk1"/>
                          </a:solidFill>
                          <a:latin typeface="+mn-lt"/>
                          <a:ea typeface="+mj-ea"/>
                          <a:cs typeface="+mj-cs"/>
                        </a:rPr>
                        <a:t>financing solutions or </a:t>
                      </a:r>
                      <a:r>
                        <a:rPr lang="en-GB" sz="1000" b="1" kern="1200" noProof="0" dirty="0">
                          <a:solidFill>
                            <a:schemeClr val="dk1"/>
                          </a:solidFill>
                          <a:latin typeface="+mn-lt"/>
                          <a:ea typeface="+mj-ea"/>
                          <a:cs typeface="+mj-cs"/>
                          <a:hlinkClick r:id="rId4" action="ppaction://hlinksldjump"/>
                        </a:rPr>
                        <a:t>subsidy schemes</a:t>
                      </a:r>
                      <a:r>
                        <a:rPr lang="en-GB" sz="1000" b="1" kern="1200" noProof="0" dirty="0">
                          <a:solidFill>
                            <a:schemeClr val="dk1"/>
                          </a:solidFill>
                          <a:latin typeface="+mn-lt"/>
                          <a:ea typeface="+mj-ea"/>
                          <a:cs typeface="+mj-cs"/>
                        </a:rPr>
                        <a:t> could be designed to help accelerate deployment</a:t>
                      </a:r>
                      <a:r>
                        <a:rPr lang="en-GB" sz="1000" b="0" kern="1200" noProof="0" dirty="0">
                          <a:solidFill>
                            <a:schemeClr val="dk1"/>
                          </a:solidFill>
                          <a:latin typeface="+mn-lt"/>
                          <a:ea typeface="+mj-ea"/>
                          <a:cs typeface="+mj-cs"/>
                        </a:rPr>
                        <a: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1167784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4.1. Decentralised heating and cooking (5 of 5)</a:t>
            </a:r>
          </a:p>
        </p:txBody>
      </p:sp>
      <p:pic>
        <p:nvPicPr>
          <p:cNvPr id="32" name="Picture 31">
            <a:extLst>
              <a:ext uri="{FF2B5EF4-FFF2-40B4-BE49-F238E27FC236}">
                <a16:creationId xmlns:a16="http://schemas.microsoft.com/office/drawing/2014/main" id="{35EF346F-89B5-CE44-A6BC-E05A5F46B0C3}"/>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C399F435-738C-C041-9340-B665F996B657}"/>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9DDB2E1C-68C0-9F40-B35F-0FB1B2E450D4}"/>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DD6B195D-6772-D34A-89DC-EA93604E4C48}"/>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79105DDF-0C51-F046-8F76-E23453C1E8A6}"/>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5B973F00-7D4D-9C4C-8D0A-B5AF878DA8C9}"/>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2">
            <a:hlinkClick r:id="rId17" action="ppaction://hlinksldjump" highlightClick="1"/>
            <a:extLst>
              <a:ext uri="{FF2B5EF4-FFF2-40B4-BE49-F238E27FC236}">
                <a16:creationId xmlns:a16="http://schemas.microsoft.com/office/drawing/2014/main" id="{57A22B5B-6674-431B-9E8A-4DF687419BC4}"/>
              </a:ext>
            </a:extLst>
          </p:cNvPr>
          <p:cNvSpPr/>
          <p:nvPr/>
        </p:nvSpPr>
        <p:spPr bwMode="ltGray">
          <a:xfrm>
            <a:off x="1413618"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4.1. Heating and cooking</a:t>
            </a:r>
          </a:p>
        </p:txBody>
      </p:sp>
    </p:spTree>
    <p:extLst>
      <p:ext uri="{BB962C8B-B14F-4D97-AF65-F5344CB8AC3E}">
        <p14:creationId xmlns:p14="http://schemas.microsoft.com/office/powerpoint/2010/main" val="3946189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829158525"/>
              </p:ext>
            </p:extLst>
          </p:nvPr>
        </p:nvGraphicFramePr>
        <p:xfrm>
          <a:off x="450156" y="1620391"/>
          <a:ext cx="9847532" cy="4923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existing mini-grids in the country?</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87901420"/>
                  </a:ext>
                </a:extLst>
              </a:tr>
              <a:tr h="161533">
                <a:tc>
                  <a:txBody>
                    <a:bodyPr/>
                    <a:lstStyle/>
                    <a:p>
                      <a:pPr marL="171450" indent="-171450">
                        <a:buFont typeface="Arial" panose="020B0604020202020204" pitchFamily="34" charset="0"/>
                        <a:buChar char="•"/>
                      </a:pPr>
                      <a:r>
                        <a:rPr lang="en-GB" sz="1000" b="0" noProof="0" dirty="0">
                          <a:latin typeface="+mn-lt"/>
                        </a:rPr>
                        <a:t>Where are existing mini-grids located?</a:t>
                      </a:r>
                    </a:p>
                    <a:p>
                      <a:pPr marL="171450" indent="-171450">
                        <a:buFont typeface="Arial" panose="020B0604020202020204" pitchFamily="34" charset="0"/>
                        <a:buChar char="•"/>
                      </a:pPr>
                      <a:r>
                        <a:rPr lang="en-GB" sz="1000" b="0" noProof="0" dirty="0">
                          <a:latin typeface="+mn-lt"/>
                        </a:rPr>
                        <a:t>What loads are accommodated and what is the total size of the network?</a:t>
                      </a:r>
                    </a:p>
                    <a:p>
                      <a:pPr marL="171450" indent="-171450">
                        <a:buFont typeface="Arial" panose="020B0604020202020204" pitchFamily="34" charset="0"/>
                        <a:buChar char="•"/>
                      </a:pPr>
                      <a:r>
                        <a:rPr lang="en-GB" sz="1000" b="0" noProof="0" dirty="0">
                          <a:latin typeface="+mn-lt"/>
                        </a:rPr>
                        <a:t>How long has the mini-grid been in place and are there any plans for the main grid to arrive in the near-term?</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mini-grids are regulated (see below) it is likely that the regulator should be able to provide an overview of any mini-grids that are operational in the country.</a:t>
                      </a:r>
                    </a:p>
                    <a:p>
                      <a:pPr marL="171450" indent="-171450">
                        <a:buFont typeface="Arial" panose="020B0604020202020204" pitchFamily="34" charset="0"/>
                        <a:buChar char="•"/>
                      </a:pPr>
                      <a:r>
                        <a:rPr lang="en-GB" sz="1000" noProof="0" dirty="0">
                          <a:latin typeface="+mn-lt"/>
                        </a:rPr>
                        <a:t>The officials within the ministry responsible for energy that coordinate 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energy access policy</a:t>
                      </a:r>
                      <a:r>
                        <a:rPr lang="en-GB" sz="1000" noProof="0" dirty="0">
                          <a:latin typeface="+mn-lt"/>
                        </a:rPr>
                        <a:t> may also have an overview.</a:t>
                      </a:r>
                    </a:p>
                    <a:p>
                      <a:pPr marL="171450" indent="-171450">
                        <a:buFont typeface="Arial" panose="020B0604020202020204" pitchFamily="34" charset="0"/>
                        <a:buChar char="•"/>
                      </a:pPr>
                      <a:r>
                        <a:rPr lang="en-GB" sz="1000" noProof="0" dirty="0">
                          <a:latin typeface="+mn-lt"/>
                        </a:rPr>
                        <a:t>Speaking to individual mini-grid developers may also help with understanding whether companies have any projects operational, under construction, or in late stage development.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it is clear that mini-grids have a role in meeting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energy access policy</a:t>
                      </a:r>
                      <a:r>
                        <a:rPr lang="en-GB" sz="1000" b="0" noProof="0" dirty="0">
                          <a:solidFill>
                            <a:srgbClr val="FF0000"/>
                          </a:solidFill>
                          <a:latin typeface="+mn-lt"/>
                        </a:rPr>
                        <a:t> </a:t>
                      </a:r>
                      <a:r>
                        <a:rPr lang="en-GB" sz="1000" b="0" noProof="0" dirty="0">
                          <a:latin typeface="+mn-lt"/>
                        </a:rPr>
                        <a:t>objectives but there are currently no operational mini-grids, consider whether support is required exploring the guidance on regulatory and commercial issues presented in the sections below.</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692455045"/>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there any mini-grid developers based in the country and/or developing projects in the country?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36682810"/>
                  </a:ext>
                </a:extLst>
              </a:tr>
              <a:tr h="161533">
                <a:tc>
                  <a:txBody>
                    <a:bodyPr/>
                    <a:lstStyle/>
                    <a:p>
                      <a:pPr marL="171450" indent="-171450">
                        <a:buFont typeface="Arial" panose="020B0604020202020204" pitchFamily="34" charset="0"/>
                        <a:buChar char="•"/>
                      </a:pPr>
                      <a:r>
                        <a:rPr lang="en-GB" sz="1000" b="0" noProof="0" dirty="0">
                          <a:latin typeface="+mn-lt"/>
                        </a:rPr>
                        <a:t>Are the developers local or international companies?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are no obvious mini-grid developers located in the country, check with any donors who have energy access programmes in place as they may be aware of any companies that are in the country.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As above – if there are no mini-grids in the country, but it is clear that mini-grids could have an important role, consider what regulatory and commercial barriers might be preventing companies from exploring the market using the guidance below.</a:t>
                      </a: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136661981"/>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the latest electricity sector plan show a role for mini-grids?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51921600"/>
                  </a:ext>
                </a:extLst>
              </a:tr>
              <a:tr h="161533">
                <a:tc>
                  <a:txBody>
                    <a:bodyPr/>
                    <a:lstStyle/>
                    <a:p>
                      <a:pPr marL="171450" indent="-171450">
                        <a:buFont typeface="Arial" panose="020B0604020202020204" pitchFamily="34" charset="0"/>
                        <a:buChar char="•"/>
                      </a:pPr>
                      <a:r>
                        <a:rPr lang="en-GB" sz="1000" b="0" noProof="0" dirty="0">
                          <a:latin typeface="+mn-lt"/>
                        </a:rPr>
                        <a:t>Does electricity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b="0" noProof="0" dirty="0">
                          <a:solidFill>
                            <a:srgbClr val="FF0000"/>
                          </a:solidFill>
                          <a:latin typeface="+mn-lt"/>
                        </a:rPr>
                        <a:t> </a:t>
                      </a:r>
                      <a:r>
                        <a:rPr lang="en-GB" sz="1000" b="0" noProof="0" dirty="0">
                          <a:latin typeface="+mn-lt"/>
                        </a:rPr>
                        <a:t>take into consideration the role of off-grid solutions?</a:t>
                      </a:r>
                    </a:p>
                    <a:p>
                      <a:pPr marL="171450" indent="-171450">
                        <a:buFont typeface="Arial" panose="020B0604020202020204" pitchFamily="34" charset="0"/>
                        <a:buChar char="•"/>
                      </a:pPr>
                      <a:r>
                        <a:rPr lang="en-GB" sz="1000" b="0" noProof="0" dirty="0">
                          <a:latin typeface="+mn-lt"/>
                        </a:rPr>
                        <a:t>Has a geospatial planning exercise been carried out and, if so, how significant a role does this suggest mini-grids should have in contributing towards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energy access policy</a:t>
                      </a:r>
                      <a:r>
                        <a:rPr lang="en-GB" sz="1000" b="0" noProof="0" dirty="0">
                          <a:latin typeface="+mn-lt"/>
                        </a:rPr>
                        <a:t> targets?</a:t>
                      </a:r>
                    </a:p>
                    <a:p>
                      <a:pPr marL="171450" indent="-171450">
                        <a:buFont typeface="Arial" panose="020B0604020202020204" pitchFamily="34" charset="0"/>
                        <a:buChar char="•"/>
                      </a:pPr>
                      <a:r>
                        <a:rPr lang="en-GB" sz="1000" b="0" noProof="0" dirty="0">
                          <a:latin typeface="+mn-lt"/>
                        </a:rPr>
                        <a:t>What are utility’s grid extension plans? Are there areas that the grid will not reach in the near future that could be served by mini-grids?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organisation responsible for electricity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noProof="0" dirty="0">
                          <a:solidFill>
                            <a:srgbClr val="FF0000"/>
                          </a:solidFill>
                          <a:latin typeface="+mn-lt"/>
                        </a:rPr>
                        <a:t> </a:t>
                      </a:r>
                      <a:r>
                        <a:rPr lang="en-GB" sz="1000" noProof="0" dirty="0">
                          <a:latin typeface="+mn-lt"/>
                        </a:rPr>
                        <a:t>(most likely the utility or system operator) should be able to provide a copy of the latest plan.</a:t>
                      </a:r>
                    </a:p>
                    <a:p>
                      <a:pPr marL="171450" indent="-171450">
                        <a:buFont typeface="Arial" panose="020B0604020202020204" pitchFamily="34" charset="0"/>
                        <a:buChar char="•"/>
                      </a:pPr>
                      <a:r>
                        <a:rPr lang="en-GB" sz="1000" noProof="0" dirty="0">
                          <a:latin typeface="+mn-lt"/>
                        </a:rPr>
                        <a:t>They should ideally also own any geospatial planning exercise, so that the two exercises are consistent.</a:t>
                      </a:r>
                    </a:p>
                    <a:p>
                      <a:pPr marL="171450" indent="-171450">
                        <a:buFont typeface="Arial" panose="020B0604020202020204" pitchFamily="34" charset="0"/>
                        <a:buChar char="•"/>
                      </a:pPr>
                      <a:r>
                        <a:rPr lang="en-GB" sz="1000" noProof="0" dirty="0">
                          <a:latin typeface="+mn-lt"/>
                        </a:rPr>
                        <a:t>It is possible that a geospatial planning exercise may have been funded by donors, so speaking to donors working in the sector may also provide some information in this area.</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no integrated planning exercise has been completed, taking into consideration off-grid as well as on-grid energy solutions, technical assistance could be provided to </a:t>
                      </a:r>
                      <a:r>
                        <a:rPr lang="en-GB" sz="1000" b="1" noProof="0" dirty="0">
                          <a:latin typeface="+mn-lt"/>
                        </a:rPr>
                        <a:t>prepare such a plan</a:t>
                      </a:r>
                      <a:r>
                        <a:rPr lang="en-GB" sz="1000" b="0" noProof="0" dirty="0">
                          <a:latin typeface="+mn-lt"/>
                        </a:rPr>
                        <a:t>. This should be integrated with other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b="0" noProof="0" dirty="0">
                          <a:solidFill>
                            <a:srgbClr val="FF0000"/>
                          </a:solidFill>
                          <a:latin typeface="+mn-lt"/>
                        </a:rPr>
                        <a:t> </a:t>
                      </a:r>
                      <a:r>
                        <a:rPr lang="en-GB" sz="1000" b="0" noProof="0" dirty="0">
                          <a:solidFill>
                            <a:schemeClr val="tx1"/>
                          </a:solidFill>
                          <a:latin typeface="+mn-lt"/>
                        </a:rPr>
                        <a:t>exercises </a:t>
                      </a:r>
                      <a:r>
                        <a:rPr lang="en-GB" sz="1000" b="0" noProof="0" dirty="0">
                          <a:latin typeface="+mn-lt"/>
                        </a:rPr>
                        <a:t>and updated on the same timescales.</a:t>
                      </a:r>
                    </a:p>
                    <a:p>
                      <a:pPr marL="171450" indent="-171450">
                        <a:buFont typeface="Arial" panose="020B0604020202020204" pitchFamily="34" charset="0"/>
                        <a:buChar char="•"/>
                      </a:pPr>
                      <a:r>
                        <a:rPr lang="en-GB" sz="1000" b="0" noProof="0" dirty="0">
                          <a:latin typeface="+mn-lt"/>
                        </a:rPr>
                        <a:t>Such </a:t>
                      </a:r>
                      <a:r>
                        <a:rPr lang="en-GB" sz="1000" b="1" noProof="0" dirty="0">
                          <a:latin typeface="+mn-lt"/>
                        </a:rPr>
                        <a:t>a plan should be dynamic</a:t>
                      </a:r>
                      <a:r>
                        <a:rPr lang="en-GB" sz="1000" b="0" noProof="0" dirty="0">
                          <a:latin typeface="+mn-lt"/>
                        </a:rPr>
                        <a:t> and take into account the evolution of increasingly ambitious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energy access policy</a:t>
                      </a:r>
                      <a:r>
                        <a:rPr lang="en-GB" sz="1000" b="0" noProof="0" dirty="0">
                          <a:solidFill>
                            <a:srgbClr val="FF0000"/>
                          </a:solidFill>
                          <a:latin typeface="+mn-lt"/>
                        </a:rPr>
                        <a:t> </a:t>
                      </a:r>
                      <a:r>
                        <a:rPr lang="en-GB" sz="1000" b="0" noProof="0" dirty="0">
                          <a:latin typeface="+mn-lt"/>
                        </a:rPr>
                        <a:t>objectives over time.</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67672083"/>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4.2. Decentralised mini-grids (1 of 3)</a:t>
            </a:r>
          </a:p>
        </p:txBody>
      </p:sp>
      <p:pic>
        <p:nvPicPr>
          <p:cNvPr id="33" name="Picture 32">
            <a:extLst>
              <a:ext uri="{FF2B5EF4-FFF2-40B4-BE49-F238E27FC236}">
                <a16:creationId xmlns:a16="http://schemas.microsoft.com/office/drawing/2014/main" id="{690DAC65-BCBB-A84A-BD0A-0AA1C773C71D}"/>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4" name="Picture 33">
            <a:extLst>
              <a:ext uri="{FF2B5EF4-FFF2-40B4-BE49-F238E27FC236}">
                <a16:creationId xmlns:a16="http://schemas.microsoft.com/office/drawing/2014/main" id="{DB7C43E6-21C6-9046-9EFA-3094F2B6B2B3}"/>
              </a:ext>
            </a:extLst>
          </p:cNvPr>
          <p:cNvPicPr>
            <a:picLocks noChangeAspect="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6608431C-EFD2-6741-9973-136F88CE9576}"/>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01B33BE1-8F2B-BC42-A46C-9C659D7CDD0E}"/>
              </a:ext>
            </a:extLst>
          </p:cNvPr>
          <p:cNvPicPr>
            <a:picLocks noChangeAspect="1"/>
          </p:cNvPicPr>
          <p:nvPr/>
        </p:nvPicPr>
        <p:blipFill>
          <a:blip r:embed="rId10" cstate="screen">
            <a:duotone>
              <a:schemeClr val="accent1">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C85DE2D9-95A2-2845-A663-9134D7CB56E9}"/>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2" name="Picture 61">
            <a:extLst>
              <a:ext uri="{FF2B5EF4-FFF2-40B4-BE49-F238E27FC236}">
                <a16:creationId xmlns:a16="http://schemas.microsoft.com/office/drawing/2014/main" id="{06434457-9A6D-0241-9317-BFAFFCC61984}"/>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69" name="Chevron 70">
            <a:hlinkClick r:id="rId16" action="ppaction://hlinksldjump" highlightClick="1"/>
            <a:extLst>
              <a:ext uri="{FF2B5EF4-FFF2-40B4-BE49-F238E27FC236}">
                <a16:creationId xmlns:a16="http://schemas.microsoft.com/office/drawing/2014/main" id="{395BD9A8-79EE-4ACC-9466-E611481E0AC9}"/>
              </a:ext>
            </a:extLst>
          </p:cNvPr>
          <p:cNvSpPr/>
          <p:nvPr/>
        </p:nvSpPr>
        <p:spPr bwMode="ltGray">
          <a:xfrm>
            <a:off x="2181011"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dirty="0">
                <a:solidFill>
                  <a:schemeClr val="bg1"/>
                </a:solidFill>
              </a:rPr>
              <a:t>4.2. Decentralised mini-grids</a:t>
            </a:r>
          </a:p>
        </p:txBody>
      </p:sp>
    </p:spTree>
    <p:extLst>
      <p:ext uri="{BB962C8B-B14F-4D97-AF65-F5344CB8AC3E}">
        <p14:creationId xmlns:p14="http://schemas.microsoft.com/office/powerpoint/2010/main" val="17077970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4049103653"/>
              </p:ext>
            </p:extLst>
          </p:nvPr>
        </p:nvGraphicFramePr>
        <p:xfrm>
          <a:off x="450157" y="1620000"/>
          <a:ext cx="9847851" cy="4322400"/>
        </p:xfrm>
        <a:graphic>
          <a:graphicData uri="http://schemas.openxmlformats.org/drawingml/2006/table">
            <a:tbl>
              <a:tblPr firstRow="1" bandRow="1">
                <a:tableStyleId>{69D073F8-1565-44D7-B386-08B59EADF2EE}</a:tableStyleId>
              </a:tblPr>
              <a:tblGrid>
                <a:gridCol w="2995544">
                  <a:extLst>
                    <a:ext uri="{9D8B030D-6E8A-4147-A177-3AD203B41FA5}">
                      <a16:colId xmlns:a16="http://schemas.microsoft.com/office/drawing/2014/main" val="1185580737"/>
                    </a:ext>
                  </a:extLst>
                </a:gridCol>
                <a:gridCol w="3482320">
                  <a:extLst>
                    <a:ext uri="{9D8B030D-6E8A-4147-A177-3AD203B41FA5}">
                      <a16:colId xmlns:a16="http://schemas.microsoft.com/office/drawing/2014/main" val="3218333923"/>
                    </a:ext>
                  </a:extLst>
                </a:gridCol>
                <a:gridCol w="3369987">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Are tariffs for mini-grids set through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2" action="ppaction://hlinksldjump"/>
                        </a:rPr>
                        <a:t>regulation</a:t>
                      </a:r>
                      <a:r>
                        <a:rPr kumimoji="0" lang="en-GB" sz="1000" b="1" i="0" u="none" strike="noStrike" kern="1200" cap="none" spc="0" normalizeH="0" baseline="0" noProof="0" dirty="0">
                          <a:ln>
                            <a:noFill/>
                          </a:ln>
                          <a:solidFill>
                            <a:prstClr val="black"/>
                          </a:solidFill>
                          <a:effectLst/>
                          <a:uLnTx/>
                          <a:uFillTx/>
                          <a:latin typeface="Arial"/>
                          <a:ea typeface="+mj-ea"/>
                          <a:cs typeface="+mj-cs"/>
                        </a:rPr>
                        <a:t>?</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1376000"/>
                  </a:ext>
                </a:extLst>
              </a:tr>
              <a:tr h="161533">
                <a:tc>
                  <a:txBody>
                    <a:bodyPr/>
                    <a:lstStyle/>
                    <a:p>
                      <a:pPr marL="171450" indent="-171450">
                        <a:buFont typeface="Arial" panose="020B0604020202020204" pitchFamily="34" charset="0"/>
                        <a:buChar char="•"/>
                      </a:pPr>
                      <a:r>
                        <a:rPr lang="en-GB" sz="1000" b="0" noProof="0" dirty="0">
                          <a:latin typeface="+mn-lt"/>
                        </a:rPr>
                        <a:t>How are tariffs set for mini-grid projects?</a:t>
                      </a:r>
                    </a:p>
                    <a:p>
                      <a:pPr marL="171450" indent="-171450">
                        <a:buFont typeface="Arial" panose="020B0604020202020204" pitchFamily="34" charset="0"/>
                        <a:buChar char="•"/>
                      </a:pPr>
                      <a:r>
                        <a:rPr lang="en-GB" sz="1000" b="0" noProof="0" dirty="0">
                          <a:latin typeface="+mn-lt"/>
                        </a:rPr>
                        <a:t>Does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b="0" noProof="0" dirty="0">
                          <a:latin typeface="+mn-lt"/>
                        </a:rPr>
                        <a:t> that applies depend on the size off the mini-grid?</a:t>
                      </a:r>
                    </a:p>
                    <a:p>
                      <a:pPr marL="171450" indent="-171450">
                        <a:buFont typeface="Arial" panose="020B0604020202020204" pitchFamily="34" charset="0"/>
                        <a:buChar char="•"/>
                      </a:pPr>
                      <a:r>
                        <a:rPr lang="en-GB" sz="1000" b="0" noProof="0" dirty="0">
                          <a:latin typeface="+mn-lt"/>
                        </a:rPr>
                        <a:t>How onerous and time consuming is the process for tariff approval (if this is required)?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regulator should be able to provide details on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solidFill>
                            <a:srgbClr val="FF0000"/>
                          </a:solidFill>
                          <a:latin typeface="+mn-lt"/>
                        </a:rPr>
                        <a:t> </a:t>
                      </a:r>
                      <a:r>
                        <a:rPr lang="en-GB" sz="1000" noProof="0" dirty="0">
                          <a:latin typeface="+mn-lt"/>
                        </a:rPr>
                        <a:t>of mini-grid tariffs where this exists. Ideally any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kumimoji="0" lang="en-GB" sz="1000" b="0" i="0" u="none" strike="noStrike" kern="1200" cap="none" spc="0" normalizeH="0" baseline="0" noProof="0" dirty="0">
                          <a:ln>
                            <a:noFill/>
                          </a:ln>
                          <a:solidFill>
                            <a:schemeClr val="tx1"/>
                          </a:solidFill>
                          <a:effectLst/>
                          <a:uLnTx/>
                          <a:uFillTx/>
                          <a:latin typeface="+mn-lt"/>
                          <a:ea typeface="+mj-ea"/>
                          <a:cs typeface="+mj-cs"/>
                        </a:rPr>
                        <a:t>,</a:t>
                      </a:r>
                      <a:r>
                        <a:rPr lang="en-GB" sz="1000" noProof="0" dirty="0">
                          <a:latin typeface="+mn-lt"/>
                        </a:rPr>
                        <a:t> along with approved tariff settlements, should be published on the regulator’s website.</a:t>
                      </a:r>
                    </a:p>
                    <a:p>
                      <a:pPr marL="171450" indent="-171450">
                        <a:buFont typeface="Arial" panose="020B0604020202020204" pitchFamily="34" charset="0"/>
                        <a:buChar char="•"/>
                      </a:pPr>
                      <a:r>
                        <a:rPr lang="en-GB" sz="1000" noProof="0" dirty="0">
                          <a:latin typeface="+mn-lt"/>
                        </a:rPr>
                        <a:t>Companies developing mini-grid solutions should also be able to provide some information on the regulation in place, where this is not easily available from the regulator.</a:t>
                      </a:r>
                    </a:p>
                    <a:p>
                      <a:pPr marL="171450" indent="-171450">
                        <a:buFont typeface="Arial" panose="020B0604020202020204" pitchFamily="34" charset="0"/>
                        <a:buChar char="•"/>
                      </a:pPr>
                      <a:r>
                        <a:rPr lang="en-GB" sz="1000" noProof="0" dirty="0">
                          <a:latin typeface="+mn-lt"/>
                        </a:rPr>
                        <a:t>Speaking with companies as well as donors familiar with the sector should also help to identify any barriers to mini-grid projects that are caused by either the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solidFill>
                            <a:srgbClr val="FF0000"/>
                          </a:solidFill>
                          <a:latin typeface="+mn-lt"/>
                        </a:rPr>
                        <a:t> </a:t>
                      </a:r>
                      <a:r>
                        <a:rPr lang="en-GB" sz="1000" noProof="0" dirty="0">
                          <a:latin typeface="+mn-lt"/>
                        </a:rPr>
                        <a:t>itself, or by any process for tariff approval.</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Where possible, any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b="0" noProof="0" dirty="0">
                          <a:solidFill>
                            <a:srgbClr val="FF0000"/>
                          </a:solidFill>
                          <a:latin typeface="+mn-lt"/>
                        </a:rPr>
                        <a:t> </a:t>
                      </a:r>
                      <a:r>
                        <a:rPr lang="en-GB" sz="1000" b="0" noProof="0" dirty="0">
                          <a:latin typeface="+mn-lt"/>
                        </a:rPr>
                        <a:t>in place governing the tariffs that can be charged by mini-grids should be </a:t>
                      </a:r>
                      <a:r>
                        <a:rPr lang="en-GB" sz="1000" b="1" noProof="0" dirty="0">
                          <a:latin typeface="+mn-lt"/>
                        </a:rPr>
                        <a:t>as straight forward and mechanistic as possible</a:t>
                      </a:r>
                      <a:r>
                        <a:rPr lang="en-GB" sz="1000" b="0" noProof="0" dirty="0">
                          <a:latin typeface="+mn-lt"/>
                        </a:rPr>
                        <a:t>. Where existing regulation is cited as a barrier to mini-grid projects, </a:t>
                      </a:r>
                      <a:r>
                        <a:rPr lang="en-GB" sz="1000" b="1" noProof="0" dirty="0">
                          <a:latin typeface="+mn-lt"/>
                        </a:rPr>
                        <a:t>consider whether the regulation could be improved or simplified</a:t>
                      </a:r>
                      <a:r>
                        <a:rPr lang="en-GB" sz="1000" b="0" noProof="0" dirty="0">
                          <a:latin typeface="+mn-lt"/>
                        </a:rPr>
                        <a:t>, for example through setting more standardised tariffs, rather than tariffs that are re-calculated for every individual mini-grid.</a:t>
                      </a:r>
                    </a:p>
                    <a:p>
                      <a:pPr marL="171450" indent="-171450">
                        <a:buFont typeface="Arial" panose="020B0604020202020204" pitchFamily="34" charset="0"/>
                        <a:buChar char="•"/>
                      </a:pPr>
                      <a:r>
                        <a:rPr lang="en-GB" sz="1000" b="0" noProof="0" dirty="0">
                          <a:latin typeface="+mn-lt"/>
                        </a:rPr>
                        <a:t>If specific issues with the process for approving mini-grid tariffs are noted, consider providing support to help with </a:t>
                      </a:r>
                      <a:r>
                        <a:rPr lang="en-GB" sz="1000" b="1" noProof="0" dirty="0">
                          <a:latin typeface="+mn-lt"/>
                        </a:rPr>
                        <a:t>streamlining this process</a:t>
                      </a:r>
                      <a:r>
                        <a:rPr lang="en-GB" sz="1000" b="0" noProof="0" dirty="0">
                          <a:latin typeface="+mn-lt"/>
                        </a:rPr>
                        <a:t>. This might involve revising the regulation itself, e.g. with more standardised tariffs, as suggested above.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199056633"/>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What other commercial arrangements apply to mini-grid projects?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2056610"/>
                  </a:ext>
                </a:extLst>
              </a:tr>
              <a:tr h="161533">
                <a:tc>
                  <a:txBody>
                    <a:bodyPr/>
                    <a:lstStyle/>
                    <a:p>
                      <a:pPr marL="171450" indent="-171450">
                        <a:buFont typeface="Arial" panose="020B0604020202020204" pitchFamily="34" charset="0"/>
                        <a:buChar char="•"/>
                      </a:pPr>
                      <a:r>
                        <a:rPr lang="en-GB" sz="1000" b="0" noProof="0" dirty="0">
                          <a:latin typeface="+mn-lt"/>
                        </a:rPr>
                        <a:t>What happens in case the main grid reaches the area where the mini-grid is located?</a:t>
                      </a:r>
                    </a:p>
                    <a:p>
                      <a:pPr marL="171450" indent="-171450">
                        <a:buFont typeface="Arial" panose="020B0604020202020204" pitchFamily="34" charset="0"/>
                        <a:buChar char="•"/>
                      </a:pPr>
                      <a:r>
                        <a:rPr lang="en-GB" sz="1000" b="0" noProof="0" dirty="0">
                          <a:latin typeface="+mn-lt"/>
                        </a:rPr>
                        <a:t>Are there any other risk mitigation strategies in place for key risks (such as demand risk?).</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Risk mitigation measures, for example dealing with the arrival of the main grid, are likely to be included in any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latin typeface="+mn-lt"/>
                        </a:rPr>
                        <a:t> that is in place for mini-grids.</a:t>
                      </a:r>
                    </a:p>
                    <a:p>
                      <a:pPr marL="171450" indent="-171450">
                        <a:buFont typeface="Arial" panose="020B0604020202020204" pitchFamily="34" charset="0"/>
                        <a:buChar char="•"/>
                      </a:pPr>
                      <a:r>
                        <a:rPr lang="en-GB" sz="1000" noProof="0" dirty="0">
                          <a:latin typeface="+mn-lt"/>
                        </a:rPr>
                        <a:t>Companies developing mini-grid projects should also be able to provide an overview of the risk allocation framework for mini-grid projects, and specifically any risk allocation issues that need to be tackled to remove barriers to project development.</a:t>
                      </a:r>
                    </a:p>
                    <a:p>
                      <a:pPr marL="171450" indent="-171450">
                        <a:buFont typeface="Arial" panose="020B0604020202020204" pitchFamily="34" charset="0"/>
                        <a:buChar char="•"/>
                      </a:pPr>
                      <a:r>
                        <a:rPr lang="en-GB" sz="1000" noProof="0" dirty="0">
                          <a:latin typeface="+mn-lt"/>
                        </a:rPr>
                        <a:t>Donors active in the sector may also have a view on any major risk allocation concerns that need to be tackled.</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any specific risk allocation issues are noted in the existing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b="0" noProof="0" dirty="0">
                          <a:solidFill>
                            <a:srgbClr val="FF0000"/>
                          </a:solidFill>
                          <a:latin typeface="+mn-lt"/>
                        </a:rPr>
                        <a:t> </a:t>
                      </a:r>
                      <a:r>
                        <a:rPr lang="en-GB" sz="1000" b="0" noProof="0" dirty="0">
                          <a:latin typeface="+mn-lt"/>
                        </a:rPr>
                        <a:t>through review or through discussions with stakeholders, support could be provided to the regulator to make </a:t>
                      </a:r>
                      <a:r>
                        <a:rPr lang="en-GB" sz="1000" b="1" noProof="0" dirty="0">
                          <a:latin typeface="+mn-lt"/>
                        </a:rPr>
                        <a:t>recommendations on how these issues can best be addressed</a:t>
                      </a:r>
                      <a:r>
                        <a:rPr lang="en-GB" sz="1000" b="0" noProof="0" dirty="0">
                          <a:latin typeface="+mn-lt"/>
                        </a:rPr>
                        <a:t>. For example, guidance might be required on a buy-out formula for when the main grid reaches mini-grids earlier than was expected.</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92670330"/>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20676"/>
          </a:xfrm>
        </p:spPr>
        <p:txBody>
          <a:bodyPr/>
          <a:lstStyle/>
          <a:p>
            <a:r>
              <a:rPr lang="en-GB" dirty="0"/>
              <a:t>4.2. Decentralised mini-grids (2 of 3)</a:t>
            </a:r>
          </a:p>
        </p:txBody>
      </p:sp>
      <p:pic>
        <p:nvPicPr>
          <p:cNvPr id="31" name="Picture 30">
            <a:extLst>
              <a:ext uri="{FF2B5EF4-FFF2-40B4-BE49-F238E27FC236}">
                <a16:creationId xmlns:a16="http://schemas.microsoft.com/office/drawing/2014/main" id="{17BB5422-7121-4E4C-9DE5-D3CD736E4F7E}"/>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2" name="Picture 31">
            <a:extLst>
              <a:ext uri="{FF2B5EF4-FFF2-40B4-BE49-F238E27FC236}">
                <a16:creationId xmlns:a16="http://schemas.microsoft.com/office/drawing/2014/main" id="{8279D1B5-1DEF-C944-9224-2B1962E3337C}"/>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4" name="Picture 53">
            <a:extLst>
              <a:ext uri="{FF2B5EF4-FFF2-40B4-BE49-F238E27FC236}">
                <a16:creationId xmlns:a16="http://schemas.microsoft.com/office/drawing/2014/main" id="{1B0F701E-D3A3-384A-B88C-B119664B46D7}"/>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5" name="Picture 54">
            <a:extLst>
              <a:ext uri="{FF2B5EF4-FFF2-40B4-BE49-F238E27FC236}">
                <a16:creationId xmlns:a16="http://schemas.microsoft.com/office/drawing/2014/main" id="{FA8FF790-DF3D-6346-858D-9BC81E7FB9BB}"/>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6" name="Picture 55">
            <a:extLst>
              <a:ext uri="{FF2B5EF4-FFF2-40B4-BE49-F238E27FC236}">
                <a16:creationId xmlns:a16="http://schemas.microsoft.com/office/drawing/2014/main" id="{FE0A179C-8C94-BF49-BCF3-587050A6DF3E}"/>
              </a:ext>
            </a:extLst>
          </p:cNvPr>
          <p:cNvPicPr>
            <a:picLocks noChangeAspect="1"/>
          </p:cNvPicPr>
          <p:nvPr/>
        </p:nvPicPr>
        <p:blipFill>
          <a:blip r:embed="rId11" cstate="screen">
            <a:duotone>
              <a:schemeClr val="accent1">
                <a:shade val="45000"/>
                <a:satMod val="135000"/>
              </a:schemeClr>
              <a:prstClr val="white"/>
            </a:duotone>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7" name="Picture 56">
            <a:extLst>
              <a:ext uri="{FF2B5EF4-FFF2-40B4-BE49-F238E27FC236}">
                <a16:creationId xmlns:a16="http://schemas.microsoft.com/office/drawing/2014/main" id="{F65B10CF-AD93-F944-9D57-98B0582E1ECF}"/>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70">
            <a:hlinkClick r:id="rId15" action="ppaction://hlinksldjump" highlightClick="1"/>
            <a:extLst>
              <a:ext uri="{FF2B5EF4-FFF2-40B4-BE49-F238E27FC236}">
                <a16:creationId xmlns:a16="http://schemas.microsoft.com/office/drawing/2014/main" id="{395BD9A8-79EE-4ACC-9466-E611481E0AC9}"/>
              </a:ext>
            </a:extLst>
          </p:cNvPr>
          <p:cNvSpPr/>
          <p:nvPr/>
        </p:nvSpPr>
        <p:spPr bwMode="ltGray">
          <a:xfrm>
            <a:off x="2181011"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dirty="0">
                <a:solidFill>
                  <a:schemeClr val="bg1"/>
                </a:solidFill>
              </a:rPr>
              <a:t>4.2. Decentralised mini-grids</a:t>
            </a:r>
          </a:p>
        </p:txBody>
      </p:sp>
    </p:spTree>
    <p:extLst>
      <p:ext uri="{BB962C8B-B14F-4D97-AF65-F5344CB8AC3E}">
        <p14:creationId xmlns:p14="http://schemas.microsoft.com/office/powerpoint/2010/main" val="16486969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001917766"/>
              </p:ext>
            </p:extLst>
          </p:nvPr>
        </p:nvGraphicFramePr>
        <p:xfrm>
          <a:off x="450157" y="1620391"/>
          <a:ext cx="9847851" cy="4474800"/>
        </p:xfrm>
        <a:graphic>
          <a:graphicData uri="http://schemas.openxmlformats.org/drawingml/2006/table">
            <a:tbl>
              <a:tblPr firstRow="1" bandRow="1">
                <a:tableStyleId>{69D073F8-1565-44D7-B386-08B59EADF2EE}</a:tableStyleId>
              </a:tblPr>
              <a:tblGrid>
                <a:gridCol w="2995544">
                  <a:extLst>
                    <a:ext uri="{9D8B030D-6E8A-4147-A177-3AD203B41FA5}">
                      <a16:colId xmlns:a16="http://schemas.microsoft.com/office/drawing/2014/main" val="1185580737"/>
                    </a:ext>
                  </a:extLst>
                </a:gridCol>
                <a:gridCol w="3482320">
                  <a:extLst>
                    <a:ext uri="{9D8B030D-6E8A-4147-A177-3AD203B41FA5}">
                      <a16:colId xmlns:a16="http://schemas.microsoft.com/office/drawing/2014/main" val="3218333923"/>
                    </a:ext>
                  </a:extLst>
                </a:gridCol>
                <a:gridCol w="3369987">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any financial support or subsidy in place for mini-grids?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33336529"/>
                  </a:ext>
                </a:extLst>
              </a:tr>
              <a:tr h="161533">
                <a:tc>
                  <a:txBody>
                    <a:bodyPr/>
                    <a:lstStyle/>
                    <a:p>
                      <a:pPr marL="171450" indent="-171450">
                        <a:buFont typeface="Arial" panose="020B0604020202020204" pitchFamily="34" charset="0"/>
                        <a:buChar char="•"/>
                      </a:pPr>
                      <a:r>
                        <a:rPr lang="en-GB" sz="1000" b="0" noProof="0" dirty="0">
                          <a:latin typeface="+mn-lt"/>
                        </a:rPr>
                        <a:t>How is any support provided? Is it provided as an up-front capital subsidy, or as an ongoing revenue subsidy?</a:t>
                      </a:r>
                    </a:p>
                    <a:p>
                      <a:pPr marL="171450" indent="-171450">
                        <a:buFont typeface="Arial" panose="020B0604020202020204" pitchFamily="34" charset="0"/>
                        <a:buChar char="•"/>
                      </a:pPr>
                      <a:r>
                        <a:rPr lang="en-GB" sz="1000" b="0" noProof="0" dirty="0">
                          <a:latin typeface="+mn-lt"/>
                        </a:rPr>
                        <a:t>Where do the funds for the support come from? Are the funds from the government’s budget, from donors, or from electricity bill-payers?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Companies operating and developing projects will be able to give an overview of any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incentives, subsidies, and cross-subsidies</a:t>
                      </a:r>
                      <a:r>
                        <a:rPr lang="en-GB" sz="1000" noProof="0" dirty="0">
                          <a:latin typeface="+mn-lt"/>
                        </a:rPr>
                        <a:t> that they benefit from.</a:t>
                      </a:r>
                    </a:p>
                    <a:p>
                      <a:pPr marL="171450" indent="-171450">
                        <a:buFont typeface="Arial" panose="020B0604020202020204" pitchFamily="34" charset="0"/>
                        <a:buChar char="•"/>
                      </a:pPr>
                      <a:r>
                        <a:rPr lang="en-GB" sz="1000" noProof="0" dirty="0">
                          <a:latin typeface="+mn-lt"/>
                        </a:rPr>
                        <a:t>Donors and the relevant ministries should be able to confirm any amounts that have been disbursed to support mini-grids.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there are currently no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incentives, subsidies, and cross-subsidies</a:t>
                      </a:r>
                      <a:r>
                        <a:rPr lang="en-GB" sz="1000" b="0" noProof="0" dirty="0">
                          <a:solidFill>
                            <a:srgbClr val="FF0000"/>
                          </a:solidFill>
                          <a:latin typeface="+mn-lt"/>
                        </a:rPr>
                        <a:t> </a:t>
                      </a:r>
                      <a:r>
                        <a:rPr lang="en-GB" sz="1000" b="0" noProof="0" dirty="0">
                          <a:latin typeface="+mn-lt"/>
                        </a:rPr>
                        <a:t>and the commercial proposition for mini-grids does not currently work, support could be provided to </a:t>
                      </a:r>
                      <a:r>
                        <a:rPr lang="en-GB" sz="1000" b="1" noProof="0" dirty="0">
                          <a:latin typeface="+mn-lt"/>
                        </a:rPr>
                        <a:t>analyse the different options for a cross-subsidy mechanism </a:t>
                      </a:r>
                      <a:r>
                        <a:rPr lang="en-GB" sz="1000" b="0" noProof="0" dirty="0">
                          <a:latin typeface="+mn-lt"/>
                        </a:rPr>
                        <a:t>if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planning and forecasting</a:t>
                      </a:r>
                      <a:r>
                        <a:rPr lang="en-GB" sz="1000" b="0" noProof="0" dirty="0">
                          <a:solidFill>
                            <a:srgbClr val="FF0000"/>
                          </a:solidFill>
                          <a:latin typeface="+mn-lt"/>
                        </a:rPr>
                        <a:t> </a:t>
                      </a:r>
                      <a:r>
                        <a:rPr lang="en-GB" sz="1000" b="0" noProof="0" dirty="0">
                          <a:latin typeface="+mn-lt"/>
                        </a:rPr>
                        <a:t>suggests that mini-grids are the most cost-effective way to deliver 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energy access policy</a:t>
                      </a:r>
                      <a:r>
                        <a:rPr lang="en-GB" sz="1000" b="0" noProof="0" dirty="0">
                          <a:latin typeface="+mn-lt"/>
                        </a:rPr>
                        <a:t> objectives in some areas. Ideally, any subsidies should minimise distortion of the existing market.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049475768"/>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Where has the financing for any mini-grid projects come from?</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85070852"/>
                  </a:ext>
                </a:extLst>
              </a:tr>
              <a:tr h="161533">
                <a:tc>
                  <a:txBody>
                    <a:bodyPr/>
                    <a:lstStyle/>
                    <a:p>
                      <a:pPr marL="171450" indent="-171450">
                        <a:buFont typeface="Arial" panose="020B0604020202020204" pitchFamily="34" charset="0"/>
                        <a:buChar char="•"/>
                      </a:pPr>
                      <a:r>
                        <a:rPr lang="en-GB" sz="1000" b="0" noProof="0" dirty="0">
                          <a:latin typeface="+mn-lt"/>
                        </a:rPr>
                        <a:t>Are projects mostly funded by grant funds, or are they viable without grants?</a:t>
                      </a:r>
                    </a:p>
                    <a:p>
                      <a:pPr marL="171450" indent="-171450">
                        <a:buFont typeface="Arial" panose="020B0604020202020204" pitchFamily="34" charset="0"/>
                        <a:buChar char="•"/>
                      </a:pPr>
                      <a:r>
                        <a:rPr lang="en-GB" sz="1000" b="0" noProof="0" dirty="0">
                          <a:latin typeface="+mn-lt"/>
                        </a:rPr>
                        <a:t>Are the projects funded primarily with equity, or have lenders also provided funds?</a:t>
                      </a:r>
                    </a:p>
                    <a:p>
                      <a:pPr marL="171450" indent="-171450">
                        <a:buFont typeface="Arial" panose="020B0604020202020204" pitchFamily="34" charset="0"/>
                        <a:buChar char="•"/>
                      </a:pPr>
                      <a:r>
                        <a:rPr lang="en-GB" sz="1000" b="0" noProof="0" dirty="0">
                          <a:latin typeface="+mn-lt"/>
                        </a:rPr>
                        <a:t>Are there any major barriers cited by financiers to being able to provide funds to projects?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Companies developing mini-grid projects should be able to provide an overview of the sources for their financing.</a:t>
                      </a:r>
                    </a:p>
                    <a:p>
                      <a:pPr marL="171450" indent="-171450">
                        <a:buFont typeface="Arial" panose="020B0604020202020204" pitchFamily="34" charset="0"/>
                        <a:buChar char="•"/>
                      </a:pPr>
                      <a:r>
                        <a:rPr lang="en-GB" sz="1000" noProof="0" dirty="0">
                          <a:latin typeface="+mn-lt"/>
                        </a:rPr>
                        <a:t>Speaking to potential lenders should help to identify any existing barriers to more private sector capital from entering the sector.</a:t>
                      </a:r>
                    </a:p>
                    <a:p>
                      <a:pPr marL="171450" indent="-171450">
                        <a:buFont typeface="Arial" panose="020B0604020202020204" pitchFamily="34" charset="0"/>
                        <a:buChar char="•"/>
                      </a:pPr>
                      <a:r>
                        <a:rPr lang="en-GB" sz="1000" noProof="0" dirty="0">
                          <a:latin typeface="+mn-lt"/>
                        </a:rPr>
                        <a:t>Donors and DFIs should also both be able to give an overview of the types of finance entering the sector, and their view on any challenges that need to be addressed to attract more commercial capital.</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any specific barriers to bringing in more commercial capital have been identified, </a:t>
                      </a:r>
                      <a:r>
                        <a:rPr lang="en-GB" sz="1000" b="1" noProof="0" dirty="0">
                          <a:latin typeface="+mn-lt"/>
                        </a:rPr>
                        <a:t>support could be provided in identifying and designing solutions</a:t>
                      </a:r>
                      <a:r>
                        <a:rPr lang="en-GB" sz="1000" b="0" noProof="0" dirty="0">
                          <a:latin typeface="+mn-lt"/>
                        </a:rPr>
                        <a:t> to address those barriers.</a:t>
                      </a:r>
                    </a:p>
                    <a:p>
                      <a:pPr marL="171450" indent="-171450">
                        <a:buFont typeface="Arial" panose="020B0604020202020204" pitchFamily="34" charset="0"/>
                        <a:buChar char="•"/>
                      </a:pPr>
                      <a:r>
                        <a:rPr lang="en-GB" sz="1000" b="0" noProof="0" dirty="0">
                          <a:latin typeface="+mn-lt"/>
                        </a:rPr>
                        <a:t>If the sources of finance currently being used in the sector are likely to be difficult to scale, support could be provided to </a:t>
                      </a:r>
                      <a:r>
                        <a:rPr lang="en-GB" sz="1000" b="1" noProof="0" dirty="0">
                          <a:latin typeface="+mn-lt"/>
                        </a:rPr>
                        <a:t>design any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5" action="ppaction://hlinksldjump"/>
                        </a:rPr>
                        <a:t>regulation</a:t>
                      </a:r>
                      <a:r>
                        <a:rPr lang="en-GB" sz="1000" b="1" noProof="0" dirty="0">
                          <a:solidFill>
                            <a:srgbClr val="FF0000"/>
                          </a:solidFill>
                          <a:latin typeface="+mn-lt"/>
                        </a:rPr>
                        <a:t> </a:t>
                      </a:r>
                      <a:r>
                        <a:rPr lang="en-GB" sz="1000" b="1" noProof="0" dirty="0">
                          <a:latin typeface="+mn-lt"/>
                        </a:rPr>
                        <a:t>and/or commercial structures that could help with making projects repeatable </a:t>
                      </a:r>
                      <a:r>
                        <a:rPr lang="en-GB" sz="1000" b="0" noProof="0" dirty="0">
                          <a:latin typeface="+mn-lt"/>
                        </a:rPr>
                        <a:t>and bankable.</a:t>
                      </a:r>
                    </a:p>
                    <a:p>
                      <a:pPr marL="171450" indent="-171450">
                        <a:buFont typeface="Arial" panose="020B0604020202020204" pitchFamily="34" charset="0"/>
                        <a:buChar char="•"/>
                      </a:pPr>
                      <a:r>
                        <a:rPr lang="en-GB" sz="1000" b="0" noProof="0" dirty="0">
                          <a:latin typeface="+mn-lt"/>
                        </a:rPr>
                        <a:t>Consider whether there are any areas where </a:t>
                      </a:r>
                      <a:r>
                        <a:rPr lang="en-GB" sz="1000" b="1" noProof="0" dirty="0">
                          <a:latin typeface="+mn-lt"/>
                        </a:rPr>
                        <a:t>IFIs could provide support</a:t>
                      </a:r>
                      <a:r>
                        <a:rPr lang="en-GB" sz="1000" b="0" noProof="0" dirty="0">
                          <a:latin typeface="+mn-lt"/>
                        </a:rPr>
                        <a:t>, either through directly funding projects and companies, or through advising on the project structures that might be required to be compatible with other supportive financial instruments, such as guarantees.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8777210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4.2. Decentralised mini-grids (3 of 3)</a:t>
            </a:r>
          </a:p>
        </p:txBody>
      </p:sp>
      <p:pic>
        <p:nvPicPr>
          <p:cNvPr id="32" name="Picture 31">
            <a:extLst>
              <a:ext uri="{FF2B5EF4-FFF2-40B4-BE49-F238E27FC236}">
                <a16:creationId xmlns:a16="http://schemas.microsoft.com/office/drawing/2014/main" id="{02AFC076-0439-EC4B-ACCD-5BA51F4E0313}"/>
              </a:ext>
            </a:extLst>
          </p:cNvPr>
          <p:cNvPicPr>
            <a:picLocks noChangeAspect="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0D7ACA30-89FE-504F-9DB4-C6B0A8D252DF}"/>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95F6818E-A757-274D-A2D5-20A009D5B9EE}"/>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1E3A8BAC-5B06-064F-8C33-1E10A545AD0C}"/>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95836BC0-0B0A-1843-8B7B-969A3A095971}"/>
              </a:ext>
            </a:extLst>
          </p:cNvPr>
          <p:cNvPicPr>
            <a:picLocks noChangeAspect="1"/>
          </p:cNvPicPr>
          <p:nvPr/>
        </p:nvPicPr>
        <p:blipFill>
          <a:blip r:embed="rId14" cstate="screen">
            <a:duotone>
              <a:schemeClr val="accent1">
                <a:shade val="45000"/>
                <a:satMod val="135000"/>
              </a:schemeClr>
              <a:prstClr val="white"/>
            </a:duotone>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59BCD0A0-6D2F-E148-BC61-2691DBA4AF41}"/>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70">
            <a:hlinkClick r:id="rId18" action="ppaction://hlinksldjump" highlightClick="1"/>
            <a:extLst>
              <a:ext uri="{FF2B5EF4-FFF2-40B4-BE49-F238E27FC236}">
                <a16:creationId xmlns:a16="http://schemas.microsoft.com/office/drawing/2014/main" id="{395BD9A8-79EE-4ACC-9466-E611481E0AC9}"/>
              </a:ext>
            </a:extLst>
          </p:cNvPr>
          <p:cNvSpPr/>
          <p:nvPr/>
        </p:nvSpPr>
        <p:spPr bwMode="ltGray">
          <a:xfrm>
            <a:off x="2181011"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GB" sz="550" b="1" kern="0" dirty="0">
                <a:solidFill>
                  <a:schemeClr val="bg1"/>
                </a:solidFill>
              </a:rPr>
              <a:t>4.2. Decentralised mini-grids</a:t>
            </a:r>
          </a:p>
        </p:txBody>
      </p:sp>
    </p:spTree>
    <p:extLst>
      <p:ext uri="{BB962C8B-B14F-4D97-AF65-F5344CB8AC3E}">
        <p14:creationId xmlns:p14="http://schemas.microsoft.com/office/powerpoint/2010/main" val="6140531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3291350511"/>
              </p:ext>
            </p:extLst>
          </p:nvPr>
        </p:nvGraphicFramePr>
        <p:xfrm>
          <a:off x="450156" y="1620000"/>
          <a:ext cx="9847532" cy="4474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many decentralised Solar Home Systems (SHS) have been deployed and how many SHS companies operate in the country?</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27269379"/>
                  </a:ext>
                </a:extLst>
              </a:tr>
              <a:tr h="161533">
                <a:tc>
                  <a:txBody>
                    <a:bodyPr/>
                    <a:lstStyle/>
                    <a:p>
                      <a:pPr marL="171450" indent="-171450">
                        <a:buFont typeface="Arial" panose="020B0604020202020204" pitchFamily="34" charset="0"/>
                        <a:buChar char="•"/>
                      </a:pPr>
                      <a:r>
                        <a:rPr lang="en-GB" sz="1000" b="0" noProof="0" dirty="0">
                          <a:latin typeface="+mn-lt"/>
                        </a:rPr>
                        <a:t>What is the distribution of SHS around the country?</a:t>
                      </a:r>
                    </a:p>
                    <a:p>
                      <a:pPr marL="171450" indent="-171450">
                        <a:buFont typeface="Arial" panose="020B0604020202020204" pitchFamily="34" charset="0"/>
                        <a:buChar char="•"/>
                      </a:pPr>
                      <a:r>
                        <a:rPr lang="en-GB" sz="1000" b="0" noProof="0" dirty="0">
                          <a:latin typeface="+mn-lt"/>
                        </a:rPr>
                        <a:t>What % of households have a SHS as their main source of lighting and electricity for appliances?</a:t>
                      </a:r>
                    </a:p>
                    <a:p>
                      <a:pPr marL="171450" indent="-171450">
                        <a:buFont typeface="Arial" panose="020B0604020202020204" pitchFamily="34" charset="0"/>
                        <a:buChar char="•"/>
                      </a:pPr>
                      <a:r>
                        <a:rPr lang="en-GB" sz="1000" b="0" noProof="0" dirty="0">
                          <a:latin typeface="+mn-lt"/>
                        </a:rPr>
                        <a:t>What size systems are most common?</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Some data on the deployment of SHS is available in GOGLA’s (the Global Off-Grid Lighting Association) half-yearly reports on SHS sales (available from </a:t>
                      </a:r>
                      <a:r>
                        <a:rPr lang="en-GB" sz="1000" noProof="0" dirty="0">
                          <a:latin typeface="+mn-lt"/>
                          <a:hlinkClick r:id="rId2"/>
                        </a:rPr>
                        <a:t>https://www.gogla.org/publications</a:t>
                      </a:r>
                      <a:r>
                        <a:rPr lang="en-GB" sz="1000" noProof="0" dirty="0">
                          <a:latin typeface="+mn-lt"/>
                        </a:rPr>
                        <a:t>). However, note that this data only covers sales by GOGLA members and affiliates. It does not cover sales of component-based systems, which account for a large share of sales in many countries.</a:t>
                      </a:r>
                    </a:p>
                    <a:p>
                      <a:pPr marL="171450" indent="-171450">
                        <a:buFont typeface="Arial" panose="020B0604020202020204" pitchFamily="34" charset="0"/>
                        <a:buChar char="•"/>
                      </a:pPr>
                      <a:r>
                        <a:rPr lang="en-GB" sz="1000" noProof="0" dirty="0">
                          <a:latin typeface="+mn-lt"/>
                        </a:rPr>
                        <a:t>SHS companies will also be able to give a view on sales within the country.</a:t>
                      </a:r>
                    </a:p>
                    <a:p>
                      <a:pPr marL="171450" indent="-171450">
                        <a:buFont typeface="Arial" panose="020B0604020202020204" pitchFamily="34" charset="0"/>
                        <a:buChar char="•"/>
                      </a:pPr>
                      <a:r>
                        <a:rPr lang="en-GB" sz="1000" noProof="0" dirty="0">
                          <a:latin typeface="+mn-lt"/>
                        </a:rPr>
                        <a:t>The ministry officials responsible for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energy access policy</a:t>
                      </a:r>
                      <a:r>
                        <a:rPr lang="en-GB" sz="1000" noProof="0" dirty="0">
                          <a:latin typeface="+mn-lt"/>
                        </a:rPr>
                        <a:t> might collect data on the sector to track progress made against policy targets.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there are few or no SHS companies present in the country and yet there remains a significant energy access deficit, further stakeholder engagement and analysis could be performed to </a:t>
                      </a:r>
                      <a:r>
                        <a:rPr lang="en-GB" sz="1000" b="1" noProof="0" dirty="0">
                          <a:latin typeface="+mn-lt"/>
                        </a:rPr>
                        <a:t>understand the main barriers to SHS companies entering the market</a:t>
                      </a:r>
                      <a:r>
                        <a:rPr lang="en-GB" sz="1000" b="0" noProof="0" dirty="0">
                          <a:latin typeface="+mn-lt"/>
                        </a:rPr>
                        <a:t>, so that recommendations can be made as to </a:t>
                      </a:r>
                      <a:r>
                        <a:rPr lang="en-GB" sz="1000" b="1" noProof="0" dirty="0">
                          <a:latin typeface="+mn-lt"/>
                        </a:rPr>
                        <a:t>how these barriers can be addressed</a:t>
                      </a:r>
                      <a:r>
                        <a:rPr lang="en-GB" sz="1000" b="0" noProof="0" dirty="0">
                          <a:latin typeface="+mn-lt"/>
                        </a:rPr>
                        <a:t>.</a:t>
                      </a:r>
                    </a:p>
                    <a:p>
                      <a:pPr marL="171450" indent="-171450">
                        <a:buFont typeface="Arial" panose="020B0604020202020204" pitchFamily="34" charset="0"/>
                        <a:buChar char="•"/>
                      </a:pPr>
                      <a:r>
                        <a:rPr lang="en-GB" sz="1000" b="0" noProof="0" dirty="0">
                          <a:latin typeface="+mn-lt"/>
                        </a:rPr>
                        <a:t>If SHS are present in some parts of the country but not in other (maybe hard-to-reach) regions, analysis should again be performed to </a:t>
                      </a:r>
                      <a:r>
                        <a:rPr lang="en-GB" sz="1000" b="1" noProof="0" dirty="0">
                          <a:latin typeface="+mn-lt"/>
                        </a:rPr>
                        <a:t>diagnose the reasons </a:t>
                      </a:r>
                      <a:r>
                        <a:rPr lang="en-GB" sz="1000" b="0" noProof="0" dirty="0">
                          <a:latin typeface="+mn-lt"/>
                        </a:rPr>
                        <a:t>for this, and policy remedies (such as </a:t>
                      </a:r>
                      <a:r>
                        <a:rPr lang="en-GB" sz="1000" b="0" noProof="0" dirty="0">
                          <a:latin typeface="+mn-lt"/>
                          <a:hlinkClick r:id="rId4" action="ppaction://hlinksldjump"/>
                        </a:rPr>
                        <a:t>cross-subsidies</a:t>
                      </a:r>
                      <a:r>
                        <a:rPr lang="en-GB" sz="1000" b="0" noProof="0" dirty="0">
                          <a:latin typeface="+mn-lt"/>
                        </a:rPr>
                        <a:t>) that could be used to </a:t>
                      </a:r>
                      <a:r>
                        <a:rPr lang="en-GB" sz="1000" b="1" noProof="0" dirty="0">
                          <a:latin typeface="+mn-lt"/>
                        </a:rPr>
                        <a:t>address gaps in coverage</a:t>
                      </a:r>
                      <a:r>
                        <a:rPr lang="en-GB" sz="1000" b="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049475768"/>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Does electricity system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5" action="ppaction://hlinksldjump"/>
                        </a:rPr>
                        <a:t>planning and forecasting</a:t>
                      </a:r>
                      <a:r>
                        <a:rPr kumimoji="0" lang="en-GB" sz="1000" b="1" i="0" u="none" strike="noStrike" kern="1200" cap="none" spc="0" normalizeH="0" baseline="0" noProof="0" dirty="0">
                          <a:ln>
                            <a:noFill/>
                          </a:ln>
                          <a:solidFill>
                            <a:srgbClr val="FF0000"/>
                          </a:solidFill>
                          <a:effectLst/>
                          <a:uLnTx/>
                          <a:uFillTx/>
                          <a:latin typeface="Arial"/>
                          <a:ea typeface="+mj-ea"/>
                          <a:cs typeface="+mj-cs"/>
                        </a:rPr>
                        <a:t> </a:t>
                      </a:r>
                      <a:r>
                        <a:rPr kumimoji="0" lang="en-GB" sz="1000" b="1" i="0" u="none" strike="noStrike" kern="1200" cap="none" spc="0" normalizeH="0" baseline="0" noProof="0" dirty="0">
                          <a:ln>
                            <a:noFill/>
                          </a:ln>
                          <a:solidFill>
                            <a:prstClr val="black"/>
                          </a:solidFill>
                          <a:effectLst/>
                          <a:uLnTx/>
                          <a:uFillTx/>
                          <a:latin typeface="Arial"/>
                          <a:ea typeface="+mj-ea"/>
                          <a:cs typeface="+mj-cs"/>
                        </a:rPr>
                        <a:t>properly consider the role of SHS in meeting </a:t>
                      </a:r>
                      <a:r>
                        <a:rPr kumimoji="0" lang="en-GB" sz="1000" b="1" i="0" u="none" strike="noStrike" kern="1200" cap="none" spc="0" normalizeH="0" baseline="0" noProof="0" dirty="0">
                          <a:ln>
                            <a:noFill/>
                          </a:ln>
                          <a:solidFill>
                            <a:srgbClr val="FF0000"/>
                          </a:solidFill>
                          <a:effectLst/>
                          <a:uLnTx/>
                          <a:uFillTx/>
                          <a:latin typeface="Arial"/>
                          <a:ea typeface="+mj-ea"/>
                          <a:cs typeface="+mj-cs"/>
                          <a:hlinkClick r:id="rId3" action="ppaction://hlinksldjump"/>
                        </a:rPr>
                        <a:t>energy access policy</a:t>
                      </a:r>
                      <a:r>
                        <a:rPr kumimoji="0" lang="en-GB" sz="1000" b="1" i="0" u="none" strike="noStrike" kern="1200" cap="none" spc="0" normalizeH="0" baseline="0" noProof="0" dirty="0">
                          <a:ln>
                            <a:noFill/>
                          </a:ln>
                          <a:solidFill>
                            <a:prstClr val="black"/>
                          </a:solidFill>
                          <a:effectLst/>
                          <a:uLnTx/>
                          <a:uFillTx/>
                          <a:latin typeface="Arial"/>
                          <a:ea typeface="+mj-ea"/>
                          <a:cs typeface="+mj-cs"/>
                        </a:rPr>
                        <a:t> objectives?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8755481"/>
                  </a:ext>
                </a:extLst>
              </a:tr>
              <a:tr h="161533">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Does electricity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planning and forecasting</a:t>
                      </a:r>
                      <a:r>
                        <a:rPr lang="en-GB" sz="1000" b="0" kern="1200" noProof="0" dirty="0">
                          <a:solidFill>
                            <a:srgbClr val="FF0000"/>
                          </a:solidFill>
                          <a:latin typeface="+mn-lt"/>
                          <a:ea typeface="+mj-ea"/>
                          <a:cs typeface="+mj-cs"/>
                        </a:rPr>
                        <a:t> </a:t>
                      </a:r>
                      <a:r>
                        <a:rPr lang="en-GB" sz="1000" b="0" kern="1200" noProof="0" dirty="0">
                          <a:solidFill>
                            <a:schemeClr val="dk1"/>
                          </a:solidFill>
                          <a:latin typeface="+mn-lt"/>
                          <a:ea typeface="+mj-ea"/>
                          <a:cs typeface="+mj-cs"/>
                        </a:rPr>
                        <a:t>take into consideration the role of off-grid solutions?</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Has a geospatial planning exercise been carried out and, if so, how significant a role does this suggest SHS should have in contributing towards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energy access policy</a:t>
                      </a:r>
                      <a:r>
                        <a:rPr lang="en-GB" sz="1000" b="0" kern="1200" noProof="0" dirty="0">
                          <a:solidFill>
                            <a:schemeClr val="dk1"/>
                          </a:solidFill>
                          <a:latin typeface="+mn-lt"/>
                          <a:ea typeface="+mj-ea"/>
                          <a:cs typeface="+mj-cs"/>
                        </a:rPr>
                        <a:t> targets?</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What are utility’s grid extension plans? Are there areas that the grid will not reach in the near future that could be served by off-grid solutions including SHS?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organisation responsible for electricity sector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planning and forecasting</a:t>
                      </a:r>
                      <a:r>
                        <a:rPr lang="en-GB" sz="1000" noProof="0" dirty="0">
                          <a:solidFill>
                            <a:srgbClr val="FF0000"/>
                          </a:solidFill>
                          <a:latin typeface="+mn-lt"/>
                        </a:rPr>
                        <a:t> </a:t>
                      </a:r>
                      <a:r>
                        <a:rPr lang="en-GB" sz="1000" noProof="0" dirty="0">
                          <a:latin typeface="+mn-lt"/>
                        </a:rPr>
                        <a:t>(most likely the utility or system operator) should be able to provide a copy of the latest plan.</a:t>
                      </a:r>
                    </a:p>
                    <a:p>
                      <a:pPr marL="171450" indent="-171450">
                        <a:buFont typeface="Arial" panose="020B0604020202020204" pitchFamily="34" charset="0"/>
                        <a:buChar char="•"/>
                      </a:pPr>
                      <a:r>
                        <a:rPr lang="en-GB" sz="1000" noProof="0" dirty="0">
                          <a:latin typeface="+mn-lt"/>
                        </a:rPr>
                        <a:t>They should ideally also own any geospatial planning exercise, so that the two exercises are consistent.</a:t>
                      </a:r>
                    </a:p>
                    <a:p>
                      <a:pPr marL="171450" indent="-171450">
                        <a:buFont typeface="Arial" panose="020B0604020202020204" pitchFamily="34" charset="0"/>
                        <a:buChar char="•"/>
                      </a:pPr>
                      <a:r>
                        <a:rPr lang="en-GB" sz="1000" noProof="0" dirty="0">
                          <a:latin typeface="+mn-lt"/>
                        </a:rPr>
                        <a:t>It is possible that a geospatial planning exercise may have been funded by donors, so speaking to donors working in the sector may also provide some information in this area.</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no integrated planning exercise has been completed, taking into consideration off-grid as well as on-grid energy solutions, technical assistance could be provided to </a:t>
                      </a:r>
                      <a:r>
                        <a:rPr lang="en-GB" sz="1000" b="1" noProof="0" dirty="0">
                          <a:latin typeface="+mn-lt"/>
                        </a:rPr>
                        <a:t>prepare such a plan</a:t>
                      </a:r>
                      <a:r>
                        <a:rPr lang="en-GB" sz="1000" b="0" noProof="0" dirty="0">
                          <a:latin typeface="+mn-lt"/>
                        </a:rPr>
                        <a:t>. This should be integrated with other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5" action="ppaction://hlinksldjump"/>
                        </a:rPr>
                        <a:t>planning and forecasting</a:t>
                      </a:r>
                      <a:r>
                        <a:rPr lang="en-GB" sz="1000" b="0" noProof="0" dirty="0">
                          <a:solidFill>
                            <a:srgbClr val="FF0000"/>
                          </a:solidFill>
                          <a:latin typeface="+mn-lt"/>
                        </a:rPr>
                        <a:t> </a:t>
                      </a:r>
                      <a:r>
                        <a:rPr lang="en-GB" sz="1000" b="0" noProof="0" dirty="0">
                          <a:latin typeface="+mn-lt"/>
                        </a:rPr>
                        <a:t>and updated on the same timescales.</a:t>
                      </a:r>
                    </a:p>
                    <a:p>
                      <a:pPr marL="171450" indent="-171450">
                        <a:buFont typeface="Arial" panose="020B0604020202020204" pitchFamily="34" charset="0"/>
                        <a:buChar char="•"/>
                      </a:pPr>
                      <a:r>
                        <a:rPr lang="en-GB" sz="1000" b="0" noProof="0" dirty="0">
                          <a:latin typeface="+mn-lt"/>
                        </a:rPr>
                        <a:t>Such </a:t>
                      </a:r>
                      <a:r>
                        <a:rPr lang="en-GB" sz="1000" b="1" noProof="0" dirty="0">
                          <a:latin typeface="+mn-lt"/>
                        </a:rPr>
                        <a:t>a plan should be dynamic</a:t>
                      </a:r>
                      <a:r>
                        <a:rPr lang="en-GB" sz="1000" b="0" noProof="0" dirty="0">
                          <a:latin typeface="+mn-lt"/>
                        </a:rPr>
                        <a:t> and take into account the evolution of increasingly ambitious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3" action="ppaction://hlinksldjump"/>
                        </a:rPr>
                        <a:t>energy access policy</a:t>
                      </a:r>
                      <a:r>
                        <a:rPr lang="en-GB" sz="1000" b="0" noProof="0" dirty="0">
                          <a:solidFill>
                            <a:srgbClr val="FF0000"/>
                          </a:solidFill>
                          <a:latin typeface="+mn-lt"/>
                        </a:rPr>
                        <a:t> </a:t>
                      </a:r>
                      <a:r>
                        <a:rPr lang="en-GB" sz="1000" b="0" noProof="0" dirty="0">
                          <a:latin typeface="+mn-lt"/>
                        </a:rPr>
                        <a:t>objectives over time.</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8777210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4.3. Decentralised stand-alone systems (1 of 3)</a:t>
            </a:r>
          </a:p>
        </p:txBody>
      </p:sp>
      <p:pic>
        <p:nvPicPr>
          <p:cNvPr id="32" name="Picture 31">
            <a:extLst>
              <a:ext uri="{FF2B5EF4-FFF2-40B4-BE49-F238E27FC236}">
                <a16:creationId xmlns:a16="http://schemas.microsoft.com/office/drawing/2014/main" id="{5A2BA27E-38DE-0041-81F6-6CD29160C971}"/>
              </a:ext>
            </a:extLst>
          </p:cNvPr>
          <p:cNvPicPr>
            <a:picLocks noChangeAspect="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6E019DE6-0915-E14F-81AB-A95600AA541B}"/>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202AC8FA-FD10-7147-8218-0771CB0E6CDB}"/>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5B515023-A2E4-9846-8B4E-BE60385D8B18}"/>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CEC1473D-95CE-3341-9A11-7665767E0B9D}"/>
              </a:ext>
            </a:extLst>
          </p:cNvPr>
          <p:cNvPicPr>
            <a:picLocks noChangeAspect="1"/>
          </p:cNvPicPr>
          <p:nvPr/>
        </p:nvPicPr>
        <p:blipFill>
          <a:blip r:embed="rId14" cstate="screen">
            <a:duotone>
              <a:schemeClr val="accent1">
                <a:shade val="45000"/>
                <a:satMod val="135000"/>
              </a:schemeClr>
              <a:prstClr val="white"/>
            </a:duotone>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7322268E-E4D0-F74A-B2E9-EA430991F002}"/>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41" name="Chevron 71">
            <a:hlinkClick r:id="rId18" action="ppaction://hlinksldjump" highlightClick="1"/>
            <a:extLst>
              <a:ext uri="{FF2B5EF4-FFF2-40B4-BE49-F238E27FC236}">
                <a16:creationId xmlns:a16="http://schemas.microsoft.com/office/drawing/2014/main" id="{B839C9F8-E0AE-4FC4-A223-3E7D666B605A}"/>
              </a:ext>
            </a:extLst>
          </p:cNvPr>
          <p:cNvSpPr/>
          <p:nvPr/>
        </p:nvSpPr>
        <p:spPr bwMode="ltGray">
          <a:xfrm>
            <a:off x="2948404" y="799220"/>
            <a:ext cx="864536"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4.3. Stand-alone systems</a:t>
            </a:r>
          </a:p>
        </p:txBody>
      </p:sp>
    </p:spTree>
    <p:extLst>
      <p:ext uri="{BB962C8B-B14F-4D97-AF65-F5344CB8AC3E}">
        <p14:creationId xmlns:p14="http://schemas.microsoft.com/office/powerpoint/2010/main" val="33027872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635594342"/>
              </p:ext>
            </p:extLst>
          </p:nvPr>
        </p:nvGraphicFramePr>
        <p:xfrm>
          <a:off x="450156" y="1620000"/>
          <a:ext cx="9847532" cy="44748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 SHS market regulated in any way?</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62368529"/>
                  </a:ext>
                </a:extLst>
              </a:tr>
              <a:tr h="161533">
                <a:tc>
                  <a:txBody>
                    <a:bodyPr/>
                    <a:lstStyle/>
                    <a:p>
                      <a:pPr marL="171450" indent="-171450">
                        <a:buFont typeface="Arial" panose="020B0604020202020204" pitchFamily="34" charset="0"/>
                        <a:buChar char="•"/>
                      </a:pPr>
                      <a:r>
                        <a:rPr lang="en-GB" sz="1000" b="0" noProof="0" dirty="0">
                          <a:latin typeface="+mn-lt"/>
                        </a:rPr>
                        <a:t>Is there any requirement for SHS companies to be licenced or to acquire any other type of permit?</a:t>
                      </a:r>
                    </a:p>
                    <a:p>
                      <a:pPr marL="171450" indent="-171450">
                        <a:buFont typeface="Arial" panose="020B0604020202020204" pitchFamily="34" charset="0"/>
                        <a:buChar char="•"/>
                      </a:pPr>
                      <a:r>
                        <a:rPr lang="en-GB" sz="1000" b="0" noProof="0" dirty="0">
                          <a:latin typeface="+mn-lt"/>
                        </a:rPr>
                        <a:t>Are there any regulatory constraints on the tariffs that SHS companies can charge?</a:t>
                      </a:r>
                    </a:p>
                    <a:p>
                      <a:pPr marL="171450" indent="-171450">
                        <a:buFont typeface="Arial" panose="020B0604020202020204" pitchFamily="34" charset="0"/>
                        <a:buChar char="•"/>
                      </a:pPr>
                      <a:r>
                        <a:rPr lang="en-GB" sz="1000" b="0" noProof="0" dirty="0">
                          <a:latin typeface="+mn-lt"/>
                        </a:rPr>
                        <a:t>Is there any relevant consumer protection regulation, for example with respect to quality standards, or system inter-operability to facilitate switching between different SHS equipment providers?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The regulator should be able to provide details on any regulations that apply to SHS companies. Ideally any regulations should be available on the regulator’s website.</a:t>
                      </a:r>
                    </a:p>
                    <a:p>
                      <a:pPr marL="171450" indent="-171450">
                        <a:buFont typeface="Arial" panose="020B0604020202020204" pitchFamily="34" charset="0"/>
                        <a:buChar char="•"/>
                      </a:pPr>
                      <a:r>
                        <a:rPr lang="en-GB" sz="1000" noProof="0" dirty="0">
                          <a:latin typeface="+mn-lt"/>
                        </a:rPr>
                        <a:t>Speaking to a range of SHS companies should highlight any barriers that exist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noProof="0" dirty="0">
                          <a:solidFill>
                            <a:srgbClr val="FF0000"/>
                          </a:solidFill>
                          <a:latin typeface="+mn-lt"/>
                        </a:rPr>
                        <a:t> </a:t>
                      </a:r>
                      <a:r>
                        <a:rPr lang="en-GB" sz="1000" noProof="0" dirty="0">
                          <a:latin typeface="+mn-lt"/>
                        </a:rPr>
                        <a:t>to the growth of the sector.</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engagement with companies identifies any issues or barriers that currently exist in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b="0" noProof="0" dirty="0">
                          <a:latin typeface="+mn-lt"/>
                        </a:rPr>
                        <a:t>, support could be provided to simplify or amend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kumimoji="0" lang="en-GB" sz="1000" b="0" i="0" u="sng" strike="noStrike" kern="1200" cap="none" spc="0" normalizeH="0" baseline="0" noProof="0" dirty="0">
                          <a:ln>
                            <a:noFill/>
                          </a:ln>
                          <a:solidFill>
                            <a:schemeClr val="tx1"/>
                          </a:solidFill>
                          <a:effectLst/>
                          <a:uLnTx/>
                          <a:uFillTx/>
                          <a:latin typeface="+mn-lt"/>
                          <a:ea typeface="+mj-ea"/>
                          <a:cs typeface="+mj-cs"/>
                          <a:hlinkClick r:id="rId2" action="ppaction://hlinksldjump"/>
                        </a:rPr>
                        <a:t>s</a:t>
                      </a:r>
                      <a:r>
                        <a:rPr lang="en-GB" sz="1000" b="0" noProof="0" dirty="0">
                          <a:solidFill>
                            <a:srgbClr val="FF0000"/>
                          </a:solidFill>
                          <a:latin typeface="+mn-lt"/>
                        </a:rPr>
                        <a:t> </a:t>
                      </a:r>
                      <a:r>
                        <a:rPr lang="en-GB" sz="1000" b="0" noProof="0" dirty="0">
                          <a:latin typeface="+mn-lt"/>
                        </a:rPr>
                        <a:t>to address these barriers.</a:t>
                      </a:r>
                    </a:p>
                    <a:p>
                      <a:pPr marL="171450" indent="-171450">
                        <a:buFont typeface="Arial" panose="020B0604020202020204" pitchFamily="34" charset="0"/>
                        <a:buChar char="•"/>
                      </a:pPr>
                      <a:r>
                        <a:rPr lang="en-GB" sz="1000" b="0" noProof="0" dirty="0">
                          <a:latin typeface="+mn-lt"/>
                        </a:rPr>
                        <a:t>If any issues are identified where additional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regulation</a:t>
                      </a:r>
                      <a:r>
                        <a:rPr lang="en-GB" sz="1000" b="0" noProof="0" dirty="0">
                          <a:solidFill>
                            <a:srgbClr val="FF0000"/>
                          </a:solidFill>
                          <a:latin typeface="+mn-lt"/>
                        </a:rPr>
                        <a:t> </a:t>
                      </a:r>
                      <a:r>
                        <a:rPr lang="en-GB" sz="1000" b="0" noProof="0" dirty="0">
                          <a:latin typeface="+mn-lt"/>
                        </a:rPr>
                        <a:t>is required, for example to restrict the import of poor quality products, support could be provided to design light touch regulations that tackle any consumer protection concerns without restricting the growth of the sector.</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810924644"/>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does the cost of SHS compare against the traditional alternatives currently used by households?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7812762"/>
                  </a:ext>
                </a:extLst>
              </a:tr>
              <a:tr h="161533">
                <a:tc>
                  <a:txBody>
                    <a:bodyPr/>
                    <a:lstStyle/>
                    <a:p>
                      <a:pPr marL="171450" indent="-171450">
                        <a:buFont typeface="Arial" panose="020B0604020202020204" pitchFamily="34" charset="0"/>
                        <a:buChar char="•"/>
                      </a:pPr>
                      <a:r>
                        <a:rPr lang="en-GB" sz="1000" b="0" noProof="0" dirty="0">
                          <a:latin typeface="+mn-lt"/>
                        </a:rPr>
                        <a:t>What traditional alternatives are SHS typically displacing? Kerosene, candles, or dry cell batteries, for example?</a:t>
                      </a:r>
                    </a:p>
                    <a:p>
                      <a:pPr marL="171450" indent="-171450">
                        <a:buFont typeface="Arial" panose="020B0604020202020204" pitchFamily="34" charset="0"/>
                        <a:buChar char="•"/>
                      </a:pPr>
                      <a:r>
                        <a:rPr lang="en-GB" sz="1000" b="0" noProof="0" dirty="0">
                          <a:latin typeface="+mn-lt"/>
                        </a:rPr>
                        <a:t>What is the typical household spend on those traditional alternatives?</a:t>
                      </a:r>
                    </a:p>
                    <a:p>
                      <a:pPr marL="171450" indent="-171450">
                        <a:buFont typeface="Arial" panose="020B0604020202020204" pitchFamily="34" charset="0"/>
                        <a:buChar char="•"/>
                      </a:pPr>
                      <a:r>
                        <a:rPr lang="en-GB" sz="1000" b="0" noProof="0" dirty="0">
                          <a:latin typeface="+mn-lt"/>
                        </a:rPr>
                        <a:t>How much do SHS typically cost, and how much does this vary according to system size?</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A household survey could be performed to gather data on the typical energy spend, and how that spend breaks down for different households.</a:t>
                      </a:r>
                    </a:p>
                    <a:p>
                      <a:pPr marL="171450" indent="-171450">
                        <a:buFont typeface="Arial" panose="020B0604020202020204" pitchFamily="34" charset="0"/>
                        <a:buChar char="•"/>
                      </a:pPr>
                      <a:r>
                        <a:rPr lang="en-GB" sz="1000" noProof="0" dirty="0">
                          <a:latin typeface="+mn-lt"/>
                        </a:rPr>
                        <a:t>Donors might also be able to provide information from surveys that have been completed in the past.</a:t>
                      </a:r>
                    </a:p>
                    <a:p>
                      <a:pPr marL="171450" indent="-171450">
                        <a:buFont typeface="Arial" panose="020B0604020202020204" pitchFamily="34" charset="0"/>
                        <a:buChar char="•"/>
                      </a:pPr>
                      <a:r>
                        <a:rPr lang="en-GB" sz="1000" noProof="0" dirty="0">
                          <a:latin typeface="+mn-lt"/>
                        </a:rPr>
                        <a:t>Where possible, try to disaggregate this data – the average spend on energy might be considerably lower in rural, hard-to-reach communities compared to urban areas.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Where the availability of data about existing energy use and household spend on traditional sources of energy is poor, support could be provided to </a:t>
                      </a:r>
                      <a:r>
                        <a:rPr lang="en-GB" sz="1000" b="1" noProof="0" dirty="0">
                          <a:latin typeface="+mn-lt"/>
                        </a:rPr>
                        <a:t>perform a detailed survey of household spend</a:t>
                      </a:r>
                      <a:r>
                        <a:rPr lang="en-GB" sz="1000" b="0" noProof="0" dirty="0">
                          <a:latin typeface="+mn-lt"/>
                        </a:rPr>
                        <a:t>. This would help to provide a more robust evidence base when considering any further support. The data would also be useful for SHS companies considering entering the market.</a:t>
                      </a:r>
                    </a:p>
                    <a:p>
                      <a:pPr marL="171450" indent="-171450">
                        <a:buFont typeface="Arial" panose="020B0604020202020204" pitchFamily="34" charset="0"/>
                        <a:buChar char="•"/>
                      </a:pPr>
                      <a:r>
                        <a:rPr lang="en-GB" sz="1000" b="0" noProof="0" dirty="0">
                          <a:latin typeface="+mn-lt"/>
                        </a:rPr>
                        <a:t>If the cost of SHS is higher than households’ current typical energy spend, consider whether there is a business case for </a:t>
                      </a:r>
                      <a:r>
                        <a:rPr lang="en-GB" sz="1000" b="0" noProof="0" dirty="0">
                          <a:solidFill>
                            <a:srgbClr val="FF0000"/>
                          </a:solidFill>
                          <a:latin typeface="+mn-lt"/>
                          <a:hlinkClick r:id="rId3" action="ppaction://hlinksldjump"/>
                        </a:rPr>
                        <a:t>incentives, subsidies, or cross-subsidies</a:t>
                      </a:r>
                      <a:r>
                        <a:rPr lang="en-GB" sz="1000" b="0" noProof="0" dirty="0">
                          <a:latin typeface="+mn-lt"/>
                        </a:rPr>
                        <a:t> to benefit SHS. Support could be provided in </a:t>
                      </a:r>
                      <a:r>
                        <a:rPr lang="en-GB" sz="1000" b="1" noProof="0" dirty="0">
                          <a:latin typeface="+mn-lt"/>
                        </a:rPr>
                        <a:t>analysing the business case</a:t>
                      </a:r>
                      <a:r>
                        <a:rPr lang="en-GB" sz="1000" b="0" noProof="0" dirty="0">
                          <a:latin typeface="+mn-lt"/>
                        </a:rPr>
                        <a:t> for such a scheme, and/or in </a:t>
                      </a:r>
                      <a:r>
                        <a:rPr lang="en-GB" sz="1000" b="1" noProof="0" dirty="0">
                          <a:latin typeface="+mn-lt"/>
                        </a:rPr>
                        <a:t>designing the scheme </a:t>
                      </a:r>
                      <a:r>
                        <a:rPr lang="en-GB" sz="1000" b="0" noProof="0" dirty="0">
                          <a:latin typeface="+mn-lt"/>
                        </a:rPr>
                        <a:t>(see next).</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68389988"/>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92684"/>
          </a:xfrm>
        </p:spPr>
        <p:txBody>
          <a:bodyPr/>
          <a:lstStyle/>
          <a:p>
            <a:r>
              <a:rPr lang="en-GB" dirty="0"/>
              <a:t>4.3. Decentralised stand-alone systems (2 of 3)</a:t>
            </a:r>
          </a:p>
        </p:txBody>
      </p:sp>
      <p:pic>
        <p:nvPicPr>
          <p:cNvPr id="32" name="Picture 31">
            <a:extLst>
              <a:ext uri="{FF2B5EF4-FFF2-40B4-BE49-F238E27FC236}">
                <a16:creationId xmlns:a16="http://schemas.microsoft.com/office/drawing/2014/main" id="{36C2286E-5456-2A4F-A637-CE81E8178CED}"/>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3" name="Picture 32">
            <a:extLst>
              <a:ext uri="{FF2B5EF4-FFF2-40B4-BE49-F238E27FC236}">
                <a16:creationId xmlns:a16="http://schemas.microsoft.com/office/drawing/2014/main" id="{C25CBBA2-4DF8-F244-A0E6-5E377B2F2B90}"/>
              </a:ext>
            </a:extLst>
          </p:cNvPr>
          <p:cNvPicPr>
            <a:picLocks noChangeAspect="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5" name="Picture 54">
            <a:extLst>
              <a:ext uri="{FF2B5EF4-FFF2-40B4-BE49-F238E27FC236}">
                <a16:creationId xmlns:a16="http://schemas.microsoft.com/office/drawing/2014/main" id="{22FFD951-0F30-DD47-AEC7-BB5C825468F0}"/>
              </a:ext>
            </a:extLst>
          </p:cNvPr>
          <p:cNvPicPr>
            <a:picLocks noChangeAspect="1"/>
          </p:cNvPicPr>
          <p:nvPr/>
        </p:nvPicPr>
        <p:blipFill>
          <a:blip r:embed="rId8" cstate="screen">
            <a:lum bright="70000" contrast="-70000"/>
            <a:extLst>
              <a:ext uri="{BEBA8EAE-BF5A-486C-A8C5-ECC9F3942E4B}">
                <a14:imgProps xmlns:a14="http://schemas.microsoft.com/office/drawing/2010/main">
                  <a14:imgLayer r:embed="rId9">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6" name="Picture 55">
            <a:extLst>
              <a:ext uri="{FF2B5EF4-FFF2-40B4-BE49-F238E27FC236}">
                <a16:creationId xmlns:a16="http://schemas.microsoft.com/office/drawing/2014/main" id="{5DEBA161-D643-234B-BD56-998CCE78A50E}"/>
              </a:ext>
            </a:extLst>
          </p:cNvPr>
          <p:cNvPicPr>
            <a:picLocks noChangeAspect="1"/>
          </p:cNvPicPr>
          <p:nvPr/>
        </p:nvPicPr>
        <p:blipFill>
          <a:blip r:embed="rId10" cstate="screen">
            <a:duotone>
              <a:schemeClr val="accent1">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7" name="Picture 56">
            <a:extLst>
              <a:ext uri="{FF2B5EF4-FFF2-40B4-BE49-F238E27FC236}">
                <a16:creationId xmlns:a16="http://schemas.microsoft.com/office/drawing/2014/main" id="{21B221DF-5FCB-7246-BE38-FD515E14C54E}"/>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1" name="Picture 60">
            <a:extLst>
              <a:ext uri="{FF2B5EF4-FFF2-40B4-BE49-F238E27FC236}">
                <a16:creationId xmlns:a16="http://schemas.microsoft.com/office/drawing/2014/main" id="{DFCCB5B5-9FA5-BD41-8C34-B2AFD2865377}"/>
              </a:ext>
            </a:extLst>
          </p:cNvPr>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71">
            <a:hlinkClick r:id="rId16" action="ppaction://hlinksldjump" highlightClick="1"/>
            <a:extLst>
              <a:ext uri="{FF2B5EF4-FFF2-40B4-BE49-F238E27FC236}">
                <a16:creationId xmlns:a16="http://schemas.microsoft.com/office/drawing/2014/main" id="{B839C9F8-E0AE-4FC4-A223-3E7D666B605A}"/>
              </a:ext>
            </a:extLst>
          </p:cNvPr>
          <p:cNvSpPr/>
          <p:nvPr/>
        </p:nvSpPr>
        <p:spPr bwMode="ltGray">
          <a:xfrm>
            <a:off x="2948404" y="799220"/>
            <a:ext cx="864536"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4.3. Stand-alone systems</a:t>
            </a:r>
          </a:p>
        </p:txBody>
      </p:sp>
    </p:spTree>
    <p:extLst>
      <p:ext uri="{BB962C8B-B14F-4D97-AF65-F5344CB8AC3E}">
        <p14:creationId xmlns:p14="http://schemas.microsoft.com/office/powerpoint/2010/main" val="42759144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030250233"/>
              </p:ext>
            </p:extLst>
          </p:nvPr>
        </p:nvGraphicFramePr>
        <p:xfrm>
          <a:off x="450156" y="1620391"/>
          <a:ext cx="9847532" cy="46272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3369878">
                  <a:extLst>
                    <a:ext uri="{9D8B030D-6E8A-4147-A177-3AD203B41FA5}">
                      <a16:colId xmlns:a16="http://schemas.microsoft.com/office/drawing/2014/main" val="3673603649"/>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Is there any financial support or subsidy in place for stand-alone SHS?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900" b="0" noProof="0" dirty="0">
                        <a:latin typeface="+mn-lt"/>
                      </a:endParaRPr>
                    </a:p>
                  </a:txBody>
                  <a:tcPr marL="45720" marR="4572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72545633"/>
                  </a:ext>
                </a:extLst>
              </a:tr>
              <a:tr h="161533">
                <a:tc>
                  <a:txBody>
                    <a:bodyPr/>
                    <a:lstStyle/>
                    <a:p>
                      <a:pPr marL="171450" indent="-171450">
                        <a:buFont typeface="Arial" panose="020B0604020202020204" pitchFamily="34" charset="0"/>
                        <a:buChar char="•"/>
                      </a:pPr>
                      <a:r>
                        <a:rPr lang="en-GB" sz="1000" b="0" noProof="0" dirty="0">
                          <a:latin typeface="+mn-lt"/>
                        </a:rPr>
                        <a:t>How is any support provided? Is it provided as an up-front capital subsidy, or as an ongoing revenue subsidy?</a:t>
                      </a:r>
                    </a:p>
                    <a:p>
                      <a:pPr marL="171450" indent="-171450">
                        <a:buFont typeface="Arial" panose="020B0604020202020204" pitchFamily="34" charset="0"/>
                        <a:buChar char="•"/>
                      </a:pPr>
                      <a:r>
                        <a:rPr lang="en-GB" sz="1000" b="0" noProof="0" dirty="0">
                          <a:latin typeface="+mn-lt"/>
                        </a:rPr>
                        <a:t>Where do the funds for the support come from? Are the funds from the government’s budget, from donors, or from electricity bill-payers?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SHS companies will be able to give an overview of any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incentives, subsidies, or cross-subsidies</a:t>
                      </a:r>
                      <a:r>
                        <a:rPr lang="en-GB" sz="1000" noProof="0" dirty="0">
                          <a:latin typeface="+mn-lt"/>
                        </a:rPr>
                        <a:t> that they benefit from.</a:t>
                      </a:r>
                    </a:p>
                    <a:p>
                      <a:pPr marL="171450" indent="-171450">
                        <a:buFont typeface="Arial" panose="020B0604020202020204" pitchFamily="34" charset="0"/>
                        <a:buChar char="•"/>
                      </a:pPr>
                      <a:r>
                        <a:rPr lang="en-GB" sz="1000" noProof="0" dirty="0">
                          <a:latin typeface="+mn-lt"/>
                        </a:rPr>
                        <a:t>Donors and the relevant ministries should be able to confirm any amounts that have been disbursed to support the deployment of SHS.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b="0" noProof="0" dirty="0">
                          <a:latin typeface="+mn-lt"/>
                        </a:rPr>
                        <a:t>If there are currently no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2" action="ppaction://hlinksldjump"/>
                        </a:rPr>
                        <a:t>incentives, subsidies, or cross-subsidies</a:t>
                      </a:r>
                      <a:r>
                        <a:rPr lang="en-GB" sz="1000" b="0" noProof="0" dirty="0">
                          <a:solidFill>
                            <a:srgbClr val="FF0000"/>
                          </a:solidFill>
                          <a:latin typeface="+mn-lt"/>
                        </a:rPr>
                        <a:t> </a:t>
                      </a:r>
                      <a:r>
                        <a:rPr lang="en-GB" sz="1000" b="0" noProof="0" dirty="0">
                          <a:latin typeface="+mn-lt"/>
                        </a:rPr>
                        <a:t>and there is little of no deployment of SHS, or there are significant geographical gaps in the deployment of SHS, support could be provided to </a:t>
                      </a:r>
                      <a:r>
                        <a:rPr lang="en-GB" sz="1000" b="1" noProof="0" dirty="0">
                          <a:latin typeface="+mn-lt"/>
                        </a:rPr>
                        <a:t>analyse the different options for a cross-subsidy mechanism </a:t>
                      </a:r>
                      <a:r>
                        <a:rPr lang="en-GB" sz="1000" b="0" noProof="0" dirty="0">
                          <a:latin typeface="+mn-lt"/>
                        </a:rPr>
                        <a:t>to address these gaps where sector </a:t>
                      </a:r>
                      <a:r>
                        <a:rPr lang="en-GB" sz="1000" b="0" noProof="0" dirty="0">
                          <a:solidFill>
                            <a:srgbClr val="FF0000"/>
                          </a:solidFill>
                          <a:latin typeface="+mn-lt"/>
                          <a:hlinkClick r:id="rId3" action="ppaction://hlinksldjump"/>
                        </a:rPr>
                        <a:t>planning and forecasting</a:t>
                      </a:r>
                      <a:r>
                        <a:rPr lang="en-GB" sz="1000" b="0" noProof="0" dirty="0">
                          <a:solidFill>
                            <a:srgbClr val="FF0000"/>
                          </a:solidFill>
                          <a:latin typeface="+mn-lt"/>
                        </a:rPr>
                        <a:t> </a:t>
                      </a:r>
                      <a:r>
                        <a:rPr lang="en-GB" sz="1000" b="0" noProof="0" dirty="0">
                          <a:latin typeface="+mn-lt"/>
                        </a:rPr>
                        <a:t>suggests that stand-alone SHS are the most cost-effective way to deliver on </a:t>
                      </a:r>
                      <a:r>
                        <a:rPr kumimoji="0" lang="en-GB" sz="1000" b="0" i="0" u="none" strike="noStrike" kern="1200" cap="none" spc="0" normalizeH="0" baseline="0" noProof="0" dirty="0">
                          <a:ln>
                            <a:noFill/>
                          </a:ln>
                          <a:solidFill>
                            <a:srgbClr val="FF0000"/>
                          </a:solidFill>
                          <a:effectLst/>
                          <a:uLnTx/>
                          <a:uFillTx/>
                          <a:latin typeface="+mn-lt"/>
                          <a:ea typeface="+mj-ea"/>
                          <a:cs typeface="+mj-cs"/>
                          <a:hlinkClick r:id="rId4" action="ppaction://hlinksldjump"/>
                        </a:rPr>
                        <a:t>energy access policy</a:t>
                      </a:r>
                      <a:r>
                        <a:rPr lang="en-GB" sz="1000" b="0" noProof="0" dirty="0">
                          <a:latin typeface="+mn-lt"/>
                        </a:rPr>
                        <a:t> objectives. Ideally, any subsidies should minimise distortion of the existing market.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948228220"/>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Where has the financing for SHS companies come from?</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kern="1200" noProof="0" dirty="0">
                        <a:solidFill>
                          <a:schemeClr val="dk1"/>
                        </a:solidFill>
                        <a:latin typeface="+mn-lt"/>
                        <a:ea typeface="+mj-ea"/>
                        <a:cs typeface="+mj-cs"/>
                      </a:endParaRPr>
                    </a:p>
                  </a:txBody>
                  <a:tcPr marL="45720" marR="4572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900" b="0" kern="1200" noProof="0" dirty="0">
                        <a:solidFill>
                          <a:schemeClr val="dk1"/>
                        </a:solidFill>
                        <a:latin typeface="+mn-lt"/>
                        <a:ea typeface="+mj-ea"/>
                        <a:cs typeface="+mj-cs"/>
                      </a:endParaRPr>
                    </a:p>
                  </a:txBody>
                  <a:tcPr marL="45720" marR="4572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552759175"/>
                  </a:ext>
                </a:extLst>
              </a:tr>
              <a:tr h="161533">
                <a:tc>
                  <a:txBody>
                    <a:bodyPr/>
                    <a:lstStyle/>
                    <a:p>
                      <a:pPr marL="171450" indent="-171450">
                        <a:buFont typeface="Arial" panose="020B0604020202020204" pitchFamily="34" charset="0"/>
                        <a:buChar char="•"/>
                      </a:pPr>
                      <a:r>
                        <a:rPr lang="en-GB" sz="1000" b="0" noProof="0" dirty="0">
                          <a:latin typeface="+mn-lt"/>
                        </a:rPr>
                        <a:t>What types of finance provide the working capital required by SHS companies?</a:t>
                      </a:r>
                    </a:p>
                    <a:p>
                      <a:pPr marL="171450" indent="-171450">
                        <a:buFont typeface="Arial" panose="020B0604020202020204" pitchFamily="34" charset="0"/>
                        <a:buChar char="•"/>
                      </a:pPr>
                      <a:r>
                        <a:rPr lang="en-GB" sz="1000" b="0" noProof="0" dirty="0">
                          <a:latin typeface="+mn-lt"/>
                        </a:rPr>
                        <a:t>Are the types of finance deployed commercially scalable, or is there high dependence on philanthropic funds, impact investors, and donor funds?</a:t>
                      </a:r>
                    </a:p>
                    <a:p>
                      <a:pPr marL="171450" indent="-171450">
                        <a:buFont typeface="Arial" panose="020B0604020202020204" pitchFamily="34" charset="0"/>
                        <a:buChar char="•"/>
                      </a:pPr>
                      <a:r>
                        <a:rPr lang="en-GB" sz="1000" b="0" noProof="0" dirty="0">
                          <a:latin typeface="+mn-lt"/>
                        </a:rPr>
                        <a:t>Are there any major barriers cited by financiers to being able to provide funds to the sector?</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SHS companies should be able to provide an overview of their financing sources.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Speaking to potential lenders and equity investors should help to identify any existing barriers to more private sector capital from entering the sector.</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Donors and DFIs should also both be able to give an overview of the types of finance entering the sector, and their view on any challenges that need to be addressed to attract more commercial capital.</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b="0" kern="1200" noProof="0" dirty="0">
                          <a:solidFill>
                            <a:schemeClr val="dk1"/>
                          </a:solidFill>
                          <a:latin typeface="+mn-lt"/>
                          <a:ea typeface="+mj-ea"/>
                          <a:cs typeface="+mj-cs"/>
                        </a:rPr>
                        <a:t>If any specific barriers to bringing in more commercial capital have been identified, </a:t>
                      </a:r>
                      <a:r>
                        <a:rPr lang="en-GB" sz="1000" b="1" kern="1200" noProof="0" dirty="0">
                          <a:solidFill>
                            <a:schemeClr val="dk1"/>
                          </a:solidFill>
                          <a:latin typeface="+mn-lt"/>
                          <a:ea typeface="+mj-ea"/>
                          <a:cs typeface="+mj-cs"/>
                        </a:rPr>
                        <a:t>support could be provided in identifying and designing solutions</a:t>
                      </a:r>
                      <a:r>
                        <a:rPr lang="en-GB" sz="1000" b="0" kern="1200" noProof="0" dirty="0">
                          <a:solidFill>
                            <a:schemeClr val="dk1"/>
                          </a:solidFill>
                          <a:latin typeface="+mn-lt"/>
                          <a:ea typeface="+mj-ea"/>
                          <a:cs typeface="+mj-cs"/>
                        </a:rPr>
                        <a:t> to address those barriers.</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If the sources of finance currently being used in the sector are likely to be difficult to scale, support could be provided to </a:t>
                      </a:r>
                      <a:r>
                        <a:rPr lang="en-GB" sz="1000" b="1" kern="1200" noProof="0" dirty="0">
                          <a:solidFill>
                            <a:schemeClr val="dk1"/>
                          </a:solidFill>
                          <a:latin typeface="+mn-lt"/>
                          <a:ea typeface="+mj-ea"/>
                          <a:cs typeface="+mj-cs"/>
                        </a:rPr>
                        <a:t>design any </a:t>
                      </a:r>
                      <a:r>
                        <a:rPr kumimoji="0" lang="en-GB" sz="1000" b="1" i="0" u="none" strike="noStrike" kern="1200" cap="none" spc="0" normalizeH="0" baseline="0" noProof="0" dirty="0">
                          <a:ln>
                            <a:noFill/>
                          </a:ln>
                          <a:solidFill>
                            <a:srgbClr val="FF0000"/>
                          </a:solidFill>
                          <a:effectLst/>
                          <a:uLnTx/>
                          <a:uFillTx/>
                          <a:latin typeface="+mn-lt"/>
                          <a:ea typeface="+mj-ea"/>
                          <a:cs typeface="+mj-cs"/>
                          <a:hlinkClick r:id="rId5" action="ppaction://hlinksldjump"/>
                        </a:rPr>
                        <a:t>regulation</a:t>
                      </a:r>
                      <a:r>
                        <a:rPr lang="en-GB" sz="1000" b="1" kern="1200" noProof="0" dirty="0">
                          <a:solidFill>
                            <a:srgbClr val="FF0000"/>
                          </a:solidFill>
                          <a:latin typeface="+mn-lt"/>
                          <a:ea typeface="+mj-ea"/>
                          <a:cs typeface="+mj-cs"/>
                        </a:rPr>
                        <a:t> </a:t>
                      </a:r>
                      <a:r>
                        <a:rPr lang="en-GB" sz="1000" b="1" kern="1200" noProof="0" dirty="0">
                          <a:solidFill>
                            <a:schemeClr val="dk1"/>
                          </a:solidFill>
                          <a:latin typeface="+mn-lt"/>
                          <a:ea typeface="+mj-ea"/>
                          <a:cs typeface="+mj-cs"/>
                        </a:rPr>
                        <a:t>and/or commercial structures that could help with scaling the finance available</a:t>
                      </a:r>
                      <a:r>
                        <a:rPr lang="en-GB" sz="1000" b="0" kern="1200" noProof="0" dirty="0">
                          <a:solidFill>
                            <a:schemeClr val="dk1"/>
                          </a:solidFill>
                          <a:latin typeface="+mn-lt"/>
                          <a:ea typeface="+mj-ea"/>
                          <a:cs typeface="+mj-cs"/>
                        </a:rPr>
                        <a:t>.</a:t>
                      </a:r>
                    </a:p>
                    <a:p>
                      <a:pPr marL="171450" indent="-171450">
                        <a:buFont typeface="Arial" panose="020B0604020202020204" pitchFamily="34" charset="0"/>
                        <a:buChar char="•"/>
                      </a:pPr>
                      <a:r>
                        <a:rPr lang="en-GB" sz="1000" b="0" kern="1200" noProof="0" dirty="0">
                          <a:solidFill>
                            <a:schemeClr val="dk1"/>
                          </a:solidFill>
                          <a:latin typeface="+mn-lt"/>
                          <a:ea typeface="+mj-ea"/>
                          <a:cs typeface="+mj-cs"/>
                        </a:rPr>
                        <a:t>Consider whether there are any areas where </a:t>
                      </a:r>
                      <a:r>
                        <a:rPr lang="en-GB" sz="1000" b="1" kern="1200" noProof="0" dirty="0">
                          <a:solidFill>
                            <a:schemeClr val="dk1"/>
                          </a:solidFill>
                          <a:latin typeface="+mn-lt"/>
                          <a:ea typeface="+mj-ea"/>
                          <a:cs typeface="+mj-cs"/>
                        </a:rPr>
                        <a:t>IFIs could provide support</a:t>
                      </a:r>
                      <a:r>
                        <a:rPr lang="en-GB" sz="1000" b="0" kern="1200" noProof="0" dirty="0">
                          <a:solidFill>
                            <a:schemeClr val="dk1"/>
                          </a:solidFill>
                          <a:latin typeface="+mn-lt"/>
                          <a:ea typeface="+mj-ea"/>
                          <a:cs typeface="+mj-cs"/>
                        </a:rPr>
                        <a:t>, either through directly funding companies, or through advising on the commercial arrangements that might be required to be compatible with other supportive financial instruments, such as guarantees.</a:t>
                      </a:r>
                    </a:p>
                  </a:txBody>
                  <a:tcPr marL="45720" marR="45720" marT="36000" marB="36000">
                    <a:lnT w="9525"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21784667"/>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464692"/>
          </a:xfrm>
        </p:spPr>
        <p:txBody>
          <a:bodyPr/>
          <a:lstStyle/>
          <a:p>
            <a:r>
              <a:rPr lang="en-GB" dirty="0"/>
              <a:t>4.3. Decentralised stand-alone systems (3 of 3)</a:t>
            </a:r>
          </a:p>
        </p:txBody>
      </p:sp>
      <p:pic>
        <p:nvPicPr>
          <p:cNvPr id="33" name="Picture 32">
            <a:extLst>
              <a:ext uri="{FF2B5EF4-FFF2-40B4-BE49-F238E27FC236}">
                <a16:creationId xmlns:a16="http://schemas.microsoft.com/office/drawing/2014/main" id="{EF715602-73BA-A449-914D-E87535D7AD47}"/>
              </a:ext>
            </a:extLst>
          </p:cNvPr>
          <p:cNvPicPr>
            <a:picLocks noChangeAspect="1"/>
          </p:cNvPicPr>
          <p:nvPr/>
        </p:nvPicPr>
        <p:blipFill>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4" name="Picture 33">
            <a:extLst>
              <a:ext uri="{FF2B5EF4-FFF2-40B4-BE49-F238E27FC236}">
                <a16:creationId xmlns:a16="http://schemas.microsoft.com/office/drawing/2014/main" id="{2E3C03BE-6E8D-BE4D-AD04-08C2AD0603A5}"/>
              </a:ext>
            </a:extLst>
          </p:cNvPr>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88DBD810-90CD-AF4A-955B-D5CFD2864686}"/>
              </a:ext>
            </a:extLst>
          </p:cNvPr>
          <p:cNvPicPr>
            <a:picLocks noChangeAspect="1"/>
          </p:cNvPicPr>
          <p:nvPr/>
        </p:nvPicPr>
        <p:blipFill>
          <a:blip r:embed="rId10" cstate="screen">
            <a:lum bright="70000" contrast="-70000"/>
            <a:extLst>
              <a:ext uri="{BEBA8EAE-BF5A-486C-A8C5-ECC9F3942E4B}">
                <a14:imgProps xmlns:a14="http://schemas.microsoft.com/office/drawing/2010/main">
                  <a14:imgLayer r:embed="rId11">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2E0D54B0-377A-B24F-A990-42E6122C98C6}"/>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61" name="Picture 60">
            <a:extLst>
              <a:ext uri="{FF2B5EF4-FFF2-40B4-BE49-F238E27FC236}">
                <a16:creationId xmlns:a16="http://schemas.microsoft.com/office/drawing/2014/main" id="{3614CC2C-82FE-D94C-8710-0CAA5925C8A6}"/>
              </a:ext>
            </a:extLst>
          </p:cNvPr>
          <p:cNvPicPr>
            <a:picLocks noChangeAspect="1"/>
          </p:cNvPicPr>
          <p:nvPr/>
        </p:nvPicPr>
        <p:blipFill>
          <a:blip r:embed="rId14" cstate="screen">
            <a:duotone>
              <a:schemeClr val="accent1">
                <a:shade val="45000"/>
                <a:satMod val="135000"/>
              </a:schemeClr>
              <a:prstClr val="white"/>
            </a:duotone>
            <a:extLst>
              <a:ext uri="{BEBA8EAE-BF5A-486C-A8C5-ECC9F3942E4B}">
                <a14:imgProps xmlns:a14="http://schemas.microsoft.com/office/drawing/2010/main">
                  <a14:imgLayer r:embed="rId15">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62" name="Picture 61">
            <a:extLst>
              <a:ext uri="{FF2B5EF4-FFF2-40B4-BE49-F238E27FC236}">
                <a16:creationId xmlns:a16="http://schemas.microsoft.com/office/drawing/2014/main" id="{4B034A9F-C288-754D-95E5-481E5C5E485D}"/>
              </a:ext>
            </a:extLst>
          </p:cNvPr>
          <p:cNvPicPr>
            <a:picLocks noChangeAspect="1"/>
          </p:cNvPicPr>
          <p:nvPr/>
        </p:nvPicPr>
        <p:blipFill>
          <a:blip r:embed="rId16" cstate="screen">
            <a:lum bright="70000" contrast="-70000"/>
            <a:extLst>
              <a:ext uri="{BEBA8EAE-BF5A-486C-A8C5-ECC9F3942E4B}">
                <a14:imgProps xmlns:a14="http://schemas.microsoft.com/office/drawing/2010/main">
                  <a14:imgLayer r:embed="rId17">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50" name="Chevron 71">
            <a:hlinkClick r:id="rId18" action="ppaction://hlinksldjump" highlightClick="1"/>
            <a:extLst>
              <a:ext uri="{FF2B5EF4-FFF2-40B4-BE49-F238E27FC236}">
                <a16:creationId xmlns:a16="http://schemas.microsoft.com/office/drawing/2014/main" id="{B839C9F8-E0AE-4FC4-A223-3E7D666B605A}"/>
              </a:ext>
            </a:extLst>
          </p:cNvPr>
          <p:cNvSpPr/>
          <p:nvPr/>
        </p:nvSpPr>
        <p:spPr bwMode="ltGray">
          <a:xfrm>
            <a:off x="2948404" y="799220"/>
            <a:ext cx="864536"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dirty="0">
                <a:solidFill>
                  <a:schemeClr val="bg1"/>
                </a:solidFill>
              </a:rPr>
              <a:t>4.3. Stand-alone systems</a:t>
            </a:r>
          </a:p>
        </p:txBody>
      </p:sp>
    </p:spTree>
    <p:extLst>
      <p:ext uri="{BB962C8B-B14F-4D97-AF65-F5344CB8AC3E}">
        <p14:creationId xmlns:p14="http://schemas.microsoft.com/office/powerpoint/2010/main" val="35729764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B30CD-D363-433A-B976-D6CA959C5DE6}"/>
              </a:ext>
            </a:extLst>
          </p:cNvPr>
          <p:cNvSpPr>
            <a:spLocks noGrp="1"/>
          </p:cNvSpPr>
          <p:nvPr>
            <p:ph type="title"/>
          </p:nvPr>
        </p:nvSpPr>
        <p:spPr/>
        <p:txBody>
          <a:bodyPr/>
          <a:lstStyle/>
          <a:p>
            <a:r>
              <a:rPr lang="en-GB" dirty="0"/>
              <a:t>4.4. Liquid and solid fuel distribution (1 of 2)</a:t>
            </a:r>
          </a:p>
        </p:txBody>
      </p:sp>
      <p:graphicFrame>
        <p:nvGraphicFramePr>
          <p:cNvPr id="5" name="Content Placeholder 3">
            <a:extLst>
              <a:ext uri="{FF2B5EF4-FFF2-40B4-BE49-F238E27FC236}">
                <a16:creationId xmlns:a16="http://schemas.microsoft.com/office/drawing/2014/main" id="{D919E590-D286-4534-B4B3-F1AB386739D8}"/>
              </a:ext>
            </a:extLst>
          </p:cNvPr>
          <p:cNvGraphicFramePr>
            <a:graphicFrameLocks noGrp="1"/>
          </p:cNvGraphicFramePr>
          <p:nvPr>
            <p:ph sz="quarter" idx="10"/>
            <p:extLst>
              <p:ext uri="{D42A27DB-BD31-4B8C-83A1-F6EECF244321}">
                <p14:modId xmlns:p14="http://schemas.microsoft.com/office/powerpoint/2010/main" val="488249608"/>
              </p:ext>
            </p:extLst>
          </p:nvPr>
        </p:nvGraphicFramePr>
        <p:xfrm>
          <a:off x="450156" y="1620000"/>
          <a:ext cx="9847532" cy="52284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93534674"/>
                    </a:ext>
                  </a:extLst>
                </a:gridCol>
                <a:gridCol w="3369878">
                  <a:extLst>
                    <a:ext uri="{9D8B030D-6E8A-4147-A177-3AD203B41FA5}">
                      <a16:colId xmlns:a16="http://schemas.microsoft.com/office/drawing/2014/main" val="1787737766"/>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Which liquid and solid fuels are used that need to be distributed around the country?</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83192176"/>
                  </a:ext>
                </a:extLst>
              </a:tr>
              <a:tr h="161533">
                <a:tc>
                  <a:txBody>
                    <a:bodyPr/>
                    <a:lstStyle/>
                    <a:p>
                      <a:pPr marL="171450" indent="-171450">
                        <a:buFont typeface="Arial" panose="020B0604020202020204" pitchFamily="34" charset="0"/>
                        <a:buChar char="•"/>
                      </a:pPr>
                      <a:r>
                        <a:rPr lang="en-GB" sz="1000" b="0" noProof="0" dirty="0">
                          <a:latin typeface="+mn-lt"/>
                        </a:rPr>
                        <a:t>What oil products are in use and how does this vary around the country?</a:t>
                      </a:r>
                    </a:p>
                    <a:p>
                      <a:pPr marL="171450" indent="-171450">
                        <a:buFont typeface="Arial" panose="020B0604020202020204" pitchFamily="34" charset="0"/>
                        <a:buChar char="•"/>
                      </a:pPr>
                      <a:r>
                        <a:rPr lang="en-GB" sz="1000" b="0" noProof="0" dirty="0">
                          <a:latin typeface="+mn-lt"/>
                        </a:rPr>
                        <a:t>Is coal used domestically? If so, is this demand primarily from industry and the power sector, or is coal used in a residential context? To what extent is coal demand co-located with production (e.g. mine-mouth power plants, factories).</a:t>
                      </a:r>
                    </a:p>
                    <a:p>
                      <a:pPr marL="171450" indent="-171450">
                        <a:buFont typeface="Arial" panose="020B0604020202020204" pitchFamily="34" charset="0"/>
                        <a:buChar char="•"/>
                      </a:pPr>
                      <a:r>
                        <a:rPr lang="en-GB" sz="1000" b="0" noProof="0" dirty="0">
                          <a:latin typeface="+mn-lt"/>
                        </a:rPr>
                        <a:t>Are other liquid fuels such as CNG and LPG in widespread use?</a:t>
                      </a:r>
                    </a:p>
                    <a:p>
                      <a:pPr marL="171450" indent="-171450">
                        <a:buFont typeface="Arial" panose="020B0604020202020204" pitchFamily="34" charset="0"/>
                        <a:buChar char="•"/>
                      </a:pPr>
                      <a:r>
                        <a:rPr lang="en-GB" sz="1000" b="0" noProof="0" dirty="0">
                          <a:latin typeface="+mn-lt"/>
                        </a:rPr>
                        <a:t>Is charcoal in widespread use, e.g. in </a:t>
                      </a:r>
                      <a:r>
                        <a:rPr lang="en-GB" sz="1000" b="0" noProof="0" dirty="0">
                          <a:latin typeface="+mn-lt"/>
                          <a:hlinkClick r:id="rId2" action="ppaction://hlinksldjump"/>
                        </a:rPr>
                        <a:t>decentralised heating and cooking</a:t>
                      </a:r>
                      <a:r>
                        <a:rPr lang="en-GB" sz="1000" b="0" noProof="0" dirty="0">
                          <a:latin typeface="+mn-lt"/>
                        </a:rPr>
                        <a:t> solutions?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Marketers, distributors, and retailers of fuels are likely to be best placed to provide granular data on fuel demand.</a:t>
                      </a:r>
                    </a:p>
                    <a:p>
                      <a:pPr marL="171450" indent="-171450">
                        <a:buFont typeface="Arial" panose="020B0604020202020204" pitchFamily="34" charset="0"/>
                        <a:buChar char="•"/>
                      </a:pPr>
                      <a:r>
                        <a:rPr lang="en-GB" sz="1000" noProof="0" dirty="0">
                          <a:latin typeface="+mn-lt"/>
                        </a:rPr>
                        <a:t>IEA energy balance data, where this data is complete, may also provide some insights on the fuels in use.</a:t>
                      </a:r>
                    </a:p>
                    <a:p>
                      <a:pPr marL="171450" indent="-171450">
                        <a:buFont typeface="Arial" panose="020B0604020202020204" pitchFamily="34" charset="0"/>
                        <a:buChar char="•"/>
                      </a:pPr>
                      <a:r>
                        <a:rPr lang="en-GB" sz="1000" noProof="0" dirty="0">
                          <a:latin typeface="+mn-lt"/>
                        </a:rPr>
                        <a:t>The energy regulator may also be able to provide some information on which fuels are most in use, especially where supply chains are regulated and licenced.</a:t>
                      </a:r>
                    </a:p>
                    <a:p>
                      <a:pPr marL="171450" indent="-171450">
                        <a:buFont typeface="Arial" panose="020B0604020202020204" pitchFamily="34" charset="0"/>
                        <a:buChar char="•"/>
                      </a:pPr>
                      <a:r>
                        <a:rPr lang="en-GB" sz="1000" noProof="0" dirty="0">
                          <a:latin typeface="+mn-lt"/>
                        </a:rPr>
                        <a:t>Surveys of a cross-section of energy consumers could also help to build up a granular view of energy demand and the supply chains used to meet that demand.</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there are material data gaps, technical assistance could be provided to perform </a:t>
                      </a:r>
                      <a:r>
                        <a:rPr lang="en-GB" sz="1000" b="1" noProof="0" dirty="0">
                          <a:latin typeface="+mn-lt"/>
                        </a:rPr>
                        <a:t>surveys to gather a more complete data set on end-user energy requirements</a:t>
                      </a:r>
                      <a:r>
                        <a:rPr lang="en-GB" sz="1000" noProof="0" dirty="0">
                          <a:latin typeface="+mn-lt"/>
                        </a:rPr>
                        <a:t>. This could be used to identify gaps in provision that can be reflected in </a:t>
                      </a:r>
                      <a:r>
                        <a:rPr lang="en-GB" sz="1000" noProof="0" dirty="0">
                          <a:latin typeface="+mn-lt"/>
                          <a:hlinkClick r:id="rId3" action="ppaction://hlinksldjump"/>
                        </a:rPr>
                        <a:t>energy access policy</a:t>
                      </a:r>
                      <a:r>
                        <a:rPr lang="en-GB" sz="1000" noProof="0" dirty="0">
                          <a:latin typeface="+mn-lt"/>
                        </a:rPr>
                        <a:t>.</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657606947"/>
                  </a:ext>
                </a:extLst>
              </a:tr>
              <a:tr h="161533">
                <a:tc gridSpan="3">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latin typeface="Arial"/>
                          <a:ea typeface="+mj-ea"/>
                          <a:cs typeface="+mj-cs"/>
                        </a:rPr>
                        <a:t>How are liquid and solid fuels distributed around the country?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1623836"/>
                  </a:ext>
                </a:extLst>
              </a:tr>
              <a:tr h="0">
                <a:tc>
                  <a:txBody>
                    <a:bodyPr/>
                    <a:lstStyle/>
                    <a:p>
                      <a:pPr marL="171450" indent="-171450">
                        <a:buFont typeface="Arial" panose="020B0604020202020204" pitchFamily="34" charset="0"/>
                        <a:buChar char="•"/>
                      </a:pPr>
                      <a:r>
                        <a:rPr lang="en-GB" sz="1000" b="0" noProof="0" dirty="0">
                          <a:latin typeface="+mn-lt"/>
                        </a:rPr>
                        <a:t>Are any of these fuels distributed through the use of </a:t>
                      </a:r>
                      <a:r>
                        <a:rPr lang="en-GB" sz="1000" b="0" noProof="0" dirty="0">
                          <a:latin typeface="+mn-lt"/>
                          <a:hlinkClick r:id="rId4" action="ppaction://hlinksldjump"/>
                        </a:rPr>
                        <a:t>network infrastructure</a:t>
                      </a:r>
                      <a:r>
                        <a:rPr lang="en-GB" sz="1000" b="0" noProof="0" dirty="0">
                          <a:latin typeface="+mn-lt"/>
                        </a:rPr>
                        <a:t>, such as pipelines?</a:t>
                      </a:r>
                    </a:p>
                    <a:p>
                      <a:pPr marL="171450" indent="-171450">
                        <a:buFont typeface="Arial" panose="020B0604020202020204" pitchFamily="34" charset="0"/>
                        <a:buChar char="•"/>
                      </a:pPr>
                      <a:r>
                        <a:rPr lang="en-GB" sz="1000" b="0" noProof="0" dirty="0">
                          <a:latin typeface="+mn-lt"/>
                        </a:rPr>
                        <a:t>Are fuels distributed using road and/or rail transport?</a:t>
                      </a:r>
                    </a:p>
                    <a:p>
                      <a:pPr marL="171450" indent="-171450">
                        <a:buFont typeface="Arial" panose="020B0604020202020204" pitchFamily="34" charset="0"/>
                        <a:buChar char="•"/>
                      </a:pPr>
                      <a:r>
                        <a:rPr lang="en-GB" sz="1000" b="0" noProof="0" dirty="0">
                          <a:latin typeface="+mn-lt"/>
                        </a:rPr>
                        <a:t>Are specialist vehicles required to distribute fuels (e.g. for CNG) or are fuels distributed using informal methods (e.g. for charcoal)?</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As above, distributors and sometimes regulators are likely to be best placed to provide insights on the value chain used to distributed the fuels consumed around the country.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As well as being carbon intensive fuels themselves, many of these fuels may be transported by road or rail resulting in further greenhouse gas emissions. Energy sector </a:t>
                      </a:r>
                      <a:r>
                        <a:rPr lang="en-GB" sz="1000" noProof="0" dirty="0">
                          <a:latin typeface="+mn-lt"/>
                          <a:hlinkClick r:id="rId5" action="ppaction://hlinksldjump"/>
                        </a:rPr>
                        <a:t>planning and forecasting</a:t>
                      </a:r>
                      <a:r>
                        <a:rPr lang="en-GB" sz="1000" noProof="0" dirty="0">
                          <a:latin typeface="+mn-lt"/>
                        </a:rPr>
                        <a:t> and </a:t>
                      </a:r>
                      <a:r>
                        <a:rPr lang="en-GB" sz="1000" noProof="0" dirty="0">
                          <a:latin typeface="+mn-lt"/>
                          <a:hlinkClick r:id="rId6" action="ppaction://hlinksldjump"/>
                        </a:rPr>
                        <a:t>emissions reduction policies</a:t>
                      </a:r>
                      <a:r>
                        <a:rPr lang="en-GB" sz="1000" noProof="0" dirty="0">
                          <a:latin typeface="+mn-lt"/>
                        </a:rPr>
                        <a:t> should consider these emissions when identifying priorities in the sector.</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774307380"/>
                  </a:ext>
                </a:extLst>
              </a:tr>
              <a:tr h="0">
                <a:tc gridSpan="3">
                  <a:txBody>
                    <a:bodyPr/>
                    <a:lstStyle/>
                    <a:p>
                      <a:pPr marL="0" indent="0">
                        <a:buFont typeface="Arial" panose="020B0604020202020204" pitchFamily="34" charset="0"/>
                        <a:buNone/>
                      </a:pPr>
                      <a:r>
                        <a:rPr lang="en-GB" sz="1000" b="1" noProof="0" dirty="0">
                          <a:latin typeface="+mn-lt"/>
                        </a:rPr>
                        <a:t>Who is responsible for distributing these fuels?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577973350"/>
                  </a:ext>
                </a:extLst>
              </a:tr>
              <a:tr h="0">
                <a:tc>
                  <a:txBody>
                    <a:bodyPr/>
                    <a:lstStyle/>
                    <a:p>
                      <a:pPr marL="171450" indent="-171450">
                        <a:buFont typeface="Arial" panose="020B0604020202020204" pitchFamily="34" charset="0"/>
                        <a:buChar char="•"/>
                      </a:pPr>
                      <a:r>
                        <a:rPr lang="en-GB" sz="1000" b="0" noProof="0" dirty="0">
                          <a:latin typeface="+mn-lt"/>
                        </a:rPr>
                        <a:t>Is distribution infrastructure owned by the public or private sector?</a:t>
                      </a:r>
                    </a:p>
                    <a:p>
                      <a:pPr marL="171450" indent="-171450">
                        <a:buFont typeface="Arial" panose="020B0604020202020204" pitchFamily="34" charset="0"/>
                        <a:buChar char="•"/>
                      </a:pPr>
                      <a:r>
                        <a:rPr lang="en-GB" sz="1000" b="0" noProof="0" dirty="0">
                          <a:latin typeface="+mn-lt"/>
                        </a:rPr>
                        <a:t>Do the entities responsible for distributing fuels operate a monopoly or is there competition between multiple distributors?</a:t>
                      </a:r>
                    </a:p>
                    <a:p>
                      <a:pPr marL="171450" indent="-171450">
                        <a:buFont typeface="Arial" panose="020B0604020202020204" pitchFamily="34" charset="0"/>
                        <a:buChar char="•"/>
                      </a:pPr>
                      <a:r>
                        <a:rPr lang="en-GB" sz="1000" b="0" noProof="0" dirty="0">
                          <a:latin typeface="+mn-lt"/>
                        </a:rPr>
                        <a:t>Are the companies distributing fuels local / domestic companies, or international companies linked in with regional and/or global supply chains?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Fuel retailers should be able to provide an overview of the distribution market and any choice that they have between distributors.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Where the distribution value chain is regulated the energy regulator should also be able to provide information on the main distributors.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N/A</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979000464"/>
                  </a:ext>
                </a:extLst>
              </a:tr>
            </a:tbl>
          </a:graphicData>
        </a:graphic>
      </p:graphicFrame>
      <p:pic>
        <p:nvPicPr>
          <p:cNvPr id="6" name="Picture 5">
            <a:extLst>
              <a:ext uri="{FF2B5EF4-FFF2-40B4-BE49-F238E27FC236}">
                <a16:creationId xmlns:a16="http://schemas.microsoft.com/office/drawing/2014/main" id="{30E95F07-A7FD-4E85-BC84-2115E7B6CFD1}"/>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7" name="Picture 6">
            <a:extLst>
              <a:ext uri="{FF2B5EF4-FFF2-40B4-BE49-F238E27FC236}">
                <a16:creationId xmlns:a16="http://schemas.microsoft.com/office/drawing/2014/main" id="{A69DA058-4618-440C-8D5D-460D3BCEED86}"/>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 name="Picture 7">
            <a:extLst>
              <a:ext uri="{FF2B5EF4-FFF2-40B4-BE49-F238E27FC236}">
                <a16:creationId xmlns:a16="http://schemas.microsoft.com/office/drawing/2014/main" id="{755B2C64-44EE-420A-824A-47F60666E304}"/>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9" name="Picture 8">
            <a:extLst>
              <a:ext uri="{FF2B5EF4-FFF2-40B4-BE49-F238E27FC236}">
                <a16:creationId xmlns:a16="http://schemas.microsoft.com/office/drawing/2014/main" id="{60CCA47D-19A4-484F-8F41-7D4F755624D9}"/>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10" name="Picture 9">
            <a:extLst>
              <a:ext uri="{FF2B5EF4-FFF2-40B4-BE49-F238E27FC236}">
                <a16:creationId xmlns:a16="http://schemas.microsoft.com/office/drawing/2014/main" id="{C4FA125B-30CF-4EAB-BA7F-D2B9CF8DC700}"/>
              </a:ext>
            </a:extLst>
          </p:cNvPr>
          <p:cNvPicPr>
            <a:picLocks noChangeAspect="1"/>
          </p:cNvPicPr>
          <p:nvPr/>
        </p:nvPicPr>
        <p:blipFill>
          <a:blip r:embed="rId15" cstate="screen">
            <a:duotone>
              <a:schemeClr val="accent1">
                <a:shade val="45000"/>
                <a:satMod val="135000"/>
              </a:schemeClr>
              <a:prstClr val="white"/>
            </a:duotone>
            <a:extLst>
              <a:ext uri="{BEBA8EAE-BF5A-486C-A8C5-ECC9F3942E4B}">
                <a14:imgProps xmlns:a14="http://schemas.microsoft.com/office/drawing/2010/main">
                  <a14:imgLayer r:embed="rId16">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11" name="Picture 10">
            <a:extLst>
              <a:ext uri="{FF2B5EF4-FFF2-40B4-BE49-F238E27FC236}">
                <a16:creationId xmlns:a16="http://schemas.microsoft.com/office/drawing/2014/main" id="{4BBB47CB-D24D-41FC-A1CF-8800C1702CF0}"/>
              </a:ext>
            </a:extLst>
          </p:cNvPr>
          <p:cNvPicPr>
            <a:picLocks noChangeAspect="1"/>
          </p:cNvPicPr>
          <p:nvPr/>
        </p:nvPicPr>
        <p:blipFill>
          <a:blip r:embed="rId17" cstate="screen">
            <a:lum bright="70000" contrast="-70000"/>
            <a:extLst>
              <a:ext uri="{BEBA8EAE-BF5A-486C-A8C5-ECC9F3942E4B}">
                <a14:imgProps xmlns:a14="http://schemas.microsoft.com/office/drawing/2010/main">
                  <a14:imgLayer r:embed="rId18">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3">
            <a:hlinkClick r:id="rId19" action="ppaction://hlinksldjump" highlightClick="1"/>
            <a:extLst>
              <a:ext uri="{FF2B5EF4-FFF2-40B4-BE49-F238E27FC236}">
                <a16:creationId xmlns:a16="http://schemas.microsoft.com/office/drawing/2014/main" id="{669CEC37-F1D2-4FCD-A8F0-65A1D04CC492}"/>
              </a:ext>
            </a:extLst>
          </p:cNvPr>
          <p:cNvSpPr/>
          <p:nvPr/>
        </p:nvSpPr>
        <p:spPr bwMode="ltGray">
          <a:xfrm>
            <a:off x="3734333" y="799219"/>
            <a:ext cx="900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dirty="0">
                <a:solidFill>
                  <a:schemeClr val="bg1"/>
                </a:solidFill>
              </a:rPr>
              <a:t>4.4. Liquid and solid fuel distribution</a:t>
            </a:r>
          </a:p>
        </p:txBody>
      </p:sp>
    </p:spTree>
    <p:extLst>
      <p:ext uri="{BB962C8B-B14F-4D97-AF65-F5344CB8AC3E}">
        <p14:creationId xmlns:p14="http://schemas.microsoft.com/office/powerpoint/2010/main" val="13086458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B30CD-D363-433A-B976-D6CA959C5DE6}"/>
              </a:ext>
            </a:extLst>
          </p:cNvPr>
          <p:cNvSpPr>
            <a:spLocks noGrp="1"/>
          </p:cNvSpPr>
          <p:nvPr>
            <p:ph type="title"/>
          </p:nvPr>
        </p:nvSpPr>
        <p:spPr/>
        <p:txBody>
          <a:bodyPr/>
          <a:lstStyle/>
          <a:p>
            <a:r>
              <a:rPr lang="en-GB" dirty="0"/>
              <a:t>4.4. Liquid and solid fuel distribution (2 of 2)</a:t>
            </a:r>
          </a:p>
        </p:txBody>
      </p:sp>
      <p:graphicFrame>
        <p:nvGraphicFramePr>
          <p:cNvPr id="5" name="Content Placeholder 3">
            <a:extLst>
              <a:ext uri="{FF2B5EF4-FFF2-40B4-BE49-F238E27FC236}">
                <a16:creationId xmlns:a16="http://schemas.microsoft.com/office/drawing/2014/main" id="{D919E590-D286-4534-B4B3-F1AB386739D8}"/>
              </a:ext>
            </a:extLst>
          </p:cNvPr>
          <p:cNvGraphicFramePr>
            <a:graphicFrameLocks noGrp="1"/>
          </p:cNvGraphicFramePr>
          <p:nvPr>
            <p:ph sz="quarter" idx="10"/>
            <p:extLst>
              <p:ext uri="{D42A27DB-BD31-4B8C-83A1-F6EECF244321}">
                <p14:modId xmlns:p14="http://schemas.microsoft.com/office/powerpoint/2010/main" val="3976063378"/>
              </p:ext>
            </p:extLst>
          </p:nvPr>
        </p:nvGraphicFramePr>
        <p:xfrm>
          <a:off x="450156" y="1620000"/>
          <a:ext cx="9847532" cy="5541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293534674"/>
                    </a:ext>
                  </a:extLst>
                </a:gridCol>
                <a:gridCol w="3369878">
                  <a:extLst>
                    <a:ext uri="{9D8B030D-6E8A-4147-A177-3AD203B41FA5}">
                      <a16:colId xmlns:a16="http://schemas.microsoft.com/office/drawing/2014/main" val="1787737766"/>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59539109"/>
                  </a:ext>
                </a:extLst>
              </a:tr>
              <a:tr h="0">
                <a:tc gridSpan="3">
                  <a:txBody>
                    <a:bodyPr/>
                    <a:lstStyle/>
                    <a:p>
                      <a:pPr marL="0" indent="0">
                        <a:buFont typeface="Arial" panose="020B0604020202020204" pitchFamily="34" charset="0"/>
                        <a:buNone/>
                      </a:pPr>
                      <a:r>
                        <a:rPr lang="en-GB" sz="1000" b="1" noProof="0" dirty="0">
                          <a:latin typeface="+mn-lt"/>
                        </a:rPr>
                        <a:t>Are there any bottlenecks in the distribution value chain for important fuels that undermine security of supply?</a:t>
                      </a:r>
                    </a:p>
                  </a:txBody>
                  <a:tcPr marL="45720" marR="45720" marT="36000" marB="36000">
                    <a:lnT w="12700" cap="flat" cmpd="sng" algn="ctr">
                      <a:solidFill>
                        <a:schemeClr val="tx2"/>
                      </a:solidFill>
                      <a:prstDash val="solid"/>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3875767678"/>
                  </a:ext>
                </a:extLst>
              </a:tr>
              <a:tr h="0">
                <a:tc>
                  <a:txBody>
                    <a:bodyPr/>
                    <a:lstStyle/>
                    <a:p>
                      <a:pPr marL="171450" indent="-171450">
                        <a:buFont typeface="Arial" panose="020B0604020202020204" pitchFamily="34" charset="0"/>
                        <a:buChar char="•"/>
                      </a:pPr>
                      <a:r>
                        <a:rPr lang="en-GB" sz="1000" b="0" noProof="0" dirty="0">
                          <a:latin typeface="+mn-lt"/>
                        </a:rPr>
                        <a:t>Have end consumers experienced any supply interruptions?</a:t>
                      </a:r>
                    </a:p>
                    <a:p>
                      <a:pPr marL="171450" indent="-171450">
                        <a:buFont typeface="Arial" panose="020B0604020202020204" pitchFamily="34" charset="0"/>
                        <a:buChar char="•"/>
                      </a:pPr>
                      <a:r>
                        <a:rPr lang="en-GB" sz="1000" b="0" noProof="0" dirty="0">
                          <a:latin typeface="+mn-lt"/>
                        </a:rPr>
                        <a:t>Are there any identifiable constraints / pinch points in the distribution value chain for fuels?</a:t>
                      </a:r>
                    </a:p>
                    <a:p>
                      <a:pPr marL="171450" indent="-171450">
                        <a:buFont typeface="Arial" panose="020B0604020202020204" pitchFamily="34" charset="0"/>
                        <a:buChar char="•"/>
                      </a:pPr>
                      <a:r>
                        <a:rPr lang="en-GB" sz="1000" b="0" noProof="0" dirty="0">
                          <a:latin typeface="+mn-lt"/>
                        </a:rPr>
                        <a:t>Are the key constraint in importing fuel to the country, or in the within-country infrastructure?</a:t>
                      </a:r>
                    </a:p>
                    <a:p>
                      <a:pPr marL="171450" indent="-171450">
                        <a:buFont typeface="Arial" panose="020B0604020202020204" pitchFamily="34" charset="0"/>
                        <a:buChar char="•"/>
                      </a:pPr>
                      <a:r>
                        <a:rPr lang="en-GB" sz="1000" b="0" noProof="0" dirty="0">
                          <a:latin typeface="+mn-lt"/>
                        </a:rPr>
                        <a:t>Are there facilities for storing fuel reserves at strategic locations around the country?</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Engaging with end consumers of fuels should provide information on the reliability of fuel supply and whether security of supply issues have had an adverse impact on other business activities.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Chambers of Commerce may also be able to provide an overview of where the key bottlenecks and issues in fuel distribution are.</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companies involved in distributing fuel may also be willing to highlight key constraints or issues that they face in distributing fuels to their customers.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governments and/or regulator may also have a role in reviewing and evaluating security of supply for key fuels. In some cases policy and regulation may be in place to help guarantee security of supply, for example through an obligation to maintain in-country fuel reserves.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If there have been security of supply issues that could be tackled through targeted regulations (such as a storage obligation), technical assistance could be provided to </a:t>
                      </a:r>
                      <a:r>
                        <a:rPr lang="en-GB" sz="1000" b="1" noProof="0" dirty="0">
                          <a:latin typeface="+mn-lt"/>
                        </a:rPr>
                        <a:t>advise on the required changes to the policy</a:t>
                      </a:r>
                      <a:r>
                        <a:rPr lang="en-GB" sz="1000" noProof="0" dirty="0">
                          <a:latin typeface="+mn-lt"/>
                        </a:rPr>
                        <a:t> and </a:t>
                      </a:r>
                      <a:r>
                        <a:rPr lang="en-GB" sz="1000" noProof="0" dirty="0">
                          <a:latin typeface="+mn-lt"/>
                          <a:hlinkClick r:id="rId2" action="ppaction://hlinksldjump"/>
                        </a:rPr>
                        <a:t>regulation</a:t>
                      </a:r>
                      <a:r>
                        <a:rPr lang="en-GB" sz="1000" noProof="0" dirty="0">
                          <a:latin typeface="+mn-lt"/>
                        </a:rPr>
                        <a:t>.</a:t>
                      </a:r>
                    </a:p>
                    <a:p>
                      <a:pPr marL="171450" indent="-171450">
                        <a:buFont typeface="Arial" panose="020B0604020202020204" pitchFamily="34" charset="0"/>
                        <a:buChar char="•"/>
                      </a:pPr>
                      <a:r>
                        <a:rPr lang="en-GB" sz="1000" noProof="0" dirty="0">
                          <a:latin typeface="+mn-lt"/>
                        </a:rPr>
                        <a:t>Where there is a need for additional infrastructure to support the reliability of supply, which the private sector is unable to deliver unassisted, support could be provided to </a:t>
                      </a:r>
                      <a:r>
                        <a:rPr lang="en-GB" sz="1000" b="1" noProof="0" dirty="0">
                          <a:latin typeface="+mn-lt"/>
                        </a:rPr>
                        <a:t>evaluate the policy interventions that might be used to address any gaps</a:t>
                      </a:r>
                      <a:r>
                        <a:rPr lang="en-GB" sz="1000" noProof="0" dirty="0">
                          <a:latin typeface="+mn-lt"/>
                        </a:rPr>
                        <a:t>. For example, a competitive public </a:t>
                      </a:r>
                      <a:r>
                        <a:rPr lang="en-GB" sz="1000" noProof="0" dirty="0">
                          <a:latin typeface="+mn-lt"/>
                          <a:hlinkClick r:id="rId3" action="ppaction://hlinksldjump"/>
                        </a:rPr>
                        <a:t>procurement</a:t>
                      </a:r>
                      <a:r>
                        <a:rPr lang="en-GB" sz="1000" noProof="0" dirty="0">
                          <a:latin typeface="+mn-lt"/>
                        </a:rPr>
                        <a:t> mechanism could be used, or a regulated revenue structure could be developed for the required infrastructure.</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131959373"/>
                  </a:ext>
                </a:extLst>
              </a:tr>
              <a:tr h="0">
                <a:tc gridSpan="3">
                  <a:txBody>
                    <a:bodyPr/>
                    <a:lstStyle/>
                    <a:p>
                      <a:pPr marL="0" indent="0">
                        <a:buFont typeface="Arial" panose="020B0604020202020204" pitchFamily="34" charset="0"/>
                        <a:buNone/>
                      </a:pPr>
                      <a:r>
                        <a:rPr lang="en-GB" sz="1000" b="1" noProof="0" dirty="0">
                          <a:latin typeface="+mn-lt"/>
                        </a:rPr>
                        <a:t>Are there any geographical gaps in coverage or significant differences in fuel cost that result from distribution challenges?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kern="1200" noProof="0" dirty="0">
                        <a:solidFill>
                          <a:schemeClr val="dk1"/>
                        </a:solidFill>
                        <a:latin typeface="+mn-lt"/>
                        <a:ea typeface="+mj-ea"/>
                        <a:cs typeface="+mj-cs"/>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hMerge="1">
                  <a:txBody>
                    <a:bodyPr/>
                    <a:lstStyle/>
                    <a:p>
                      <a:pPr marL="171450" indent="-171450">
                        <a:buFont typeface="Arial" panose="020B0604020202020204" pitchFamily="34" charset="0"/>
                        <a:buChar char="•"/>
                      </a:pPr>
                      <a:endParaRPr lang="en-GB" sz="1000" noProof="0" dirty="0">
                        <a:latin typeface="+mn-lt"/>
                      </a:endParaRP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4195525462"/>
                  </a:ext>
                </a:extLst>
              </a:tr>
              <a:tr h="0">
                <a:tc>
                  <a:txBody>
                    <a:bodyPr/>
                    <a:lstStyle/>
                    <a:p>
                      <a:pPr marL="171450" indent="-171450">
                        <a:buFont typeface="Arial" panose="020B0604020202020204" pitchFamily="34" charset="0"/>
                        <a:buChar char="•"/>
                      </a:pPr>
                      <a:r>
                        <a:rPr lang="en-GB" sz="1000" b="0" noProof="0" dirty="0">
                          <a:latin typeface="+mn-lt"/>
                        </a:rPr>
                        <a:t>Are there geographical differences in availability and use of fuels?</a:t>
                      </a:r>
                    </a:p>
                    <a:p>
                      <a:pPr marL="171450" indent="-171450">
                        <a:buFont typeface="Arial" panose="020B0604020202020204" pitchFamily="34" charset="0"/>
                        <a:buChar char="•"/>
                      </a:pPr>
                      <a:r>
                        <a:rPr lang="en-GB" sz="1000" b="0" noProof="0" dirty="0">
                          <a:latin typeface="+mn-lt"/>
                        </a:rPr>
                        <a:t>How are the costs of distribution passed through to the end-consumers of fuels?</a:t>
                      </a:r>
                    </a:p>
                    <a:p>
                      <a:pPr marL="171450" indent="-171450">
                        <a:buFont typeface="Arial" panose="020B0604020202020204" pitchFamily="34" charset="0"/>
                        <a:buChar char="•"/>
                      </a:pPr>
                      <a:r>
                        <a:rPr lang="en-GB" sz="1000" b="0" noProof="0" dirty="0">
                          <a:latin typeface="+mn-lt"/>
                        </a:rPr>
                        <a:t>Does the cost of fuel vary regionally because of the cost of distribution, or are there cross subsidies? If there are cross-subsidies are these regulated, or just embedded in the distributor’s revenue model?</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kern="1200" noProof="0" dirty="0">
                          <a:solidFill>
                            <a:schemeClr val="dk1"/>
                          </a:solidFill>
                          <a:latin typeface="+mn-lt"/>
                          <a:ea typeface="+mj-ea"/>
                          <a:cs typeface="+mj-cs"/>
                        </a:rPr>
                        <a:t>If there is a national statistics agency, they may collect data on the regional use of fuels. For example, some countries publish living conditions monitoring surveys, which provide information on the fuels used for lighting and cooking.</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The energy regulator may also be able to provide data on regional supply of fuels and on any regional variations in pricing. Where prices are regulated in any way, they should be able to provide information the relevant regulations.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Companies involved in distributing fuels should be able provide information on regional availability of fuels.</a:t>
                      </a:r>
                    </a:p>
                    <a:p>
                      <a:pPr marL="171450" indent="-171450">
                        <a:buFont typeface="Arial" panose="020B0604020202020204" pitchFamily="34" charset="0"/>
                        <a:buChar char="•"/>
                      </a:pPr>
                      <a:r>
                        <a:rPr lang="en-GB" sz="1000" kern="1200" noProof="0" dirty="0">
                          <a:solidFill>
                            <a:schemeClr val="dk1"/>
                          </a:solidFill>
                          <a:latin typeface="+mn-lt"/>
                          <a:ea typeface="+mj-ea"/>
                          <a:cs typeface="+mj-cs"/>
                        </a:rPr>
                        <a:t>Donors with a presence across the country may also be able to provide useful insights; for example, if they are aware particularly high pricing of a fuel in a specific location that might be hard to reach.</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tc>
                  <a:txBody>
                    <a:bodyPr/>
                    <a:lstStyle/>
                    <a:p>
                      <a:pPr marL="171450" indent="-171450">
                        <a:buFont typeface="Arial" panose="020B0604020202020204" pitchFamily="34" charset="0"/>
                        <a:buChar char="•"/>
                      </a:pPr>
                      <a:r>
                        <a:rPr lang="en-GB" sz="1000" noProof="0" dirty="0">
                          <a:latin typeface="+mn-lt"/>
                        </a:rPr>
                        <a:t>Where there are gaps in the distribution of important fuels, technical assistance could be provided to </a:t>
                      </a:r>
                      <a:r>
                        <a:rPr lang="en-GB" sz="1000" b="1" noProof="0" dirty="0">
                          <a:latin typeface="+mn-lt"/>
                        </a:rPr>
                        <a:t>consider the </a:t>
                      </a:r>
                      <a:r>
                        <a:rPr lang="en-GB" sz="1000" b="1" noProof="0" dirty="0">
                          <a:latin typeface="+mn-lt"/>
                          <a:hlinkClick r:id="rId2" action="ppaction://hlinksldjump"/>
                        </a:rPr>
                        <a:t>role of regulation</a:t>
                      </a:r>
                      <a:r>
                        <a:rPr lang="en-GB" sz="1000" b="1" noProof="0" dirty="0">
                          <a:latin typeface="+mn-lt"/>
                        </a:rPr>
                        <a:t> or of </a:t>
                      </a:r>
                      <a:r>
                        <a:rPr lang="en-GB" sz="1000" b="1" noProof="0" dirty="0">
                          <a:latin typeface="+mn-lt"/>
                          <a:hlinkClick r:id="rId4" action="ppaction://hlinksldjump"/>
                        </a:rPr>
                        <a:t>incentives and subsidies</a:t>
                      </a:r>
                      <a:r>
                        <a:rPr lang="en-GB" sz="1000" noProof="0" dirty="0">
                          <a:latin typeface="+mn-lt"/>
                        </a:rPr>
                        <a:t> to address these gaps. Regulation and/or public </a:t>
                      </a:r>
                      <a:r>
                        <a:rPr lang="en-GB" sz="1000" noProof="0" dirty="0">
                          <a:latin typeface="+mn-lt"/>
                          <a:hlinkClick r:id="rId3" action="ppaction://hlinksldjump"/>
                        </a:rPr>
                        <a:t>procurement</a:t>
                      </a:r>
                      <a:r>
                        <a:rPr lang="en-GB" sz="1000" noProof="0" dirty="0">
                          <a:latin typeface="+mn-lt"/>
                        </a:rPr>
                        <a:t> could be used to bring in private sector investment to address any remaining infrastructure gaps.</a:t>
                      </a:r>
                    </a:p>
                  </a:txBody>
                  <a:tcPr marL="45720" marR="45720" marT="36000" marB="36000">
                    <a:lnT w="9525" cap="flat" cmpd="sng" algn="ctr">
                      <a:solidFill>
                        <a:schemeClr val="tx2"/>
                      </a:solidFill>
                      <a:prstDash val="sysDot"/>
                      <a:round/>
                      <a:headEnd type="none" w="med" len="med"/>
                      <a:tailEnd type="none" w="med" len="med"/>
                    </a:lnT>
                    <a:lnB w="9525"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1716763503"/>
                  </a:ext>
                </a:extLst>
              </a:tr>
            </a:tbl>
          </a:graphicData>
        </a:graphic>
      </p:graphicFrame>
      <p:pic>
        <p:nvPicPr>
          <p:cNvPr id="6" name="Picture 5">
            <a:extLst>
              <a:ext uri="{FF2B5EF4-FFF2-40B4-BE49-F238E27FC236}">
                <a16:creationId xmlns:a16="http://schemas.microsoft.com/office/drawing/2014/main" id="{A8740F12-53EC-4013-9E47-0CA8C0D501EE}"/>
              </a:ext>
            </a:extLst>
          </p:cNvPr>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7" name="Picture 6">
            <a:extLst>
              <a:ext uri="{FF2B5EF4-FFF2-40B4-BE49-F238E27FC236}">
                <a16:creationId xmlns:a16="http://schemas.microsoft.com/office/drawing/2014/main" id="{D0FEAD01-2694-40AC-AF02-717925AB5F4C}"/>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8" name="Picture 7">
            <a:extLst>
              <a:ext uri="{FF2B5EF4-FFF2-40B4-BE49-F238E27FC236}">
                <a16:creationId xmlns:a16="http://schemas.microsoft.com/office/drawing/2014/main" id="{511BAEE1-8629-434E-9B77-77F9662E1345}"/>
              </a:ext>
            </a:extLst>
          </p:cNvPr>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9" name="Picture 8">
            <a:extLst>
              <a:ext uri="{FF2B5EF4-FFF2-40B4-BE49-F238E27FC236}">
                <a16:creationId xmlns:a16="http://schemas.microsoft.com/office/drawing/2014/main" id="{5DD26265-6C29-4DC4-8F77-4F7C8290C612}"/>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10" name="Picture 9">
            <a:extLst>
              <a:ext uri="{FF2B5EF4-FFF2-40B4-BE49-F238E27FC236}">
                <a16:creationId xmlns:a16="http://schemas.microsoft.com/office/drawing/2014/main" id="{E4610E96-0630-4E96-8C08-BA83B4736F26}"/>
              </a:ext>
            </a:extLst>
          </p:cNvPr>
          <p:cNvPicPr>
            <a:picLocks noChangeAspect="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11" name="Picture 10">
            <a:extLst>
              <a:ext uri="{FF2B5EF4-FFF2-40B4-BE49-F238E27FC236}">
                <a16:creationId xmlns:a16="http://schemas.microsoft.com/office/drawing/2014/main" id="{69423D2B-B233-4327-9DB9-F3404AE8AA45}"/>
              </a:ext>
            </a:extLst>
          </p:cNvPr>
          <p:cNvPicPr>
            <a:picLocks noChangeAspect="1"/>
          </p:cNvPicPr>
          <p:nvPr/>
        </p:nvPicPr>
        <p:blipFill>
          <a:blip r:embed="rId15" cstate="screen">
            <a:lum bright="70000" contrast="-70000"/>
            <a:extLst>
              <a:ext uri="{BEBA8EAE-BF5A-486C-A8C5-ECC9F3942E4B}">
                <a14:imgProps xmlns:a14="http://schemas.microsoft.com/office/drawing/2010/main">
                  <a14:imgLayer r:embed="rId16">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73">
            <a:hlinkClick r:id="rId17" action="ppaction://hlinksldjump" highlightClick="1"/>
            <a:extLst>
              <a:ext uri="{FF2B5EF4-FFF2-40B4-BE49-F238E27FC236}">
                <a16:creationId xmlns:a16="http://schemas.microsoft.com/office/drawing/2014/main" id="{669CEC37-F1D2-4FCD-A8F0-65A1D04CC492}"/>
              </a:ext>
            </a:extLst>
          </p:cNvPr>
          <p:cNvSpPr/>
          <p:nvPr/>
        </p:nvSpPr>
        <p:spPr bwMode="ltGray">
          <a:xfrm>
            <a:off x="3734333" y="799219"/>
            <a:ext cx="900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GB" sz="550" b="1" kern="0" dirty="0">
                <a:solidFill>
                  <a:schemeClr val="bg1"/>
                </a:solidFill>
              </a:rPr>
              <a:t>4.4. Liquid and solid fuel distribution</a:t>
            </a:r>
          </a:p>
        </p:txBody>
      </p:sp>
    </p:spTree>
    <p:extLst>
      <p:ext uri="{BB962C8B-B14F-4D97-AF65-F5344CB8AC3E}">
        <p14:creationId xmlns:p14="http://schemas.microsoft.com/office/powerpoint/2010/main" val="14369933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5A0C3-E87F-8944-ACDA-80F02DB16E29}"/>
              </a:ext>
            </a:extLst>
          </p:cNvPr>
          <p:cNvGraphicFramePr>
            <a:graphicFrameLocks noGrp="1"/>
          </p:cNvGraphicFramePr>
          <p:nvPr>
            <p:ph sz="quarter" idx="10"/>
            <p:extLst>
              <p:ext uri="{D42A27DB-BD31-4B8C-83A1-F6EECF244321}">
                <p14:modId xmlns:p14="http://schemas.microsoft.com/office/powerpoint/2010/main" val="2112678889"/>
              </p:ext>
            </p:extLst>
          </p:nvPr>
        </p:nvGraphicFramePr>
        <p:xfrm>
          <a:off x="450156" y="1616470"/>
          <a:ext cx="9847532" cy="2349600"/>
        </p:xfrm>
        <a:graphic>
          <a:graphicData uri="http://schemas.openxmlformats.org/drawingml/2006/table">
            <a:tbl>
              <a:tblPr firstRow="1" bandRow="1">
                <a:tableStyleId>{69D073F8-1565-44D7-B386-08B59EADF2EE}</a:tableStyleId>
              </a:tblPr>
              <a:tblGrid>
                <a:gridCol w="2995447">
                  <a:extLst>
                    <a:ext uri="{9D8B030D-6E8A-4147-A177-3AD203B41FA5}">
                      <a16:colId xmlns:a16="http://schemas.microsoft.com/office/drawing/2014/main" val="1185580737"/>
                    </a:ext>
                  </a:extLst>
                </a:gridCol>
                <a:gridCol w="3482207">
                  <a:extLst>
                    <a:ext uri="{9D8B030D-6E8A-4147-A177-3AD203B41FA5}">
                      <a16:colId xmlns:a16="http://schemas.microsoft.com/office/drawing/2014/main" val="3218333923"/>
                    </a:ext>
                  </a:extLst>
                </a:gridCol>
                <a:gridCol w="87367">
                  <a:extLst>
                    <a:ext uri="{9D8B030D-6E8A-4147-A177-3AD203B41FA5}">
                      <a16:colId xmlns:a16="http://schemas.microsoft.com/office/drawing/2014/main" val="3673603649"/>
                    </a:ext>
                  </a:extLst>
                </a:gridCol>
                <a:gridCol w="3282511">
                  <a:extLst>
                    <a:ext uri="{9D8B030D-6E8A-4147-A177-3AD203B41FA5}">
                      <a16:colId xmlns:a16="http://schemas.microsoft.com/office/drawing/2014/main" val="3085921885"/>
                    </a:ext>
                  </a:extLst>
                </a:gridCol>
              </a:tblGrid>
              <a:tr h="147579">
                <a:tc>
                  <a:txBody>
                    <a:bodyPr/>
                    <a:lstStyle/>
                    <a:p>
                      <a:r>
                        <a:rPr lang="en-GB" sz="1000" noProof="0" dirty="0">
                          <a:solidFill>
                            <a:schemeClr val="bg1"/>
                          </a:solidFill>
                          <a:latin typeface="+mn-lt"/>
                        </a:rPr>
                        <a:t>Data to collect and questions to ask</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000" noProof="0" dirty="0">
                          <a:solidFill>
                            <a:schemeClr val="bg1"/>
                          </a:solidFill>
                          <a:latin typeface="+mn-lt"/>
                        </a:rPr>
                        <a:t>Sources and stakeholders</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gridSpan="2">
                  <a:txBody>
                    <a:bodyPr/>
                    <a:lstStyle/>
                    <a:p>
                      <a:r>
                        <a:rPr lang="en-GB" sz="1000" noProof="0" dirty="0">
                          <a:solidFill>
                            <a:schemeClr val="bg1"/>
                          </a:solidFill>
                          <a:latin typeface="+mn-lt"/>
                        </a:rPr>
                        <a:t>Interventions to consider</a:t>
                      </a:r>
                    </a:p>
                  </a:txBody>
                  <a:tcPr marL="45720" marR="4572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GB"/>
                    </a:p>
                  </a:txBody>
                  <a:tcPr/>
                </a:tc>
                <a:extLst>
                  <a:ext uri="{0D108BD9-81ED-4DB2-BD59-A6C34878D82A}">
                    <a16:rowId xmlns:a16="http://schemas.microsoft.com/office/drawing/2014/main" val="559539109"/>
                  </a:ext>
                </a:extLst>
              </a:tr>
              <a:tr h="161533">
                <a:tc gridSpan="4">
                  <a:txBody>
                    <a:bodyPr/>
                    <a:lstStyle/>
                    <a:p>
                      <a:pPr marL="0" marR="0" lvl="0" indent="0" algn="l" defTabSz="101870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schemeClr val="tx1"/>
                          </a:solidFill>
                          <a:effectLst/>
                          <a:uLnTx/>
                          <a:uFillTx/>
                          <a:latin typeface="Arial"/>
                          <a:ea typeface="+mj-ea"/>
                          <a:cs typeface="+mj-cs"/>
                        </a:rPr>
                        <a:t>What energy networks exist in the country and what energy vectors to they cover?</a:t>
                      </a:r>
                    </a:p>
                  </a:txBody>
                  <a:tcPr marL="45720" marR="45720" marT="36000" marB="36000">
                    <a:lnT w="12700" cap="flat" cmpd="sng" algn="ctr">
                      <a:solidFill>
                        <a:schemeClr val="tx2"/>
                      </a:solidFill>
                      <a:prstDash val="solid"/>
                      <a:round/>
                      <a:headEnd type="none" w="med" len="med"/>
                      <a:tailEnd type="none" w="med" len="med"/>
                    </a:lnT>
                    <a:lnB w="6350" cap="flat" cmpd="sng" algn="ctr">
                      <a:solidFill>
                        <a:schemeClr val="tx2"/>
                      </a:solidFill>
                      <a:prstDash val="sysDot"/>
                      <a:round/>
                      <a:headEnd type="none" w="med" len="med"/>
                      <a:tailEnd type="none" w="med" len="med"/>
                    </a:lnB>
                  </a:tcPr>
                </a:tc>
                <a:tc hMerge="1">
                  <a:txBody>
                    <a:bodyPr/>
                    <a:lstStyle/>
                    <a:p>
                      <a:endParaRPr lang="en-GB"/>
                    </a:p>
                  </a:txBody>
                  <a:tcPr/>
                </a:tc>
                <a:tc hMerge="1">
                  <a:txBody>
                    <a:bodyPr/>
                    <a:lstStyle/>
                    <a:p>
                      <a:endParaRPr lang="en-GB"/>
                    </a:p>
                  </a:txBody>
                  <a:tcPr>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2573239010"/>
                  </a:ext>
                </a:extLst>
              </a:tr>
              <a:tr h="161533">
                <a:tc>
                  <a:txBody>
                    <a:bodyPr/>
                    <a:lstStyle/>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What electricity network infrastructure exists in the country? What voltage levels does this cover for transmission and distribution?</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Is there any infrastructure for natural gas, specifically network infrastructure to transport it to end users?</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Is there pipeline infrastructure for transporting liquid fuels from upstream producers and / or to demand centres?</a:t>
                      </a:r>
                    </a:p>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Are there heat networks in the country, for example as part of a </a:t>
                      </a:r>
                      <a:r>
                        <a:rPr lang="en-GB" sz="1000" b="0" kern="1200" noProof="0" dirty="0">
                          <a:solidFill>
                            <a:schemeClr val="dk1"/>
                          </a:solidFill>
                          <a:latin typeface="+mn-lt"/>
                          <a:ea typeface="+mj-ea"/>
                          <a:cs typeface="+mj-cs"/>
                          <a:hlinkClick r:id="rId2" action="ppaction://hlinksldjump"/>
                        </a:rPr>
                        <a:t>centralised district heating </a:t>
                      </a:r>
                      <a:r>
                        <a:rPr lang="en-GB" sz="1000" b="0" kern="1200" noProof="0" dirty="0">
                          <a:solidFill>
                            <a:schemeClr val="dk1"/>
                          </a:solidFill>
                          <a:latin typeface="+mn-lt"/>
                          <a:ea typeface="+mj-ea"/>
                          <a:cs typeface="+mj-cs"/>
                        </a:rPr>
                        <a:t>system?</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gridSpan="2">
                  <a:txBody>
                    <a:bodyPr/>
                    <a:lstStyle/>
                    <a:p>
                      <a:pPr marL="171450" indent="-171450" algn="l" defTabSz="1018705" rtl="0" eaLnBrk="1" latinLnBrk="0" hangingPunct="1">
                        <a:buFont typeface="Arial" panose="020B0604020202020204" pitchFamily="34" charset="0"/>
                        <a:buChar char="•"/>
                      </a:pPr>
                      <a:r>
                        <a:rPr lang="en-GB" sz="1000" b="0" kern="1200" dirty="0">
                          <a:solidFill>
                            <a:schemeClr val="dk1"/>
                          </a:solidFill>
                          <a:latin typeface="+mn-lt"/>
                          <a:ea typeface="+mj-ea"/>
                          <a:cs typeface="+mj-cs"/>
                        </a:rPr>
                        <a:t>Companies operating in the energy sector are likely to be best placed to provide an overview of the infrastructure installed.</a:t>
                      </a:r>
                    </a:p>
                    <a:p>
                      <a:pPr marL="171450" indent="-171450" algn="l" defTabSz="1018705" rtl="0" eaLnBrk="1" latinLnBrk="0" hangingPunct="1">
                        <a:buFont typeface="Arial" panose="020B0604020202020204" pitchFamily="34" charset="0"/>
                        <a:buChar char="•"/>
                      </a:pPr>
                      <a:r>
                        <a:rPr lang="en-GB" sz="1000" b="0" kern="1200" dirty="0">
                          <a:solidFill>
                            <a:schemeClr val="dk1"/>
                          </a:solidFill>
                          <a:latin typeface="+mn-lt"/>
                          <a:ea typeface="+mj-ea"/>
                          <a:cs typeface="+mj-cs"/>
                        </a:rPr>
                        <a:t>Energy networks are generally likely to be regulated, so the economic regulator responsible for the energy sector is also likely to be able to provide an overview.</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tc hMerge="1">
                  <a:txBody>
                    <a:bodyPr/>
                    <a:lstStyle/>
                    <a:p>
                      <a:endParaRPr lang="en-GB"/>
                    </a:p>
                  </a:txBody>
                  <a:tcPr/>
                </a:tc>
                <a:tc>
                  <a:txBody>
                    <a:bodyPr/>
                    <a:lstStyle/>
                    <a:p>
                      <a:pPr marL="171450" marR="0" lvl="0" indent="-171450" algn="l" defTabSz="10187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noProof="0" dirty="0">
                          <a:solidFill>
                            <a:schemeClr val="dk1"/>
                          </a:solidFill>
                          <a:latin typeface="+mn-lt"/>
                          <a:ea typeface="+mj-ea"/>
                          <a:cs typeface="+mj-cs"/>
                        </a:rPr>
                        <a:t>N/A</a:t>
                      </a:r>
                    </a:p>
                  </a:txBody>
                  <a:tcPr marL="45720" marR="45720" marT="36000" marB="36000">
                    <a:lnT w="6350" cap="flat" cmpd="sng" algn="ctr">
                      <a:solidFill>
                        <a:schemeClr val="tx2"/>
                      </a:solidFill>
                      <a:prstDash val="sysDot"/>
                      <a:round/>
                      <a:headEnd type="none" w="med" len="med"/>
                      <a:tailEnd type="none" w="med" len="med"/>
                    </a:lnT>
                    <a:lnB w="6350" cap="flat" cmpd="sng" algn="ctr">
                      <a:solidFill>
                        <a:schemeClr val="tx2"/>
                      </a:solidFill>
                      <a:prstDash val="sysDot"/>
                      <a:round/>
                      <a:headEnd type="none" w="med" len="med"/>
                      <a:tailEnd type="none" w="med" len="med"/>
                    </a:lnB>
                  </a:tcPr>
                </a:tc>
                <a:extLst>
                  <a:ext uri="{0D108BD9-81ED-4DB2-BD59-A6C34878D82A}">
                    <a16:rowId xmlns:a16="http://schemas.microsoft.com/office/drawing/2014/main" val="2662436839"/>
                  </a:ext>
                </a:extLst>
              </a:tr>
            </a:tbl>
          </a:graphicData>
        </a:graphic>
      </p:graphicFrame>
      <p:sp>
        <p:nvSpPr>
          <p:cNvPr id="3" name="Title 2">
            <a:extLst>
              <a:ext uri="{FF2B5EF4-FFF2-40B4-BE49-F238E27FC236}">
                <a16:creationId xmlns:a16="http://schemas.microsoft.com/office/drawing/2014/main" id="{1FE10D31-1553-7444-A894-C427155959E4}"/>
              </a:ext>
            </a:extLst>
          </p:cNvPr>
          <p:cNvSpPr>
            <a:spLocks noGrp="1"/>
          </p:cNvSpPr>
          <p:nvPr>
            <p:ph type="title"/>
          </p:nvPr>
        </p:nvSpPr>
        <p:spPr>
          <a:xfrm>
            <a:off x="450850" y="1155699"/>
            <a:ext cx="9791700" cy="320676"/>
          </a:xfrm>
        </p:spPr>
        <p:txBody>
          <a:bodyPr/>
          <a:lstStyle/>
          <a:p>
            <a:r>
              <a:rPr lang="en-US" dirty="0"/>
              <a:t>4.5. Network infrastructure (1 of 6)</a:t>
            </a:r>
          </a:p>
        </p:txBody>
      </p:sp>
      <p:pic>
        <p:nvPicPr>
          <p:cNvPr id="33" name="Picture 32">
            <a:extLst>
              <a:ext uri="{FF2B5EF4-FFF2-40B4-BE49-F238E27FC236}">
                <a16:creationId xmlns:a16="http://schemas.microsoft.com/office/drawing/2014/main" id="{BA32A663-FB59-544E-A299-C653F1D681EB}"/>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ackgroundRemoval t="4698" b="94966" l="9901" r="91914">
                        <a14:foregroundMark x1="50825" y1="7550" x2="50825" y2="7550"/>
                        <a14:foregroundMark x1="59241" y1="6376" x2="59241" y2="6376"/>
                        <a14:foregroundMark x1="51485" y1="4698" x2="51485" y2="4698"/>
                        <a14:foregroundMark x1="90429" y1="29530" x2="90429" y2="29530"/>
                        <a14:foregroundMark x1="90924" y1="36745" x2="90924" y2="36745"/>
                        <a14:foregroundMark x1="90924" y1="28859" x2="90924" y2="28859"/>
                        <a14:foregroundMark x1="91914" y1="63758" x2="91914" y2="63758"/>
                        <a14:foregroundMark x1="50330" y1="93624" x2="50330" y2="93624"/>
                        <a14:foregroundMark x1="59406" y1="94128" x2="59406" y2="94128"/>
                        <a14:foregroundMark x1="52145" y1="95134" x2="52145" y2="95134"/>
                        <a14:foregroundMark x1="39109" y1="84564" x2="39109" y2="84564"/>
                        <a14:foregroundMark x1="27063" y1="78523" x2="27063" y2="78523"/>
                        <a14:foregroundMark x1="20462" y1="69463" x2="20462" y2="69463"/>
                        <a14:foregroundMark x1="14686" y1="56208" x2="14686" y2="56208"/>
                        <a14:foregroundMark x1="14521" y1="44799" x2="14521" y2="44799"/>
                        <a14:foregroundMark x1="17492" y1="28356" x2="17492" y2="28356"/>
                        <a14:foregroundMark x1="28053" y1="20638" x2="28053" y2="20638"/>
                        <a14:foregroundMark x1="37789" y1="12248" x2="37789" y2="12248"/>
                        <a14:foregroundMark x1="91914" y1="36409" x2="91914" y2="36409"/>
                      </a14:backgroundRemoval>
                    </a14:imgEffect>
                  </a14:imgLayer>
                </a14:imgProps>
              </a:ext>
              <a:ext uri="{28A0092B-C50C-407E-A947-70E740481C1C}">
                <a14:useLocalDpi xmlns:a14="http://schemas.microsoft.com/office/drawing/2010/main"/>
              </a:ext>
            </a:extLst>
          </a:blip>
          <a:stretch>
            <a:fillRect/>
          </a:stretch>
        </p:blipFill>
        <p:spPr>
          <a:xfrm>
            <a:off x="9324339" y="1081676"/>
            <a:ext cx="253549" cy="249365"/>
          </a:xfrm>
          <a:prstGeom prst="rect">
            <a:avLst/>
          </a:prstGeom>
        </p:spPr>
      </p:pic>
      <p:pic>
        <p:nvPicPr>
          <p:cNvPr id="34" name="Picture 33">
            <a:extLst>
              <a:ext uri="{FF2B5EF4-FFF2-40B4-BE49-F238E27FC236}">
                <a16:creationId xmlns:a16="http://schemas.microsoft.com/office/drawing/2014/main" id="{FBC66643-E67B-8D40-A298-B10AC7CC3FEE}"/>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470" b="89773" l="6081" r="95946">
                        <a14:foregroundMark x1="92568" y1="16667" x2="92568" y2="16667"/>
                        <a14:foregroundMark x1="96171" y1="17803" x2="96171" y2="17803"/>
                        <a14:foregroundMark x1="6081" y1="79167" x2="6081" y2="79167"/>
                      </a14:backgroundRemoval>
                    </a14:imgEffect>
                  </a14:imgLayer>
                </a14:imgProps>
              </a:ext>
              <a:ext uri="{28A0092B-C50C-407E-A947-70E740481C1C}">
                <a14:useLocalDpi xmlns:a14="http://schemas.microsoft.com/office/drawing/2010/main"/>
              </a:ext>
            </a:extLst>
          </a:blip>
          <a:stretch>
            <a:fillRect/>
          </a:stretch>
        </p:blipFill>
        <p:spPr>
          <a:xfrm>
            <a:off x="8755742" y="1125843"/>
            <a:ext cx="270827" cy="161032"/>
          </a:xfrm>
          <a:prstGeom prst="rect">
            <a:avLst/>
          </a:prstGeom>
        </p:spPr>
      </p:pic>
      <p:pic>
        <p:nvPicPr>
          <p:cNvPr id="56" name="Picture 55">
            <a:extLst>
              <a:ext uri="{FF2B5EF4-FFF2-40B4-BE49-F238E27FC236}">
                <a16:creationId xmlns:a16="http://schemas.microsoft.com/office/drawing/2014/main" id="{026175B4-115E-9746-AD66-D7AC7603D902}"/>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backgroundRemoval t="8562" b="89555" l="5405" r="92568">
                        <a14:foregroundMark x1="48818" y1="8562" x2="48818" y2="8562"/>
                        <a14:foregroundMark x1="87331" y1="89041" x2="87331" y2="89041"/>
                        <a14:foregroundMark x1="92736" y1="84418" x2="92736" y2="84418"/>
                        <a14:foregroundMark x1="5405" y1="85274" x2="5405" y2="85274"/>
                        <a14:foregroundMark x1="27365" y1="57192" x2="27365" y2="57192"/>
                        <a14:foregroundMark x1="48649" y1="51541" x2="48649" y2="51541"/>
                        <a14:foregroundMark x1="74831" y1="54281" x2="74831" y2="54281"/>
                        <a14:foregroundMark x1="79392" y1="52911" x2="79392" y2="52911"/>
                        <a14:foregroundMark x1="79392" y1="52911" x2="79392" y2="52911"/>
                      </a14:backgroundRemoval>
                    </a14:imgEffect>
                  </a14:imgLayer>
                </a14:imgProps>
              </a:ext>
              <a:ext uri="{28A0092B-C50C-407E-A947-70E740481C1C}">
                <a14:useLocalDpi xmlns:a14="http://schemas.microsoft.com/office/drawing/2010/main"/>
              </a:ext>
            </a:extLst>
          </a:blip>
          <a:stretch>
            <a:fillRect/>
          </a:stretch>
        </p:blipFill>
        <p:spPr>
          <a:xfrm>
            <a:off x="10044906" y="1081676"/>
            <a:ext cx="252782" cy="249365"/>
          </a:xfrm>
          <a:prstGeom prst="rect">
            <a:avLst/>
          </a:prstGeom>
        </p:spPr>
      </p:pic>
      <p:pic>
        <p:nvPicPr>
          <p:cNvPr id="57" name="Picture 56">
            <a:extLst>
              <a:ext uri="{FF2B5EF4-FFF2-40B4-BE49-F238E27FC236}">
                <a16:creationId xmlns:a16="http://schemas.microsoft.com/office/drawing/2014/main" id="{5699C536-0793-3342-9038-ABA9B55BAF2E}"/>
              </a:ext>
            </a:extLst>
          </p:cNvPr>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foregroundMark x1="71429" y1="37069" x2="71429" y2="37069"/>
                        <a14:foregroundMark x1="26847" y1="37069" x2="26847" y2="37069"/>
                      </a14:backgroundRemoval>
                    </a14:imgEffect>
                  </a14:imgLayer>
                </a14:imgProps>
              </a:ext>
              <a:ext uri="{28A0092B-C50C-407E-A947-70E740481C1C}">
                <a14:useLocalDpi xmlns:a14="http://schemas.microsoft.com/office/drawing/2010/main"/>
              </a:ext>
            </a:extLst>
          </a:blip>
          <a:stretch>
            <a:fillRect/>
          </a:stretch>
        </p:blipFill>
        <p:spPr>
          <a:xfrm>
            <a:off x="9593202" y="1081676"/>
            <a:ext cx="436389" cy="249365"/>
          </a:xfrm>
          <a:prstGeom prst="rect">
            <a:avLst/>
          </a:prstGeom>
        </p:spPr>
      </p:pic>
      <p:pic>
        <p:nvPicPr>
          <p:cNvPr id="58" name="Picture 57">
            <a:extLst>
              <a:ext uri="{FF2B5EF4-FFF2-40B4-BE49-F238E27FC236}">
                <a16:creationId xmlns:a16="http://schemas.microsoft.com/office/drawing/2014/main" id="{95F7C0C8-7A6B-9B44-9667-1DEF1873F17A}"/>
              </a:ext>
            </a:extLst>
          </p:cNvPr>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backgroundRemoval t="7941" b="90000" l="9563" r="90164">
                        <a14:foregroundMark x1="39344" y1="8235" x2="39344" y2="8235"/>
                        <a14:foregroundMark x1="90164" y1="84412" x2="90164" y2="84412"/>
                        <a14:foregroundMark x1="37705" y1="34706" x2="37705" y2="34706"/>
                      </a14:backgroundRemoval>
                    </a14:imgEffect>
                  </a14:imgLayer>
                </a14:imgProps>
              </a:ext>
              <a:ext uri="{28A0092B-C50C-407E-A947-70E740481C1C}">
                <a14:useLocalDpi xmlns:a14="http://schemas.microsoft.com/office/drawing/2010/main"/>
              </a:ext>
            </a:extLst>
          </a:blip>
          <a:stretch>
            <a:fillRect/>
          </a:stretch>
        </p:blipFill>
        <p:spPr>
          <a:xfrm>
            <a:off x="8475462" y="1083287"/>
            <a:ext cx="264966" cy="246143"/>
          </a:xfrm>
          <a:prstGeom prst="rect">
            <a:avLst/>
          </a:prstGeom>
        </p:spPr>
      </p:pic>
      <p:pic>
        <p:nvPicPr>
          <p:cNvPr id="59" name="Picture 58">
            <a:extLst>
              <a:ext uri="{FF2B5EF4-FFF2-40B4-BE49-F238E27FC236}">
                <a16:creationId xmlns:a16="http://schemas.microsoft.com/office/drawing/2014/main" id="{4E709475-8E02-7741-AA6A-2B7946893B82}"/>
              </a:ext>
            </a:extLst>
          </p:cNvPr>
          <p:cNvPicPr>
            <a:picLocks noChangeAspect="1"/>
          </p:cNvPicPr>
          <p:nvPr/>
        </p:nvPicPr>
        <p:blipFill>
          <a:blip r:embed="rId13" cstate="screen">
            <a:lum bright="70000" contrast="-70000"/>
            <a:extLst>
              <a:ext uri="{BEBA8EAE-BF5A-486C-A8C5-ECC9F3942E4B}">
                <a14:imgProps xmlns:a14="http://schemas.microsoft.com/office/drawing/2010/main">
                  <a14:imgLayer r:embed="rId14">
                    <a14:imgEffect>
                      <a14:backgroundRemoval t="6438" b="94421" l="5870" r="91296">
                        <a14:foregroundMark x1="54049" y1="6652" x2="54049" y2="6652"/>
                        <a14:foregroundMark x1="91296" y1="47854" x2="91296" y2="47854"/>
                        <a14:foregroundMark x1="51822" y1="94635" x2="51822" y2="94635"/>
                        <a14:foregroundMark x1="5870" y1="44206" x2="5870" y2="44206"/>
                      </a14:backgroundRemoval>
                    </a14:imgEffect>
                  </a14:imgLayer>
                </a14:imgProps>
              </a:ext>
              <a:ext uri="{28A0092B-C50C-407E-A947-70E740481C1C}">
                <a14:useLocalDpi xmlns:a14="http://schemas.microsoft.com/office/drawing/2010/main"/>
              </a:ext>
            </a:extLst>
          </a:blip>
          <a:stretch>
            <a:fillRect/>
          </a:stretch>
        </p:blipFill>
        <p:spPr>
          <a:xfrm>
            <a:off x="9041883" y="1080359"/>
            <a:ext cx="267142" cy="252000"/>
          </a:xfrm>
          <a:prstGeom prst="rect">
            <a:avLst/>
          </a:prstGeom>
        </p:spPr>
      </p:pic>
      <p:sp>
        <p:nvSpPr>
          <p:cNvPr id="39" name="Chevron 69">
            <a:hlinkClick r:id="rId15" action="ppaction://hlinksldjump" highlightClick="1"/>
            <a:extLst>
              <a:ext uri="{FF2B5EF4-FFF2-40B4-BE49-F238E27FC236}">
                <a16:creationId xmlns:a16="http://schemas.microsoft.com/office/drawing/2014/main" id="{6BF916CC-9E3A-4F6E-AE3A-F1E69FB19767}"/>
              </a:ext>
            </a:extLst>
          </p:cNvPr>
          <p:cNvSpPr/>
          <p:nvPr/>
        </p:nvSpPr>
        <p:spPr bwMode="ltGray">
          <a:xfrm>
            <a:off x="4555726" y="799220"/>
            <a:ext cx="846000" cy="205200"/>
          </a:xfrm>
          <a:prstGeom prst="chevron">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550" b="1" kern="0">
                <a:solidFill>
                  <a:schemeClr val="bg1"/>
                </a:solidFill>
              </a:rPr>
              <a:t>4.5. Network infrastructure</a:t>
            </a:r>
          </a:p>
        </p:txBody>
      </p:sp>
    </p:spTree>
    <p:extLst>
      <p:ext uri="{BB962C8B-B14F-4D97-AF65-F5344CB8AC3E}">
        <p14:creationId xmlns:p14="http://schemas.microsoft.com/office/powerpoint/2010/main" val="2663361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2997995">
  <a:themeElements>
    <a:clrScheme name="ICED">
      <a:dk1>
        <a:sysClr val="windowText" lastClr="000000"/>
      </a:dk1>
      <a:lt1>
        <a:sysClr val="window" lastClr="FFFFFF"/>
      </a:lt1>
      <a:dk2>
        <a:srgbClr val="2A3880"/>
      </a:dk2>
      <a:lt2>
        <a:srgbClr val="E7E6E6"/>
      </a:lt2>
      <a:accent1>
        <a:srgbClr val="2A3880"/>
      </a:accent1>
      <a:accent2>
        <a:srgbClr val="00B050"/>
      </a:accent2>
      <a:accent3>
        <a:srgbClr val="A89A8C"/>
      </a:accent3>
      <a:accent4>
        <a:srgbClr val="74C098"/>
      </a:accent4>
      <a:accent5>
        <a:srgbClr val="006432"/>
      </a:accent5>
      <a:accent6>
        <a:srgbClr val="BBB0A5"/>
      </a:accent6>
      <a:hlink>
        <a:srgbClr val="0563C1"/>
      </a:hlink>
      <a:folHlink>
        <a:srgbClr val="954F72"/>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olidFill>
            <a:schemeClr val="tx2"/>
          </a:solidFill>
        </a:ln>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sz="1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88FCDC3265304FA488F69B9DE6E4C9" ma:contentTypeVersion="11" ma:contentTypeDescription="Create a new document." ma:contentTypeScope="" ma:versionID="2c0e4840247ec28dcd8743e8ca258d61">
  <xsd:schema xmlns:xsd="http://www.w3.org/2001/XMLSchema" xmlns:xs="http://www.w3.org/2001/XMLSchema" xmlns:p="http://schemas.microsoft.com/office/2006/metadata/properties" xmlns:ns3="b7c93d6a-9e7c-4b85-b28f-6ba8b49ce486" xmlns:ns4="0aec54f0-961c-48a6-8d54-50156a989ba7" targetNamespace="http://schemas.microsoft.com/office/2006/metadata/properties" ma:root="true" ma:fieldsID="61cda465d0ff3659724c9dc352aa4947" ns3:_="" ns4:_="">
    <xsd:import namespace="b7c93d6a-9e7c-4b85-b28f-6ba8b49ce486"/>
    <xsd:import namespace="0aec54f0-961c-48a6-8d54-50156a989ba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93d6a-9e7c-4b85-b28f-6ba8b49ce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ec54f0-961c-48a6-8d54-50156a989b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400A47-0663-44F6-9DE0-B3E352BEC563}">
  <ds:schemaRefs>
    <ds:schemaRef ds:uri="http://schemas.microsoft.com/office/infopath/2007/PartnerControls"/>
    <ds:schemaRef ds:uri="http://schemas.microsoft.com/office/2006/documentManagement/types"/>
    <ds:schemaRef ds:uri="b7c93d6a-9e7c-4b85-b28f-6ba8b49ce486"/>
    <ds:schemaRef ds:uri="http://purl.org/dc/elements/1.1/"/>
    <ds:schemaRef ds:uri="http://schemas.microsoft.com/office/2006/metadata/properties"/>
    <ds:schemaRef ds:uri="http://schemas.openxmlformats.org/package/2006/metadata/core-properties"/>
    <ds:schemaRef ds:uri="http://purl.org/dc/terms/"/>
    <ds:schemaRef ds:uri="0aec54f0-961c-48a6-8d54-50156a989ba7"/>
    <ds:schemaRef ds:uri="http://www.w3.org/XML/1998/namespace"/>
    <ds:schemaRef ds:uri="http://purl.org/dc/dcmitype/"/>
  </ds:schemaRefs>
</ds:datastoreItem>
</file>

<file path=customXml/itemProps2.xml><?xml version="1.0" encoding="utf-8"?>
<ds:datastoreItem xmlns:ds="http://schemas.openxmlformats.org/officeDocument/2006/customXml" ds:itemID="{8E5B982E-DFFB-43AE-84B5-409D450362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93d6a-9e7c-4b85-b28f-6ba8b49ce486"/>
    <ds:schemaRef ds:uri="0aec54f0-961c-48a6-8d54-50156a989b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0CC1D6-35F8-4772-B16D-380B539E46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33112</TotalTime>
  <Words>59128</Words>
  <Application>Microsoft Office PowerPoint</Application>
  <PresentationFormat>Custom</PresentationFormat>
  <Paragraphs>2754</Paragraphs>
  <Slides>133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Arial</vt:lpstr>
      <vt:lpstr>Calibri</vt:lpstr>
      <vt:lpstr>Georgia</vt:lpstr>
      <vt:lpstr>Symbol</vt:lpstr>
      <vt:lpstr>Times New Roman</vt:lpstr>
      <vt:lpstr>~2997995</vt:lpstr>
      <vt:lpstr>A Whole System Approach tool: a guide for advisers engaging in the energy sector</vt:lpstr>
      <vt:lpstr>A Whole System Approach: a guide for advisers engaging in the energy sector in developing countries</vt:lpstr>
      <vt:lpstr>Outline</vt:lpstr>
      <vt:lpstr>PowerPoint Presentation</vt:lpstr>
      <vt:lpstr>Definition of the Whole System Approach (WSA)</vt:lpstr>
      <vt:lpstr>How to use WSA tool</vt:lpstr>
      <vt:lpstr>Navigating the energy sector: who are the key stakeholders?</vt:lpstr>
      <vt:lpstr>PowerPoint Presentation</vt:lpstr>
      <vt:lpstr>Objectives of the high-level assessment</vt:lpstr>
      <vt:lpstr>Introducing the four components of the WSA tool</vt:lpstr>
      <vt:lpstr>Components and sub-components of the WSA tool (1 of 2)</vt:lpstr>
      <vt:lpstr>Components and sub-components of the WSA tool (2 of 2)</vt:lpstr>
      <vt:lpstr>PowerPoint Presentation</vt:lpstr>
      <vt:lpstr>Gathering evidence and developing hypotheses</vt:lpstr>
      <vt:lpstr>Considering trade-offs in the WSA tool </vt:lpstr>
      <vt:lpstr>Initial evidence gathering questions – Top 5 questions</vt:lpstr>
      <vt:lpstr>Initial evidence gathering questions – by WSA tool component</vt:lpstr>
      <vt:lpstr>Evaluating evidence from the high-level assessment</vt:lpstr>
      <vt:lpstr>WSA outcomes</vt:lpstr>
      <vt:lpstr>WSA outcomes – Leave no-one behind</vt:lpstr>
      <vt:lpstr>WSA outcomes – Power for growth</vt:lpstr>
      <vt:lpstr>WSA outcomes – Climate change mitigation and sustainability</vt:lpstr>
      <vt:lpstr>WSA outcomes – Climate smart resilience and adaption</vt:lpstr>
      <vt:lpstr>WSA outcomes – Environmental and social safeguards</vt:lpstr>
      <vt:lpstr>WSA outcomes – Capacity building</vt:lpstr>
      <vt:lpstr>PowerPoint Presentation</vt:lpstr>
      <vt:lpstr>1.1. Demand-side participation (1 of 5)</vt:lpstr>
      <vt:lpstr>1.1. Demand-side participation (2 of 5)</vt:lpstr>
      <vt:lpstr>1.1. Demand-side participation (3 of 5)</vt:lpstr>
      <vt:lpstr>1.1. Demand-side participation (4 of 5)</vt:lpstr>
      <vt:lpstr>1.1. Demand-side participation (5 of 5)</vt:lpstr>
      <vt:lpstr>1.1. Demand-side participation Demand sector review - Industry</vt:lpstr>
      <vt:lpstr>1.1. Demand-side participation Demand sector review - Transport</vt:lpstr>
      <vt:lpstr>1.1. Demand-side participation Demand sector review - Residential</vt:lpstr>
      <vt:lpstr>1.1. Demand-side participation Demand sector review – Commercial and public services</vt:lpstr>
      <vt:lpstr>1.1. Demand-side participation Demand sector review - Agriculture</vt:lpstr>
      <vt:lpstr>2.1. Energy access policy (1 of 5)</vt:lpstr>
      <vt:lpstr>2.1. Energy access policy (2 of 5)</vt:lpstr>
      <vt:lpstr>2.1. Energy access policy (3 of 5)</vt:lpstr>
      <vt:lpstr>2.1. Energy access policy (4 of 5)</vt:lpstr>
      <vt:lpstr>2.1. Energy access policy (5 of 5)</vt:lpstr>
      <vt:lpstr>2.2. Emissions reduction policy (1 of 5)</vt:lpstr>
      <vt:lpstr>2.2. Emissions reduction policy (2 of 5)</vt:lpstr>
      <vt:lpstr>2.2. Emissions reduction policy (3 of 5)</vt:lpstr>
      <vt:lpstr>2.2. Emissions reduction policy (4 of 5)</vt:lpstr>
      <vt:lpstr>2.2. Emissions reduction policy (5 of 5)</vt:lpstr>
      <vt:lpstr>2.3. Energy efficiency policy (1 of 4)</vt:lpstr>
      <vt:lpstr>2.3. Energy efficiency policy (2 of 4)</vt:lpstr>
      <vt:lpstr>2.3. Energy efficiency policy (3 of 4)</vt:lpstr>
      <vt:lpstr>2.3. Energy efficiency policy (4 of 4)</vt:lpstr>
      <vt:lpstr>2.4. Industrial development strategy</vt:lpstr>
      <vt:lpstr>2.5. Role of regulation (1 of 5)</vt:lpstr>
      <vt:lpstr>2.5. Role of regulation (2 of 5)</vt:lpstr>
      <vt:lpstr>2.5. Role of regulation (3 of 5)</vt:lpstr>
      <vt:lpstr>2.5. Role of regulation (4 of 5)</vt:lpstr>
      <vt:lpstr>2.5. Role of regulation (5 of 5)</vt:lpstr>
      <vt:lpstr>2.6. Regulatory incentives to perform and innovate (1 of 2)</vt:lpstr>
      <vt:lpstr>2.6. Regulatory incentives to perform and innovate (2 of 2)</vt:lpstr>
      <vt:lpstr>2.7. Planning and forecasting (1 of 5)</vt:lpstr>
      <vt:lpstr>2.7. Planning and forecasting (2 of 5)</vt:lpstr>
      <vt:lpstr>2.7. Planning and forecasting (3 of 5)</vt:lpstr>
      <vt:lpstr>2.7. Planning and forecasting (4 of 5)</vt:lpstr>
      <vt:lpstr>2.7. Planning and forecasting (5 of 5)</vt:lpstr>
      <vt:lpstr>2.8. Market design (1 of 2)</vt:lpstr>
      <vt:lpstr>2.8. Market design (2 of 2)</vt:lpstr>
      <vt:lpstr>2.9. Incentives, subsidies, and cross subsidies (1 of 5)</vt:lpstr>
      <vt:lpstr>2.9. Incentives, subsidies, and cross subsidies (2 of 5)</vt:lpstr>
      <vt:lpstr>2.9. Incentives, subsidies, and cross subsidies (3 of 5)</vt:lpstr>
      <vt:lpstr>2.9. Incentives, subsidies, and cross subsidies (4 of 5)</vt:lpstr>
      <vt:lpstr>2.9. Incentives, subsidies, and cross subsidies (5 of 5)</vt:lpstr>
      <vt:lpstr>3.1. Procurement (1 of 6)</vt:lpstr>
      <vt:lpstr>3.1. Procurement (2 of 6)</vt:lpstr>
      <vt:lpstr>3.1. Procurement (3 of 6)</vt:lpstr>
      <vt:lpstr>3.1. Procurement (4 of 6)</vt:lpstr>
      <vt:lpstr>3.1. Procurement (5 of 6)</vt:lpstr>
      <vt:lpstr>3.1. Procurement (6 of 6)</vt:lpstr>
      <vt:lpstr>3.2. Market arrangements and routes-to-market (1 of 3)</vt:lpstr>
      <vt:lpstr>3.2. Market arrangements and routes-to-market (2 of 3)</vt:lpstr>
      <vt:lpstr>3.2. Market arrangements and routes-to-market (3 of 3)</vt:lpstr>
      <vt:lpstr>3.3. System operation (1 of 4)</vt:lpstr>
      <vt:lpstr>3.3. System operation (2 of 4)</vt:lpstr>
      <vt:lpstr>3.3. System operation (3 of 4)</vt:lpstr>
      <vt:lpstr>3.3. System operation (4 of 4)</vt:lpstr>
      <vt:lpstr>3.4. Metering and revenue collection (1 of 2)</vt:lpstr>
      <vt:lpstr>3.4. Metering and revenue collection (2 of 2)</vt:lpstr>
      <vt:lpstr>4.1. Decentralised heating and cooking (1 of 5)</vt:lpstr>
      <vt:lpstr>4.1. Decentralised heating and cooking (2 of 5)</vt:lpstr>
      <vt:lpstr>4.1. Decentralised heating and cooking (3 of 5)</vt:lpstr>
      <vt:lpstr>4.1. Decentralised heating and cooking (4 of 5)</vt:lpstr>
      <vt:lpstr>4.1. Decentralised heating and cooking (5 of 5)</vt:lpstr>
      <vt:lpstr>4.2. Decentralised mini-grids (1 of 3)</vt:lpstr>
      <vt:lpstr>4.2. Decentralised mini-grids (2 of 3)</vt:lpstr>
      <vt:lpstr>4.2. Decentralised mini-grids (3 of 3)</vt:lpstr>
      <vt:lpstr>4.3. Decentralised stand-alone systems (1 of 3)</vt:lpstr>
      <vt:lpstr>4.3. Decentralised stand-alone systems (2 of 3)</vt:lpstr>
      <vt:lpstr>4.3. Decentralised stand-alone systems (3 of 3)</vt:lpstr>
      <vt:lpstr>4.4. Liquid and solid fuel distribution (1 of 2)</vt:lpstr>
      <vt:lpstr>4.4. Liquid and solid fuel distribution (2 of 2)</vt:lpstr>
      <vt:lpstr>4.5. Network infrastructure (1 of 6)</vt:lpstr>
      <vt:lpstr>4.5. Network infrastructure (2 of 6)</vt:lpstr>
      <vt:lpstr>4.5. Network infrastructure (3 of 6)</vt:lpstr>
      <vt:lpstr>4.5. Network infrastructure (4 of 6)</vt:lpstr>
      <vt:lpstr>4.5. Network infrastructure (5 of 6)</vt:lpstr>
      <vt:lpstr>4.5. Network infrastructure (6 of 6)</vt:lpstr>
      <vt:lpstr>4.6. System flexibility and electricity storage (1 of 2)</vt:lpstr>
      <vt:lpstr>4.6. System flexibility and electricity storage (2 of 2)</vt:lpstr>
      <vt:lpstr>4.7. Non-renewable energy (1 of 6)</vt:lpstr>
      <vt:lpstr>4.7. Non-renewable energy (2 of 6)</vt:lpstr>
      <vt:lpstr>4.7. Non-renewable energy (3 of 6)</vt:lpstr>
      <vt:lpstr>4.7. Non-renewable energy (4 of 6)</vt:lpstr>
      <vt:lpstr>4.7. Non-renewable energy (5 of 6)</vt:lpstr>
      <vt:lpstr>4.7. Non-renewable energy (6 of 6)</vt:lpstr>
      <vt:lpstr>4.8. Renewable energy (1 of 6)</vt:lpstr>
      <vt:lpstr>4.8. Renewable energy (2 of 6)</vt:lpstr>
      <vt:lpstr>4.8. Renewable energy (3 of 6)</vt:lpstr>
      <vt:lpstr>4.8. Renewable energy (4 of 6)</vt:lpstr>
      <vt:lpstr>4.8. Renewable energy (5 of 6)</vt:lpstr>
      <vt:lpstr>4.8. Renewable energy (6 of 6)</vt:lpstr>
      <vt:lpstr>4.9. Centralised heating and cooling (1 of 4)</vt:lpstr>
      <vt:lpstr>4.9. Centralised heating and cooling (2 of 4)</vt:lpstr>
      <vt:lpstr>4.9. Centralised heating and cooling (3 of 4)</vt:lpstr>
      <vt:lpstr>4.9. Centralised heating and cooling (4 of 4)</vt:lpstr>
      <vt:lpstr>4.10. Extraction of fossil fuels (1 of 4)</vt:lpstr>
      <vt:lpstr>4.10. Extraction of fossil fuels (2 of 4) </vt:lpstr>
      <vt:lpstr>4.10. Extraction of fossil fuels (3 of 4)</vt:lpstr>
      <vt:lpstr>4.10. Extraction of fossil fuels (4 of 4) </vt:lpstr>
      <vt:lpstr>4.11. Fuel processing (1 of 2)</vt:lpstr>
      <vt:lpstr>4.11. Fuel processing (2 of 2)</vt:lpstr>
      <vt:lpstr>ANNEXES</vt:lpstr>
      <vt:lpstr>Annex 1: Glossary (1 of 2)</vt:lpstr>
      <vt:lpstr>Glossary (2 of 2)</vt:lpstr>
      <vt:lpstr>Annex 2: Useful resources</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160805-092353-KK-UK</dc:subject>
  <dc:creator>Ella Farebrother</dc:creator>
  <cp:keywords>ICED</cp:keywords>
  <cp:lastModifiedBy>Leena Kang</cp:lastModifiedBy>
  <cp:revision>1454</cp:revision>
  <dcterms:created xsi:type="dcterms:W3CDTF">2011-01-21T13:45:18Z</dcterms:created>
  <dcterms:modified xsi:type="dcterms:W3CDTF">2019-08-08T15:47:05Z</dcterms:modified>
  <cp:category>180813-143339-SS-UK</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create by">
    <vt:lpwstr>PwC</vt:lpwstr>
  </property>
  <property fmtid="{D5CDD505-2E9C-101B-9397-08002B2CF9AE}" pid="3" name="TB template version">
    <vt:lpwstr>6</vt:lpwstr>
  </property>
  <property fmtid="{D5CDD505-2E9C-101B-9397-08002B2CF9AE}" pid="4" name="TB template type">
    <vt:lpwstr>Report</vt:lpwstr>
  </property>
  <property fmtid="{D5CDD505-2E9C-101B-9397-08002B2CF9AE}" pid="5" name="Template version">
    <vt:lpwstr>1</vt:lpwstr>
  </property>
  <property fmtid="{D5CDD505-2E9C-101B-9397-08002B2CF9AE}" pid="6" name="ContentTypeId">
    <vt:lpwstr>0x0101001188FCDC3265304FA488F69B9DE6E4C9</vt:lpwstr>
  </property>
</Properties>
</file>